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3" r:id="rId3"/>
    <p:sldId id="331" r:id="rId4"/>
    <p:sldId id="332" r:id="rId5"/>
    <p:sldId id="334" r:id="rId6"/>
    <p:sldId id="335" r:id="rId7"/>
    <p:sldId id="336" r:id="rId8"/>
    <p:sldId id="333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3" r:id="rId17"/>
    <p:sldId id="346" r:id="rId18"/>
    <p:sldId id="347" r:id="rId19"/>
    <p:sldId id="348" r:id="rId20"/>
    <p:sldId id="34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 autoAdjust="0"/>
    <p:restoredTop sz="93460" autoAdjust="0"/>
  </p:normalViewPr>
  <p:slideViewPr>
    <p:cSldViewPr>
      <p:cViewPr varScale="1">
        <p:scale>
          <a:sx n="60" d="100"/>
          <a:sy n="60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1. </a:t>
            </a:r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4/22/2018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8.png"/><Relationship Id="rId18" Type="http://schemas.openxmlformats.org/officeDocument/2006/relationships/image" Target="../media/image6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27.png"/><Relationship Id="rId17" Type="http://schemas.openxmlformats.org/officeDocument/2006/relationships/image" Target="../media/image58.png"/><Relationship Id="rId2" Type="http://schemas.openxmlformats.org/officeDocument/2006/relationships/tags" Target="../tags/tag94.xml"/><Relationship Id="rId16" Type="http://schemas.openxmlformats.org/officeDocument/2006/relationships/image" Target="../media/image3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56.png"/><Relationship Id="rId5" Type="http://schemas.openxmlformats.org/officeDocument/2006/relationships/tags" Target="../tags/tag97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4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8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67.png"/><Relationship Id="rId5" Type="http://schemas.openxmlformats.org/officeDocument/2006/relationships/tags" Target="../tags/tag106.xml"/><Relationship Id="rId10" Type="http://schemas.openxmlformats.org/officeDocument/2006/relationships/image" Target="../media/image66.png"/><Relationship Id="rId4" Type="http://schemas.openxmlformats.org/officeDocument/2006/relationships/tags" Target="../tags/tag105.xml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71.png"/><Relationship Id="rId39" Type="http://schemas.openxmlformats.org/officeDocument/2006/relationships/image" Target="../media/image78.png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image" Target="../media/image11.png"/><Relationship Id="rId42" Type="http://schemas.openxmlformats.org/officeDocument/2006/relationships/image" Target="../media/image81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70.png"/><Relationship Id="rId33" Type="http://schemas.openxmlformats.org/officeDocument/2006/relationships/image" Target="../media/image74.png"/><Relationship Id="rId38" Type="http://schemas.openxmlformats.org/officeDocument/2006/relationships/image" Target="../media/image77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image" Target="../media/image14.png"/><Relationship Id="rId41" Type="http://schemas.openxmlformats.org/officeDocument/2006/relationships/image" Target="../media/image80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3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image" Target="../media/image13.png"/><Relationship Id="rId36" Type="http://schemas.openxmlformats.org/officeDocument/2006/relationships/image" Target="../media/image75.png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image" Target="../media/image16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image" Target="../media/image72.png"/><Relationship Id="rId30" Type="http://schemas.openxmlformats.org/officeDocument/2006/relationships/image" Target="../media/image15.png"/><Relationship Id="rId35" Type="http://schemas.openxmlformats.org/officeDocument/2006/relationships/image" Target="../media/image12.png"/><Relationship Id="rId43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88.png"/><Relationship Id="rId26" Type="http://schemas.openxmlformats.org/officeDocument/2006/relationships/image" Target="../media/image95.png"/><Relationship Id="rId3" Type="http://schemas.openxmlformats.org/officeDocument/2006/relationships/tags" Target="../tags/tag134.xml"/><Relationship Id="rId21" Type="http://schemas.openxmlformats.org/officeDocument/2006/relationships/image" Target="../media/image91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53.png"/><Relationship Id="rId25" Type="http://schemas.openxmlformats.org/officeDocument/2006/relationships/image" Target="../media/image94.png"/><Relationship Id="rId2" Type="http://schemas.openxmlformats.org/officeDocument/2006/relationships/tags" Target="../tags/tag133.xml"/><Relationship Id="rId16" Type="http://schemas.openxmlformats.org/officeDocument/2006/relationships/image" Target="../media/image87.png"/><Relationship Id="rId20" Type="http://schemas.openxmlformats.org/officeDocument/2006/relationships/image" Target="../media/image90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28.png"/><Relationship Id="rId5" Type="http://schemas.openxmlformats.org/officeDocument/2006/relationships/tags" Target="../tags/tag13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3.png"/><Relationship Id="rId28" Type="http://schemas.openxmlformats.org/officeDocument/2006/relationships/image" Target="../media/image96.png"/><Relationship Id="rId10" Type="http://schemas.openxmlformats.org/officeDocument/2006/relationships/tags" Target="../tags/tag141.xml"/><Relationship Id="rId19" Type="http://schemas.openxmlformats.org/officeDocument/2006/relationships/image" Target="../media/image89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92.png"/><Relationship Id="rId27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1.pn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100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99.png"/><Relationship Id="rId5" Type="http://schemas.openxmlformats.org/officeDocument/2006/relationships/tags" Target="../tags/tag150.xml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tags" Target="../tags/tag149.xml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55.xml"/><Relationship Id="rId7" Type="http://schemas.openxmlformats.org/officeDocument/2006/relationships/image" Target="../media/image61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6.png"/><Relationship Id="rId5" Type="http://schemas.openxmlformats.org/officeDocument/2006/relationships/tags" Target="../tags/tag157.xml"/><Relationship Id="rId10" Type="http://schemas.openxmlformats.org/officeDocument/2006/relationships/image" Target="../media/image65.png"/><Relationship Id="rId4" Type="http://schemas.openxmlformats.org/officeDocument/2006/relationships/tags" Target="../tags/tag156.xml"/><Relationship Id="rId9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6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11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5" Type="http://schemas.openxmlformats.org/officeDocument/2006/relationships/tags" Target="../tags/tag162.xml"/><Relationship Id="rId10" Type="http://schemas.openxmlformats.org/officeDocument/2006/relationships/image" Target="../media/image109.png"/><Relationship Id="rId4" Type="http://schemas.openxmlformats.org/officeDocument/2006/relationships/tags" Target="../tags/tag161.xml"/><Relationship Id="rId9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65.xml"/><Relationship Id="rId7" Type="http://schemas.openxmlformats.org/officeDocument/2006/relationships/image" Target="../media/image111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5.png"/><Relationship Id="rId4" Type="http://schemas.openxmlformats.org/officeDocument/2006/relationships/tags" Target="../tags/tag166.xml"/><Relationship Id="rId9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69.xml"/><Relationship Id="rId7" Type="http://schemas.openxmlformats.org/officeDocument/2006/relationships/image" Target="../media/image111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7.png"/><Relationship Id="rId4" Type="http://schemas.openxmlformats.org/officeDocument/2006/relationships/tags" Target="../tags/tag170.xml"/><Relationship Id="rId9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2.pn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121.gif"/><Relationship Id="rId2" Type="http://schemas.openxmlformats.org/officeDocument/2006/relationships/tags" Target="../tags/tag172.xml"/><Relationship Id="rId16" Type="http://schemas.openxmlformats.org/officeDocument/2006/relationships/image" Target="../media/image125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20.png"/><Relationship Id="rId5" Type="http://schemas.openxmlformats.org/officeDocument/2006/relationships/tags" Target="../tags/tag175.xml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tags" Target="../tags/tag174.xml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tags" Target="../tags/tag4.xml"/><Relationship Id="rId21" Type="http://schemas.openxmlformats.org/officeDocument/2006/relationships/image" Target="../media/image1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tags" Target="../tags/tag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0.png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1.png"/><Relationship Id="rId26" Type="http://schemas.openxmlformats.org/officeDocument/2006/relationships/image" Target="../media/image30.png"/><Relationship Id="rId3" Type="http://schemas.openxmlformats.org/officeDocument/2006/relationships/tags" Target="../tags/tag17.xml"/><Relationship Id="rId21" Type="http://schemas.openxmlformats.org/officeDocument/2006/relationships/image" Target="../media/image25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8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24.xml"/><Relationship Id="rId19" Type="http://schemas.openxmlformats.org/officeDocument/2006/relationships/image" Target="../media/image12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38.png"/><Relationship Id="rId26" Type="http://schemas.openxmlformats.org/officeDocument/2006/relationships/image" Target="../media/image44.png"/><Relationship Id="rId3" Type="http://schemas.openxmlformats.org/officeDocument/2006/relationships/tags" Target="../tags/tag32.xml"/><Relationship Id="rId21" Type="http://schemas.openxmlformats.org/officeDocument/2006/relationships/image" Target="../media/image41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37.png"/><Relationship Id="rId25" Type="http://schemas.openxmlformats.org/officeDocument/2006/relationships/image" Target="../media/image34.png"/><Relationship Id="rId2" Type="http://schemas.openxmlformats.org/officeDocument/2006/relationships/tags" Target="../tags/tag3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3.png"/><Relationship Id="rId5" Type="http://schemas.openxmlformats.org/officeDocument/2006/relationships/tags" Target="../tags/tag34.xml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tags" Target="../tags/tag39.xml"/><Relationship Id="rId19" Type="http://schemas.openxmlformats.org/officeDocument/2006/relationships/image" Target="../media/image39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2.png"/><Relationship Id="rId27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45.xml"/><Relationship Id="rId21" Type="http://schemas.openxmlformats.org/officeDocument/2006/relationships/image" Target="../media/image26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12.png"/><Relationship Id="rId25" Type="http://schemas.openxmlformats.org/officeDocument/2006/relationships/image" Target="../media/image30.png"/><Relationship Id="rId2" Type="http://schemas.openxmlformats.org/officeDocument/2006/relationships/tags" Target="../tags/tag44.xml"/><Relationship Id="rId16" Type="http://schemas.openxmlformats.org/officeDocument/2006/relationships/image" Target="../media/image11.png"/><Relationship Id="rId20" Type="http://schemas.openxmlformats.org/officeDocument/2006/relationships/image" Target="../media/image46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29.png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.png"/><Relationship Id="rId28" Type="http://schemas.openxmlformats.org/officeDocument/2006/relationships/image" Target="../media/image47.png"/><Relationship Id="rId10" Type="http://schemas.openxmlformats.org/officeDocument/2006/relationships/tags" Target="../tags/tag52.xml"/><Relationship Id="rId19" Type="http://schemas.openxmlformats.org/officeDocument/2006/relationships/image" Target="../media/image25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3" Type="http://schemas.openxmlformats.org/officeDocument/2006/relationships/tags" Target="../tags/tag59.xml"/><Relationship Id="rId21" Type="http://schemas.openxmlformats.org/officeDocument/2006/relationships/image" Target="../media/image31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image" Target="../media/image27.png"/><Relationship Id="rId25" Type="http://schemas.openxmlformats.org/officeDocument/2006/relationships/image" Target="../media/image32.png"/><Relationship Id="rId2" Type="http://schemas.openxmlformats.org/officeDocument/2006/relationships/tags" Target="../tags/tag5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52.png"/><Relationship Id="rId5" Type="http://schemas.openxmlformats.org/officeDocument/2006/relationships/tags" Target="../tags/tag61.xml"/><Relationship Id="rId15" Type="http://schemas.openxmlformats.org/officeDocument/2006/relationships/image" Target="../media/image49.png"/><Relationship Id="rId23" Type="http://schemas.openxmlformats.org/officeDocument/2006/relationships/image" Target="../media/image51.png"/><Relationship Id="rId10" Type="http://schemas.openxmlformats.org/officeDocument/2006/relationships/tags" Target="../tags/tag66.xml"/><Relationship Id="rId19" Type="http://schemas.openxmlformats.org/officeDocument/2006/relationships/image" Target="../media/image2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48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55.png"/><Relationship Id="rId26" Type="http://schemas.openxmlformats.org/officeDocument/2006/relationships/image" Target="../media/image59.png"/><Relationship Id="rId3" Type="http://schemas.openxmlformats.org/officeDocument/2006/relationships/tags" Target="../tags/tag71.xml"/><Relationship Id="rId21" Type="http://schemas.openxmlformats.org/officeDocument/2006/relationships/image" Target="../media/image28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2" Type="http://schemas.openxmlformats.org/officeDocument/2006/relationships/tags" Target="../tags/tag70.xml"/><Relationship Id="rId16" Type="http://schemas.openxmlformats.org/officeDocument/2006/relationships/image" Target="../media/image16.png"/><Relationship Id="rId20" Type="http://schemas.openxmlformats.org/officeDocument/2006/relationships/image" Target="../media/image27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31.png"/><Relationship Id="rId5" Type="http://schemas.openxmlformats.org/officeDocument/2006/relationships/tags" Target="../tags/tag73.xml"/><Relationship Id="rId15" Type="http://schemas.openxmlformats.org/officeDocument/2006/relationships/image" Target="../media/image53.png"/><Relationship Id="rId23" Type="http://schemas.openxmlformats.org/officeDocument/2006/relationships/image" Target="../media/image30.png"/><Relationship Id="rId10" Type="http://schemas.openxmlformats.org/officeDocument/2006/relationships/tags" Target="../tags/tag78.xml"/><Relationship Id="rId19" Type="http://schemas.openxmlformats.org/officeDocument/2006/relationships/image" Target="../media/image56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7.png"/><Relationship Id="rId27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61.png"/><Relationship Id="rId18" Type="http://schemas.openxmlformats.org/officeDocument/2006/relationships/image" Target="../media/image57.png"/><Relationship Id="rId3" Type="http://schemas.openxmlformats.org/officeDocument/2006/relationships/tags" Target="../tags/tag84.xml"/><Relationship Id="rId21" Type="http://schemas.openxmlformats.org/officeDocument/2006/relationships/image" Target="../media/image58.png"/><Relationship Id="rId7" Type="http://schemas.openxmlformats.org/officeDocument/2006/relationships/tags" Target="../tags/tag8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2" Type="http://schemas.openxmlformats.org/officeDocument/2006/relationships/tags" Target="../tags/tag8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10" Type="http://schemas.openxmlformats.org/officeDocument/2006/relationships/tags" Target="../tags/tag91.xml"/><Relationship Id="rId19" Type="http://schemas.openxmlformats.org/officeDocument/2006/relationships/image" Target="../media/image30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62.png"/><Relationship Id="rId2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575" y="3458871"/>
            <a:ext cx="1706214" cy="1575340"/>
          </a:xfrm>
          <a:prstGeom prst="rect">
            <a:avLst/>
          </a:prstGeom>
          <a:noFill/>
        </p:spPr>
      </p:pic>
      <p:sp>
        <p:nvSpPr>
          <p:cNvPr id="78" name="pole tekstowe 77"/>
          <p:cNvSpPr txBox="1"/>
          <p:nvPr/>
        </p:nvSpPr>
        <p:spPr>
          <a:xfrm>
            <a:off x="-89490" y="3138731"/>
            <a:ext cx="33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/>
              <a:t>Optical </a:t>
            </a:r>
            <a:r>
              <a:rPr lang="pl-PL" dirty="0" err="1" smtClean="0"/>
              <a:t>interferometers</a:t>
            </a:r>
            <a:r>
              <a:rPr lang="pl-PL" dirty="0"/>
              <a:t> </a:t>
            </a:r>
            <a:r>
              <a:rPr lang="pl-PL" dirty="0" err="1" smtClean="0"/>
              <a:t>using</a:t>
            </a:r>
            <a:endParaRPr lang="pl-PL" dirty="0" smtClean="0"/>
          </a:p>
          <a:p>
            <a:pPr algn="ctr"/>
            <a:r>
              <a:rPr lang="pl-PL" dirty="0" smtClean="0"/>
              <a:t>non-</a:t>
            </a:r>
            <a:r>
              <a:rPr lang="pl-PL" dirty="0" err="1" smtClean="0"/>
              <a:t>classical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79450" y="-41781"/>
            <a:ext cx="9145016" cy="1577894"/>
          </a:xfrm>
        </p:spPr>
        <p:txBody>
          <a:bodyPr>
            <a:normAutofit/>
          </a:bodyPr>
          <a:lstStyle/>
          <a:p>
            <a:r>
              <a:rPr lang="pl-PL" smtClean="0"/>
              <a:t>The </a:t>
            </a:r>
            <a:r>
              <a:rPr lang="pl-PL" smtClean="0"/>
              <a:t>Grand </a:t>
            </a:r>
            <a:r>
              <a:rPr lang="pl-PL" dirty="0" err="1" smtClean="0"/>
              <a:t>Unified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of Quantum </a:t>
            </a:r>
            <a:r>
              <a:rPr lang="pl-PL" dirty="0" err="1" smtClean="0"/>
              <a:t>Metrology</a:t>
            </a: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683568" y="5733256"/>
            <a:ext cx="77768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u="sng" dirty="0">
                <a:solidFill>
                  <a:prstClr val="white"/>
                </a:solidFill>
              </a:rPr>
              <a:t>R. Demkowicz-Dobrzański</a:t>
            </a:r>
            <a:r>
              <a:rPr lang="pl-PL" sz="2000" u="sng" baseline="30000" dirty="0">
                <a:solidFill>
                  <a:prstClr val="white"/>
                </a:solidFill>
              </a:rPr>
              <a:t>1</a:t>
            </a:r>
            <a:r>
              <a:rPr lang="pl-PL" sz="2000" dirty="0">
                <a:solidFill>
                  <a:prstClr val="white"/>
                </a:solidFill>
              </a:rPr>
              <a:t>, J. Czajkowski</a:t>
            </a:r>
            <a:r>
              <a:rPr lang="pl-PL" sz="2000" baseline="30000" dirty="0">
                <a:solidFill>
                  <a:prstClr val="white"/>
                </a:solidFill>
              </a:rPr>
              <a:t>1</a:t>
            </a:r>
            <a:r>
              <a:rPr lang="pl-PL" sz="2000" dirty="0">
                <a:solidFill>
                  <a:prstClr val="white"/>
                </a:solidFill>
              </a:rPr>
              <a:t>, P. Sekatski</a:t>
            </a:r>
            <a:r>
              <a:rPr lang="pl-PL" sz="2000" baseline="30000" dirty="0">
                <a:solidFill>
                  <a:prstClr val="white"/>
                </a:solidFill>
              </a:rPr>
              <a:t>2</a:t>
            </a:r>
            <a:r>
              <a:rPr lang="pl-PL" sz="2000" dirty="0">
                <a:solidFill>
                  <a:prstClr val="white"/>
                </a:solidFill>
              </a:rPr>
              <a:t/>
            </a:r>
            <a:br>
              <a:rPr lang="pl-PL" sz="2000" dirty="0">
                <a:solidFill>
                  <a:prstClr val="white"/>
                </a:solidFill>
              </a:rPr>
            </a:br>
            <a:r>
              <a:rPr lang="pl-PL" sz="2000" dirty="0">
                <a:solidFill>
                  <a:prstClr val="white"/>
                </a:solidFill>
              </a:rPr>
              <a:t/>
            </a:r>
            <a:br>
              <a:rPr lang="pl-PL" sz="2000" dirty="0">
                <a:solidFill>
                  <a:prstClr val="white"/>
                </a:solidFill>
              </a:rPr>
            </a:b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401720" y="6145676"/>
            <a:ext cx="767725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baseline="30000" dirty="0">
                <a:solidFill>
                  <a:schemeClr val="bg1"/>
                </a:solidFill>
              </a:rPr>
              <a:t>1</a:t>
            </a:r>
            <a:r>
              <a:rPr lang="pl-PL" sz="1600" i="1" dirty="0">
                <a:solidFill>
                  <a:schemeClr val="bg1"/>
                </a:solidFill>
              </a:rPr>
              <a:t>Faculty 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Poland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sz="1600" i="1" baseline="30000" dirty="0">
                <a:solidFill>
                  <a:schemeClr val="bg1"/>
                </a:solidFill>
              </a:rPr>
              <a:t>2</a:t>
            </a:r>
            <a:r>
              <a:rPr lang="pl-PL" sz="1600" i="1" dirty="0">
                <a:solidFill>
                  <a:schemeClr val="bg1"/>
                </a:solidFill>
              </a:rPr>
              <a:t>In</a:t>
            </a:r>
            <a:r>
              <a:rPr lang="de-DE" sz="1600" i="1" dirty="0" err="1">
                <a:solidFill>
                  <a:schemeClr val="bg1"/>
                </a:solidFill>
              </a:rPr>
              <a:t>stitut</a:t>
            </a:r>
            <a:r>
              <a:rPr lang="de-DE" sz="1600" i="1" dirty="0">
                <a:solidFill>
                  <a:schemeClr val="bg1"/>
                </a:solidFill>
              </a:rPr>
              <a:t> </a:t>
            </a:r>
            <a:r>
              <a:rPr lang="de-DE" sz="1600" i="1" dirty="0" err="1">
                <a:solidFill>
                  <a:schemeClr val="bg1"/>
                </a:solidFill>
              </a:rPr>
              <a:t>fur</a:t>
            </a:r>
            <a:r>
              <a:rPr lang="de-DE" sz="1600" i="1" dirty="0">
                <a:solidFill>
                  <a:schemeClr val="bg1"/>
                </a:solidFill>
              </a:rPr>
              <a:t> Theoretische Physik, </a:t>
            </a:r>
            <a:r>
              <a:rPr lang="de-DE" sz="1600" i="1" dirty="0" err="1">
                <a:solidFill>
                  <a:schemeClr val="bg1"/>
                </a:solidFill>
              </a:rPr>
              <a:t>Universitat</a:t>
            </a:r>
            <a:r>
              <a:rPr lang="de-DE" sz="1600" i="1" dirty="0">
                <a:solidFill>
                  <a:schemeClr val="bg1"/>
                </a:solidFill>
              </a:rPr>
              <a:t> Innsbruck, Austria</a:t>
            </a:r>
            <a:endParaRPr lang="pl-PL" sz="1600" i="1" dirty="0">
              <a:solidFill>
                <a:schemeClr val="bg1"/>
              </a:solidFill>
            </a:endParaRP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888" y="1504000"/>
            <a:ext cx="1828794" cy="1347712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9" y="3627106"/>
            <a:ext cx="1830164" cy="1228340"/>
          </a:xfrm>
          <a:prstGeom prst="rect">
            <a:avLst/>
          </a:prstGeom>
        </p:spPr>
      </p:pic>
      <p:pic>
        <p:nvPicPr>
          <p:cNvPr id="45" name="Picture 2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518" y="1795513"/>
            <a:ext cx="1928230" cy="13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136" y="1533539"/>
            <a:ext cx="1596901" cy="1494888"/>
          </a:xfrm>
          <a:prstGeom prst="rect">
            <a:avLst/>
          </a:prstGeom>
        </p:spPr>
      </p:pic>
      <p:sp>
        <p:nvSpPr>
          <p:cNvPr id="6" name="Wybuch  2 5"/>
          <p:cNvSpPr/>
          <p:nvPr/>
        </p:nvSpPr>
        <p:spPr>
          <a:xfrm>
            <a:off x="2195736" y="1948533"/>
            <a:ext cx="5883235" cy="2537581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20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48" y="3550757"/>
            <a:ext cx="1000528" cy="205405"/>
          </a:xfrm>
          <a:prstGeom prst="rect">
            <a:avLst/>
          </a:prstGeom>
          <a:noFill/>
          <a:ln/>
          <a:effectLst/>
        </p:spPr>
      </p:pic>
      <p:sp>
        <p:nvSpPr>
          <p:cNvPr id="77" name="pole tekstowe 76"/>
          <p:cNvSpPr txBox="1"/>
          <p:nvPr/>
        </p:nvSpPr>
        <p:spPr>
          <a:xfrm>
            <a:off x="7195760" y="3055523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l-PL" dirty="0"/>
              <a:t>NV </a:t>
            </a:r>
            <a:r>
              <a:rPr lang="pl-PL" dirty="0" err="1"/>
              <a:t>sensors</a:t>
            </a:r>
            <a:endParaRPr lang="en-GB" dirty="0"/>
          </a:p>
        </p:txBody>
      </p:sp>
      <p:sp>
        <p:nvSpPr>
          <p:cNvPr id="80" name="pole tekstowe 79"/>
          <p:cNvSpPr txBox="1"/>
          <p:nvPr/>
        </p:nvSpPr>
        <p:spPr>
          <a:xfrm>
            <a:off x="4558043" y="1702598"/>
            <a:ext cx="181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err="1" smtClean="0"/>
              <a:t>Cold</a:t>
            </a:r>
            <a:r>
              <a:rPr lang="pl-PL" dirty="0" smtClean="0"/>
              <a:t> atom </a:t>
            </a:r>
            <a:r>
              <a:rPr lang="pl-PL" dirty="0" err="1"/>
              <a:t>magnetometers</a:t>
            </a:r>
            <a:endParaRPr lang="en-GB" dirty="0"/>
          </a:p>
        </p:txBody>
      </p:sp>
      <p:sp>
        <p:nvSpPr>
          <p:cNvPr id="81" name="pole tekstowe 80"/>
          <p:cNvSpPr txBox="1"/>
          <p:nvPr/>
        </p:nvSpPr>
        <p:spPr>
          <a:xfrm>
            <a:off x="5462404" y="4500093"/>
            <a:ext cx="173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err="1"/>
              <a:t>Atomic</a:t>
            </a:r>
            <a:r>
              <a:rPr lang="pl-PL" dirty="0"/>
              <a:t> </a:t>
            </a:r>
            <a:r>
              <a:rPr lang="pl-PL" dirty="0" err="1"/>
              <a:t>inertial</a:t>
            </a:r>
            <a:r>
              <a:rPr lang="pl-PL" dirty="0"/>
              <a:t> </a:t>
            </a:r>
            <a:r>
              <a:rPr lang="pl-PL" dirty="0" err="1"/>
              <a:t>sensors</a:t>
            </a:r>
            <a:endParaRPr lang="en-GB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670949" y="4869425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Atomic</a:t>
            </a:r>
            <a:r>
              <a:rPr lang="pl-PL" sz="1400" dirty="0" smtClean="0"/>
              <a:t> </a:t>
            </a:r>
            <a:r>
              <a:rPr lang="pl-PL" sz="1400" dirty="0" err="1" smtClean="0"/>
              <a:t>clocks</a:t>
            </a:r>
            <a:endParaRPr lang="pl-PL" sz="1400" dirty="0" smtClean="0"/>
          </a:p>
        </p:txBody>
      </p:sp>
      <p:sp>
        <p:nvSpPr>
          <p:cNvPr id="15" name="pole tekstowe 14"/>
          <p:cNvSpPr txBox="1"/>
          <p:nvPr/>
        </p:nvSpPr>
        <p:spPr>
          <a:xfrm>
            <a:off x="4275190" y="2851712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GUT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estimation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</a:t>
            </a:r>
            <a:r>
              <a:rPr lang="pl-PL" dirty="0" err="1"/>
              <a:t>directly</a:t>
            </a:r>
            <a:r>
              <a:rPr lang="pl-PL" dirty="0"/>
              <a:t> from the quantum Master </a:t>
            </a:r>
            <a:r>
              <a:rPr lang="pl-PL" dirty="0" err="1"/>
              <a:t>equation</a:t>
            </a:r>
            <a:endParaRPr lang="en-GB" dirty="0"/>
          </a:p>
        </p:txBody>
      </p:sp>
      <p:grpSp>
        <p:nvGrpSpPr>
          <p:cNvPr id="46" name="Grupa 45"/>
          <p:cNvGrpSpPr/>
          <p:nvPr/>
        </p:nvGrpSpPr>
        <p:grpSpPr>
          <a:xfrm>
            <a:off x="1282608" y="1172276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37" name="pole tekstowe 36"/>
          <p:cNvSpPr txBox="1"/>
          <p:nvPr/>
        </p:nvSpPr>
        <p:spPr>
          <a:xfrm>
            <a:off x="557337" y="4564623"/>
            <a:ext cx="674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W</a:t>
            </a:r>
            <a:r>
              <a:rPr lang="pl-PL" sz="2000" dirty="0" err="1" smtClean="0"/>
              <a:t>ithout</a:t>
            </a:r>
            <a:r>
              <a:rPr lang="pl-PL" sz="2000" dirty="0" smtClean="0"/>
              <a:t> </a:t>
            </a:r>
            <a:r>
              <a:rPr lang="pl-PL" sz="2000" dirty="0" err="1" smtClean="0"/>
              <a:t>loss</a:t>
            </a:r>
            <a:r>
              <a:rPr lang="pl-PL" sz="2000" dirty="0" smtClean="0"/>
              <a:t> of </a:t>
            </a:r>
            <a:r>
              <a:rPr lang="pl-PL" sz="2000" dirty="0" err="1" smtClean="0"/>
              <a:t>generality</a:t>
            </a:r>
            <a:r>
              <a:rPr lang="pl-PL" sz="2000" dirty="0" smtClean="0"/>
              <a:t> we </a:t>
            </a:r>
            <a:r>
              <a:rPr lang="pl-PL" sz="2000" dirty="0" err="1" smtClean="0"/>
              <a:t>may</a:t>
            </a:r>
            <a:r>
              <a:rPr lang="pl-PL" sz="2000" dirty="0" smtClean="0"/>
              <a:t> </a:t>
            </a:r>
            <a:r>
              <a:rPr lang="pl-PL" sz="2000" dirty="0" err="1" smtClean="0"/>
              <a:t>always</a:t>
            </a:r>
            <a:r>
              <a:rPr lang="pl-PL" sz="2000" dirty="0" smtClean="0"/>
              <a:t> </a:t>
            </a:r>
            <a:r>
              <a:rPr lang="pl-PL" sz="2000" dirty="0" err="1" smtClean="0"/>
              <a:t>consider</a:t>
            </a:r>
            <a:r>
              <a:rPr lang="pl-PL" sz="2000" dirty="0" smtClean="0"/>
              <a:t> limit t-&gt;0…..</a:t>
            </a:r>
            <a:endParaRPr lang="en-US" sz="2000" i="1" dirty="0"/>
          </a:p>
        </p:txBody>
      </p:sp>
      <p:pic>
        <p:nvPicPr>
          <p:cNvPr id="38" name="Obraz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" y="3811870"/>
            <a:ext cx="7640364" cy="636774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32" y="5095925"/>
            <a:ext cx="4398227" cy="1076794"/>
          </a:xfrm>
          <a:prstGeom prst="rect">
            <a:avLst/>
          </a:prstGeom>
          <a:noFill/>
          <a:ln/>
          <a:effectLst/>
        </p:spPr>
      </p:pic>
      <p:sp>
        <p:nvSpPr>
          <p:cNvPr id="40" name="pole tekstowe 39"/>
          <p:cNvSpPr txBox="1"/>
          <p:nvPr/>
        </p:nvSpPr>
        <p:spPr>
          <a:xfrm>
            <a:off x="6023523" y="6324642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Expand</a:t>
            </a:r>
            <a:r>
              <a:rPr lang="pl-PL" sz="2000" dirty="0" smtClean="0"/>
              <a:t> </a:t>
            </a:r>
            <a:r>
              <a:rPr lang="pl-PL" sz="2000" i="1" dirty="0" smtClean="0">
                <a:sym typeface="Symbol" panose="05050102010706020507" pitchFamily="18" charset="2"/>
              </a:rPr>
              <a:t></a:t>
            </a:r>
            <a:r>
              <a:rPr lang="pl-PL" sz="2000" dirty="0" smtClean="0">
                <a:sym typeface="Symbol" panose="05050102010706020507" pitchFamily="18" charset="2"/>
              </a:rPr>
              <a:t> and </a:t>
            </a:r>
            <a:r>
              <a:rPr lang="pl-PL" sz="2000" i="1" dirty="0" smtClean="0">
                <a:sym typeface="Symbol" panose="05050102010706020507" pitchFamily="18" charset="2"/>
              </a:rPr>
              <a:t></a:t>
            </a:r>
            <a:r>
              <a:rPr lang="pl-PL" sz="2000" dirty="0" smtClean="0">
                <a:sym typeface="Symbol" panose="05050102010706020507" pitchFamily="18" charset="2"/>
              </a:rPr>
              <a:t> in </a:t>
            </a:r>
            <a:r>
              <a:rPr lang="pl-PL" sz="2000" i="1" dirty="0" smtClean="0">
                <a:sym typeface="Symbol" panose="05050102010706020507" pitchFamily="18" charset="2"/>
              </a:rPr>
              <a:t>t…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344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estimation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</a:t>
            </a:r>
            <a:r>
              <a:rPr lang="pl-PL" dirty="0" err="1"/>
              <a:t>directly</a:t>
            </a:r>
            <a:r>
              <a:rPr lang="pl-PL" dirty="0"/>
              <a:t> from the quantum Master </a:t>
            </a:r>
            <a:r>
              <a:rPr lang="pl-PL" dirty="0" err="1"/>
              <a:t>equation</a:t>
            </a:r>
            <a:endParaRPr lang="en-GB" dirty="0"/>
          </a:p>
        </p:txBody>
      </p:sp>
      <p:sp>
        <p:nvSpPr>
          <p:cNvPr id="63" name="Prostokąt 62"/>
          <p:cNvSpPr/>
          <p:nvPr/>
        </p:nvSpPr>
        <p:spPr>
          <a:xfrm>
            <a:off x="539552" y="2539105"/>
            <a:ext cx="7992888" cy="15841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179512" y="141277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 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Obraz 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8" y="2847866"/>
            <a:ext cx="7634896" cy="462610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7" y="1318135"/>
            <a:ext cx="8026906" cy="989501"/>
          </a:xfrm>
          <a:prstGeom prst="rect">
            <a:avLst/>
          </a:prstGeom>
          <a:noFill/>
          <a:ln/>
          <a:effectLst/>
        </p:spPr>
      </p:pic>
      <p:pic>
        <p:nvPicPr>
          <p:cNvPr id="67" name="Obraz 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65" y="3636751"/>
            <a:ext cx="1975942" cy="351740"/>
          </a:xfrm>
          <a:prstGeom prst="rect">
            <a:avLst/>
          </a:prstGeom>
          <a:noFill/>
          <a:ln/>
          <a:effectLst/>
        </p:spPr>
      </p:pic>
      <p:sp>
        <p:nvSpPr>
          <p:cNvPr id="68" name="pole tekstowe 67"/>
          <p:cNvSpPr txBox="1"/>
          <p:nvPr/>
        </p:nvSpPr>
        <p:spPr>
          <a:xfrm>
            <a:off x="427650" y="4201732"/>
            <a:ext cx="228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Quantitative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bound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2" name="Obraz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00" y="4797152"/>
            <a:ext cx="5800000" cy="577823"/>
          </a:xfrm>
          <a:prstGeom prst="rect">
            <a:avLst/>
          </a:prstGeom>
          <a:noFill/>
          <a:ln/>
          <a:effectLst/>
        </p:spPr>
      </p:pic>
      <p:pic>
        <p:nvPicPr>
          <p:cNvPr id="73" name="Obraz 7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6" y="5427459"/>
            <a:ext cx="3785851" cy="447413"/>
          </a:xfrm>
          <a:prstGeom prst="rect">
            <a:avLst/>
          </a:prstGeom>
          <a:noFill/>
          <a:ln/>
          <a:effectLst/>
        </p:spPr>
      </p:pic>
      <p:sp>
        <p:nvSpPr>
          <p:cNvPr id="82" name="pole tekstowe 81"/>
          <p:cNvSpPr txBox="1"/>
          <p:nvPr/>
        </p:nvSpPr>
        <p:spPr>
          <a:xfrm>
            <a:off x="404403" y="5995680"/>
            <a:ext cx="490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Can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be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solved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semi-definite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programming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3" name="Obraz 8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50" y="5462238"/>
            <a:ext cx="4368922" cy="290606"/>
          </a:xfrm>
          <a:prstGeom prst="rect">
            <a:avLst/>
          </a:prstGeom>
          <a:noFill/>
          <a:ln/>
          <a:effectLst/>
        </p:spPr>
      </p:pic>
      <p:sp>
        <p:nvSpPr>
          <p:cNvPr id="84" name="Prostokąt 83"/>
          <p:cNvSpPr/>
          <p:nvPr/>
        </p:nvSpPr>
        <p:spPr>
          <a:xfrm>
            <a:off x="2164988" y="6402440"/>
            <a:ext cx="6979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J. Czajkowski, P.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 </a:t>
            </a:r>
          </a:p>
          <a:p>
            <a:pPr algn="r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e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65603"/>
              </p:ext>
            </p:extLst>
          </p:nvPr>
        </p:nvGraphicFramePr>
        <p:xfrm>
          <a:off x="323525" y="980728"/>
          <a:ext cx="8424938" cy="459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9"/>
                <a:gridCol w="4212469"/>
              </a:tblGrid>
              <a:tr h="1368152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29585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114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Heisenberg </a:t>
            </a:r>
            <a:r>
              <a:rPr lang="pl-PL" sz="3600" dirty="0" err="1" smtClean="0"/>
              <a:t>scaling</a:t>
            </a:r>
            <a:r>
              <a:rPr lang="pl-PL" sz="3600" dirty="0" smtClean="0"/>
              <a:t> </a:t>
            </a:r>
            <a:r>
              <a:rPr lang="pl-PL" sz="3600" dirty="0" err="1" smtClean="0"/>
              <a:t>is</a:t>
            </a:r>
            <a:r>
              <a:rPr lang="pl-PL" sz="3600" dirty="0" smtClean="0"/>
              <a:t> </a:t>
            </a:r>
            <a:r>
              <a:rPr lang="pl-PL" sz="3600" dirty="0" err="1" smtClean="0"/>
              <a:t>typically</a:t>
            </a:r>
            <a:r>
              <a:rPr lang="pl-PL" sz="3600" dirty="0" smtClean="0"/>
              <a:t> </a:t>
            </a:r>
            <a:r>
              <a:rPr lang="pl-PL" sz="3600" dirty="0" err="1" smtClean="0"/>
              <a:t>lost</a:t>
            </a:r>
            <a:endParaRPr lang="en-GB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36558" y="5921729"/>
            <a:ext cx="60022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asymptotically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Obraz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9" y="1810200"/>
            <a:ext cx="4393547" cy="308377"/>
          </a:xfrm>
          <a:prstGeom prst="rect">
            <a:avLst/>
          </a:prstGeom>
          <a:noFill/>
          <a:ln/>
          <a:effectLst/>
        </p:spPr>
      </p:pic>
      <p:pic>
        <p:nvPicPr>
          <p:cNvPr id="54" name="Obraz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2" y="3953153"/>
            <a:ext cx="2074021" cy="248226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01" y="1017826"/>
            <a:ext cx="5480235" cy="780069"/>
          </a:xfrm>
          <a:prstGeom prst="rect">
            <a:avLst/>
          </a:prstGeom>
          <a:noFill/>
          <a:ln/>
          <a:effectLst/>
        </p:spPr>
      </p:pic>
      <p:grpSp>
        <p:nvGrpSpPr>
          <p:cNvPr id="92" name="Grupa 91"/>
          <p:cNvGrpSpPr/>
          <p:nvPr/>
        </p:nvGrpSpPr>
        <p:grpSpPr>
          <a:xfrm>
            <a:off x="1150619" y="2622813"/>
            <a:ext cx="2304804" cy="1145778"/>
            <a:chOff x="1150619" y="2622813"/>
            <a:chExt cx="2304804" cy="1145778"/>
          </a:xfrm>
        </p:grpSpPr>
        <p:sp>
          <p:nvSpPr>
            <p:cNvPr id="28" name="Elipsa 27"/>
            <p:cNvSpPr/>
            <p:nvPr/>
          </p:nvSpPr>
          <p:spPr>
            <a:xfrm>
              <a:off x="1150619" y="2906394"/>
              <a:ext cx="769188" cy="7691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Obraz 2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87" y="2622813"/>
              <a:ext cx="114135" cy="7395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Obraz 2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85" y="3630335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Obraz 3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432" y="2822127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ze strzałką 31"/>
            <p:cNvCxnSpPr/>
            <p:nvPr/>
          </p:nvCxnSpPr>
          <p:spPr>
            <a:xfrm>
              <a:off x="2079640" y="3285884"/>
              <a:ext cx="540598" cy="47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a 32"/>
            <p:cNvSpPr/>
            <p:nvPr/>
          </p:nvSpPr>
          <p:spPr>
            <a:xfrm>
              <a:off x="2822665" y="2905650"/>
              <a:ext cx="546653" cy="7699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Łuk 35"/>
            <p:cNvSpPr/>
            <p:nvPr/>
          </p:nvSpPr>
          <p:spPr bwMode="auto">
            <a:xfrm>
              <a:off x="1196768" y="2774025"/>
              <a:ext cx="676889" cy="199085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Obraz 4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558" y="2717722"/>
              <a:ext cx="718865" cy="19948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2" name="Łącznik prosty ze strzałką 41"/>
            <p:cNvCxnSpPr/>
            <p:nvPr/>
          </p:nvCxnSpPr>
          <p:spPr>
            <a:xfrm flipV="1">
              <a:off x="3076136" y="3253558"/>
              <a:ext cx="32107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Obraz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8" y="3929265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22" y="4510783"/>
            <a:ext cx="1349761" cy="502760"/>
          </a:xfrm>
          <a:prstGeom prst="rect">
            <a:avLst/>
          </a:prstGeom>
          <a:noFill/>
          <a:ln/>
          <a:effectLst/>
        </p:spPr>
      </p:pic>
      <p:grpSp>
        <p:nvGrpSpPr>
          <p:cNvPr id="93" name="Grupa 92"/>
          <p:cNvGrpSpPr/>
          <p:nvPr/>
        </p:nvGrpSpPr>
        <p:grpSpPr>
          <a:xfrm>
            <a:off x="4726208" y="2696102"/>
            <a:ext cx="4032447" cy="1313864"/>
            <a:chOff x="4726208" y="2696102"/>
            <a:chExt cx="4032447" cy="1313864"/>
          </a:xfrm>
        </p:grpSpPr>
        <p:grpSp>
          <p:nvGrpSpPr>
            <p:cNvPr id="7" name="Grupa 6"/>
            <p:cNvGrpSpPr/>
            <p:nvPr/>
          </p:nvGrpSpPr>
          <p:grpSpPr>
            <a:xfrm>
              <a:off x="4726208" y="2876701"/>
              <a:ext cx="2207312" cy="963769"/>
              <a:chOff x="1475656" y="1469819"/>
              <a:chExt cx="2952328" cy="1289062"/>
            </a:xfrm>
          </p:grpSpPr>
          <p:cxnSp>
            <p:nvCxnSpPr>
              <p:cNvPr id="8" name="Łącznik prosty 7"/>
              <p:cNvCxnSpPr/>
              <p:nvPr/>
            </p:nvCxnSpPr>
            <p:spPr>
              <a:xfrm>
                <a:off x="1475656" y="1973875"/>
                <a:ext cx="360040" cy="28803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Łącznik prosty 8"/>
              <p:cNvCxnSpPr/>
              <p:nvPr/>
            </p:nvCxnSpPr>
            <p:spPr>
              <a:xfrm>
                <a:off x="2267744" y="2621947"/>
                <a:ext cx="129614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0" name="Łącznik prosty 9"/>
              <p:cNvCxnSpPr/>
              <p:nvPr/>
            </p:nvCxnSpPr>
            <p:spPr>
              <a:xfrm>
                <a:off x="2411760" y="1973875"/>
                <a:ext cx="12241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1" name="Prostokąt 10"/>
              <p:cNvSpPr/>
              <p:nvPr/>
            </p:nvSpPr>
            <p:spPr>
              <a:xfrm>
                <a:off x="3059832" y="1757851"/>
                <a:ext cx="504056" cy="4320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Obraz 53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201665" y="1863643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Łącznik prosty 12"/>
              <p:cNvCxnSpPr/>
              <p:nvPr/>
            </p:nvCxnSpPr>
            <p:spPr>
              <a:xfrm rot="5400000" flipH="1">
                <a:off x="2359337" y="1738266"/>
                <a:ext cx="545451" cy="855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4" name="Łącznik prosty 13"/>
              <p:cNvCxnSpPr/>
              <p:nvPr/>
            </p:nvCxnSpPr>
            <p:spPr>
              <a:xfrm rot="5400000" flipH="1" flipV="1">
                <a:off x="2338275" y="2469372"/>
                <a:ext cx="568980" cy="100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5" name="Łącznik prosty 14"/>
              <p:cNvCxnSpPr/>
              <p:nvPr/>
            </p:nvCxnSpPr>
            <p:spPr>
              <a:xfrm flipH="1" flipV="1">
                <a:off x="408265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" name="Łącznik prosty 15"/>
              <p:cNvCxnSpPr/>
              <p:nvPr/>
            </p:nvCxnSpPr>
            <p:spPr>
              <a:xfrm flipV="1">
                <a:off x="3923928" y="1973875"/>
                <a:ext cx="504056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Łącznik prosty 16"/>
              <p:cNvCxnSpPr/>
              <p:nvPr/>
            </p:nvCxnSpPr>
            <p:spPr>
              <a:xfrm flipV="1">
                <a:off x="3563888" y="2348880"/>
                <a:ext cx="395695" cy="27306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Prostokąt 17"/>
              <p:cNvSpPr/>
              <p:nvPr/>
            </p:nvSpPr>
            <p:spPr>
              <a:xfrm>
                <a:off x="3794292" y="22343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Łącznik prosty 18"/>
              <p:cNvCxnSpPr/>
              <p:nvPr/>
            </p:nvCxnSpPr>
            <p:spPr>
              <a:xfrm>
                <a:off x="3635896" y="1973875"/>
                <a:ext cx="28803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" name="Prostokąt 19"/>
              <p:cNvSpPr/>
              <p:nvPr/>
            </p:nvSpPr>
            <p:spPr>
              <a:xfrm rot="18900000">
                <a:off x="2388860" y="1914971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1901867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2" name="Prostokąt 21"/>
              <p:cNvSpPr/>
              <p:nvPr/>
            </p:nvSpPr>
            <p:spPr>
              <a:xfrm rot="18900000">
                <a:off x="2388860" y="25630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3" name="Obraz 22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2549939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4" name="Łącznik prosty 23"/>
              <p:cNvCxnSpPr/>
              <p:nvPr/>
            </p:nvCxnSpPr>
            <p:spPr>
              <a:xfrm flipH="1" flipV="1">
                <a:off x="192241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5" name="Łącznik prosty 24"/>
              <p:cNvCxnSpPr/>
              <p:nvPr/>
            </p:nvCxnSpPr>
            <p:spPr>
              <a:xfrm flipV="1">
                <a:off x="1835696" y="1973875"/>
                <a:ext cx="576064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Łącznik prosty 25"/>
              <p:cNvCxnSpPr/>
              <p:nvPr/>
            </p:nvCxnSpPr>
            <p:spPr>
              <a:xfrm flipV="1">
                <a:off x="1547664" y="2405923"/>
                <a:ext cx="28106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7" name="Prostokąt 26"/>
              <p:cNvSpPr/>
              <p:nvPr/>
            </p:nvSpPr>
            <p:spPr>
              <a:xfrm>
                <a:off x="1619672" y="2261907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Prostokąt 59"/>
            <p:cNvSpPr/>
            <p:nvPr/>
          </p:nvSpPr>
          <p:spPr>
            <a:xfrm>
              <a:off x="7354704" y="3178969"/>
              <a:ext cx="1403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modeled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system:</a:t>
              </a:r>
            </a:p>
            <a:p>
              <a:pPr algn="ctr"/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Obraz 6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831" y="3161450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Obraz 6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15" y="3693154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87" y="2696102"/>
              <a:ext cx="349760" cy="16475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4" name="Grupa 93"/>
          <p:cNvGrpSpPr/>
          <p:nvPr/>
        </p:nvGrpSpPr>
        <p:grpSpPr>
          <a:xfrm>
            <a:off x="4588633" y="4197199"/>
            <a:ext cx="3975366" cy="455416"/>
            <a:chOff x="4588633" y="4197199"/>
            <a:chExt cx="3975366" cy="455416"/>
          </a:xfrm>
        </p:grpSpPr>
        <p:grpSp>
          <p:nvGrpSpPr>
            <p:cNvPr id="65" name="Grupa 64"/>
            <p:cNvGrpSpPr/>
            <p:nvPr/>
          </p:nvGrpSpPr>
          <p:grpSpPr>
            <a:xfrm>
              <a:off x="4588633" y="4197199"/>
              <a:ext cx="1233717" cy="423822"/>
              <a:chOff x="4716016" y="4133294"/>
              <a:chExt cx="1233717" cy="423822"/>
            </a:xfrm>
          </p:grpSpPr>
          <p:pic>
            <p:nvPicPr>
              <p:cNvPr id="56" name="Obraz 55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9925" y="4133294"/>
                <a:ext cx="669808" cy="42382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6016" y="4239328"/>
                <a:ext cx="496519" cy="191054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2" name="Grupa 81"/>
            <p:cNvGrpSpPr/>
            <p:nvPr/>
          </p:nvGrpSpPr>
          <p:grpSpPr>
            <a:xfrm>
              <a:off x="6016661" y="4208775"/>
              <a:ext cx="1201835" cy="424242"/>
              <a:chOff x="6006469" y="3939467"/>
              <a:chExt cx="1201835" cy="424242"/>
            </a:xfrm>
          </p:grpSpPr>
          <p:pic>
            <p:nvPicPr>
              <p:cNvPr id="81" name="Obraz 8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5454" y="3939467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5" name="Obraz 7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469" y="4033389"/>
                <a:ext cx="556117" cy="235978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5" name="Grupa 84"/>
            <p:cNvGrpSpPr/>
            <p:nvPr/>
          </p:nvGrpSpPr>
          <p:grpSpPr>
            <a:xfrm>
              <a:off x="7412626" y="4228373"/>
              <a:ext cx="1151373" cy="424242"/>
              <a:chOff x="7402434" y="3959065"/>
              <a:chExt cx="1151373" cy="424242"/>
            </a:xfrm>
          </p:grpSpPr>
          <p:pic>
            <p:nvPicPr>
              <p:cNvPr id="84" name="Obraz 8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0957" y="3959065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8" name="Obraz 7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2434" y="4019533"/>
                <a:ext cx="556117" cy="232607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72" name="Obraz 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4" y="4973413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86" name="Obraz 8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52" y="4818101"/>
            <a:ext cx="1514962" cy="50325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539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pl-PL" sz="4400" dirty="0"/>
              <a:t>GEO600 </a:t>
            </a:r>
            <a:r>
              <a:rPr lang="pl-PL" sz="4400" dirty="0" err="1"/>
              <a:t>interferometer</a:t>
            </a:r>
            <a:r>
              <a:rPr lang="pl-PL" sz="4400" dirty="0"/>
              <a:t> </a:t>
            </a:r>
            <a:r>
              <a:rPr lang="pl-PL" sz="4400" dirty="0" err="1"/>
              <a:t>at</a:t>
            </a:r>
            <a:r>
              <a:rPr lang="pl-PL" sz="4400" dirty="0"/>
              <a:t> the </a:t>
            </a:r>
            <a:r>
              <a:rPr lang="pl-PL" sz="4400" dirty="0" err="1"/>
              <a:t>fundamental</a:t>
            </a:r>
            <a:r>
              <a:rPr lang="pl-PL" sz="4400" dirty="0"/>
              <a:t> quantum </a:t>
            </a:r>
            <a:r>
              <a:rPr lang="pl-PL" sz="4400" dirty="0" err="1"/>
              <a:t>bound</a:t>
            </a:r>
            <a:endParaRPr lang="en-GB" sz="20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34" name="Grupa 51"/>
          <p:cNvGrpSpPr/>
          <p:nvPr/>
        </p:nvGrpSpPr>
        <p:grpSpPr>
          <a:xfrm>
            <a:off x="370434" y="4654905"/>
            <a:ext cx="5717236" cy="1304925"/>
            <a:chOff x="395536" y="5229200"/>
            <a:chExt cx="5717236" cy="1304925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949280"/>
              <a:ext cx="1828804" cy="43129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7" name="Picture 4" descr="GEO 600 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4125265" cy="2520280"/>
          </a:xfrm>
          <a:prstGeom prst="rect">
            <a:avLst/>
          </a:prstGeom>
          <a:noFill/>
        </p:spPr>
      </p:pic>
      <p:sp>
        <p:nvSpPr>
          <p:cNvPr id="38" name="pole tekstowe 37"/>
          <p:cNvSpPr txBox="1"/>
          <p:nvPr/>
        </p:nvSpPr>
        <p:spPr>
          <a:xfrm>
            <a:off x="7067178" y="5086953"/>
            <a:ext cx="18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  <a:latin typeface="Calibri"/>
              </a:rPr>
              <a:t>+10dB </a:t>
            </a:r>
            <a:r>
              <a:rPr lang="pl-PL" dirty="0" err="1" smtClean="0">
                <a:solidFill>
                  <a:prstClr val="black"/>
                </a:solidFill>
                <a:latin typeface="Calibri"/>
              </a:rPr>
              <a:t>squeezed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7067178" y="4726913"/>
            <a:ext cx="1493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prstClr val="black"/>
                </a:solidFill>
                <a:latin typeface="Calibri"/>
              </a:rPr>
              <a:t>coherent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Calibri"/>
              </a:rPr>
              <a:t>light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0" name="Łącznik prosty 39"/>
          <p:cNvCxnSpPr/>
          <p:nvPr/>
        </p:nvCxnSpPr>
        <p:spPr>
          <a:xfrm>
            <a:off x="6275090" y="5302977"/>
            <a:ext cx="50405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</a:ln>
          <a:effectLst/>
        </p:spPr>
      </p:cxn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6" cstate="print"/>
          <a:srcRect l="615" r="1229" b="1853"/>
          <a:stretch>
            <a:fillRect/>
          </a:stretch>
        </p:blipFill>
        <p:spPr bwMode="auto">
          <a:xfrm>
            <a:off x="4474890" y="1702577"/>
            <a:ext cx="4382130" cy="29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Łącznik prosty 41"/>
          <p:cNvCxnSpPr/>
          <p:nvPr/>
        </p:nvCxnSpPr>
        <p:spPr>
          <a:xfrm>
            <a:off x="6275090" y="4942937"/>
            <a:ext cx="504056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sp>
        <p:nvSpPr>
          <p:cNvPr id="43" name="pole tekstowe 42"/>
          <p:cNvSpPr txBox="1"/>
          <p:nvPr/>
        </p:nvSpPr>
        <p:spPr>
          <a:xfrm>
            <a:off x="7067178" y="5446993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prstClr val="black"/>
                </a:solidFill>
                <a:latin typeface="Calibri"/>
              </a:rPr>
              <a:t>fundamental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Calibri"/>
              </a:rPr>
              <a:t>bound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476560" y="6437287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RDD, K. Banaszek, R. </a:t>
            </a:r>
            <a:r>
              <a:rPr lang="pl-PL" sz="1600" dirty="0" err="1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Schnabel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600" dirty="0" err="1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041802(R) (2013)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Łącznik prosty 44"/>
          <p:cNvCxnSpPr/>
          <p:nvPr/>
        </p:nvCxnSpPr>
        <p:spPr>
          <a:xfrm>
            <a:off x="6275090" y="5663017"/>
            <a:ext cx="50405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6" name="Prostokąt 45"/>
          <p:cNvSpPr/>
          <p:nvPr/>
        </p:nvSpPr>
        <p:spPr>
          <a:xfrm>
            <a:off x="1363366" y="3169681"/>
            <a:ext cx="6624736" cy="830997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most general quantum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precision by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most  8%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  <p:bldP spid="44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upa 107"/>
          <p:cNvGrpSpPr/>
          <p:nvPr/>
        </p:nvGrpSpPr>
        <p:grpSpPr>
          <a:xfrm>
            <a:off x="0" y="1607627"/>
            <a:ext cx="8964488" cy="1893381"/>
            <a:chOff x="0" y="1607627"/>
            <a:chExt cx="8964488" cy="1893381"/>
          </a:xfrm>
        </p:grpSpPr>
        <p:sp>
          <p:nvSpPr>
            <p:cNvPr id="26" name="Prostokąt 25"/>
            <p:cNvSpPr/>
            <p:nvPr/>
          </p:nvSpPr>
          <p:spPr>
            <a:xfrm>
              <a:off x="179512" y="1607627"/>
              <a:ext cx="8784976" cy="18933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0" y="1817061"/>
              <a:ext cx="3290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err="1" smtClean="0"/>
                <a:t>Perpendicular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dephasing</a:t>
              </a:r>
              <a:r>
                <a:rPr lang="pl-PL" sz="1600" dirty="0" smtClean="0"/>
                <a:t>: </a:t>
              </a:r>
              <a:endParaRPr lang="en-US" sz="1600" i="1" dirty="0"/>
            </a:p>
          </p:txBody>
        </p:sp>
        <p:pic>
          <p:nvPicPr>
            <p:cNvPr id="12" name="Obraz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484" y="1836799"/>
              <a:ext cx="2428571" cy="27619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4" name="Grupa 13"/>
            <p:cNvGrpSpPr/>
            <p:nvPr/>
          </p:nvGrpSpPr>
          <p:grpSpPr>
            <a:xfrm>
              <a:off x="6444208" y="1817061"/>
              <a:ext cx="1697680" cy="377619"/>
              <a:chOff x="5836202" y="4702289"/>
              <a:chExt cx="1697680" cy="377619"/>
            </a:xfrm>
          </p:grpSpPr>
          <p:pic>
            <p:nvPicPr>
              <p:cNvPr id="15" name="Obraz 14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36644" y="4795537"/>
                <a:ext cx="115446" cy="131234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6" name="Elipsa 15"/>
              <p:cNvSpPr/>
              <p:nvPr/>
            </p:nvSpPr>
            <p:spPr>
              <a:xfrm>
                <a:off x="6722067" y="4702289"/>
                <a:ext cx="349645" cy="34964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Łącznik prosty ze strzałką 16"/>
              <p:cNvCxnSpPr/>
              <p:nvPr/>
            </p:nvCxnSpPr>
            <p:spPr>
              <a:xfrm>
                <a:off x="7095063" y="4842162"/>
                <a:ext cx="111899" cy="6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a 17"/>
              <p:cNvSpPr/>
              <p:nvPr/>
            </p:nvSpPr>
            <p:spPr>
              <a:xfrm rot="5400000">
                <a:off x="7234936" y="4702289"/>
                <a:ext cx="248248" cy="34964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5892152" y="4730264"/>
                <a:ext cx="349645" cy="34964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Łuk 19"/>
              <p:cNvSpPr/>
              <p:nvPr/>
            </p:nvSpPr>
            <p:spPr>
              <a:xfrm>
                <a:off x="5836202" y="4702289"/>
                <a:ext cx="475570" cy="139873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1" y="274638"/>
            <a:ext cx="8907423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Recovering</a:t>
            </a:r>
            <a:r>
              <a:rPr lang="pl-PL" dirty="0" smtClean="0"/>
              <a:t> the Heisenberg </a:t>
            </a:r>
            <a:r>
              <a:rPr lang="pl-PL" dirty="0" err="1" smtClean="0"/>
              <a:t>scaling</a:t>
            </a:r>
            <a:r>
              <a:rPr lang="pl-PL" dirty="0" smtClean="0"/>
              <a:t> via Quantum Error </a:t>
            </a:r>
            <a:r>
              <a:rPr lang="pl-PL" dirty="0" err="1" smtClean="0"/>
              <a:t>Correction</a:t>
            </a:r>
            <a:r>
              <a:rPr lang="pl-PL" dirty="0" smtClean="0"/>
              <a:t> - </a:t>
            </a:r>
            <a:r>
              <a:rPr lang="pl-PL" dirty="0" err="1" smtClean="0"/>
              <a:t>Example</a:t>
            </a:r>
            <a:endParaRPr lang="en-GB" dirty="0"/>
          </a:p>
        </p:txBody>
      </p:sp>
      <p:pic>
        <p:nvPicPr>
          <p:cNvPr id="104" name="Obraz 1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15" y="2378945"/>
            <a:ext cx="5780553" cy="373388"/>
          </a:xfrm>
          <a:prstGeom prst="rect">
            <a:avLst/>
          </a:prstGeom>
          <a:noFill/>
          <a:ln/>
          <a:effectLst/>
        </p:spPr>
      </p:pic>
      <p:sp>
        <p:nvSpPr>
          <p:cNvPr id="10" name="Prostokąt 9"/>
          <p:cNvSpPr/>
          <p:nvPr/>
        </p:nvSpPr>
        <p:spPr>
          <a:xfrm>
            <a:off x="2336439" y="5778742"/>
            <a:ext cx="675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G. Arad et al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112, 150801 (2014) </a:t>
            </a:r>
          </a:p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E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Kessler et.al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112, 150802 (2014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W.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Dür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et al., 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112, 080801 (2014)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M.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Skotiniotis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W. Dur, Quantum 1, 27 (2017) </a:t>
            </a:r>
          </a:p>
        </p:txBody>
      </p:sp>
      <p:grpSp>
        <p:nvGrpSpPr>
          <p:cNvPr id="110" name="Grupa 109"/>
          <p:cNvGrpSpPr/>
          <p:nvPr/>
        </p:nvGrpSpPr>
        <p:grpSpPr>
          <a:xfrm>
            <a:off x="-329945" y="2965019"/>
            <a:ext cx="6774153" cy="338554"/>
            <a:chOff x="-329945" y="2965019"/>
            <a:chExt cx="6774153" cy="338554"/>
          </a:xfrm>
        </p:grpSpPr>
        <p:sp>
          <p:nvSpPr>
            <p:cNvPr id="22" name="pole tekstowe 21"/>
            <p:cNvSpPr txBox="1"/>
            <p:nvPr/>
          </p:nvSpPr>
          <p:spPr>
            <a:xfrm>
              <a:off x="-329945" y="2965019"/>
              <a:ext cx="6297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smtClean="0"/>
                <a:t>Simple quantum error </a:t>
              </a:r>
              <a:r>
                <a:rPr lang="pl-PL" sz="1600" dirty="0" err="1" smtClean="0"/>
                <a:t>correction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scheme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leads</a:t>
              </a:r>
              <a:r>
                <a:rPr lang="pl-PL" sz="1600" dirty="0" smtClean="0"/>
                <a:t> to</a:t>
              </a:r>
              <a:endParaRPr lang="en-US" sz="1600" i="1" dirty="0"/>
            </a:p>
          </p:txBody>
        </p:sp>
        <p:pic>
          <p:nvPicPr>
            <p:cNvPr id="25" name="Obraz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481" y="2965894"/>
              <a:ext cx="1048727" cy="32659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" name="Obraz 1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" y="4488187"/>
            <a:ext cx="4186744" cy="168237"/>
          </a:xfrm>
          <a:prstGeom prst="rect">
            <a:avLst/>
          </a:prstGeom>
          <a:noFill/>
          <a:ln/>
          <a:effectLst/>
        </p:spPr>
      </p:pic>
      <p:pic>
        <p:nvPicPr>
          <p:cNvPr id="89" name="Obraz 8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61" y="5036646"/>
            <a:ext cx="2643043" cy="150262"/>
          </a:xfrm>
          <a:prstGeom prst="rect">
            <a:avLst/>
          </a:prstGeom>
          <a:noFill/>
          <a:ln/>
          <a:effectLst/>
        </p:spPr>
      </p:pic>
      <p:pic>
        <p:nvPicPr>
          <p:cNvPr id="90" name="Obraz 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9102"/>
            <a:ext cx="3407771" cy="153278"/>
          </a:xfrm>
          <a:prstGeom prst="rect">
            <a:avLst/>
          </a:prstGeom>
          <a:noFill/>
          <a:ln/>
          <a:effectLst/>
        </p:spPr>
      </p:pic>
      <p:pic>
        <p:nvPicPr>
          <p:cNvPr id="91" name="Obraz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7" y="5400530"/>
            <a:ext cx="4081911" cy="169726"/>
          </a:xfrm>
          <a:prstGeom prst="rect">
            <a:avLst/>
          </a:prstGeom>
          <a:noFill/>
          <a:ln/>
          <a:effectLst/>
        </p:spPr>
      </p:pic>
      <p:grpSp>
        <p:nvGrpSpPr>
          <p:cNvPr id="109" name="Grupa 108"/>
          <p:cNvGrpSpPr/>
          <p:nvPr/>
        </p:nvGrpSpPr>
        <p:grpSpPr>
          <a:xfrm>
            <a:off x="351392" y="3724338"/>
            <a:ext cx="4320115" cy="626735"/>
            <a:chOff x="351392" y="3724338"/>
            <a:chExt cx="4320115" cy="626735"/>
          </a:xfrm>
        </p:grpSpPr>
        <p:cxnSp>
          <p:nvCxnSpPr>
            <p:cNvPr id="77" name="Łącznik prosty 76"/>
            <p:cNvCxnSpPr/>
            <p:nvPr/>
          </p:nvCxnSpPr>
          <p:spPr>
            <a:xfrm>
              <a:off x="3812552" y="4247566"/>
              <a:ext cx="85895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Łącznik prosty 77"/>
            <p:cNvCxnSpPr/>
            <p:nvPr/>
          </p:nvCxnSpPr>
          <p:spPr>
            <a:xfrm>
              <a:off x="3812552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Łącznik prosty 78"/>
            <p:cNvCxnSpPr/>
            <p:nvPr/>
          </p:nvCxnSpPr>
          <p:spPr>
            <a:xfrm>
              <a:off x="3963374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Łącznik prosty 79"/>
            <p:cNvCxnSpPr/>
            <p:nvPr/>
          </p:nvCxnSpPr>
          <p:spPr>
            <a:xfrm>
              <a:off x="339600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1" name="Prostokąt 80"/>
            <p:cNvSpPr/>
            <p:nvPr/>
          </p:nvSpPr>
          <p:spPr>
            <a:xfrm>
              <a:off x="3562623" y="3747708"/>
              <a:ext cx="374894" cy="6033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Łącznik prosty 81"/>
            <p:cNvCxnSpPr/>
            <p:nvPr/>
          </p:nvCxnSpPr>
          <p:spPr>
            <a:xfrm>
              <a:off x="281283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3" name="Łącznik prosty 82"/>
            <p:cNvCxnSpPr/>
            <p:nvPr/>
          </p:nvCxnSpPr>
          <p:spPr>
            <a:xfrm>
              <a:off x="4421577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4" name="Obraz 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414604" y="3959513"/>
              <a:ext cx="231610" cy="1819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296" y="3949585"/>
              <a:ext cx="254007" cy="201764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86" name="Łącznik prosty 85"/>
            <p:cNvCxnSpPr/>
            <p:nvPr/>
          </p:nvCxnSpPr>
          <p:spPr>
            <a:xfrm>
              <a:off x="2896143" y="4247566"/>
              <a:ext cx="583169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7" name="Obraz 8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92" y="3978691"/>
              <a:ext cx="1564829" cy="21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Obraz 9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135063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94" name="Obraz 9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3016079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100" name="Obraz 9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83" y="4497314"/>
            <a:ext cx="2923112" cy="1669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5391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351392" y="1607627"/>
            <a:ext cx="8109040" cy="13959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Recovering</a:t>
            </a:r>
            <a:r>
              <a:rPr lang="pl-PL" dirty="0"/>
              <a:t> the Heisenberg </a:t>
            </a:r>
            <a:r>
              <a:rPr lang="pl-PL" dirty="0" err="1"/>
              <a:t>scaling</a:t>
            </a:r>
            <a:r>
              <a:rPr lang="pl-PL" dirty="0"/>
              <a:t> via Quantum Error </a:t>
            </a:r>
            <a:r>
              <a:rPr lang="pl-PL" dirty="0" err="1" smtClean="0"/>
              <a:t>Correction</a:t>
            </a:r>
            <a:r>
              <a:rPr lang="pl-PL" dirty="0" smtClean="0"/>
              <a:t> - General</a:t>
            </a:r>
            <a:endParaRPr lang="en-GB" dirty="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40" y="1805359"/>
            <a:ext cx="6044774" cy="374408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68" y="2442191"/>
            <a:ext cx="1701119" cy="328332"/>
          </a:xfrm>
          <a:prstGeom prst="rect">
            <a:avLst/>
          </a:prstGeom>
          <a:noFill/>
          <a:ln/>
          <a:effectLst/>
        </p:spPr>
      </p:pic>
      <p:sp>
        <p:nvSpPr>
          <p:cNvPr id="6" name="Prostokąt 5"/>
          <p:cNvSpPr/>
          <p:nvPr/>
        </p:nvSpPr>
        <p:spPr>
          <a:xfrm>
            <a:off x="2555776" y="6309320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Zhou, M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J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78 (2018) 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Obraz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5" y="3280458"/>
            <a:ext cx="4817143" cy="261429"/>
          </a:xfrm>
          <a:prstGeom prst="rect">
            <a:avLst/>
          </a:prstGeom>
          <a:noFill/>
          <a:ln/>
          <a:effectLst/>
        </p:spPr>
      </p:pic>
      <p:pic>
        <p:nvPicPr>
          <p:cNvPr id="51" name="Obraz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5" y="4354443"/>
            <a:ext cx="6840000" cy="238571"/>
          </a:xfrm>
          <a:prstGeom prst="rect">
            <a:avLst/>
          </a:prstGeom>
          <a:noFill/>
          <a:ln/>
          <a:effectLst/>
        </p:spPr>
      </p:pic>
      <p:grpSp>
        <p:nvGrpSpPr>
          <p:cNvPr id="52" name="Grupa 51"/>
          <p:cNvGrpSpPr/>
          <p:nvPr/>
        </p:nvGrpSpPr>
        <p:grpSpPr>
          <a:xfrm>
            <a:off x="370984" y="3760480"/>
            <a:ext cx="5595714" cy="334286"/>
            <a:chOff x="361684" y="4939419"/>
            <a:chExt cx="7570840" cy="404004"/>
          </a:xfrm>
        </p:grpSpPr>
        <p:pic>
          <p:nvPicPr>
            <p:cNvPr id="53" name="Obraz 5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84" y="4939419"/>
              <a:ext cx="3456384" cy="3715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116" y="5042719"/>
              <a:ext cx="3672408" cy="30070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5" name="Obraz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8" y="4877483"/>
            <a:ext cx="1760000" cy="474286"/>
          </a:xfrm>
          <a:prstGeom prst="rect">
            <a:avLst/>
          </a:prstGeom>
          <a:noFill/>
          <a:ln/>
          <a:effectLst/>
        </p:spPr>
      </p:pic>
      <p:sp>
        <p:nvSpPr>
          <p:cNvPr id="7" name="Prostokąt 6"/>
          <p:cNvSpPr/>
          <p:nvPr/>
        </p:nvSpPr>
        <p:spPr>
          <a:xfrm>
            <a:off x="251520" y="5484570"/>
            <a:ext cx="6205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c</a:t>
            </a:r>
            <a:r>
              <a:rPr lang="pl-PL" sz="1600" dirty="0" err="1" smtClean="0"/>
              <a:t>an</a:t>
            </a:r>
            <a:r>
              <a:rPr lang="pl-PL" sz="1600" dirty="0" smtClean="0"/>
              <a:t> be </a:t>
            </a:r>
            <a:r>
              <a:rPr lang="pl-PL" sz="1600" dirty="0" err="1" smtClean="0"/>
              <a:t>improved</a:t>
            </a:r>
            <a:r>
              <a:rPr lang="pl-PL" sz="1600" dirty="0" smtClean="0"/>
              <a:t> with </a:t>
            </a:r>
            <a:r>
              <a:rPr lang="pl-PL" sz="1600" dirty="0" err="1" smtClean="0"/>
              <a:t>semi-definite</a:t>
            </a:r>
            <a:r>
              <a:rPr lang="pl-PL" sz="1600" dirty="0" smtClean="0"/>
              <a:t> </a:t>
            </a:r>
            <a:r>
              <a:rPr lang="pl-PL" sz="1600" dirty="0" err="1" smtClean="0"/>
              <a:t>programming</a:t>
            </a:r>
            <a:r>
              <a:rPr lang="pl-PL" sz="1600" dirty="0" smtClean="0"/>
              <a:t> </a:t>
            </a:r>
            <a:r>
              <a:rPr lang="pl-PL" sz="1600" dirty="0" err="1" smtClean="0"/>
              <a:t>algorithm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97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39337" y="158390"/>
            <a:ext cx="8229600" cy="1143000"/>
          </a:xfrm>
        </p:spPr>
        <p:txBody>
          <a:bodyPr/>
          <a:lstStyle/>
          <a:p>
            <a:r>
              <a:rPr lang="pl-PL" dirty="0" smtClean="0"/>
              <a:t>Take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message</a:t>
            </a:r>
            <a:endParaRPr lang="en-GB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141277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 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7" y="1318135"/>
            <a:ext cx="8026906" cy="989501"/>
          </a:xfrm>
          <a:prstGeom prst="rect">
            <a:avLst/>
          </a:prstGeom>
          <a:noFill/>
          <a:ln/>
          <a:effectLst/>
        </p:spPr>
      </p:pic>
      <p:sp>
        <p:nvSpPr>
          <p:cNvPr id="14" name="Prostokąt 13"/>
          <p:cNvSpPr/>
          <p:nvPr/>
        </p:nvSpPr>
        <p:spPr>
          <a:xfrm>
            <a:off x="539552" y="4253266"/>
            <a:ext cx="7992888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1" y="4345736"/>
            <a:ext cx="7638057" cy="466412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04" y="5075293"/>
            <a:ext cx="6160000" cy="419048"/>
          </a:xfrm>
          <a:prstGeom prst="rect">
            <a:avLst/>
          </a:prstGeom>
          <a:noFill/>
          <a:ln/>
          <a:effectLst/>
        </p:spPr>
      </p:pic>
      <p:sp>
        <p:nvSpPr>
          <p:cNvPr id="17" name="Prostokąt 16"/>
          <p:cNvSpPr/>
          <p:nvPr/>
        </p:nvSpPr>
        <p:spPr>
          <a:xfrm>
            <a:off x="539552" y="2489596"/>
            <a:ext cx="7992888" cy="15841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Obraz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105"/>
            <a:ext cx="7636974" cy="465141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39271"/>
            <a:ext cx="6413524" cy="440000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892073" y="5876189"/>
            <a:ext cx="7776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J. Czajkowski, P.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J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78 (2018)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Application to quantum </a:t>
            </a:r>
            <a:r>
              <a:rPr lang="pl-PL" b="1" dirty="0" err="1" smtClean="0"/>
              <a:t>merology</a:t>
            </a:r>
            <a:r>
              <a:rPr lang="pl-PL" b="1" dirty="0" smtClean="0"/>
              <a:t> with </a:t>
            </a:r>
            <a:r>
              <a:rPr lang="pl-PL" b="1" dirty="0" err="1" smtClean="0"/>
              <a:t>many-body</a:t>
            </a:r>
            <a:r>
              <a:rPr lang="pl-PL" b="1" dirty="0" smtClean="0"/>
              <a:t> </a:t>
            </a:r>
            <a:r>
              <a:rPr lang="pl-PL" b="1" dirty="0" err="1" smtClean="0"/>
              <a:t>interractions</a:t>
            </a:r>
            <a:endParaRPr lang="en-GB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51646" y="233614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pl-PL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body Hamiltonian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20447" y="228841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body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decoherence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8" name="Grupa 37"/>
          <p:cNvGrpSpPr/>
          <p:nvPr/>
        </p:nvGrpSpPr>
        <p:grpSpPr>
          <a:xfrm>
            <a:off x="2699792" y="3140968"/>
            <a:ext cx="3888432" cy="3104083"/>
            <a:chOff x="826729" y="2926631"/>
            <a:chExt cx="2788856" cy="2226306"/>
          </a:xfrm>
        </p:grpSpPr>
        <p:sp>
          <p:nvSpPr>
            <p:cNvPr id="5" name="Elipsa 4"/>
            <p:cNvSpPr/>
            <p:nvPr/>
          </p:nvSpPr>
          <p:spPr>
            <a:xfrm>
              <a:off x="1555578" y="34517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ipsa 12"/>
            <p:cNvSpPr/>
            <p:nvPr/>
          </p:nvSpPr>
          <p:spPr>
            <a:xfrm>
              <a:off x="1683703" y="396392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Elipsa 13"/>
            <p:cNvSpPr/>
            <p:nvPr/>
          </p:nvSpPr>
          <p:spPr>
            <a:xfrm>
              <a:off x="2059634" y="3611551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lipsa 17"/>
            <p:cNvSpPr/>
            <p:nvPr/>
          </p:nvSpPr>
          <p:spPr>
            <a:xfrm>
              <a:off x="2210928" y="409455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Elipsa 18"/>
            <p:cNvSpPr/>
            <p:nvPr/>
          </p:nvSpPr>
          <p:spPr>
            <a:xfrm>
              <a:off x="2635698" y="374790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lipsa 19"/>
            <p:cNvSpPr/>
            <p:nvPr/>
          </p:nvSpPr>
          <p:spPr>
            <a:xfrm>
              <a:off x="2102916" y="324902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Elipsa 20"/>
            <p:cNvSpPr/>
            <p:nvPr/>
          </p:nvSpPr>
          <p:spPr>
            <a:xfrm>
              <a:off x="2631741" y="327830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ipsa 21"/>
            <p:cNvSpPr/>
            <p:nvPr/>
          </p:nvSpPr>
          <p:spPr>
            <a:xfrm>
              <a:off x="1099694" y="393198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lipsa 22"/>
            <p:cNvSpPr/>
            <p:nvPr/>
          </p:nvSpPr>
          <p:spPr>
            <a:xfrm>
              <a:off x="1451993" y="44704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Elipsa 23"/>
            <p:cNvSpPr/>
            <p:nvPr/>
          </p:nvSpPr>
          <p:spPr>
            <a:xfrm>
              <a:off x="1994904" y="45775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Elipsa 24"/>
            <p:cNvSpPr/>
            <p:nvPr/>
          </p:nvSpPr>
          <p:spPr>
            <a:xfrm>
              <a:off x="2739753" y="44704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Elipsa 25"/>
            <p:cNvSpPr/>
            <p:nvPr/>
          </p:nvSpPr>
          <p:spPr>
            <a:xfrm>
              <a:off x="3267879" y="4147879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Elipsa 26"/>
            <p:cNvSpPr/>
            <p:nvPr/>
          </p:nvSpPr>
          <p:spPr>
            <a:xfrm>
              <a:off x="3118942" y="356661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Elipsa 27"/>
            <p:cNvSpPr/>
            <p:nvPr/>
          </p:nvSpPr>
          <p:spPr>
            <a:xfrm>
              <a:off x="1081022" y="339552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Elipsa 28"/>
            <p:cNvSpPr/>
            <p:nvPr/>
          </p:nvSpPr>
          <p:spPr>
            <a:xfrm>
              <a:off x="1721235" y="310756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lipsa 5"/>
            <p:cNvSpPr/>
            <p:nvPr/>
          </p:nvSpPr>
          <p:spPr>
            <a:xfrm>
              <a:off x="2522129" y="3963928"/>
              <a:ext cx="1093456" cy="82434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Obraz 3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25" y="4945797"/>
              <a:ext cx="582760" cy="1887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2" name="Elipsa 31"/>
            <p:cNvSpPr/>
            <p:nvPr/>
          </p:nvSpPr>
          <p:spPr>
            <a:xfrm>
              <a:off x="826729" y="2926631"/>
              <a:ext cx="1224137" cy="929285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Obraz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633" y="4117522"/>
              <a:ext cx="280645" cy="2585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Obraz 3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465" y="3107814"/>
              <a:ext cx="306754" cy="2157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Obraz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131" y="4966835"/>
              <a:ext cx="526265" cy="18610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3" name="Obraz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" y="1525383"/>
            <a:ext cx="7138841" cy="7269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470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Application to quantum </a:t>
            </a:r>
            <a:r>
              <a:rPr lang="pl-PL" b="1" dirty="0" err="1" smtClean="0"/>
              <a:t>merology</a:t>
            </a:r>
            <a:r>
              <a:rPr lang="pl-PL" b="1" dirty="0" smtClean="0"/>
              <a:t> with </a:t>
            </a:r>
            <a:r>
              <a:rPr lang="pl-PL" b="1" dirty="0" err="1" smtClean="0"/>
              <a:t>many-body</a:t>
            </a:r>
            <a:r>
              <a:rPr lang="pl-PL" b="1" dirty="0" smtClean="0"/>
              <a:t> </a:t>
            </a:r>
            <a:r>
              <a:rPr lang="pl-PL" b="1" dirty="0" err="1" smtClean="0"/>
              <a:t>interractions</a:t>
            </a:r>
            <a:endParaRPr lang="en-GB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204864"/>
            <a:ext cx="6590665" cy="260207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" y="1525383"/>
            <a:ext cx="7138841" cy="726911"/>
          </a:xfrm>
          <a:prstGeom prst="rect">
            <a:avLst/>
          </a:prstGeom>
          <a:noFill/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65" y="4727575"/>
            <a:ext cx="3533414" cy="326499"/>
          </a:xfrm>
          <a:prstGeom prst="rect">
            <a:avLst/>
          </a:prstGeom>
          <a:noFill/>
          <a:ln/>
          <a:effectLst/>
        </p:spPr>
      </p:pic>
      <p:grpSp>
        <p:nvGrpSpPr>
          <p:cNvPr id="31" name="Grupa 30"/>
          <p:cNvGrpSpPr/>
          <p:nvPr/>
        </p:nvGrpSpPr>
        <p:grpSpPr>
          <a:xfrm>
            <a:off x="755576" y="5504280"/>
            <a:ext cx="5617375" cy="787098"/>
            <a:chOff x="755576" y="5504280"/>
            <a:chExt cx="5617375" cy="787098"/>
          </a:xfrm>
        </p:grpSpPr>
        <p:pic>
          <p:nvPicPr>
            <p:cNvPr id="11" name="Obraz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065" y="5504280"/>
              <a:ext cx="3345886" cy="7870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Obraz 2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790925"/>
              <a:ext cx="1039240" cy="213807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17637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57200" y="5371239"/>
            <a:ext cx="8496944" cy="10344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Application to quantum </a:t>
            </a:r>
            <a:r>
              <a:rPr lang="pl-PL" b="1" dirty="0" err="1" smtClean="0"/>
              <a:t>merology</a:t>
            </a:r>
            <a:r>
              <a:rPr lang="pl-PL" b="1" dirty="0" smtClean="0"/>
              <a:t> with </a:t>
            </a:r>
            <a:r>
              <a:rPr lang="pl-PL" b="1" dirty="0" err="1" smtClean="0"/>
              <a:t>many-body</a:t>
            </a:r>
            <a:r>
              <a:rPr lang="pl-PL" b="1" dirty="0" smtClean="0"/>
              <a:t> </a:t>
            </a:r>
            <a:r>
              <a:rPr lang="pl-PL" b="1" dirty="0" err="1" smtClean="0"/>
              <a:t>interractions</a:t>
            </a:r>
            <a:endParaRPr lang="en-GB" b="1" dirty="0"/>
          </a:p>
        </p:txBody>
      </p:sp>
      <p:sp>
        <p:nvSpPr>
          <p:cNvPr id="17" name="Prostokąt 16"/>
          <p:cNvSpPr/>
          <p:nvPr/>
        </p:nvSpPr>
        <p:spPr>
          <a:xfrm>
            <a:off x="2183244" y="6488668"/>
            <a:ext cx="697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>
                <a:latin typeface="Times" pitchFamily="18" charset="0"/>
                <a:cs typeface="Times New Roman" pitchFamily="18" charset="0"/>
              </a:rPr>
              <a:t>RDD, J. Czajkowski, P. </a:t>
            </a:r>
            <a:r>
              <a:rPr lang="pl-PL" dirty="0" err="1">
                <a:latin typeface="Times" pitchFamily="18" charset="0"/>
                <a:cs typeface="Times New Roman" pitchFamily="18" charset="0"/>
              </a:rPr>
              <a:t>Sekatski</a:t>
            </a:r>
            <a:r>
              <a:rPr lang="pl-PL" dirty="0">
                <a:latin typeface="Times" pitchFamily="18" charset="0"/>
                <a:cs typeface="Times New Roman" pitchFamily="18" charset="0"/>
              </a:rPr>
              <a:t>, arXiv:1704.06280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668" y="2205191"/>
            <a:ext cx="7132661" cy="2816065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" y="1529703"/>
            <a:ext cx="7940980" cy="808589"/>
          </a:xfrm>
          <a:prstGeom prst="rect">
            <a:avLst/>
          </a:prstGeom>
          <a:noFill/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49" y="4914687"/>
            <a:ext cx="4042498" cy="373540"/>
          </a:xfrm>
          <a:prstGeom prst="rect">
            <a:avLst/>
          </a:prstGeom>
          <a:noFill/>
          <a:ln/>
          <a:effectLst/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7885"/>
            <a:ext cx="5622531" cy="804008"/>
          </a:xfrm>
          <a:prstGeom prst="rect">
            <a:avLst/>
          </a:prstGeom>
          <a:noFill/>
          <a:ln/>
          <a:effectLst/>
        </p:spPr>
      </p:pic>
      <p:pic>
        <p:nvPicPr>
          <p:cNvPr id="6" name="Obraz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67288"/>
            <a:ext cx="1167660" cy="24232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238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1666" y="0"/>
            <a:ext cx="8980520" cy="140892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R="6400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l-PL" sz="4400" dirty="0" smtClean="0"/>
              <a:t>Quantum </a:t>
            </a:r>
            <a:r>
              <a:rPr lang="pl-PL" sz="4400" dirty="0" err="1" smtClean="0"/>
              <a:t>Metrology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under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relevant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physical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constraints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make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the most of quantum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coherence</a:t>
            </a:r>
            <a:r>
              <a:rPr lang="pl-PL" sz="16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(and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entanglement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 to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boost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measurement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precision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31882"/>
              </p:ext>
            </p:extLst>
          </p:nvPr>
        </p:nvGraphicFramePr>
        <p:xfrm>
          <a:off x="467544" y="1387060"/>
          <a:ext cx="8136904" cy="45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18"/>
                <a:gridCol w="1852134"/>
                <a:gridCol w="2034226"/>
                <a:gridCol w="2034226"/>
              </a:tblGrid>
              <a:tr h="792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Optical interferometry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Atomic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clocks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NV </a:t>
                      </a:r>
                      <a:r>
                        <a:rPr lang="pl-PL" dirty="0" err="1" smtClean="0"/>
                        <a:t>center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magnetometers</a:t>
                      </a:r>
                      <a:endParaRPr lang="en-GB" dirty="0"/>
                    </a:p>
                  </a:txBody>
                  <a:tcPr/>
                </a:tc>
              </a:tr>
              <a:tr h="1301403"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Coherence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pPr algn="ctr"/>
                      <a:r>
                        <a:rPr lang="pl-PL" sz="1200" dirty="0" err="1" smtClean="0"/>
                        <a:t>uncorrelated</a:t>
                      </a:r>
                      <a:r>
                        <a:rPr lang="pl-PL" sz="1200" dirty="0" smtClean="0"/>
                        <a:t>/single  </a:t>
                      </a:r>
                      <a:r>
                        <a:rPr lang="pl-PL" sz="1200" dirty="0" err="1" smtClean="0"/>
                        <a:t>atoms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pPr algn="ctr"/>
                      <a:r>
                        <a:rPr lang="pl-PL" sz="1200" baseline="0" dirty="0" err="1" smtClean="0"/>
                        <a:t>e</a:t>
                      </a:r>
                      <a:r>
                        <a:rPr lang="pl-PL" sz="1200" dirty="0" err="1" smtClean="0"/>
                        <a:t>lectron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spin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only</a:t>
                      </a:r>
                      <a:endParaRPr lang="en-GB" sz="1200" dirty="0"/>
                    </a:p>
                  </a:txBody>
                  <a:tcPr/>
                </a:tc>
              </a:tr>
              <a:tr h="1460618"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Entanglement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smtClean="0"/>
                        <a:t>squeezed</a:t>
                      </a:r>
                      <a:r>
                        <a:rPr lang="pl-PL" sz="1200" b="0" baseline="0" smtClean="0"/>
                        <a:t> light</a:t>
                      </a:r>
                      <a:endParaRPr lang="en-GB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pPr algn="ctr"/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pPr algn="ctr"/>
                      <a:endParaRPr lang="pl-PL" sz="1200" dirty="0" smtClean="0"/>
                    </a:p>
                    <a:p>
                      <a:pPr algn="ctr"/>
                      <a:r>
                        <a:rPr lang="pl-PL" sz="1200" dirty="0" err="1" smtClean="0"/>
                        <a:t>entangled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atoms</a:t>
                      </a:r>
                      <a:endParaRPr lang="pl-PL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pPr algn="ctr"/>
                      <a:r>
                        <a:rPr lang="pl-PL" sz="1200" dirty="0" err="1" smtClean="0"/>
                        <a:t>electron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spin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entangled</a:t>
                      </a:r>
                      <a:r>
                        <a:rPr lang="pl-PL" sz="1200" baseline="0" dirty="0" smtClean="0"/>
                        <a:t> with </a:t>
                      </a:r>
                      <a:r>
                        <a:rPr lang="pl-PL" sz="1200" dirty="0" err="1" smtClean="0"/>
                        <a:t>nuclear</a:t>
                      </a:r>
                      <a:r>
                        <a:rPr lang="pl-PL" sz="1200" baseline="0" dirty="0" smtClean="0"/>
                        <a:t> </a:t>
                      </a:r>
                      <a:r>
                        <a:rPr lang="pl-PL" sz="1200" baseline="0" dirty="0" err="1" smtClean="0"/>
                        <a:t>spins</a:t>
                      </a:r>
                      <a:endParaRPr lang="en-GB" sz="1200" dirty="0"/>
                    </a:p>
                  </a:txBody>
                  <a:tcPr/>
                </a:tc>
              </a:tr>
              <a:tr h="637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err="1" smtClean="0"/>
                        <a:t>Decoherence</a:t>
                      </a:r>
                      <a:endParaRPr lang="en-GB" b="1" dirty="0" smtClean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err="1" smtClean="0"/>
                        <a:t>photon</a:t>
                      </a:r>
                      <a:r>
                        <a:rPr lang="pl-PL" sz="1200" b="0" dirty="0" smtClean="0"/>
                        <a:t> </a:t>
                      </a:r>
                      <a:r>
                        <a:rPr lang="pl-PL" sz="1200" b="0" dirty="0" err="1" smtClean="0"/>
                        <a:t>loss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fluctuations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atom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dephasing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 smtClean="0"/>
                        <a:t>spin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dephasing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7" name="Picture 2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1409800" cy="9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Obraz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781594"/>
            <a:ext cx="1130771" cy="1058535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1" y="2228818"/>
            <a:ext cx="1130771" cy="1058535"/>
          </a:xfrm>
          <a:prstGeom prst="rect">
            <a:avLst/>
          </a:prstGeom>
        </p:spPr>
      </p:pic>
      <p:sp>
        <p:nvSpPr>
          <p:cNvPr id="67" name="Elipsa 66"/>
          <p:cNvSpPr/>
          <p:nvPr/>
        </p:nvSpPr>
        <p:spPr>
          <a:xfrm>
            <a:off x="7092280" y="2420889"/>
            <a:ext cx="432048" cy="420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Obraz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0959"/>
            <a:ext cx="1389917" cy="93286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62" y="2331821"/>
            <a:ext cx="1255411" cy="92833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499992" y="1268760"/>
            <a:ext cx="2066873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kąt 15"/>
          <p:cNvSpPr/>
          <p:nvPr/>
        </p:nvSpPr>
        <p:spPr>
          <a:xfrm>
            <a:off x="6566865" y="1100076"/>
            <a:ext cx="2066873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18" y="2287658"/>
            <a:ext cx="1338141" cy="106201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438254" y="1315435"/>
            <a:ext cx="4116973" cy="4620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Example</a:t>
            </a:r>
            <a:r>
              <a:rPr lang="pl-PL" b="1" dirty="0" smtClean="0"/>
              <a:t>: </a:t>
            </a:r>
            <a:r>
              <a:rPr lang="pl-PL" b="1" dirty="0" err="1" smtClean="0"/>
              <a:t>nonlinear</a:t>
            </a:r>
            <a:r>
              <a:rPr lang="pl-PL" b="1" dirty="0" smtClean="0"/>
              <a:t> </a:t>
            </a:r>
            <a:r>
              <a:rPr lang="pl-PL" b="1" dirty="0" err="1" smtClean="0"/>
              <a:t>dephasing</a:t>
            </a:r>
            <a:r>
              <a:rPr lang="pl-PL" b="1" dirty="0" smtClean="0"/>
              <a:t> </a:t>
            </a:r>
            <a:r>
              <a:rPr lang="pl-PL" b="1" dirty="0" err="1" smtClean="0"/>
              <a:t>models</a:t>
            </a:r>
            <a:endParaRPr lang="en-GB" b="1" dirty="0"/>
          </a:p>
        </p:txBody>
      </p:sp>
      <p:pic>
        <p:nvPicPr>
          <p:cNvPr id="4" name="Obraz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28261"/>
            <a:ext cx="6057273" cy="337327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76122"/>
            <a:ext cx="4639893" cy="332001"/>
          </a:xfrm>
          <a:prstGeom prst="rect">
            <a:avLst/>
          </a:prstGeom>
          <a:noFill/>
          <a:ln/>
          <a:effectLst/>
        </p:spPr>
      </p:pic>
      <p:pic>
        <p:nvPicPr>
          <p:cNvPr id="22" name="Obraz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22928"/>
            <a:ext cx="4783082" cy="381183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5" y="4248396"/>
            <a:ext cx="2124075" cy="13335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40" y="4724554"/>
            <a:ext cx="3970352" cy="336897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6" y="1375790"/>
            <a:ext cx="7308388" cy="463874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9" y="5781893"/>
            <a:ext cx="4783120" cy="383858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4" y="6302741"/>
            <a:ext cx="4903357" cy="38655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8015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08134"/>
              </p:ext>
            </p:extLst>
          </p:nvPr>
        </p:nvGraphicFramePr>
        <p:xfrm>
          <a:off x="539552" y="814292"/>
          <a:ext cx="8424936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600400"/>
                <a:gridCol w="3528392"/>
              </a:tblGrid>
              <a:tr h="1182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Optical </a:t>
                      </a:r>
                      <a:r>
                        <a:rPr lang="pl-PL" dirty="0" err="1" smtClean="0"/>
                        <a:t>phase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estimation</a:t>
                      </a:r>
                      <a:r>
                        <a:rPr lang="pl-PL" baseline="0" dirty="0" smtClean="0"/>
                        <a:t> in </a:t>
                      </a:r>
                      <a:r>
                        <a:rPr lang="pl-PL" baseline="0" dirty="0" err="1" smtClean="0"/>
                        <a:t>presence</a:t>
                      </a:r>
                      <a:r>
                        <a:rPr lang="pl-PL" baseline="0" dirty="0" smtClean="0"/>
                        <a:t> of </a:t>
                      </a:r>
                      <a:r>
                        <a:rPr lang="pl-PL" baseline="0" dirty="0" err="1" smtClean="0"/>
                        <a:t>losses</a:t>
                      </a:r>
                      <a:endParaRPr lang="pl-PL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pl-PL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Caves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 </a:t>
                      </a:r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1693 (1981)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Frequency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estimation</a:t>
                      </a:r>
                      <a:r>
                        <a:rPr lang="pl-PL" dirty="0" smtClean="0"/>
                        <a:t> in </a:t>
                      </a:r>
                      <a:r>
                        <a:rPr lang="pl-PL" dirty="0" err="1" smtClean="0"/>
                        <a:t>presence</a:t>
                      </a:r>
                      <a:r>
                        <a:rPr lang="pl-PL" dirty="0" smtClean="0"/>
                        <a:t> of </a:t>
                      </a:r>
                      <a:r>
                        <a:rPr lang="pl-PL" dirty="0" err="1" smtClean="0"/>
                        <a:t>atomic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dephasing</a:t>
                      </a:r>
                      <a:endParaRPr lang="pl-PL" dirty="0" smtClean="0"/>
                    </a:p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Huelga et al. Phys.Rev.Lett. 79, 3865 (1997)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14780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4780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err="1" smtClean="0"/>
                        <a:t>without</a:t>
                      </a:r>
                      <a:r>
                        <a:rPr lang="pl-PL" sz="1400" b="1" dirty="0" smtClean="0"/>
                        <a:t> </a:t>
                      </a:r>
                      <a:r>
                        <a:rPr lang="pl-PL" sz="1400" b="1" dirty="0" err="1" smtClean="0"/>
                        <a:t>decoherence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4780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with </a:t>
                      </a:r>
                      <a:r>
                        <a:rPr lang="pl-PL" sz="1400" b="1" dirty="0" err="1" smtClean="0"/>
                        <a:t>decoherence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0" name="Elipsa 129"/>
          <p:cNvSpPr/>
          <p:nvPr/>
        </p:nvSpPr>
        <p:spPr>
          <a:xfrm>
            <a:off x="5905954" y="2540260"/>
            <a:ext cx="769188" cy="7691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case</a:t>
            </a:r>
            <a:r>
              <a:rPr lang="pl-PL" dirty="0" smtClean="0"/>
              <a:t> </a:t>
            </a:r>
            <a:r>
              <a:rPr lang="pl-PL" dirty="0" err="1" smtClean="0"/>
              <a:t>studies</a:t>
            </a:r>
            <a:endParaRPr lang="en-GB" dirty="0"/>
          </a:p>
        </p:txBody>
      </p:sp>
      <p:grpSp>
        <p:nvGrpSpPr>
          <p:cNvPr id="91" name="Grupa 90"/>
          <p:cNvGrpSpPr/>
          <p:nvPr/>
        </p:nvGrpSpPr>
        <p:grpSpPr>
          <a:xfrm>
            <a:off x="2125541" y="2095595"/>
            <a:ext cx="2952328" cy="1289062"/>
            <a:chOff x="1475656" y="1469819"/>
            <a:chExt cx="2952328" cy="1289062"/>
          </a:xfrm>
        </p:grpSpPr>
        <p:cxnSp>
          <p:nvCxnSpPr>
            <p:cNvPr id="92" name="Łącznik prosty 91"/>
            <p:cNvCxnSpPr/>
            <p:nvPr/>
          </p:nvCxnSpPr>
          <p:spPr>
            <a:xfrm>
              <a:off x="1475656" y="1973875"/>
              <a:ext cx="360040" cy="288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3" name="Łącznik prosty 92"/>
            <p:cNvCxnSpPr/>
            <p:nvPr/>
          </p:nvCxnSpPr>
          <p:spPr>
            <a:xfrm>
              <a:off x="2267744" y="2621947"/>
              <a:ext cx="129614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94" name="Łącznik prosty 93"/>
            <p:cNvCxnSpPr/>
            <p:nvPr/>
          </p:nvCxnSpPr>
          <p:spPr>
            <a:xfrm>
              <a:off x="2411760" y="1973875"/>
              <a:ext cx="122413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95" name="Prostokąt 94"/>
            <p:cNvSpPr/>
            <p:nvPr/>
          </p:nvSpPr>
          <p:spPr>
            <a:xfrm>
              <a:off x="3059832" y="1757851"/>
              <a:ext cx="504056" cy="4320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6" name="Obraz 5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01665" y="1863643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7" name="Łącznik prosty 96"/>
            <p:cNvCxnSpPr/>
            <p:nvPr/>
          </p:nvCxnSpPr>
          <p:spPr>
            <a:xfrm rot="5400000" flipH="1">
              <a:off x="2359337" y="1738266"/>
              <a:ext cx="545451" cy="85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98" name="Łącznik prosty 97"/>
            <p:cNvCxnSpPr/>
            <p:nvPr/>
          </p:nvCxnSpPr>
          <p:spPr>
            <a:xfrm rot="5400000" flipH="1" flipV="1">
              <a:off x="2338275" y="2469372"/>
              <a:ext cx="568980" cy="100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99" name="Łącznik prosty 98"/>
            <p:cNvCxnSpPr/>
            <p:nvPr/>
          </p:nvCxnSpPr>
          <p:spPr>
            <a:xfrm flipH="1" flipV="1">
              <a:off x="4082654" y="2382557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00" name="Łącznik prosty 99"/>
            <p:cNvCxnSpPr/>
            <p:nvPr/>
          </p:nvCxnSpPr>
          <p:spPr>
            <a:xfrm flipV="1">
              <a:off x="3923928" y="1973875"/>
              <a:ext cx="504056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01" name="Łącznik prosty 100"/>
            <p:cNvCxnSpPr/>
            <p:nvPr/>
          </p:nvCxnSpPr>
          <p:spPr>
            <a:xfrm flipV="1">
              <a:off x="3563888" y="2348880"/>
              <a:ext cx="395695" cy="27306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02" name="Prostokąt 101"/>
            <p:cNvSpPr/>
            <p:nvPr/>
          </p:nvSpPr>
          <p:spPr>
            <a:xfrm>
              <a:off x="3794292" y="2234343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3" name="Łącznik prosty 102"/>
            <p:cNvCxnSpPr/>
            <p:nvPr/>
          </p:nvCxnSpPr>
          <p:spPr>
            <a:xfrm>
              <a:off x="3635896" y="1973875"/>
              <a:ext cx="28803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4" name="Prostokąt 103"/>
            <p:cNvSpPr/>
            <p:nvPr/>
          </p:nvSpPr>
          <p:spPr>
            <a:xfrm rot="18900000">
              <a:off x="2388860" y="1914971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5" name="Obraz 10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84350" y="1901867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6" name="Prostokąt 105"/>
            <p:cNvSpPr/>
            <p:nvPr/>
          </p:nvSpPr>
          <p:spPr>
            <a:xfrm rot="18900000">
              <a:off x="2388860" y="2563043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" name="Obraz 106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84350" y="2549939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8" name="Łącznik prosty 107"/>
            <p:cNvCxnSpPr/>
            <p:nvPr/>
          </p:nvCxnSpPr>
          <p:spPr>
            <a:xfrm flipH="1" flipV="1">
              <a:off x="1922414" y="2382557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09" name="Łącznik prosty 108"/>
            <p:cNvCxnSpPr/>
            <p:nvPr/>
          </p:nvCxnSpPr>
          <p:spPr>
            <a:xfrm flipV="1">
              <a:off x="1835696" y="1973875"/>
              <a:ext cx="576064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10" name="Łącznik prosty 109"/>
            <p:cNvCxnSpPr/>
            <p:nvPr/>
          </p:nvCxnSpPr>
          <p:spPr>
            <a:xfrm flipV="1">
              <a:off x="1547664" y="2405923"/>
              <a:ext cx="28106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111" name="Prostokąt 110"/>
            <p:cNvSpPr/>
            <p:nvPr/>
          </p:nvSpPr>
          <p:spPr>
            <a:xfrm>
              <a:off x="1619672" y="2261907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4" name="Obraz 1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22" y="2256679"/>
            <a:ext cx="114135" cy="73952"/>
          </a:xfrm>
          <a:prstGeom prst="rect">
            <a:avLst/>
          </a:prstGeom>
          <a:noFill/>
          <a:ln/>
          <a:effectLst/>
        </p:spPr>
      </p:pic>
      <p:pic>
        <p:nvPicPr>
          <p:cNvPr id="125" name="Obraz 1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20" y="3264201"/>
            <a:ext cx="148442" cy="138256"/>
          </a:xfrm>
          <a:prstGeom prst="rect">
            <a:avLst/>
          </a:prstGeom>
          <a:noFill/>
          <a:ln/>
          <a:effectLst/>
        </p:spPr>
      </p:pic>
      <p:pic>
        <p:nvPicPr>
          <p:cNvPr id="126" name="Obraz 1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67" y="2455993"/>
            <a:ext cx="148752" cy="138515"/>
          </a:xfrm>
          <a:prstGeom prst="rect">
            <a:avLst/>
          </a:prstGeom>
          <a:noFill/>
          <a:ln/>
          <a:effectLst/>
        </p:spPr>
      </p:pic>
      <p:cxnSp>
        <p:nvCxnSpPr>
          <p:cNvPr id="131" name="Łącznik prosty ze strzałką 130"/>
          <p:cNvCxnSpPr/>
          <p:nvPr/>
        </p:nvCxnSpPr>
        <p:spPr>
          <a:xfrm>
            <a:off x="6834975" y="2919750"/>
            <a:ext cx="540598" cy="4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ipsa 131"/>
          <p:cNvSpPr/>
          <p:nvPr/>
        </p:nvSpPr>
        <p:spPr>
          <a:xfrm>
            <a:off x="7578000" y="2539516"/>
            <a:ext cx="546653" cy="7699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630" h="46863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15" y="2260925"/>
            <a:ext cx="718865" cy="199488"/>
          </a:xfrm>
          <a:prstGeom prst="rect">
            <a:avLst/>
          </a:prstGeom>
          <a:noFill/>
          <a:ln/>
          <a:effectLst/>
        </p:spPr>
      </p:pic>
      <p:sp>
        <p:nvSpPr>
          <p:cNvPr id="137" name="pole tekstowe 136"/>
          <p:cNvSpPr txBox="1"/>
          <p:nvPr/>
        </p:nvSpPr>
        <p:spPr>
          <a:xfrm>
            <a:off x="1731576" y="4247469"/>
            <a:ext cx="3851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umber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NOON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Lee, P. Kok, J. P.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Dowling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Mod. Opt. 49, 2325 (2002)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pole tekstowe 138"/>
          <p:cNvSpPr txBox="1"/>
          <p:nvPr/>
        </p:nvSpPr>
        <p:spPr>
          <a:xfrm>
            <a:off x="5695274" y="4561826"/>
            <a:ext cx="3076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spin-squeezed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GHZ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7832951" y="2525591"/>
            <a:ext cx="32107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56" y="3839932"/>
            <a:ext cx="855714" cy="285714"/>
          </a:xfrm>
          <a:prstGeom prst="rect">
            <a:avLst/>
          </a:prstGeom>
          <a:noFill/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48" y="3723263"/>
            <a:ext cx="994286" cy="285714"/>
          </a:xfrm>
          <a:prstGeom prst="rect">
            <a:avLst/>
          </a:prstGeom>
          <a:noFill/>
          <a:ln/>
          <a:effectLst/>
        </p:spPr>
      </p:pic>
      <p:sp>
        <p:nvSpPr>
          <p:cNvPr id="12" name="Prostokąt 11"/>
          <p:cNvSpPr/>
          <p:nvPr/>
        </p:nvSpPr>
        <p:spPr>
          <a:xfrm>
            <a:off x="4915582" y="41629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pl-PL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interrogation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pl-PL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Łuk 51"/>
          <p:cNvSpPr/>
          <p:nvPr/>
        </p:nvSpPr>
        <p:spPr bwMode="auto">
          <a:xfrm>
            <a:off x="5952103" y="2407891"/>
            <a:ext cx="676889" cy="199085"/>
          </a:xfrm>
          <a:prstGeom prst="arc">
            <a:avLst>
              <a:gd name="adj1" fmla="val 8176016"/>
              <a:gd name="adj2" fmla="val 2201711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Obraz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55" y="5309936"/>
            <a:ext cx="1301352" cy="430381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92" y="5279182"/>
            <a:ext cx="1265197" cy="433176"/>
          </a:xfrm>
          <a:prstGeom prst="rect">
            <a:avLst/>
          </a:prstGeom>
          <a:noFill/>
          <a:ln/>
          <a:effectLst/>
        </p:spPr>
      </p:pic>
      <p:pic>
        <p:nvPicPr>
          <p:cNvPr id="22" name="Obraz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81" y="5943032"/>
            <a:ext cx="3447545" cy="191215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03" y="5926505"/>
            <a:ext cx="3301158" cy="234949"/>
          </a:xfrm>
          <a:prstGeom prst="rect">
            <a:avLst/>
          </a:prstGeom>
          <a:noFill/>
          <a:ln/>
          <a:effectLst/>
        </p:spPr>
      </p:pic>
      <p:sp>
        <p:nvSpPr>
          <p:cNvPr id="25" name="Prostokąt 24"/>
          <p:cNvSpPr/>
          <p:nvPr/>
        </p:nvSpPr>
        <p:spPr>
          <a:xfrm>
            <a:off x="2675664" y="6160743"/>
            <a:ext cx="1782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eakly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5998240" y="6137062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eakly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pin-squeezed</a:t>
            </a:r>
            <a:r>
              <a:rPr lang="pl-PL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461440" y="3531884"/>
            <a:ext cx="3682560" cy="162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Prostokąt 70"/>
          <p:cNvSpPr/>
          <p:nvPr/>
        </p:nvSpPr>
        <p:spPr>
          <a:xfrm>
            <a:off x="5421721" y="807190"/>
            <a:ext cx="3804982" cy="2843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Prostokąt 71"/>
          <p:cNvSpPr/>
          <p:nvPr/>
        </p:nvSpPr>
        <p:spPr>
          <a:xfrm>
            <a:off x="5457819" y="4909212"/>
            <a:ext cx="3768884" cy="153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Prostokąt 73"/>
          <p:cNvSpPr/>
          <p:nvPr/>
        </p:nvSpPr>
        <p:spPr>
          <a:xfrm>
            <a:off x="516668" y="3503990"/>
            <a:ext cx="4967655" cy="1784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Prostokąt 74"/>
          <p:cNvSpPr/>
          <p:nvPr/>
        </p:nvSpPr>
        <p:spPr>
          <a:xfrm>
            <a:off x="473407" y="829423"/>
            <a:ext cx="4949638" cy="2750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Prostokąt 78"/>
          <p:cNvSpPr/>
          <p:nvPr/>
        </p:nvSpPr>
        <p:spPr>
          <a:xfrm>
            <a:off x="473424" y="4993234"/>
            <a:ext cx="4970869" cy="141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1" grpId="0" animBg="1"/>
      <p:bldP spid="72" grpId="0" animBg="1"/>
      <p:bldP spid="74" grpId="0" animBg="1"/>
      <p:bldP spid="75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Most </a:t>
            </a:r>
            <a:r>
              <a:rPr lang="pl-PL" dirty="0" err="1" smtClean="0"/>
              <a:t>general</a:t>
            </a:r>
            <a:r>
              <a:rPr lang="pl-PL" dirty="0" smtClean="0"/>
              <a:t> </a:t>
            </a:r>
            <a:r>
              <a:rPr lang="pl-PL" dirty="0" err="1" smtClean="0"/>
              <a:t>adaptive</a:t>
            </a:r>
            <a:r>
              <a:rPr lang="pl-PL" dirty="0" smtClean="0"/>
              <a:t> interferometry </a:t>
            </a:r>
            <a:r>
              <a:rPr lang="pl-PL" dirty="0" err="1" smtClean="0"/>
              <a:t>scheme</a:t>
            </a:r>
            <a:r>
              <a:rPr lang="pl-PL" dirty="0" smtClean="0"/>
              <a:t> </a:t>
            </a:r>
            <a:r>
              <a:rPr lang="pl-PL" dirty="0" err="1" smtClean="0"/>
              <a:t>utilizing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 </a:t>
            </a:r>
            <a:r>
              <a:rPr lang="pl-PL" dirty="0" err="1" smtClean="0"/>
              <a:t>photons</a:t>
            </a:r>
            <a:endParaRPr lang="en-GB" dirty="0"/>
          </a:p>
        </p:txBody>
      </p:sp>
      <p:sp>
        <p:nvSpPr>
          <p:cNvPr id="76" name="Prostokąt 75"/>
          <p:cNvSpPr/>
          <p:nvPr/>
        </p:nvSpPr>
        <p:spPr>
          <a:xfrm>
            <a:off x="5614966" y="4955363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err="1" smtClean="0"/>
              <a:t>Optimal</a:t>
            </a:r>
            <a:r>
              <a:rPr lang="pl-PL" sz="2400" dirty="0" smtClean="0"/>
              <a:t> </a:t>
            </a:r>
            <a:r>
              <a:rPr lang="pl-PL" sz="2400" dirty="0" err="1"/>
              <a:t>s</a:t>
            </a:r>
            <a:r>
              <a:rPr lang="pl-PL" sz="2400" dirty="0" err="1" smtClean="0"/>
              <a:t>cheme</a:t>
            </a:r>
            <a:r>
              <a:rPr lang="pl-PL" sz="2400" dirty="0" smtClean="0"/>
              <a:t>:</a:t>
            </a:r>
            <a:endParaRPr lang="en-GB" sz="2400" dirty="0"/>
          </a:p>
        </p:txBody>
      </p:sp>
      <p:pic>
        <p:nvPicPr>
          <p:cNvPr id="201" name="Obraz 2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78" y="5675936"/>
            <a:ext cx="2536588" cy="731251"/>
          </a:xfrm>
          <a:prstGeom prst="rect">
            <a:avLst/>
          </a:prstGeom>
          <a:noFill/>
          <a:ln/>
          <a:effectLst/>
        </p:spPr>
      </p:pic>
      <p:grpSp>
        <p:nvGrpSpPr>
          <p:cNvPr id="202" name="Grupa 201"/>
          <p:cNvGrpSpPr/>
          <p:nvPr/>
        </p:nvGrpSpPr>
        <p:grpSpPr>
          <a:xfrm>
            <a:off x="515552" y="1446975"/>
            <a:ext cx="8182927" cy="4297486"/>
            <a:chOff x="515552" y="1446975"/>
            <a:chExt cx="8182927" cy="4297486"/>
          </a:xfrm>
        </p:grpSpPr>
        <p:grpSp>
          <p:nvGrpSpPr>
            <p:cNvPr id="31" name="Grupa 30"/>
            <p:cNvGrpSpPr/>
            <p:nvPr/>
          </p:nvGrpSpPr>
          <p:grpSpPr>
            <a:xfrm>
              <a:off x="1872897" y="4292670"/>
              <a:ext cx="2090033" cy="912562"/>
              <a:chOff x="1475656" y="1469819"/>
              <a:chExt cx="2952328" cy="1289062"/>
            </a:xfrm>
          </p:grpSpPr>
          <p:cxnSp>
            <p:nvCxnSpPr>
              <p:cNvPr id="32" name="Łącznik prosty 31"/>
              <p:cNvCxnSpPr/>
              <p:nvPr/>
            </p:nvCxnSpPr>
            <p:spPr>
              <a:xfrm>
                <a:off x="1475656" y="1973875"/>
                <a:ext cx="360040" cy="28803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3" name="Łącznik prosty 32"/>
              <p:cNvCxnSpPr/>
              <p:nvPr/>
            </p:nvCxnSpPr>
            <p:spPr>
              <a:xfrm>
                <a:off x="2267744" y="2621947"/>
                <a:ext cx="129614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34" name="Łącznik prosty 33"/>
              <p:cNvCxnSpPr/>
              <p:nvPr/>
            </p:nvCxnSpPr>
            <p:spPr>
              <a:xfrm>
                <a:off x="2411760" y="1973875"/>
                <a:ext cx="12241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35" name="Prostokąt 34"/>
              <p:cNvSpPr/>
              <p:nvPr/>
            </p:nvSpPr>
            <p:spPr>
              <a:xfrm>
                <a:off x="3059832" y="1757851"/>
                <a:ext cx="504056" cy="4320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6" name="Obraz 53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201665" y="1863643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7" name="Łącznik prosty 36"/>
              <p:cNvCxnSpPr/>
              <p:nvPr/>
            </p:nvCxnSpPr>
            <p:spPr>
              <a:xfrm rot="5400000" flipH="1">
                <a:off x="2359337" y="1738266"/>
                <a:ext cx="545451" cy="855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38" name="Łącznik prosty 37"/>
              <p:cNvCxnSpPr/>
              <p:nvPr/>
            </p:nvCxnSpPr>
            <p:spPr>
              <a:xfrm rot="5400000" flipH="1" flipV="1">
                <a:off x="2338275" y="2469372"/>
                <a:ext cx="568980" cy="100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39" name="Łącznik prosty 38"/>
              <p:cNvCxnSpPr/>
              <p:nvPr/>
            </p:nvCxnSpPr>
            <p:spPr>
              <a:xfrm flipH="1" flipV="1">
                <a:off x="408265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Łącznik prosty 39"/>
              <p:cNvCxnSpPr/>
              <p:nvPr/>
            </p:nvCxnSpPr>
            <p:spPr>
              <a:xfrm flipV="1">
                <a:off x="3923928" y="1973875"/>
                <a:ext cx="504056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1" name="Łącznik prosty 40"/>
              <p:cNvCxnSpPr/>
              <p:nvPr/>
            </p:nvCxnSpPr>
            <p:spPr>
              <a:xfrm flipV="1">
                <a:off x="3563888" y="2348880"/>
                <a:ext cx="395695" cy="27306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42" name="Prostokąt 41"/>
              <p:cNvSpPr/>
              <p:nvPr/>
            </p:nvSpPr>
            <p:spPr>
              <a:xfrm>
                <a:off x="3794292" y="22343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" name="Łącznik prosty 42"/>
              <p:cNvCxnSpPr/>
              <p:nvPr/>
            </p:nvCxnSpPr>
            <p:spPr>
              <a:xfrm>
                <a:off x="3635896" y="1973875"/>
                <a:ext cx="28803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4" name="Prostokąt 43"/>
              <p:cNvSpPr/>
              <p:nvPr/>
            </p:nvSpPr>
            <p:spPr>
              <a:xfrm rot="18900000">
                <a:off x="2388860" y="1914971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5" name="Obraz 44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1901867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46" name="Prostokąt 45"/>
              <p:cNvSpPr/>
              <p:nvPr/>
            </p:nvSpPr>
            <p:spPr>
              <a:xfrm rot="18900000">
                <a:off x="2388860" y="25630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Obraz 46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2549939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8" name="Łącznik prosty 47"/>
              <p:cNvCxnSpPr/>
              <p:nvPr/>
            </p:nvCxnSpPr>
            <p:spPr>
              <a:xfrm flipH="1" flipV="1">
                <a:off x="192241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49" name="Łącznik prosty 48"/>
              <p:cNvCxnSpPr/>
              <p:nvPr/>
            </p:nvCxnSpPr>
            <p:spPr>
              <a:xfrm flipV="1">
                <a:off x="1835696" y="1973875"/>
                <a:ext cx="576064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50" name="Łącznik prosty 49"/>
              <p:cNvCxnSpPr/>
              <p:nvPr/>
            </p:nvCxnSpPr>
            <p:spPr>
              <a:xfrm flipV="1">
                <a:off x="1547664" y="2405923"/>
                <a:ext cx="28106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51" name="Prostokąt 50"/>
              <p:cNvSpPr/>
              <p:nvPr/>
            </p:nvSpPr>
            <p:spPr>
              <a:xfrm>
                <a:off x="1619672" y="2261907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" name="Obraz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14" y="4797599"/>
              <a:ext cx="736548" cy="3331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92" name="Obraz 19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4" y="5505392"/>
              <a:ext cx="3724407" cy="2390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grpSp>
          <p:nvGrpSpPr>
            <p:cNvPr id="189" name="Grupa 188"/>
            <p:cNvGrpSpPr/>
            <p:nvPr/>
          </p:nvGrpSpPr>
          <p:grpSpPr>
            <a:xfrm>
              <a:off x="515552" y="1446975"/>
              <a:ext cx="6405820" cy="2485355"/>
              <a:chOff x="614452" y="1268760"/>
              <a:chExt cx="7915095" cy="3070929"/>
            </a:xfrm>
          </p:grpSpPr>
          <p:grpSp>
            <p:nvGrpSpPr>
              <p:cNvPr id="166" name="Grupa 165"/>
              <p:cNvGrpSpPr/>
              <p:nvPr/>
            </p:nvGrpSpPr>
            <p:grpSpPr>
              <a:xfrm>
                <a:off x="614452" y="1268760"/>
                <a:ext cx="7915095" cy="3070929"/>
                <a:chOff x="1164326" y="3907641"/>
                <a:chExt cx="4268693" cy="1656184"/>
              </a:xfrm>
            </p:grpSpPr>
            <p:cxnSp>
              <p:nvCxnSpPr>
                <p:cNvPr id="167" name="Łącznik prosty 166"/>
                <p:cNvCxnSpPr/>
                <p:nvPr/>
              </p:nvCxnSpPr>
              <p:spPr>
                <a:xfrm>
                  <a:off x="4671540" y="458959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68" name="Łącznik prosty 167"/>
                <p:cNvCxnSpPr/>
                <p:nvPr/>
              </p:nvCxnSpPr>
              <p:spPr>
                <a:xfrm>
                  <a:off x="4671540" y="419990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69" name="Łącznik prosty 168"/>
                <p:cNvCxnSpPr/>
                <p:nvPr/>
              </p:nvCxnSpPr>
              <p:spPr>
                <a:xfrm>
                  <a:off x="2723088" y="458959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70" name="Łącznik prosty 169"/>
                <p:cNvCxnSpPr/>
                <p:nvPr/>
              </p:nvCxnSpPr>
              <p:spPr>
                <a:xfrm>
                  <a:off x="2723088" y="419990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71" name="Łącznik prosty 170"/>
                <p:cNvCxnSpPr/>
                <p:nvPr/>
              </p:nvCxnSpPr>
              <p:spPr>
                <a:xfrm>
                  <a:off x="3697314" y="419990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72" name="Łącznik prosty 171"/>
                <p:cNvCxnSpPr/>
                <p:nvPr/>
              </p:nvCxnSpPr>
              <p:spPr>
                <a:xfrm>
                  <a:off x="2235975" y="419990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173" name="Prostokąt 172"/>
                <p:cNvSpPr/>
                <p:nvPr/>
              </p:nvSpPr>
              <p:spPr>
                <a:xfrm>
                  <a:off x="2430820" y="4005064"/>
                  <a:ext cx="438402" cy="151005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4" name="Łącznik prosty 173"/>
                <p:cNvCxnSpPr/>
                <p:nvPr/>
              </p:nvCxnSpPr>
              <p:spPr>
                <a:xfrm>
                  <a:off x="1554016" y="419990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75" name="Łącznik prosty 174"/>
                <p:cNvCxnSpPr/>
                <p:nvPr/>
              </p:nvCxnSpPr>
              <p:spPr>
                <a:xfrm>
                  <a:off x="3161490" y="4833156"/>
                  <a:ext cx="3409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176" name="Obraz 175" descr="TP_tmp.emf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2" cstate="print"/>
                <a:stretch>
                  <a:fillRect/>
                </a:stretch>
              </p:blipFill>
              <p:spPr bwMode="auto">
                <a:xfrm>
                  <a:off x="3210201" y="4589599"/>
                  <a:ext cx="174239" cy="154492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77" name="Łącznik prosty 176"/>
                <p:cNvCxnSpPr/>
                <p:nvPr/>
              </p:nvCxnSpPr>
              <p:spPr>
                <a:xfrm>
                  <a:off x="4233138" y="4199909"/>
                  <a:ext cx="2922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pic>
              <p:nvPicPr>
                <p:cNvPr id="178" name="Picture 3 1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1407883" y="3907641"/>
                  <a:ext cx="253281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" name="Obraz 178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4" cstate="print"/>
                <a:stretch>
                  <a:fillRect/>
                </a:stretch>
              </p:blipFill>
              <p:spPr bwMode="auto">
                <a:xfrm>
                  <a:off x="1164326" y="4687022"/>
                  <a:ext cx="270845" cy="212724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80" name="Obraz 179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5" cstate="print"/>
                <a:stretch>
                  <a:fillRect/>
                </a:stretch>
              </p:blipFill>
              <p:spPr bwMode="auto">
                <a:xfrm>
                  <a:off x="5220072" y="4653136"/>
                  <a:ext cx="212947" cy="15476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81" name="Obraz 180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26" cstate="print"/>
                <a:stretch>
                  <a:fillRect/>
                </a:stretch>
              </p:blipFill>
              <p:spPr bwMode="auto">
                <a:xfrm>
                  <a:off x="2538357" y="4638310"/>
                  <a:ext cx="182067" cy="202701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cxnSp>
              <p:nvCxnSpPr>
                <p:cNvPr id="182" name="Łącznik prosty 181"/>
                <p:cNvCxnSpPr/>
                <p:nvPr/>
              </p:nvCxnSpPr>
              <p:spPr>
                <a:xfrm>
                  <a:off x="1651439" y="4589599"/>
                  <a:ext cx="68195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183" name="Prostokąt 182"/>
                <p:cNvSpPr/>
                <p:nvPr/>
              </p:nvSpPr>
              <p:spPr>
                <a:xfrm>
                  <a:off x="4427984" y="4005064"/>
                  <a:ext cx="438402" cy="151005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4" name="Łącznik prosty 183"/>
                <p:cNvCxnSpPr/>
                <p:nvPr/>
              </p:nvCxnSpPr>
              <p:spPr>
                <a:xfrm>
                  <a:off x="3697314" y="4589599"/>
                  <a:ext cx="68195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5" name="Łącznik prosty 184"/>
                <p:cNvCxnSpPr/>
                <p:nvPr/>
              </p:nvCxnSpPr>
              <p:spPr>
                <a:xfrm>
                  <a:off x="1992418" y="4833156"/>
                  <a:ext cx="0" cy="34097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cxnSp>
              <p:nvCxnSpPr>
                <p:cNvPr id="186" name="Łącznik prosty 185"/>
                <p:cNvCxnSpPr/>
                <p:nvPr/>
              </p:nvCxnSpPr>
              <p:spPr>
                <a:xfrm>
                  <a:off x="4038293" y="4833156"/>
                  <a:ext cx="0" cy="34097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187" name="Obraz 186" descr="TP_tmp.emf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7" cstate="print"/>
                <a:stretch>
                  <a:fillRect/>
                </a:stretch>
              </p:blipFill>
              <p:spPr bwMode="auto">
                <a:xfrm>
                  <a:off x="4543759" y="4638310"/>
                  <a:ext cx="263013" cy="202411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pic>
              <p:nvPicPr>
                <p:cNvPr id="188" name="Picture 3 2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4963808" y="3907641"/>
                  <a:ext cx="253281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3" name="Obraz 16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874" t="-17210" r="-8923" b="-5852"/>
              <a:stretch/>
            </p:blipFill>
            <p:spPr>
              <a:xfrm>
                <a:off x="1764000" y="1404000"/>
                <a:ext cx="756000" cy="720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64" name="Obraz 16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874" t="-17210" r="-8923" b="-5852"/>
              <a:stretch/>
            </p:blipFill>
            <p:spPr>
              <a:xfrm>
                <a:off x="5729348" y="1431765"/>
                <a:ext cx="756000" cy="720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grpSp>
          <p:nvGrpSpPr>
            <p:cNvPr id="198" name="Grupa 197"/>
            <p:cNvGrpSpPr/>
            <p:nvPr/>
          </p:nvGrpSpPr>
          <p:grpSpPr>
            <a:xfrm>
              <a:off x="7102927" y="1626093"/>
              <a:ext cx="534123" cy="2298439"/>
              <a:chOff x="7834014" y="1761941"/>
              <a:chExt cx="534123" cy="2298439"/>
            </a:xfrm>
          </p:grpSpPr>
          <p:sp>
            <p:nvSpPr>
              <p:cNvPr id="196" name="Schemat blokowy: opóźnienie 195"/>
              <p:cNvSpPr/>
              <p:nvPr/>
            </p:nvSpPr>
            <p:spPr>
              <a:xfrm>
                <a:off x="7834014" y="1761941"/>
                <a:ext cx="534123" cy="2298439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97" name="Obraz 196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7919168" y="2666403"/>
                <a:ext cx="363813" cy="36381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199" name="Obraz 19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125" y="2586275"/>
              <a:ext cx="668354" cy="406932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16842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Quantum Fisher Information</a:t>
            </a:r>
            <a:endParaRPr lang="en-GB" dirty="0"/>
          </a:p>
        </p:txBody>
      </p:sp>
      <p:grpSp>
        <p:nvGrpSpPr>
          <p:cNvPr id="55" name="Grupa 54"/>
          <p:cNvGrpSpPr/>
          <p:nvPr/>
        </p:nvGrpSpPr>
        <p:grpSpPr>
          <a:xfrm>
            <a:off x="862826" y="1270439"/>
            <a:ext cx="4664117" cy="1117721"/>
            <a:chOff x="1403648" y="1584176"/>
            <a:chExt cx="4664117" cy="1117721"/>
          </a:xfrm>
        </p:grpSpPr>
        <p:sp>
          <p:nvSpPr>
            <p:cNvPr id="20" name="Prostokąt 19"/>
            <p:cNvSpPr/>
            <p:nvPr/>
          </p:nvSpPr>
          <p:spPr>
            <a:xfrm>
              <a:off x="3072627" y="1584176"/>
              <a:ext cx="1229493" cy="111772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048589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Obraz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801" y="1919491"/>
              <a:ext cx="377143" cy="38171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3" name="Łącznik prosty ze strzałką 22"/>
            <p:cNvCxnSpPr/>
            <p:nvPr/>
          </p:nvCxnSpPr>
          <p:spPr>
            <a:xfrm>
              <a:off x="1954906" y="2143037"/>
              <a:ext cx="1005949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4" name="Łącznik prosty ze strzałką 23"/>
            <p:cNvCxnSpPr/>
            <p:nvPr/>
          </p:nvCxnSpPr>
          <p:spPr>
            <a:xfrm>
              <a:off x="4525664" y="2143037"/>
              <a:ext cx="1005949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pic>
          <p:nvPicPr>
            <p:cNvPr id="54" name="Obraz 5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762" y="2043443"/>
              <a:ext cx="373003" cy="28218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0" name="Grupa 69"/>
          <p:cNvGrpSpPr/>
          <p:nvPr/>
        </p:nvGrpSpPr>
        <p:grpSpPr>
          <a:xfrm>
            <a:off x="323528" y="2627231"/>
            <a:ext cx="8280400" cy="1663682"/>
            <a:chOff x="323528" y="2627231"/>
            <a:chExt cx="8280400" cy="1663682"/>
          </a:xfrm>
        </p:grpSpPr>
        <p:pic>
          <p:nvPicPr>
            <p:cNvPr id="29" name="Obraz 2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559" y="3206681"/>
              <a:ext cx="2341903" cy="3463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Obraz 2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559" y="3787710"/>
              <a:ext cx="2376377" cy="50320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4" name="Rectangle 39 1 1 1"/>
            <p:cNvSpPr>
              <a:spLocks noChangeArrowheads="1"/>
            </p:cNvSpPr>
            <p:nvPr/>
          </p:nvSpPr>
          <p:spPr bwMode="auto">
            <a:xfrm>
              <a:off x="323528" y="2627231"/>
              <a:ext cx="8280400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Quantum </a:t>
              </a:r>
              <a:r>
                <a:rPr kumimoji="0" lang="pl-PL" sz="24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Cramer-Rao</a:t>
              </a:r>
              <a:r>
                <a:rPr kumimoji="0" lang="pl-PL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l-PL" sz="24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inequality</a:t>
              </a:r>
              <a:r>
                <a:rPr kumimoji="0" lang="pl-PL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</a:t>
              </a:r>
              <a:endPara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52" name="Obraz 5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4" t="-6111" r="54" b="-2222"/>
            <a:stretch/>
          </p:blipFill>
          <p:spPr>
            <a:xfrm>
              <a:off x="1619672" y="3220573"/>
              <a:ext cx="2412000" cy="936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pic>
        <p:nvPicPr>
          <p:cNvPr id="66" name="Obraz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43" y="4809821"/>
            <a:ext cx="3931222" cy="333239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95" y="4744665"/>
            <a:ext cx="1412298" cy="508430"/>
          </a:xfrm>
          <a:prstGeom prst="rect">
            <a:avLst/>
          </a:prstGeom>
          <a:noFill/>
          <a:ln/>
          <a:effectLst/>
        </p:spPr>
      </p:pic>
      <p:sp>
        <p:nvSpPr>
          <p:cNvPr id="56" name="Rectangle 39 1 1 2"/>
          <p:cNvSpPr>
            <a:spLocks noChangeArrowheads="1"/>
          </p:cNvSpPr>
          <p:nvPr/>
        </p:nvSpPr>
        <p:spPr bwMode="auto">
          <a:xfrm>
            <a:off x="321134" y="4319933"/>
            <a:ext cx="82804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pure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states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</a:t>
            </a:r>
            <a:endParaRPr kumimoji="0" lang="en-GB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8" name="Obraz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9264"/>
            <a:ext cx="1692420" cy="2937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60" name="Schemat blokowy: opóźnienie 59"/>
          <p:cNvSpPr/>
          <p:nvPr/>
        </p:nvSpPr>
        <p:spPr>
          <a:xfrm>
            <a:off x="5927006" y="1240529"/>
            <a:ext cx="534123" cy="1271443"/>
          </a:xfrm>
          <a:prstGeom prst="flowChartDelay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Obraz 6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6012160" y="1737090"/>
            <a:ext cx="363813" cy="363813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65" y="1750902"/>
            <a:ext cx="668354" cy="406932"/>
          </a:xfrm>
          <a:prstGeom prst="rect">
            <a:avLst/>
          </a:prstGeom>
          <a:noFill/>
          <a:ln/>
          <a:effectLst/>
        </p:spPr>
      </p:pic>
      <p:cxnSp>
        <p:nvCxnSpPr>
          <p:cNvPr id="64" name="Łącznik prosty 63"/>
          <p:cNvCxnSpPr/>
          <p:nvPr/>
        </p:nvCxnSpPr>
        <p:spPr>
          <a:xfrm>
            <a:off x="5791973" y="1018749"/>
            <a:ext cx="1800200" cy="1651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 rot="5400000">
            <a:off x="5717534" y="994451"/>
            <a:ext cx="1800200" cy="1651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39 1 1 2"/>
          <p:cNvSpPr>
            <a:spLocks noChangeArrowheads="1"/>
          </p:cNvSpPr>
          <p:nvPr/>
        </p:nvSpPr>
        <p:spPr bwMode="auto">
          <a:xfrm>
            <a:off x="321134" y="5341816"/>
            <a:ext cx="82804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Mixed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state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quantum Fisher via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minimization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over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purifications</a:t>
            </a:r>
            <a:r>
              <a:rPr lang="pl-PL" sz="2400" kern="0" dirty="0">
                <a:solidFill>
                  <a:prstClr val="black"/>
                </a:solidFill>
                <a:latin typeface="Calibri"/>
              </a:rPr>
              <a:t>:</a:t>
            </a:r>
            <a:endParaRPr kumimoji="0" lang="en-GB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8" name="Obraz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54" y="5965304"/>
            <a:ext cx="2665810" cy="47144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pic>
        <p:nvPicPr>
          <p:cNvPr id="69" name="Obraz 6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47894" y="5997098"/>
            <a:ext cx="2338083" cy="282049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4379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Most </a:t>
            </a:r>
            <a:r>
              <a:rPr lang="pl-PL" dirty="0" err="1" smtClean="0"/>
              <a:t>general</a:t>
            </a:r>
            <a:r>
              <a:rPr lang="pl-PL" dirty="0" smtClean="0"/>
              <a:t> </a:t>
            </a:r>
            <a:r>
              <a:rPr lang="pl-PL" dirty="0" err="1" smtClean="0"/>
              <a:t>adaptive</a:t>
            </a:r>
            <a:r>
              <a:rPr lang="pl-PL" dirty="0" smtClean="0"/>
              <a:t> interferometry </a:t>
            </a:r>
            <a:r>
              <a:rPr lang="pl-PL" dirty="0" err="1" smtClean="0"/>
              <a:t>scheme</a:t>
            </a:r>
            <a:r>
              <a:rPr lang="pl-PL" dirty="0" smtClean="0"/>
              <a:t> </a:t>
            </a:r>
            <a:r>
              <a:rPr lang="pl-PL" dirty="0" err="1" smtClean="0"/>
              <a:t>utilizing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 </a:t>
            </a:r>
            <a:r>
              <a:rPr lang="pl-PL" dirty="0" err="1" smtClean="0"/>
              <a:t>photons</a:t>
            </a:r>
            <a:endParaRPr lang="en-GB" dirty="0"/>
          </a:p>
        </p:txBody>
      </p:sp>
      <p:grpSp>
        <p:nvGrpSpPr>
          <p:cNvPr id="31" name="Grupa 30"/>
          <p:cNvGrpSpPr/>
          <p:nvPr/>
        </p:nvGrpSpPr>
        <p:grpSpPr>
          <a:xfrm>
            <a:off x="1872897" y="4292670"/>
            <a:ext cx="2090033" cy="912562"/>
            <a:chOff x="1475656" y="1469819"/>
            <a:chExt cx="2952328" cy="1289062"/>
          </a:xfrm>
        </p:grpSpPr>
        <p:cxnSp>
          <p:nvCxnSpPr>
            <p:cNvPr id="32" name="Łącznik prosty 31"/>
            <p:cNvCxnSpPr/>
            <p:nvPr/>
          </p:nvCxnSpPr>
          <p:spPr>
            <a:xfrm>
              <a:off x="1475656" y="1973875"/>
              <a:ext cx="360040" cy="288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Łącznik prosty 32"/>
            <p:cNvCxnSpPr/>
            <p:nvPr/>
          </p:nvCxnSpPr>
          <p:spPr>
            <a:xfrm>
              <a:off x="2267744" y="2621947"/>
              <a:ext cx="129614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4" name="Łącznik prosty 33"/>
            <p:cNvCxnSpPr/>
            <p:nvPr/>
          </p:nvCxnSpPr>
          <p:spPr>
            <a:xfrm>
              <a:off x="2411760" y="1973875"/>
              <a:ext cx="122413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5" name="Prostokąt 34"/>
            <p:cNvSpPr/>
            <p:nvPr/>
          </p:nvSpPr>
          <p:spPr>
            <a:xfrm>
              <a:off x="3059832" y="1757851"/>
              <a:ext cx="504056" cy="4320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raz 53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01665" y="1863643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Łącznik prosty 36"/>
            <p:cNvCxnSpPr/>
            <p:nvPr/>
          </p:nvCxnSpPr>
          <p:spPr>
            <a:xfrm rot="5400000" flipH="1">
              <a:off x="2359337" y="1738266"/>
              <a:ext cx="545451" cy="85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38" name="Łącznik prosty 37"/>
            <p:cNvCxnSpPr/>
            <p:nvPr/>
          </p:nvCxnSpPr>
          <p:spPr>
            <a:xfrm rot="5400000" flipH="1" flipV="1">
              <a:off x="2338275" y="2469372"/>
              <a:ext cx="568980" cy="100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39" name="Łącznik prosty 38"/>
            <p:cNvCxnSpPr/>
            <p:nvPr/>
          </p:nvCxnSpPr>
          <p:spPr>
            <a:xfrm flipH="1" flipV="1">
              <a:off x="4082654" y="2382557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0" name="Łącznik prosty 39"/>
            <p:cNvCxnSpPr/>
            <p:nvPr/>
          </p:nvCxnSpPr>
          <p:spPr>
            <a:xfrm flipV="1">
              <a:off x="3923928" y="1973875"/>
              <a:ext cx="504056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1" name="Łącznik prosty 40"/>
            <p:cNvCxnSpPr/>
            <p:nvPr/>
          </p:nvCxnSpPr>
          <p:spPr>
            <a:xfrm flipV="1">
              <a:off x="3563888" y="2348880"/>
              <a:ext cx="395695" cy="27306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42" name="Prostokąt 41"/>
            <p:cNvSpPr/>
            <p:nvPr/>
          </p:nvSpPr>
          <p:spPr>
            <a:xfrm>
              <a:off x="3794292" y="2234343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Łącznik prosty 42"/>
            <p:cNvCxnSpPr/>
            <p:nvPr/>
          </p:nvCxnSpPr>
          <p:spPr>
            <a:xfrm>
              <a:off x="3635896" y="1973875"/>
              <a:ext cx="28803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4" name="Prostokąt 43"/>
            <p:cNvSpPr/>
            <p:nvPr/>
          </p:nvSpPr>
          <p:spPr>
            <a:xfrm rot="18900000">
              <a:off x="2388860" y="1914971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84350" y="1901867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6" name="Prostokąt 45"/>
            <p:cNvSpPr/>
            <p:nvPr/>
          </p:nvSpPr>
          <p:spPr>
            <a:xfrm rot="18900000">
              <a:off x="2388860" y="2563043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Obraz 46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84350" y="2549939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8" name="Łącznik prosty 47"/>
            <p:cNvCxnSpPr/>
            <p:nvPr/>
          </p:nvCxnSpPr>
          <p:spPr>
            <a:xfrm flipH="1" flipV="1">
              <a:off x="1922414" y="2382557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9" name="Łącznik prosty 48"/>
            <p:cNvCxnSpPr/>
            <p:nvPr/>
          </p:nvCxnSpPr>
          <p:spPr>
            <a:xfrm flipV="1">
              <a:off x="1835696" y="1973875"/>
              <a:ext cx="576064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0" name="Łącznik prosty 49"/>
            <p:cNvCxnSpPr/>
            <p:nvPr/>
          </p:nvCxnSpPr>
          <p:spPr>
            <a:xfrm flipV="1">
              <a:off x="1547664" y="2405923"/>
              <a:ext cx="28106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1" name="Prostokąt 50"/>
            <p:cNvSpPr/>
            <p:nvPr/>
          </p:nvSpPr>
          <p:spPr>
            <a:xfrm>
              <a:off x="1619672" y="2261907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4" y="4797599"/>
            <a:ext cx="736548" cy="333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76" name="Prostokąt 75"/>
          <p:cNvSpPr/>
          <p:nvPr/>
        </p:nvSpPr>
        <p:spPr>
          <a:xfrm>
            <a:off x="5690573" y="4502512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err="1" smtClean="0"/>
              <a:t>Optimal</a:t>
            </a:r>
            <a:r>
              <a:rPr lang="pl-PL" sz="2400" dirty="0" smtClean="0"/>
              <a:t> </a:t>
            </a:r>
            <a:r>
              <a:rPr lang="pl-PL" sz="2400" dirty="0" err="1"/>
              <a:t>s</a:t>
            </a:r>
            <a:r>
              <a:rPr lang="pl-PL" sz="2400" dirty="0" err="1" smtClean="0"/>
              <a:t>cheme</a:t>
            </a:r>
            <a:r>
              <a:rPr lang="pl-PL" sz="2400" dirty="0" smtClean="0"/>
              <a:t>:</a:t>
            </a:r>
            <a:endParaRPr lang="en-GB" sz="2400" dirty="0"/>
          </a:p>
        </p:txBody>
      </p:sp>
      <p:pic>
        <p:nvPicPr>
          <p:cNvPr id="192" name="Obraz 19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4" y="5505392"/>
            <a:ext cx="3724407" cy="2390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95" y="5146085"/>
            <a:ext cx="2140921" cy="674143"/>
          </a:xfrm>
          <a:prstGeom prst="rect">
            <a:avLst/>
          </a:prstGeom>
          <a:noFill/>
          <a:ln/>
          <a:effectLst/>
        </p:spPr>
      </p:pic>
      <p:grpSp>
        <p:nvGrpSpPr>
          <p:cNvPr id="189" name="Grupa 188"/>
          <p:cNvGrpSpPr/>
          <p:nvPr/>
        </p:nvGrpSpPr>
        <p:grpSpPr>
          <a:xfrm>
            <a:off x="899592" y="1246278"/>
            <a:ext cx="7080784" cy="2784880"/>
            <a:chOff x="614452" y="1268760"/>
            <a:chExt cx="7915095" cy="3070929"/>
          </a:xfrm>
        </p:grpSpPr>
        <p:grpSp>
          <p:nvGrpSpPr>
            <p:cNvPr id="166" name="Grupa 165"/>
            <p:cNvGrpSpPr/>
            <p:nvPr/>
          </p:nvGrpSpPr>
          <p:grpSpPr>
            <a:xfrm>
              <a:off x="614452" y="1268760"/>
              <a:ext cx="7915095" cy="3070929"/>
              <a:chOff x="1164326" y="3907641"/>
              <a:chExt cx="4268693" cy="1656184"/>
            </a:xfrm>
          </p:grpSpPr>
          <p:cxnSp>
            <p:nvCxnSpPr>
              <p:cNvPr id="167" name="Łącznik prosty 166"/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8" name="Łącznik prosty 167"/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9" name="Łącznik prosty 168"/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0" name="Łącznik prosty 169"/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1" name="Łącznik prosty 170"/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2" name="Łącznik prosty 171"/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73" name="Prostokąt 172"/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4" name="Łącznik prosty 173"/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5" name="Łącznik prosty 174"/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76" name="Obraz 175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3210201" y="4589599"/>
                <a:ext cx="174239" cy="154492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77" name="Łącznik prosty 176"/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78" name="Picture 3 1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9" name="Obraz 178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80" name="Obraz 179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81" name="Obraz 180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82" name="Łącznik prosty 181"/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83" name="Prostokąt 182"/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4" name="Łącznik prosty 183"/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5" name="Łącznik prosty 184"/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86" name="Łącznik prosty 185"/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87" name="Obraz 186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88" name="Picture 3 2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" name="Obraz 16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764000" y="1404000"/>
              <a:ext cx="756000" cy="720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64" name="Obraz 16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5729348" y="1431765"/>
              <a:ext cx="756000" cy="720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5" name="Obraz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65" y="6000185"/>
            <a:ext cx="6744578" cy="253675"/>
          </a:xfrm>
          <a:prstGeom prst="rect">
            <a:avLst/>
          </a:prstGeom>
          <a:noFill/>
          <a:ln/>
          <a:effectLst/>
        </p:spPr>
      </p:pic>
      <p:sp>
        <p:nvSpPr>
          <p:cNvPr id="62" name="Prostokąt 61"/>
          <p:cNvSpPr/>
          <p:nvPr/>
        </p:nvSpPr>
        <p:spPr>
          <a:xfrm>
            <a:off x="-1151095" y="6363460"/>
            <a:ext cx="10044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smtClean="0"/>
              <a:t>V. Giovannetti, S. Lloyd, and L. Maccone, Phys. Rev.</a:t>
            </a:r>
            <a:r>
              <a:rPr lang="pl-PL" sz="1200" dirty="0" smtClean="0"/>
              <a:t> </a:t>
            </a:r>
            <a:r>
              <a:rPr lang="en-US" sz="1200" dirty="0" err="1" smtClean="0"/>
              <a:t>Lett</a:t>
            </a:r>
            <a:r>
              <a:rPr lang="en-US" sz="1200" dirty="0" smtClean="0"/>
              <a:t>. 96, 010401 (2006).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2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2144" y="274936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/>
              <a:t>Precision </a:t>
            </a:r>
            <a:r>
              <a:rPr lang="pl-PL" sz="3200" dirty="0" err="1"/>
              <a:t>bounds</a:t>
            </a:r>
            <a:r>
              <a:rPr lang="pl-PL" sz="3200" dirty="0"/>
              <a:t> via </a:t>
            </a:r>
            <a:r>
              <a:rPr lang="pl-PL" sz="3200" dirty="0" err="1"/>
              <a:t>minimization</a:t>
            </a:r>
            <a:r>
              <a:rPr lang="pl-PL" sz="3200" dirty="0"/>
              <a:t> </a:t>
            </a:r>
            <a:r>
              <a:rPr lang="pl-PL" sz="3200" dirty="0" err="1"/>
              <a:t>over</a:t>
            </a:r>
            <a:r>
              <a:rPr lang="pl-PL" sz="3200" dirty="0"/>
              <a:t> </a:t>
            </a:r>
            <a:r>
              <a:rPr lang="pl-PL" sz="3200" dirty="0" err="1"/>
              <a:t>equivalent</a:t>
            </a:r>
            <a:r>
              <a:rPr lang="pl-PL" sz="3200" dirty="0"/>
              <a:t> Kraus </a:t>
            </a:r>
            <a:r>
              <a:rPr lang="pl-PL" sz="3200" dirty="0" err="1"/>
              <a:t>representations</a:t>
            </a:r>
            <a:r>
              <a:rPr lang="en-GB" sz="3200" dirty="0">
                <a:solidFill>
                  <a:schemeClr val="tx1"/>
                </a:solidFill>
                <a:effectLst/>
              </a:rPr>
              <a:t/>
            </a:r>
            <a:br>
              <a:rPr lang="en-GB" sz="3200" dirty="0">
                <a:solidFill>
                  <a:schemeClr val="tx1"/>
                </a:solidFill>
                <a:effectLst/>
              </a:rPr>
            </a:br>
            <a:endParaRPr lang="en-GB" sz="3200" dirty="0"/>
          </a:p>
        </p:txBody>
      </p:sp>
      <p:sp>
        <p:nvSpPr>
          <p:cNvPr id="37" name="Prostokąt 36"/>
          <p:cNvSpPr/>
          <p:nvPr/>
        </p:nvSpPr>
        <p:spPr>
          <a:xfrm>
            <a:off x="179512" y="4233131"/>
            <a:ext cx="8640958" cy="165654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Obraz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1" y="3637966"/>
            <a:ext cx="2299640" cy="547488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22" y="3623490"/>
            <a:ext cx="2133333" cy="576000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1509678" y="1116238"/>
            <a:ext cx="6124644" cy="2376263"/>
            <a:chOff x="1164326" y="3907641"/>
            <a:chExt cx="4268693" cy="1656184"/>
          </a:xfrm>
        </p:grpSpPr>
        <p:cxnSp>
          <p:nvCxnSpPr>
            <p:cNvPr id="41" name="Łącznik prosty 40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2" name="Łącznik prosty 41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Łącznik prosty 43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" name="Łącznik prosty 44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" name="Łącznik prosty 45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7" name="Prostokąt 46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Łącznik prosty 47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" name="Łącznik prosty 48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Łącznik prosty 50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52" name="Picture 3 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56" name="Łącznik prosty 55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Prostokąt 56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9" name="Łącznik prosty 58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0" name="Łącznik prosty 59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2" name="Picture 3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Prostokąt 62"/>
          <p:cNvSpPr/>
          <p:nvPr/>
        </p:nvSpPr>
        <p:spPr>
          <a:xfrm>
            <a:off x="2488139" y="5942376"/>
            <a:ext cx="646154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Fujiwara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H.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Imai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41, 255304 (2008) </a:t>
            </a:r>
          </a:p>
          <a:p>
            <a:pPr algn="r"/>
            <a:r>
              <a:rPr lang="pt-BR" sz="1400" dirty="0" smtClean="0">
                <a:solidFill>
                  <a:prstClr val="black"/>
                </a:solidFill>
                <a:latin typeface="Times" pitchFamily="18" charset="0"/>
              </a:rPr>
              <a:t>B. M. Escher, R. L. de Matos Filho, L. Davidovich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Nature Phys.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7, 406–411 (2011)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Kolodynski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M. Guta, 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Nat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 Commun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 3, 1063 (2012)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L.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Maccone</a:t>
            </a:r>
            <a:r>
              <a:rPr lang="fr-FR" sz="1400" dirty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Lett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b="1" dirty="0">
                <a:solidFill>
                  <a:prstClr val="black"/>
                </a:solidFill>
                <a:latin typeface="Calibri"/>
              </a:rPr>
              <a:t>113,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 250801 (2014)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Adaptive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schemes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included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]</a:t>
            </a:r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64" name="Obraz 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6" y="4480088"/>
            <a:ext cx="8165108" cy="596837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3" y="5267305"/>
            <a:ext cx="1911667" cy="611798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11" y="5241755"/>
            <a:ext cx="1909739" cy="612290"/>
          </a:xfrm>
          <a:prstGeom prst="rect">
            <a:avLst/>
          </a:prstGeom>
          <a:noFill/>
          <a:ln/>
          <a:effectLst/>
        </p:spPr>
      </p:pic>
      <p:sp>
        <p:nvSpPr>
          <p:cNvPr id="67" name="pole tekstowe 66"/>
          <p:cNvSpPr txBox="1"/>
          <p:nvPr/>
        </p:nvSpPr>
        <p:spPr>
          <a:xfrm>
            <a:off x="5528026" y="5241755"/>
            <a:ext cx="313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ingle channel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" name="Obraz 6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460357" y="1256019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9" name="Obraz 6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367962" y="1231518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9583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3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Adaptive</a:t>
            </a:r>
            <a:r>
              <a:rPr lang="pl-PL" dirty="0" smtClean="0"/>
              <a:t>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en-GB" dirty="0"/>
          </a:p>
        </p:txBody>
      </p:sp>
      <p:grpSp>
        <p:nvGrpSpPr>
          <p:cNvPr id="6" name="Grupa 5"/>
          <p:cNvGrpSpPr/>
          <p:nvPr/>
        </p:nvGrpSpPr>
        <p:grpSpPr>
          <a:xfrm>
            <a:off x="3001106" y="4000735"/>
            <a:ext cx="2639919" cy="536142"/>
            <a:chOff x="1913762" y="3977207"/>
            <a:chExt cx="2639919" cy="536142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07141" y="4228978"/>
              <a:ext cx="115446" cy="1312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2" name="Elipsa 61"/>
            <p:cNvSpPr/>
            <p:nvPr/>
          </p:nvSpPr>
          <p:spPr>
            <a:xfrm>
              <a:off x="3792564" y="4135730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Łącznik prosty ze strzałką 62"/>
            <p:cNvCxnSpPr/>
            <p:nvPr/>
          </p:nvCxnSpPr>
          <p:spPr>
            <a:xfrm>
              <a:off x="4165560" y="4275603"/>
              <a:ext cx="111899" cy="6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ipsa 63"/>
            <p:cNvSpPr/>
            <p:nvPr/>
          </p:nvSpPr>
          <p:spPr>
            <a:xfrm>
              <a:off x="4305433" y="4135730"/>
              <a:ext cx="248248" cy="3496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ipsa 64"/>
            <p:cNvSpPr/>
            <p:nvPr/>
          </p:nvSpPr>
          <p:spPr>
            <a:xfrm>
              <a:off x="2962649" y="4163705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Łuk 65"/>
            <p:cNvSpPr/>
            <p:nvPr/>
          </p:nvSpPr>
          <p:spPr>
            <a:xfrm>
              <a:off x="2906699" y="4135730"/>
              <a:ext cx="475570" cy="139873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Obraz 7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979" y="3979789"/>
              <a:ext cx="464000" cy="1287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2" name="Obraz 7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804" y="3977207"/>
              <a:ext cx="370286" cy="105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Obraz 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62" y="4119100"/>
              <a:ext cx="738756" cy="3509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grpSp>
        <p:nvGrpSpPr>
          <p:cNvPr id="5" name="Grupa 4"/>
          <p:cNvGrpSpPr/>
          <p:nvPr/>
        </p:nvGrpSpPr>
        <p:grpSpPr>
          <a:xfrm>
            <a:off x="1282608" y="1172276"/>
            <a:ext cx="6531397" cy="2637367"/>
            <a:chOff x="539552" y="1362689"/>
            <a:chExt cx="6065968" cy="2376263"/>
          </a:xfrm>
        </p:grpSpPr>
        <p:grpSp>
          <p:nvGrpSpPr>
            <p:cNvPr id="146" name="Grupa 145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147" name="Łącznik prosty 146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8" name="Łącznik prosty 147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9" name="Łącznik prosty 148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0" name="Łącznik prosty 149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1" name="Łącznik prosty 150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2" name="Łącznik prosty 151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53" name="Prostokąt 152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4" name="Łącznik prosty 153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5" name="Łącznik prosty 154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56" name="Obraz 15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57" name="Łącznik prosty 156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58" name="Picture 3 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9" name="Obraz 158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0" name="Obraz 15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1" name="Obraz 160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62" name="Łącznik prosty 161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90" name="Prostokąt 189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1" name="Łącznik prosty 190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2" name="Łącznik prosty 191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93" name="Łącznik prosty 192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94" name="Obraz 193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95" name="Picture 3 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6" name="Obraz 19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97" name="Obraz 19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219" name="pole tekstowe 218"/>
          <p:cNvSpPr txBox="1"/>
          <p:nvPr/>
        </p:nvSpPr>
        <p:spPr>
          <a:xfrm>
            <a:off x="467544" y="4719172"/>
            <a:ext cx="814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Fisher Information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0" name="Grupa 219"/>
          <p:cNvGrpSpPr/>
          <p:nvPr/>
        </p:nvGrpSpPr>
        <p:grpSpPr>
          <a:xfrm>
            <a:off x="615378" y="5485237"/>
            <a:ext cx="7845920" cy="1000137"/>
            <a:chOff x="611560" y="5165167"/>
            <a:chExt cx="7845920" cy="1000137"/>
          </a:xfrm>
        </p:grpSpPr>
        <p:sp>
          <p:nvSpPr>
            <p:cNvPr id="221" name="Prostokąt 220"/>
            <p:cNvSpPr/>
            <p:nvPr/>
          </p:nvSpPr>
          <p:spPr>
            <a:xfrm>
              <a:off x="611560" y="5165167"/>
              <a:ext cx="7845920" cy="100013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2" name="Obraz 2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490" y="5399501"/>
              <a:ext cx="1843623" cy="5106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3" name="Obraz 2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568" y="5328056"/>
              <a:ext cx="1972199" cy="58206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4" name="pole tekstowe 223"/>
            <p:cNvSpPr txBox="1"/>
            <p:nvPr/>
          </p:nvSpPr>
          <p:spPr>
            <a:xfrm>
              <a:off x="4286922" y="5165167"/>
              <a:ext cx="633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4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General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problem </a:t>
            </a:r>
            <a:r>
              <a:rPr lang="pl-PL" dirty="0" err="1" smtClean="0"/>
              <a:t>under</a:t>
            </a:r>
            <a:r>
              <a:rPr lang="pl-PL" dirty="0" smtClean="0"/>
              <a:t> </a:t>
            </a:r>
            <a:r>
              <a:rPr lang="pl-PL" dirty="0" err="1" smtClean="0"/>
              <a:t>Markovian</a:t>
            </a:r>
            <a:r>
              <a:rPr lang="pl-PL" dirty="0" smtClean="0"/>
              <a:t> </a:t>
            </a:r>
            <a:r>
              <a:rPr lang="pl-PL" dirty="0" err="1" smtClean="0"/>
              <a:t>noise</a:t>
            </a:r>
            <a:endParaRPr lang="en-GB" dirty="0"/>
          </a:p>
        </p:txBody>
      </p:sp>
      <p:pic>
        <p:nvPicPr>
          <p:cNvPr id="67" name="Obraz 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60" y="4011414"/>
            <a:ext cx="5019029" cy="618711"/>
          </a:xfrm>
          <a:prstGeom prst="rect">
            <a:avLst/>
          </a:prstGeom>
          <a:noFill/>
          <a:ln/>
          <a:effectLst/>
        </p:spPr>
      </p:pic>
      <p:pic>
        <p:nvPicPr>
          <p:cNvPr id="68" name="Obraz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4128040"/>
            <a:ext cx="1134517" cy="360170"/>
          </a:xfrm>
          <a:prstGeom prst="rect">
            <a:avLst/>
          </a:prstGeom>
          <a:noFill/>
          <a:ln/>
          <a:effectLst/>
        </p:spPr>
      </p:pic>
      <p:grpSp>
        <p:nvGrpSpPr>
          <p:cNvPr id="46" name="Grupa 45"/>
          <p:cNvGrpSpPr/>
          <p:nvPr/>
        </p:nvGrpSpPr>
        <p:grpSpPr>
          <a:xfrm>
            <a:off x="1282608" y="1172276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grpSp>
        <p:nvGrpSpPr>
          <p:cNvPr id="82" name="Grupa 81"/>
          <p:cNvGrpSpPr/>
          <p:nvPr/>
        </p:nvGrpSpPr>
        <p:grpSpPr>
          <a:xfrm>
            <a:off x="615378" y="5485237"/>
            <a:ext cx="7845920" cy="1000137"/>
            <a:chOff x="611560" y="5165167"/>
            <a:chExt cx="7845920" cy="1000137"/>
          </a:xfrm>
        </p:grpSpPr>
        <p:sp>
          <p:nvSpPr>
            <p:cNvPr id="83" name="Prostokąt 82"/>
            <p:cNvSpPr/>
            <p:nvPr/>
          </p:nvSpPr>
          <p:spPr>
            <a:xfrm>
              <a:off x="611560" y="5165167"/>
              <a:ext cx="7845920" cy="100013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raz 8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490" y="5399501"/>
              <a:ext cx="1843623" cy="5106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568" y="5328056"/>
              <a:ext cx="1972199" cy="58206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6" name="pole tekstowe 85"/>
            <p:cNvSpPr txBox="1"/>
            <p:nvPr/>
          </p:nvSpPr>
          <p:spPr>
            <a:xfrm>
              <a:off x="4286922" y="5165167"/>
              <a:ext cx="633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87" name="pole tekstowe 86"/>
          <p:cNvSpPr txBox="1"/>
          <p:nvPr/>
        </p:nvSpPr>
        <p:spPr>
          <a:xfrm>
            <a:off x="467544" y="4719172"/>
            <a:ext cx="814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Fisher Information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480,689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geq ???$ \end{document}&#10;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261,7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qrt{1-\eta}$ factor gain over ,,classical'' scheme&#10;\end{document}&#10;"/>
  <p:tag name="IGUANATEXSIZE" val="20"/>
  <p:tag name="IGUANATEXCURSOR" val="6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2937,38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in \mathcal{S} = \t{span}_{\mathbb{R}}\{\openone, L_j^{\t{H}}, i L_j^{\t{AH}}, (L^\dagger_j L_{j^\prime})^{\t{H}}, i (L^\dagger_{j^\prime} L_{j})^{\t{AH}} \},&#10;$&#10; \end{document}&#10;"/>
  <p:tag name="IGUANATEXSIZE" val="20"/>
  <p:tag name="IGUANATEXCURSOR" val="533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,2025"/>
  <p:tag name="ORIGINALWIDTH" val="3100,86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H, \rho] + \sum_{j=1}^J L_j \rho L_j^\dagger -\frac{1}{2} \rho L_j^\dagger L_j - \frac{1}{2}L_j^\dagger L_j \rho$$&#10;\end{document}&#10;"/>
  <p:tag name="IGUANATEXSIZE" val="20"/>
  <p:tag name="IGUANATEXCURSOR" val="675"/>
  <p:tag name="TRANSPARENCY" val="Fals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,4848"/>
  <p:tag name="ORIGINALWIDTH" val="699,662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then $&#10;F_Q \propto T&#10;$&#10; \end{document}&#10;"/>
  <p:tag name="IGUANATEXSIZE" val="20"/>
  <p:tag name="IGUANATEXCURSOR" val="53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158"/>
  <p:tag name="ORIGINALWIDTH" val="2827,89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T \min_{\{h_{00}^{(1)},\mathbf{h}^{(\frac{1}{2})},\mathfrak{h}^{(0)}\}}  \lVert \alpha^{(1)} \rVert ,  \quad \textrm{subject to: } \beta^{(1)}=0.&#10;$$&#10; \end{document}&#10;"/>
  <p:tag name="IGUANATEXSIZE" val="20"/>
  <p:tag name="IGUANATEXCURSOR" val="693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,9681"/>
  <p:tag name="ORIGINALWIDTH" val="2225,72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^{(1)} = \left(\mathbf{h}^{(\frac{1}{2})} \openone + \mathfrak{h}^{(0)}\mathbf{L} \right)^\dagger \left( \mathbf{h}^{(\frac{1}{2})} \openone + \mathfrak{h}^{(0)}\mathbf{L}\right )&#10;$$&#10; \end{document}&#10;"/>
  <p:tag name="IGUANATEXSIZE" val="20"/>
  <p:tag name="IGUANATEXCURSOR" val="533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2567,67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beta^{(1)} = H  + {h}_{00}^{(1)} \openone +  {\mathbf{h}}^{\dagger (\frac{1}{2})} \mathbf{L} +\mathbf{L}^\dagger \mathbf{h}^{({\frac{1}{2}})} +&#10;  \mathbf{L}^\dagger \mathfrak{h}^{(0)} \mathbf{L}.&#10;$$&#10; \end{document}&#10;"/>
  <p:tag name="IGUANATEXSIZE" val="20"/>
  <p:tag name="IGUANATEXCURSOR" val="730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548,9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mathcal{S} = \t{span}_{\mathbb{R}}\{\openone, L_j^{\t{H}}, i L_j^{\t{AH}}, (L^\dagger_j L_{j^\prime})^{\t{H}}, i (L^\dagger_{j^\prime} L_{j})^{\t{AH}} \},&#10;$&#10; \end{document}&#10;"/>
  <p:tag name="IGUANATEXSIZE" val="20"/>
  <p:tag name="IGUANATEXCURSOR" val="5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950,88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L \propto \sigma_z&#10;$&#10; \end{document}&#10;"/>
  <p:tag name="IGUANATEXSIZE" val="20"/>
  <p:tag name="IGUANATEXCURSOR" val="5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2163,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qrt{\exp(1)}$ gain over single probe schemes&#10;\end{document}&#10;"/>
  <p:tag name="IGUANATEXSIZE" val="20"/>
  <p:tag name="IGUANATEXCURSOR" val="5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2687,6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 - i \omega [H, \rho] + \sum_{j=1}^J L_j \rho L_j^\dagger -\frac{1}{2} \rho L_j^\dagger L_j - \frac{1}{2}L_j^\dagger L_j \rho$$&#10;\end{document}&#10;"/>
  <p:tag name="IGUANATEXSIZE" val="20"/>
  <p:tag name="IGUANATEXCURSOR" val="6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08,1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omega \geq \sqrt{\frac{2 \gamma}{T}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82,41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sqrt{\frac{1-\eta }{\eta N}}$&#10;\end{document}&#10;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0 &amp; 1 &amp; 0&#10;\end{array}&#10;\right]$&#10; \end{document}&#10;"/>
  <p:tag name="IGUANATEXSIZE" val="20"/>
  <p:tag name="IGUANATEXCURSOR" val="5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1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1 &amp; 0 &amp; 0&#10;\end{array}&#10;\right]$&#10; 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0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1 &amp; 0 &amp; 0\\&#10;0 &amp; -1 &amp; 0 \\&#10;0 &amp; 0 &amp; 0&#10;\end{array}&#10;\right]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233,9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\propto$&#10; \end{document}&#10;"/>
  <p:tag name="IGUANATEXSIZE" val="20"/>
  <p:tag name="IGUANATEXCURSOR" val="5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31,721"/>
  <p:tag name="LATEXADDIN" val="\documentclass{article}\pagestyle{empty}&#10;\begin{document}&#10;$ |\textrm{vac} \rangle$&#10;\end{document}&#10;"/>
  <p:tag name="IGUANATEXSIZE" val="20"/>
  <p:tag name="IGUANATEXCURSOR" val="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56,6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= e^{-\gamma t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776,9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notin \mathcal{S} = \t{span}_{\mathbb{R}}\{\openone, L_j^{\t{H}}, i L_j^{\t{AH}}, (L^\dagger_j L_{j^\prime})^{\t{H}}, i (L^\dagger_{j^\prime} L_{j})^{\t{AH}} \}&#10;$&#10; \end{document}&#10;"/>
  <p:tag name="IGUANATEXSIZE" val="20"/>
  <p:tag name="IGUANATEXCURSOR" val="6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3452,56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mathcal{E}^{dt}_\omega \otimes \openone (\ket{\Psi}\bra{\Psi}) = &#10;\ket{\Psi}\bra{\Psi} - i \omega(\sigma_z \otimes \openone \ket{\Psi}\bra{\Psi}&#10;-\ket{\Psi}\bra{\Psi}\sigma_z \otimes \openone) dt &#10;$&#10;\end{document}&#10;"/>
  <p:tag name="IGUANATEXSIZE" val="20"/>
  <p:tag name="IGUANATEXCURSOR" val="82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182,22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(\rho) = \sigma_x \otimes \openone \Pi_E \rho \Pi_E \sigma_x \otimes \openone + &#10;\Pi_C \rho \Pi_C$&#10;\end{document}&#10;"/>
  <p:tag name="IGUANATEXSIZE" val="20"/>
  <p:tag name="IGUANATEXCURSOR" val="737"/>
  <p:tag name="TRANSPARENCY" val="Fals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2812,89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E = \ket{10}\bra{10}+ \ket{01}\bra{01},  \quad&#10;\Pi_C = \ket{11}\bra{11} + \ket{00}\bra{00}$&#10;\end{document}&#10;"/>
  <p:tag name="IGUANATEXSIZE" val="20"/>
  <p:tag name="IGUANATEXCURSOR" val="676"/>
  <p:tag name="TRANSPARENCY" val="Fals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,4829"/>
  <p:tag name="ORIGINALWIDTH" val="3367,07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 &#10;\circ (\mathcal{E}^{dt}_\omega \otimes \openone)&#10;(\ket{\Psi}\bra{\Psi}) &#10;=&#10;\ket{\Psi}\bra{\Psi} - &#10;i \omega [\sigma_z\otimes \openone, &#10;\ket{\Psi}\bra{\Psi}]&#10;+ O(dt^2)&#10;$ &#10;\end{document}&#10;"/>
  <p:tag name="IGUANATEXSIZE" val="20"/>
  <p:tag name="IGUANATEXCURSOR" val="659"/>
  <p:tag name="TRANSPARENCY" val="Fals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2410,94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+ \sigma_x \otimes \openone \ket{\Psi}\bra{\Psi} \sigma_x \otimes \openone dt - \ket{\Psi}\bra{\Psi}dt + O(dt^2)&#10;$&#10;\end{document}&#10;"/>
  <p:tag name="IGUANATEXSIZE" val="20"/>
  <p:tag name="IGUANATEXCURSOR" val="74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36,482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C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1292,08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= \frac{1}{\sqrt{2}} (\ket{00} + e^{i\xi}\ket{11})$&#10;\end{document}&#10;"/>
  <p:tag name="IGUANATEXSIZE" val="20"/>
  <p:tag name="IGUANATEXCURSOR" val="686"/>
  <p:tag name="TRANSPARENCY" val="Fals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460,44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F_Q \propto T^2&#10;$&#10; \end{document}&#10;"/>
  <p:tag name="IGUANATEXSIZE" val="20"/>
  <p:tag name="IGUANATEXCURSOR" val="5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,7364"/>
  <p:tag name="ORIGINALWIDTH" val="956,130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= \sigma_z, \quad L = \sigma_x&#10;$&#10; \end{document}&#10;"/>
  <p:tag name="IGUANATEXSIZE" val="20"/>
  <p:tag name="IGUANATEXCURSOR" val="565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02,8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If $&#10;H \notin \mathcal{S} = \t{span}_{\mathbb{R}}\{\openone, L_j^{\t{H}}, i L_j^{\t{AH}}, (L^\dagger_j L_{j^\prime})^{\t{H}}, i (L^\dagger_{j^\prime} L_{j})^{\t{AH}} \}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746,156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then $&#10;F_Q \propto T^2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328"/>
  <p:tag name="ORIGINALWIDTH" val="2528,68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H = H_\parallel + H_\perp, \quad H_\parallel \in \mathcal{S}, \quad \forall_{S \in \mathcal{S}}\t{Tr}(H_\perp S) = 0$&#10;\end{document}&#10;"/>
  <p:tag name="IGUANATEXSIZE" val="20"/>
  <p:tag name="IGUANATEXCURSOR" val="720"/>
  <p:tag name="TRANSPARENCY" val="Fals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3590,55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C_i} \in \mathcal{H} \otimes \mathcal{H}_{A}$ -&#10; purification of $\rho_i$ with orthogonal support on $\mathcal{H}_A$&#10;\end{document}&#10;"/>
  <p:tag name="IGUANATEXSIZE" val="20"/>
  <p:tag name="IGUANATEXCURSOR" val="748"/>
  <p:tag name="TRANSPARENCY" val="Fals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2228"/>
  <p:tag name="ORIGINALWIDTH" val="757,40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ket{\Psi},V_i,\Pi_i, \tilde{\varphi}} \Delta^2\tilde{\varphi} $$&#10;\end{document}&#10;"/>
  <p:tag name="IGUANATEXSIZE" val="20"/>
  <p:tag name="IGUANATEXCURSOR" val="5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,9689"/>
  <p:tag name="ORIGINALWIDTH" val="923,884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F =  2 \frac{\t{Tr}(H_\perp^2)}{\t{Tr}(\sqrt{H_\perp^2})} T^2$&#10;\end{document}&#10;"/>
  <p:tag name="IGUANATEXSIZE" val="20"/>
  <p:tag name="IGUANATEXCURSOR" val="673"/>
  <p:tag name="TRANSPARENCY" val="Fals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4807"/>
  <p:tag name="ORIGINALWIDTH" val="1442,8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H_\perp = \frac{1}{2}\t{Tr}(\sqrt{H_\perp^2})(\rho_0 - \rho_1)$&#10;\end{document}&#10;"/>
  <p:tag name="IGUANATEXSIZE" val="20"/>
  <p:tag name="IGUANATEXCURSOR" val="689"/>
  <p:tag name="TRANSPARENCY" val="Fals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358"/>
  <p:tag name="ORIGINALWIDTH" val="1401,57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i$ with orthognal support \end{document}&#10;"/>
  <p:tag name="IGUANATEXSIZE" val="20"/>
  <p:tag name="IGUANATEXCURSOR" val="645"/>
  <p:tag name="TRANSPARENCY" val="Fals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,2025"/>
  <p:tag name="ORIGINALWIDTH" val="3100,86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H, \rho] + \sum_{j=1}^J L_j \rho L_j^\dagger -\frac{1}{2} \rho L_j^\dagger L_j - \frac{1}{2}L_j^\dagger L_j \rho$$&#10;\end{document}&#10;"/>
  <p:tag name="IGUANATEXSIZE" val="20"/>
  <p:tag name="IGUANATEXCURSOR" val="675"/>
  <p:tag name="TRANSPARENCY" val="Fals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37,38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not\in \mathcal{S} = \t{span}_{\mathbb{R}}\{\openone, L_j^{\t{H}}, i L_j^{\t{AH}}, (L^\dagger_j L_{j^\prime})^{\t{H}}, i (L^\dagger_{j^\prime} L_{j})^{\t{AH}} \},&#10;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2204,7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propto \frac{1}{T}&#10;$ --- Heisenberg scaling recovered&#10; \end{document}&#10;"/>
  <p:tag name="IGUANATEXSIZE" val="20"/>
  <p:tag name="IGUANATEXCURSOR" val="6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37,38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in \mathcal{S} = \t{span}_{\mathbb{R}}\{\openone, L_j^{\t{H}}, i L_j^{\t{AH}}, (L^\dagger_j L_{j^\prime})^{\t{H}}, i (L^\dagger_{j^\prime} L_{j})^{\t{AH}} \},&#10;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2295,4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geq \frac{c}{\sqrt{T}}&#10;$ --- constant factor improvement&#10; \end{document}&#10;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,4518"/>
  <p:tag name="ORIGINALWIDTH" val="3902,5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frac{\t{d} \rho}{\t{d} t} =  &#10;- i \omega \left[\sum_{\nu \in \Sigma_k}H_{\nu}, &#10;\rho\right]  +\gamma \sum_{\mu \in \Sigma_l, j} L_{\mu,j} \rho L_{\mu,j}^\dagger -\frac{1}{2} \rho L_{\mu,j}^\dagger L_{\mu,j} - \frac{1}{2}L_{\mu,j}^\dagger L_{\mu,j} \rho,&#10;$$&#10;\end{document}&#10;"/>
  <p:tag name="IGUANATEXSIZE" val="20"/>
  <p:tag name="IGUANATEXCURSOR" val="885"/>
  <p:tag name="TRANSPARENCY" val="Fals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,23882"/>
  <p:tag name="ORIGINALWIDTH" val="284,964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k=3&#10;$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9,46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 =  $&#10;\end{document}&#10;"/>
  <p:tag name="IGUANATEXSIZE" val="20"/>
  <p:tag name="IGUANATEXCURSOR" val="57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,2347"/>
  <p:tag name="ORIGINALWIDTH" val="137,232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L_\mu&#10;$$&#10;\end{document}&#10;"/>
  <p:tag name="IGUANATEXSIZE" val="20"/>
  <p:tag name="IGUANATEXCURSOR" val="632"/>
  <p:tag name="TRANSPARENCY" val="Fals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,7372"/>
  <p:tag name="ORIGINALWIDTH" val="150,73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H_\nu&#10;$$&#10;\end{document}&#10;"/>
  <p:tag name="IGUANATEXSIZE" val="20"/>
  <p:tag name="IGUANATEXCURSOR" val="628"/>
  <p:tag name="TRANSPARENCY" val="Fals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256,46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l=2&#10;$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,4518"/>
  <p:tag name="ORIGINALWIDTH" val="3902,5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frac{\t{d} \rho}{\t{d} t} =  &#10;- i \omega \left[\sum_{\nu \in \Sigma_k}H_{\nu}, &#10;\rho\right]  +\gamma \sum_{\mu \in \Sigma_l, j} L_{\mu,j} \rho L_{\mu,j}^\dagger -\frac{1}{2} \rho L_{\mu,j}^\dagger L_{\mu,j} - \frac{1}{2}L_{\mu,j}^\dagger L_{\mu,j} \rho,&#10;$$&#10;\end{document}&#10;"/>
  <p:tag name="IGUANATEXSIZE" val="20"/>
  <p:tag name="IGUANATEXCURSOR" val="885"/>
  <p:tag name="TRANSPARENCY" val="Fals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,4822"/>
  <p:tag name="ORIGINALWIDTH" val="1591,30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gamma^\prime \propto \gamma/N^{n-l}, \quad \omega^\prime = \omega/N^{n-k}&#10;$$&#10;\end{document}&#10;"/>
  <p:tag name="IGUANATEXSIZE" val="20"/>
  <p:tag name="IGUANATEXCURSOR" val="701"/>
  <p:tag name="TRANSPARENCY" val="Fals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126"/>
  <p:tag name="ORIGINALWIDTH" val="1316,83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\leq \binom{N}{n}\parallel \alpha^{(1)}_{\varepsilon^{\omega^\prime,\gamma^\prime}}\parallel T&#10;$$&#10;\end{document}&#10;"/>
  <p:tag name="IGUANATEXSIZE" val="20"/>
  <p:tag name="IGUANATEXCURSOR" val="628"/>
  <p:tag name="TRANSPARENCY" val="Fals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98835"/>
  <p:tag name="ORIGINALWIDTH" val="467,941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$H \in \mathcal S$&#10;\end{document}&#10;"/>
  <p:tag name="IGUANATEXSIZE" val="20"/>
  <p:tag name="IGUANATEXCURSOR" val="646"/>
  <p:tag name="TRANSPARENCY" val="Fals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,4518"/>
  <p:tag name="ORIGINALWIDTH" val="3902,5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frac{\t{d} \rho}{\t{d} t} =  &#10;- i \omega \left[\sum_{\nu \in \Sigma_k}H_{\nu}, &#10;\rho\right]  +\gamma \sum_{\mu \in \Sigma_l, j} L_{\mu,j} \rho L_{\mu,j}^\dagger -\frac{1}{2} \rho L_{\mu,j}^\dagger L_{\mu,j} - \frac{1}{2}L_{\mu,j}^\dagger L_{\mu,j} \rho,&#10;$$&#10;\end{document}&#10;"/>
  <p:tag name="IGUANATEXSIZE" val="20"/>
  <p:tag name="IGUANATEXCURSOR" val="885"/>
  <p:tag name="TRANSPARENCY" val="Fals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,4822"/>
  <p:tag name="ORIGINALWIDTH" val="1591,30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gamma^\prime \propto \gamma/N^{n-l}, \quad \omega^\prime = \omega/N^{n-k}&#10;$$&#10;\end{document}&#10;"/>
  <p:tag name="IGUANATEXSIZE" val="20"/>
  <p:tag name="IGUANATEXCURSOR" val="701"/>
  <p:tag name="TRANSPARENCY" val="Fals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,2118"/>
  <p:tag name="ORIGINALWIDTH" val="2210,7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\propto N^n \parallel &#10;\alpha^{(1)}_{\varepsilon^{\omega,\gamma}} \parallel&#10;\frac{N^{n-l}}{(N^{n-k})^2} T \propto T N^{2k -l}&#10;$$&#10;\end{document}&#10;"/>
  <p:tag name="IGUANATEXSIZE" val="20"/>
  <p:tag name="IGUANATEXCURSOR" val="697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954,25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 - number of gates (photons) used&#10;\end{document}&#10;"/>
  <p:tag name="IGUANATEXSIZE" val="20"/>
  <p:tag name="IGUANATEXCURSOR" val="58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98835"/>
  <p:tag name="ORIGINALWIDTH" val="467,941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$H \in \mathcal S$&#10;\end{document}&#10;"/>
  <p:tag name="IGUANATEXSIZE" val="20"/>
  <p:tag name="IGUANATEXCURSOR" val="646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,2339"/>
  <p:tag name="ORIGINALWIDTH" val="2383,95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H_\nu = \sigma_z^{\nu_1}\otimes \dots \otimes \sigma_z^{\nu_k}&#10;\quad&#10;L_\mu = \sigma_z^{\mu_1} \otimes \dots \otimes \sigma_z^{\mu_l}&#10;$$&#10;\end{document}&#10;"/>
  <p:tag name="IGUANATEXSIZE" val="20"/>
  <p:tag name="IGUANATEXCURSOR" val="760"/>
  <p:tag name="TRANSPARENCY" val="Fals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823,02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(k=1, l=1) \quad H \in \mathcal{S}, \quad F \propto T N&#10;$$&#10;\end{document}&#10;"/>
  <p:tag name="IGUANATEXSIZE" val="20"/>
  <p:tag name="IGUANATEXCURSOR" val="679"/>
  <p:tag name="TRANSPARENCY" val="Fals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880,01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(k=2, l=1) \quad  H \in \mathcal{S}, \quad F  \propto N^3 T&#10;$$&#10;\end{document}&#10;"/>
  <p:tag name="IGUANATEXSIZE" val="20"/>
  <p:tag name="IGUANATEXCURSOR" val="682"/>
  <p:tag name="TRANSPARENCY" val="Fals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560,55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sigma_z \otimes \sigma_z = (\openone \otimes \sigma_z) \cdot&#10;(\sigma_z \otimes \openone)&#10;$$&#10;\end{document}&#10;"/>
  <p:tag name="IGUANATEXSIZE" val="20"/>
  <p:tag name="IGUANATEXCURSOR" val="716"/>
  <p:tag name="TRANSPARENCY" val="Fals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2811,39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H \in \mathcal{S} = \t{span}_{\mathbb{R}}\{\openone, L_j^{\t{H}}, i L_j^{\t{AH}}, (L^\dagger_j L_{j^\prime})^{\t{H}}, i (L^\dagger_{j^\prime} L_{j})^{\t{AH}} \},&#10;$&#10; \end{document}&#10;"/>
  <p:tag name="IGUANATEXSIZE" val="20"/>
  <p:tag name="IGUANATEXCURSOR" val="530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880,01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(k=2, l=2) \quad  H \in \mathcal{S}, \quad F  \propto N^2 T&#10;$$&#10;\end{document}&#10;"/>
  <p:tag name="IGUANATEXSIZE" val="20"/>
  <p:tag name="IGUANATEXCURSOR" val="685"/>
  <p:tag name="TRANSPARENCY" val="Fals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927,25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(k=1, l=2) \quad  H \notin \mathcal{S}, \quad F  \propto N^2 T^2&#10;$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1845,51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[\psi_\varphi] = 4 (\braket{\dot{\psi}_\varphi}{\dot{\psi}_\varphi} - &#10;|\braket{\psi_\varphi}{\dot{\psi}_\varphi}|^2)&#10; $$&#10;\end{document}&#10;"/>
  <p:tag name="IGUANATEXSIZE" val="20"/>
  <p:tag name="IGUANATEXCURSOR" val="5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755,90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=\ket{\psi_\varphi}\bra{\psi_\varphi}$$&#10;\end{document}&#10;"/>
  <p:tag name="IGUANATEXSIZE" val="20"/>
  <p:tag name="IGUANATEXCURSOR" val="6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t{Tr}_E \left(\ket{\Psi_\varphi}\bra{\Psi_\varphi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1"/>
  <p:tag name="PICTUREFILESIZE" val="38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9809"/>
  <p:tag name="ORIGINALWIDTH" val="1045,3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A_\varphi^2)$ \end{document}&#10;"/>
  <p:tag name="IGUANATEXSIZE" val="20"/>
  <p:tag name="IGUANATEXCURSOR" val="573"/>
  <p:tag name="TRANSPARENCY" val="Fals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1337,83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A_\varphi + A_\varphi \rho_\varphi \right)&#10;$$&#10;\end{document}&#10;"/>
  <p:tag name="IGUANATEXSIZE" val="20"/>
  <p:tag name="IGUANATEXCURSOR" val="653"/>
  <p:tag name="TRANSPARENCY" val="Fals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,2137"/>
  <p:tag name="ORIGINALWIDTH" val="786,65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[\rho_\varphi]}$$&#10;\end{document}&#10;"/>
  <p:tag name="IGUANATEXSIZE" val="20"/>
  <p:tag name="IGUANATEXCURSOR" val="6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122,23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9,46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 =  $&#10;\end{document}&#10;"/>
  <p:tag name="IGUANATEXSIZE" val="20"/>
  <p:tag name="IGUANATEXCURSOR" val="57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954,25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 - number of gates (photons) used&#10;\end{document}&#10;"/>
  <p:tag name="IGUANATEXSIZE" val="20"/>
  <p:tag name="IGUANATEXCURSOR" val="58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9749"/>
  <p:tag name="ORIGINALWIDTH" val="638,920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,V_i} F_Q[\rho_\varphi]$$&#10;\end{document}&#10;"/>
  <p:tag name="IGUANATEXSIZE" val="20"/>
  <p:tag name="IGUANATEXCURSOR" val="5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344,58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\mathcal{E}_\varphi = U_\varphi$ adaptiveness does not help, NOON states optimal&#10;\end{document}&#10;"/>
  <p:tag name="IGUANATEXSIZE" val="20"/>
  <p:tag name="IGUANATEXCURSOR" val="6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56,6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= e^{-\gamma t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(\rho) = \sum_i K_{i}^{\varphi} &#10;\rho K_{i}^{\varphi \dagger}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4646"/>
  <p:tag name="ORIGINALWIDTH" val="1049,8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i}^{\varphi} = \sum_j v_{ij}(\varphi) K_{j}^{\varphi}$$&#10; \end{document}&#10;"/>
  <p:tag name="IGUANATEXSIZE" val="20"/>
  <p:tag name="IGUANATEXCURSOR" val="548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4,4731"/>
  <p:tag name="ORIGINALWIDTH" val="2957,6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K_k^\varphi} N \|\alpha\| + N(N-1) \|\beta\|&#10;(\|\alpha\| + \| \beta\| + 1)$$&#10; \end{document}&#10;"/>
  <p:tag name="IGUANATEXSIZE" val="20"/>
  <p:tag name="IGUANATEXCURSOR" val="641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449,193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propto \frac{1}{N}$&#10;\end{document}&#10;"/>
  <p:tag name="IGUANATEXSIZE" val="20"/>
  <p:tag name="IGUANATEXCURSOR" val="5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849,643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K}_i^{\dagger \varphi} \dot{K}_i^\varphi&#10;$$&#10; \end{document}&#10;"/>
  <p:tag name="IGUANATEXSIZE" val="20"/>
  <p:tag name="IGUANATEXCURSOR" val="59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848,143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K}_i^{\dagger \varphi} K_i^\varphi&#10;$$&#10; \end{document}&#10;"/>
  <p:tag name="IGUANATEXSIZE" val="20"/>
  <p:tag name="IGUANATEXCURSOR" val="587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,2272"/>
  <p:tag name="ORIGINALWIDTH" val="666,666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  T $$&#10; \end{document}&#10;"/>
  <p:tag name="IGUANATEXSIZE" val="20"/>
  <p:tag name="IGUANATEXCURSOR" val="564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521,934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omega \propto \frac{1}{N T}$&#10;\end{document}&#10;"/>
  <p:tag name="IGUANATEXSIZE" val="20"/>
  <p:tag name="IGUANATEXCURSOR" val="5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,724"/>
  <p:tag name="ORIGINALWIDTH" val="713,1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T^2 $$&#10; \end{document}&#10;"/>
  <p:tag name="IGUANATEXSIZE" val="20"/>
  <p:tag name="IGUANATEXCURSOR" val="567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56,6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 = e^{-\gamma t}$&#10;\end{document}&#10;"/>
  <p:tag name="IGUANATEXSIZE" val="20"/>
  <p:tag name="IGUANATEXCURSOR" val="5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82,41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approx \sqrt{\frac{1-\eta}{\eta N}}$&#10;\end{document}&#10;"/>
  <p:tag name="IGUANATEXSIZE" val="20"/>
  <p:tag name="IGUANATEXCURSOR" val="5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364,454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 = \omega t$&#10;\end{document}&#10;"/>
  <p:tag name="IGUANATEXSIZE" val="20"/>
  <p:tag name="IGUANATEXCURSOR" val="57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259,46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 =  $&#10;\end{document}&#10;"/>
  <p:tag name="IGUANATEXSIZE" val="20"/>
  <p:tag name="IGUANATEXCURSOR" val="57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,2025"/>
  <p:tag name="ORIGINALWIDTH" val="3100,86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H, \rho] + \sum_{j=1}^J L_j \rho L_j^\dagger -\frac{1}{2} \rho L_j^\dagger L_j - \frac{1}{2}L_j^\dagger L_j \rho$$&#10;\end{document}&#10;"/>
  <p:tag name="IGUANATEXSIZE" val="20"/>
  <p:tag name="IGUANATEXCURSOR" val="675"/>
  <p:tag name="TRANSPARENCY" val="Fals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461,19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thcal{E}_\omega^t = e^{\mathcal{L}t}$$&#10;\end{document}&#10;"/>
  <p:tag name="IGUANATEXSIZE" val="20"/>
  <p:tag name="IGUANATEXCURSOR" val="638"/>
  <p:tag name="TRANSPARENCY" val="Fals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,2272"/>
  <p:tag name="ORIGINALWIDTH" val="666,666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  T $$&#10; \end{document}&#10;"/>
  <p:tag name="IGUANATEXSIZE" val="20"/>
  <p:tag name="IGUANATEXCURSOR" val="564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,724"/>
  <p:tag name="ORIGINALWIDTH" val="713,1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T^2 $$&#10; \end{document}&#10;"/>
  <p:tag name="IGUANATEXSIZE" val="20"/>
  <p:tag name="IGUANATEXCURSOR" val="567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61,417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omega \approx \sqrt{\frac{2 \gamma}{T N}}$&#10;\end{document}&#10;"/>
  <p:tag name="IGUANATEXSIZE" val="20"/>
  <p:tag name="IGUANATEXCURSOR" val="5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,9621"/>
  <p:tag name="ORIGINALWIDTH" val="3671,54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K_{k,t}^\omega} &#10;\frac{T}{t}\|\alpha(t)\| + \frac{T}{t}&#10;\left(\frac{T}{t}-1\right) \|\beta(t)\|&#10;(\|\alpha(t)\| + \| \beta(t)\| + 1)&#10;$$&#10; \end{document}&#10;"/>
  <p:tag name="IGUANATEXSIZE" val="20"/>
  <p:tag name="IGUANATEXCURSOR" val="676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6861"/>
  <p:tag name="ORIGINALWIDTH" val="2113,23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\begin{align*}&#10;\label{eq:kraus}&#10;K_0 &amp;= \openone - \left(\frac{1}{2} \mathbf{L}^\dagger \mathbf{L} + i H \omega \right) dt + O(dt^{2}), \\&#10;K_j &amp;= L_j \sqrt{dt} + O(dt^{\frac{3}{2}}) \  (j=1,\dots,J)&#10;\end{align*}&#10; \end{document}&#10;"/>
  <p:tag name="IGUANATEXSIZE" val="20"/>
  <p:tag name="IGUANATEXCURSOR" val="739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7434</TotalTime>
  <Words>756</Words>
  <Application>Microsoft Office PowerPoint</Application>
  <PresentationFormat>Pokaz na ekranie (4:3)</PresentationFormat>
  <Paragraphs>140</Paragraphs>
  <Slides>20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Calibri</vt:lpstr>
      <vt:lpstr>Lucida Sans Unicode</vt:lpstr>
      <vt:lpstr>Microsoft Himalaya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The Grand Unified Theory of Quantum Metrology</vt:lpstr>
      <vt:lpstr>Prezentacja programu PowerPoint</vt:lpstr>
      <vt:lpstr>Important case studies</vt:lpstr>
      <vt:lpstr>Most general adaptive interferometry scheme utilizing N photons</vt:lpstr>
      <vt:lpstr>Quantum Fisher Information</vt:lpstr>
      <vt:lpstr>Most general adaptive interferometry scheme utilizing N photons</vt:lpstr>
      <vt:lpstr>Precision bounds via minimization over equivalent Kraus representations </vt:lpstr>
      <vt:lpstr>Adaptive frequency estimation</vt:lpstr>
      <vt:lpstr>General frequency estimation problem under Markovian noise</vt:lpstr>
      <vt:lpstr>Frequency estimation bounds directly from the quantum Master equation</vt:lpstr>
      <vt:lpstr>Frequency estimation bounds directly from the quantum Master equation</vt:lpstr>
      <vt:lpstr>Heisenberg scaling is typically lost</vt:lpstr>
      <vt:lpstr>GEO600 interferometer at the fundamental quantum bound</vt:lpstr>
      <vt:lpstr>Recovering the Heisenberg scaling via Quantum Error Correction - Example</vt:lpstr>
      <vt:lpstr>Recovering the Heisenberg scaling via Quantum Error Correction - General</vt:lpstr>
      <vt:lpstr>Take home message</vt:lpstr>
      <vt:lpstr>Application to quantum merology with many-body interractions</vt:lpstr>
      <vt:lpstr>Application to quantum merology with many-body interractions</vt:lpstr>
      <vt:lpstr>Application to quantum merology with many-body interractions</vt:lpstr>
      <vt:lpstr>Example: nonlinear dephasing models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demko</cp:lastModifiedBy>
  <cp:revision>727</cp:revision>
  <dcterms:created xsi:type="dcterms:W3CDTF">2015-09-10T09:53:21Z</dcterms:created>
  <dcterms:modified xsi:type="dcterms:W3CDTF">2018-04-22T20:34:38Z</dcterms:modified>
</cp:coreProperties>
</file>