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4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5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6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7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8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9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0.xml" ContentType="application/vnd.openxmlformats-officedocument.presentationml.notesSlide+xml"/>
  <Override PartName="/ppt/tags/tag1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34" r:id="rId2"/>
    <p:sldId id="433" r:id="rId3"/>
    <p:sldId id="436" r:id="rId4"/>
    <p:sldId id="437" r:id="rId5"/>
    <p:sldId id="438" r:id="rId6"/>
    <p:sldId id="440" r:id="rId7"/>
    <p:sldId id="441" r:id="rId8"/>
    <p:sldId id="442" r:id="rId9"/>
    <p:sldId id="443" r:id="rId10"/>
    <p:sldId id="444" r:id="rId11"/>
    <p:sldId id="446" r:id="rId12"/>
    <p:sldId id="256" r:id="rId13"/>
    <p:sldId id="392" r:id="rId14"/>
    <p:sldId id="376" r:id="rId15"/>
    <p:sldId id="428" r:id="rId16"/>
    <p:sldId id="408" r:id="rId17"/>
    <p:sldId id="407" r:id="rId18"/>
    <p:sldId id="421" r:id="rId19"/>
    <p:sldId id="397" r:id="rId20"/>
    <p:sldId id="447" r:id="rId21"/>
    <p:sldId id="448" r:id="rId22"/>
    <p:sldId id="399" r:id="rId23"/>
    <p:sldId id="416" r:id="rId24"/>
    <p:sldId id="400" r:id="rId25"/>
    <p:sldId id="417" r:id="rId26"/>
    <p:sldId id="420" r:id="rId27"/>
    <p:sldId id="403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000000"/>
    <a:srgbClr val="FFFF00"/>
    <a:srgbClr val="FFFFFF"/>
    <a:srgbClr val="FF9900"/>
    <a:srgbClr val="FF0066"/>
    <a:srgbClr val="FFFF99"/>
    <a:srgbClr val="CCFF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1" autoAdjust="0"/>
    <p:restoredTop sz="86854" autoAdjust="0"/>
  </p:normalViewPr>
  <p:slideViewPr>
    <p:cSldViewPr>
      <p:cViewPr varScale="1">
        <p:scale>
          <a:sx n="54" d="100"/>
          <a:sy n="54" d="100"/>
        </p:scale>
        <p:origin x="1029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2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3B41-53A6-4C15-9060-1937514A15A3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E2119-FE5D-4871-A9FC-B06E5F5A1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0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4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16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0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Special</a:t>
            </a:r>
            <a:r>
              <a:rPr lang="pl-PL" dirty="0" smtClean="0"/>
              <a:t> </a:t>
            </a:r>
            <a:r>
              <a:rPr lang="pl-PL" dirty="0" err="1" smtClean="0"/>
              <a:t>case</a:t>
            </a:r>
            <a:r>
              <a:rPr lang="pl-PL" dirty="0" smtClean="0"/>
              <a:t> of channel </a:t>
            </a:r>
            <a:r>
              <a:rPr lang="pl-PL" dirty="0" err="1" smtClean="0"/>
              <a:t>tomography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36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2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err="1" smtClean="0"/>
              <a:t>atomic</a:t>
            </a:r>
            <a:r>
              <a:rPr lang="pl-PL" sz="1200" dirty="0" smtClean="0"/>
              <a:t> </a:t>
            </a:r>
            <a:r>
              <a:rPr lang="pl-PL" sz="1200" dirty="0" err="1" smtClean="0"/>
              <a:t>decoherence</a:t>
            </a:r>
            <a:endParaRPr lang="pl-PL" sz="120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89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err="1" smtClean="0"/>
              <a:t>atomic</a:t>
            </a:r>
            <a:r>
              <a:rPr lang="pl-PL" sz="1200" dirty="0" smtClean="0"/>
              <a:t> </a:t>
            </a:r>
            <a:r>
              <a:rPr lang="pl-PL" sz="1200" dirty="0" err="1" smtClean="0"/>
              <a:t>decoherence</a:t>
            </a:r>
            <a:endParaRPr lang="pl-PL" sz="120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12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err="1" smtClean="0"/>
              <a:t>atomic</a:t>
            </a:r>
            <a:r>
              <a:rPr lang="pl-PL" sz="1200" dirty="0" smtClean="0"/>
              <a:t> </a:t>
            </a:r>
            <a:r>
              <a:rPr lang="pl-PL" sz="1200" dirty="0" err="1" smtClean="0"/>
              <a:t>decoherence</a:t>
            </a:r>
            <a:endParaRPr lang="pl-PL" sz="120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47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Complexity</a:t>
            </a:r>
            <a:r>
              <a:rPr lang="pl-PL" dirty="0" smtClean="0"/>
              <a:t> </a:t>
            </a:r>
            <a:r>
              <a:rPr lang="pl-PL" dirty="0" err="1" smtClean="0"/>
              <a:t>grows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with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number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10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4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>
          <a:xfrm>
            <a:off x="6165326" y="6374589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Faculty of Physics, University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0D3F0-7046-4356-881F-F918C2D92761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5796136" y="6356350"/>
            <a:ext cx="2890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71.png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18" Type="http://schemas.openxmlformats.org/officeDocument/2006/relationships/tags" Target="../tags/tag88.xml"/><Relationship Id="rId26" Type="http://schemas.openxmlformats.org/officeDocument/2006/relationships/image" Target="../media/image80.png"/><Relationship Id="rId39" Type="http://schemas.openxmlformats.org/officeDocument/2006/relationships/image" Target="../media/image92.png"/><Relationship Id="rId3" Type="http://schemas.openxmlformats.org/officeDocument/2006/relationships/tags" Target="../tags/tag73.xml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87.png"/><Relationship Id="rId42" Type="http://schemas.openxmlformats.org/officeDocument/2006/relationships/image" Target="../media/image95.png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tags" Target="../tags/tag87.xml"/><Relationship Id="rId25" Type="http://schemas.openxmlformats.org/officeDocument/2006/relationships/image" Target="../media/image79.png"/><Relationship Id="rId33" Type="http://schemas.openxmlformats.org/officeDocument/2006/relationships/image" Target="../media/image86.png"/><Relationship Id="rId38" Type="http://schemas.openxmlformats.org/officeDocument/2006/relationships/image" Target="../media/image91.png"/><Relationship Id="rId2" Type="http://schemas.openxmlformats.org/officeDocument/2006/relationships/tags" Target="../tags/tag72.xml"/><Relationship Id="rId16" Type="http://schemas.openxmlformats.org/officeDocument/2006/relationships/tags" Target="../tags/tag86.xml"/><Relationship Id="rId20" Type="http://schemas.openxmlformats.org/officeDocument/2006/relationships/tags" Target="../tags/tag90.xml"/><Relationship Id="rId29" Type="http://schemas.openxmlformats.org/officeDocument/2006/relationships/image" Target="../media/image83.png"/><Relationship Id="rId41" Type="http://schemas.openxmlformats.org/officeDocument/2006/relationships/image" Target="../media/image94.png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24" Type="http://schemas.openxmlformats.org/officeDocument/2006/relationships/image" Target="../media/image78.png"/><Relationship Id="rId32" Type="http://schemas.openxmlformats.org/officeDocument/2006/relationships/image" Target="../media/image85.pn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36" Type="http://schemas.openxmlformats.org/officeDocument/2006/relationships/image" Target="../media/image89.png"/><Relationship Id="rId10" Type="http://schemas.openxmlformats.org/officeDocument/2006/relationships/tags" Target="../tags/tag80.xml"/><Relationship Id="rId19" Type="http://schemas.openxmlformats.org/officeDocument/2006/relationships/tags" Target="../tags/tag89.xml"/><Relationship Id="rId31" Type="http://schemas.openxmlformats.org/officeDocument/2006/relationships/image" Target="../media/image14.png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Relationship Id="rId22" Type="http://schemas.openxmlformats.org/officeDocument/2006/relationships/image" Target="../media/image73.jpe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35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95.xml"/><Relationship Id="rId7" Type="http://schemas.openxmlformats.org/officeDocument/2006/relationships/image" Target="../media/image101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100.png"/><Relationship Id="rId5" Type="http://schemas.openxmlformats.org/officeDocument/2006/relationships/image" Target="../media/image9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04.png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tags" Target="../tags/tag99.xml"/><Relationship Id="rId16" Type="http://schemas.openxmlformats.org/officeDocument/2006/relationships/image" Target="../media/image110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105.png"/><Relationship Id="rId5" Type="http://schemas.openxmlformats.org/officeDocument/2006/relationships/tags" Target="../tags/tag102.xml"/><Relationship Id="rId15" Type="http://schemas.openxmlformats.org/officeDocument/2006/relationships/image" Target="../media/image109.png"/><Relationship Id="rId10" Type="http://schemas.openxmlformats.org/officeDocument/2006/relationships/image" Target="../media/image102.png"/><Relationship Id="rId4" Type="http://schemas.openxmlformats.org/officeDocument/2006/relationships/tags" Target="../tags/tag101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6.png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image" Target="../media/image115.png"/><Relationship Id="rId2" Type="http://schemas.openxmlformats.org/officeDocument/2006/relationships/tags" Target="../tags/tag106.xml"/><Relationship Id="rId16" Type="http://schemas.openxmlformats.org/officeDocument/2006/relationships/image" Target="../media/image119.pn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114.png"/><Relationship Id="rId5" Type="http://schemas.openxmlformats.org/officeDocument/2006/relationships/tags" Target="../tags/tag109.xml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tags" Target="../tags/tag108.xml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tags" Target="../tags/tag114.xml"/><Relationship Id="rId21" Type="http://schemas.openxmlformats.org/officeDocument/2006/relationships/image" Target="../media/image122.png"/><Relationship Id="rId7" Type="http://schemas.openxmlformats.org/officeDocument/2006/relationships/tags" Target="../tags/tag118.xml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117.png"/><Relationship Id="rId2" Type="http://schemas.openxmlformats.org/officeDocument/2006/relationships/tags" Target="../tags/tag113.xml"/><Relationship Id="rId16" Type="http://schemas.openxmlformats.org/officeDocument/2006/relationships/image" Target="../media/image116.png"/><Relationship Id="rId20" Type="http://schemas.openxmlformats.org/officeDocument/2006/relationships/image" Target="../media/image121.pn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15" Type="http://schemas.openxmlformats.org/officeDocument/2006/relationships/image" Target="../media/image115.png"/><Relationship Id="rId10" Type="http://schemas.openxmlformats.org/officeDocument/2006/relationships/tags" Target="../tags/tag121.xml"/><Relationship Id="rId19" Type="http://schemas.openxmlformats.org/officeDocument/2006/relationships/image" Target="../media/image120.png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image" Target="../media/image114.png"/><Relationship Id="rId22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124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3.png"/><Relationship Id="rId5" Type="http://schemas.openxmlformats.org/officeDocument/2006/relationships/tags" Target="../tags/tag126.xml"/><Relationship Id="rId10" Type="http://schemas.openxmlformats.org/officeDocument/2006/relationships/image" Target="../media/image125.png"/><Relationship Id="rId4" Type="http://schemas.openxmlformats.org/officeDocument/2006/relationships/tags" Target="../tags/tag125.xml"/><Relationship Id="rId9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tags" Target="../tags/tag129.xml"/><Relationship Id="rId7" Type="http://schemas.openxmlformats.org/officeDocument/2006/relationships/image" Target="../media/image126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0.png"/><Relationship Id="rId5" Type="http://schemas.openxmlformats.org/officeDocument/2006/relationships/tags" Target="../tags/tag131.xml"/><Relationship Id="rId10" Type="http://schemas.openxmlformats.org/officeDocument/2006/relationships/image" Target="../media/image129.png"/><Relationship Id="rId4" Type="http://schemas.openxmlformats.org/officeDocument/2006/relationships/tags" Target="../tags/tag130.xml"/><Relationship Id="rId9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Relationship Id="rId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tags" Target="../tags/tag135.xml"/><Relationship Id="rId7" Type="http://schemas.openxmlformats.org/officeDocument/2006/relationships/image" Target="../media/image134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13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40.png"/><Relationship Id="rId3" Type="http://schemas.openxmlformats.org/officeDocument/2006/relationships/tags" Target="../tags/tag13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tags" Target="../tags/tag137.xml"/><Relationship Id="rId16" Type="http://schemas.openxmlformats.org/officeDocument/2006/relationships/image" Target="../media/image143.png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138.png"/><Relationship Id="rId5" Type="http://schemas.openxmlformats.org/officeDocument/2006/relationships/tags" Target="../tags/tag140.xml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4" Type="http://schemas.openxmlformats.org/officeDocument/2006/relationships/tags" Target="../tags/tag139.xml"/><Relationship Id="rId9" Type="http://schemas.openxmlformats.org/officeDocument/2006/relationships/image" Target="../media/image102.png"/><Relationship Id="rId14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3.tiff"/><Relationship Id="rId5" Type="http://schemas.openxmlformats.org/officeDocument/2006/relationships/tags" Target="../tags/tag6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4.png"/><Relationship Id="rId18" Type="http://schemas.openxmlformats.org/officeDocument/2006/relationships/image" Target="../media/image27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26.png"/><Relationship Id="rId2" Type="http://schemas.openxmlformats.org/officeDocument/2006/relationships/tags" Target="../tags/tag12.xml"/><Relationship Id="rId16" Type="http://schemas.openxmlformats.org/officeDocument/2006/relationships/image" Target="../media/image25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15" Type="http://schemas.openxmlformats.org/officeDocument/2006/relationships/image" Target="../media/image24.png"/><Relationship Id="rId10" Type="http://schemas.openxmlformats.org/officeDocument/2006/relationships/tags" Target="../tags/tag20.xml"/><Relationship Id="rId19" Type="http://schemas.openxmlformats.org/officeDocument/2006/relationships/image" Target="../media/image28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26.png"/><Relationship Id="rId26" Type="http://schemas.openxmlformats.org/officeDocument/2006/relationships/image" Target="../media/image36.png"/><Relationship Id="rId3" Type="http://schemas.openxmlformats.org/officeDocument/2006/relationships/tags" Target="../tags/tag23.xml"/><Relationship Id="rId21" Type="http://schemas.openxmlformats.org/officeDocument/2006/relationships/image" Target="../media/image31.png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23.png"/><Relationship Id="rId25" Type="http://schemas.openxmlformats.org/officeDocument/2006/relationships/image" Target="../media/image35.png"/><Relationship Id="rId2" Type="http://schemas.openxmlformats.org/officeDocument/2006/relationships/tags" Target="../tags/tag22.xml"/><Relationship Id="rId16" Type="http://schemas.openxmlformats.org/officeDocument/2006/relationships/image" Target="../media/image25.png"/><Relationship Id="rId20" Type="http://schemas.openxmlformats.org/officeDocument/2006/relationships/image" Target="../media/image30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image" Target="../media/image34.png"/><Relationship Id="rId5" Type="http://schemas.openxmlformats.org/officeDocument/2006/relationships/tags" Target="../tags/tag25.xml"/><Relationship Id="rId15" Type="http://schemas.openxmlformats.org/officeDocument/2006/relationships/image" Target="../media/image14.png"/><Relationship Id="rId23" Type="http://schemas.openxmlformats.org/officeDocument/2006/relationships/image" Target="../media/image33.png"/><Relationship Id="rId10" Type="http://schemas.openxmlformats.org/officeDocument/2006/relationships/tags" Target="../tags/tag30.xml"/><Relationship Id="rId19" Type="http://schemas.openxmlformats.org/officeDocument/2006/relationships/image" Target="../media/image29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6.xml"/><Relationship Id="rId7" Type="http://schemas.openxmlformats.org/officeDocument/2006/relationships/image" Target="../media/image3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.xml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6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45.png"/><Relationship Id="rId2" Type="http://schemas.openxmlformats.org/officeDocument/2006/relationships/tags" Target="../tags/tag39.xml"/><Relationship Id="rId16" Type="http://schemas.openxmlformats.org/officeDocument/2006/relationships/image" Target="../media/image49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44.png"/><Relationship Id="rId5" Type="http://schemas.openxmlformats.org/officeDocument/2006/relationships/tags" Target="../tags/tag42.xml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tags" Target="../tags/tag41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image" Target="../media/image23.pn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25.png"/><Relationship Id="rId17" Type="http://schemas.openxmlformats.org/officeDocument/2006/relationships/image" Target="../media/image53.png"/><Relationship Id="rId2" Type="http://schemas.openxmlformats.org/officeDocument/2006/relationships/tags" Target="../tags/tag46.xml"/><Relationship Id="rId16" Type="http://schemas.openxmlformats.org/officeDocument/2006/relationships/image" Target="../media/image52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14.png"/><Relationship Id="rId5" Type="http://schemas.openxmlformats.org/officeDocument/2006/relationships/tags" Target="../tags/tag49.xml"/><Relationship Id="rId1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tags" Target="../tags/tag4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tags" Target="../tags/tag65.xml"/><Relationship Id="rId18" Type="http://schemas.openxmlformats.org/officeDocument/2006/relationships/image" Target="../media/image56.png"/><Relationship Id="rId26" Type="http://schemas.openxmlformats.org/officeDocument/2006/relationships/image" Target="../media/image63.png"/><Relationship Id="rId3" Type="http://schemas.openxmlformats.org/officeDocument/2006/relationships/tags" Target="../tags/tag55.xml"/><Relationship Id="rId21" Type="http://schemas.openxmlformats.org/officeDocument/2006/relationships/image" Target="../media/image59.png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image" Target="../media/image55.png"/><Relationship Id="rId25" Type="http://schemas.openxmlformats.org/officeDocument/2006/relationships/image" Target="../media/image62.png"/><Relationship Id="rId2" Type="http://schemas.openxmlformats.org/officeDocument/2006/relationships/tags" Target="../tags/tag54.xml"/><Relationship Id="rId16" Type="http://schemas.openxmlformats.org/officeDocument/2006/relationships/image" Target="../media/image54.tiff"/><Relationship Id="rId20" Type="http://schemas.openxmlformats.org/officeDocument/2006/relationships/image" Target="../media/image58.png"/><Relationship Id="rId29" Type="http://schemas.openxmlformats.org/officeDocument/2006/relationships/image" Target="../media/image65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24" Type="http://schemas.openxmlformats.org/officeDocument/2006/relationships/image" Target="../media/image61.png"/><Relationship Id="rId5" Type="http://schemas.openxmlformats.org/officeDocument/2006/relationships/tags" Target="../tags/tag57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7.png"/><Relationship Id="rId28" Type="http://schemas.openxmlformats.org/officeDocument/2006/relationships/image" Target="../media/image64.png"/><Relationship Id="rId10" Type="http://schemas.openxmlformats.org/officeDocument/2006/relationships/tags" Target="../tags/tag62.xml"/><Relationship Id="rId19" Type="http://schemas.openxmlformats.org/officeDocument/2006/relationships/image" Target="../media/image57.png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Relationship Id="rId22" Type="http://schemas.openxmlformats.org/officeDocument/2006/relationships/image" Target="../media/image60.png"/><Relationship Id="rId27" Type="http://schemas.openxmlformats.org/officeDocument/2006/relationships/image" Target="../media/image51.png"/><Relationship Id="rId30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 cstate="print"/>
          <a:srcRect l="8107" b="19390"/>
          <a:stretch>
            <a:fillRect/>
          </a:stretch>
        </p:blipFill>
        <p:spPr bwMode="auto">
          <a:xfrm>
            <a:off x="20616" y="5922073"/>
            <a:ext cx="2449327" cy="89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6440" y="6179275"/>
            <a:ext cx="1550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695" y="6138120"/>
            <a:ext cx="574489" cy="63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8973" y="6220467"/>
            <a:ext cx="1285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Prostokąt 36"/>
          <p:cNvSpPr/>
          <p:nvPr/>
        </p:nvSpPr>
        <p:spPr>
          <a:xfrm>
            <a:off x="-1" y="188640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The Quantum Allan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Variance</a:t>
            </a:r>
            <a:endParaRPr lang="en-US" sz="2400" b="1" dirty="0" smtClean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0616" y="4293096"/>
            <a:ext cx="8799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/>
              <a:t>R. Demkowicz-Dobrzański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 K .Chabuda</a:t>
            </a:r>
            <a:r>
              <a:rPr lang="pl-PL" sz="2000" i="1" baseline="30000" dirty="0" smtClean="0"/>
              <a:t>1</a:t>
            </a:r>
            <a:r>
              <a:rPr lang="pl-PL" sz="2000" dirty="0" smtClean="0"/>
              <a:t>, K. Macieszczak</a:t>
            </a:r>
            <a:r>
              <a:rPr lang="pl-PL" sz="2000" baseline="30000" dirty="0" smtClean="0"/>
              <a:t>1,2</a:t>
            </a:r>
            <a:r>
              <a:rPr lang="pl-PL" sz="2000" dirty="0" smtClean="0"/>
              <a:t>, M. Fraas</a:t>
            </a:r>
            <a:r>
              <a:rPr lang="pl-PL" sz="2000" baseline="30000" dirty="0" smtClean="0"/>
              <a:t>3</a:t>
            </a:r>
            <a:r>
              <a:rPr lang="pl-PL" sz="2000" dirty="0" smtClean="0"/>
              <a:t>, </a:t>
            </a:r>
            <a:r>
              <a:rPr lang="pl-PL" sz="2000" dirty="0" err="1" smtClean="0"/>
              <a:t>Ian</a:t>
            </a:r>
            <a:r>
              <a:rPr lang="pl-PL" sz="2000" dirty="0" smtClean="0"/>
              <a:t> Leroux</a:t>
            </a:r>
            <a:r>
              <a:rPr lang="pl-PL" sz="2000" baseline="30000" dirty="0" smtClean="0"/>
              <a:t>4</a:t>
            </a:r>
            <a:endParaRPr lang="pl-PL" sz="2000" dirty="0" smtClean="0"/>
          </a:p>
          <a:p>
            <a:pPr algn="ctr"/>
            <a:r>
              <a:rPr lang="pl-PL" i="1" baseline="30000" dirty="0" smtClean="0"/>
              <a:t>1</a:t>
            </a:r>
            <a:r>
              <a:rPr lang="pl-PL" i="1" dirty="0" smtClean="0"/>
              <a:t>Faculty of </a:t>
            </a:r>
            <a:r>
              <a:rPr lang="pl-PL" i="1" dirty="0" err="1" smtClean="0"/>
              <a:t>Physics</a:t>
            </a:r>
            <a:r>
              <a:rPr lang="pl-PL" i="1" dirty="0" smtClean="0"/>
              <a:t>, </a:t>
            </a:r>
            <a:r>
              <a:rPr lang="pl-PL" i="1" dirty="0" err="1" smtClean="0"/>
              <a:t>University</a:t>
            </a:r>
            <a:r>
              <a:rPr lang="pl-PL" i="1" dirty="0" smtClean="0"/>
              <a:t> of Warsaw, Poland</a:t>
            </a:r>
          </a:p>
          <a:p>
            <a:pPr algn="ctr"/>
            <a:r>
              <a:rPr lang="pl-PL" i="1" baseline="30000" dirty="0" smtClean="0"/>
              <a:t>2</a:t>
            </a:r>
            <a:r>
              <a:rPr lang="en-US" i="1" dirty="0" smtClean="0"/>
              <a:t> School of Mathematical Sciences</a:t>
            </a:r>
            <a:r>
              <a:rPr lang="pl-PL" i="1" dirty="0" smtClean="0"/>
              <a:t>, </a:t>
            </a:r>
            <a:r>
              <a:rPr lang="en-US" i="1" dirty="0" smtClean="0"/>
              <a:t>University of Nottingham</a:t>
            </a:r>
            <a:r>
              <a:rPr lang="pl-PL" i="1" dirty="0" smtClean="0"/>
              <a:t>, United </a:t>
            </a:r>
            <a:r>
              <a:rPr lang="pl-PL" i="1" dirty="0" err="1" smtClean="0"/>
              <a:t>Kingdom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i="1" baseline="30000" dirty="0" smtClean="0"/>
              <a:t>3</a:t>
            </a:r>
            <a:r>
              <a:rPr lang="en-US" i="1" dirty="0" smtClean="0"/>
              <a:t> </a:t>
            </a:r>
            <a:r>
              <a:rPr lang="de-DE" dirty="0" smtClean="0"/>
              <a:t>Theoretische Physik, ETH </a:t>
            </a:r>
            <a:r>
              <a:rPr lang="de-DE" dirty="0" err="1" smtClean="0"/>
              <a:t>Zurich</a:t>
            </a:r>
            <a:r>
              <a:rPr lang="de-DE" dirty="0" smtClean="0"/>
              <a:t>, </a:t>
            </a:r>
            <a:r>
              <a:rPr lang="de-DE" dirty="0" err="1" smtClean="0"/>
              <a:t>Switzerland</a:t>
            </a:r>
            <a:endParaRPr lang="pl-PL" dirty="0" smtClean="0"/>
          </a:p>
          <a:p>
            <a:pPr algn="ctr"/>
            <a:r>
              <a:rPr lang="pl-PL" i="1" baseline="30000" dirty="0" smtClean="0"/>
              <a:t>4</a:t>
            </a:r>
            <a:r>
              <a:rPr lang="en-US" i="1" dirty="0" smtClean="0"/>
              <a:t> </a:t>
            </a:r>
            <a:r>
              <a:rPr lang="de-DE" dirty="0"/>
              <a:t>QUEST Institut, Physikalisch-Technische </a:t>
            </a:r>
            <a:r>
              <a:rPr lang="de-DE" dirty="0" smtClean="0"/>
              <a:t>Bundesanstalt,</a:t>
            </a:r>
            <a:r>
              <a:rPr lang="pl-PL" dirty="0" smtClean="0"/>
              <a:t> </a:t>
            </a:r>
            <a:r>
              <a:rPr lang="de-DE" dirty="0" smtClean="0"/>
              <a:t>Braunschweig</a:t>
            </a:r>
            <a:r>
              <a:rPr lang="de-DE" dirty="0"/>
              <a:t>, Germany</a:t>
            </a:r>
            <a:endParaRPr lang="pl-PL" dirty="0" smtClean="0"/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 algn="ctr"/>
            <a:endParaRPr lang="pl-PL" i="1" dirty="0" smtClean="0"/>
          </a:p>
          <a:p>
            <a:pPr algn="ctr"/>
            <a:endParaRPr lang="pl-PL" i="1" dirty="0" smtClean="0"/>
          </a:p>
          <a:p>
            <a:pPr algn="ctr"/>
            <a:endParaRPr lang="en-US" dirty="0"/>
          </a:p>
        </p:txBody>
      </p:sp>
      <p:sp>
        <p:nvSpPr>
          <p:cNvPr id="30722" name="AutoShape 2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AutoShape 6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8" name="Picture 8" descr="http://anvil-project.net/upgraded_site/wordpress/wp-content/uploads/2013/02/Seventh_Framework_Programme_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36279" y="6166226"/>
            <a:ext cx="737680" cy="599492"/>
          </a:xfrm>
          <a:prstGeom prst="rect">
            <a:avLst/>
          </a:prstGeom>
          <a:noFill/>
        </p:spPr>
      </p:pic>
      <p:grpSp>
        <p:nvGrpSpPr>
          <p:cNvPr id="33" name="Grupa 32"/>
          <p:cNvGrpSpPr/>
          <p:nvPr/>
        </p:nvGrpSpPr>
        <p:grpSpPr>
          <a:xfrm>
            <a:off x="6732240" y="2420888"/>
            <a:ext cx="1671004" cy="1800200"/>
            <a:chOff x="5868144" y="2060848"/>
            <a:chExt cx="1671004" cy="1800200"/>
          </a:xfrm>
        </p:grpSpPr>
        <p:pic>
          <p:nvPicPr>
            <p:cNvPr id="30730" name="Picture 10" descr="http://scient1fy.files.wordpress.com/2012/09/a1-cartoon-expanding-universe.jpg"/>
            <p:cNvPicPr>
              <a:picLocks noChangeAspect="1" noChangeArrowheads="1"/>
            </p:cNvPicPr>
            <p:nvPr/>
          </p:nvPicPr>
          <p:blipFill>
            <a:blip r:embed="rId9" cstate="print"/>
            <a:srcRect l="39830" t="16753" r="39830" b="16753"/>
            <a:stretch>
              <a:fillRect/>
            </a:stretch>
          </p:blipFill>
          <p:spPr bwMode="auto">
            <a:xfrm>
              <a:off x="6084168" y="2060848"/>
              <a:ext cx="1454980" cy="1741739"/>
            </a:xfrm>
            <a:prstGeom prst="rect">
              <a:avLst/>
            </a:prstGeom>
            <a:noFill/>
          </p:spPr>
        </p:pic>
        <p:sp>
          <p:nvSpPr>
            <p:cNvPr id="32" name="Prostokąt 31"/>
            <p:cNvSpPr/>
            <p:nvPr/>
          </p:nvSpPr>
          <p:spPr>
            <a:xfrm>
              <a:off x="5868144" y="2852936"/>
              <a:ext cx="50405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bjaśnienie w chmurce 33"/>
          <p:cNvSpPr/>
          <p:nvPr/>
        </p:nvSpPr>
        <p:spPr>
          <a:xfrm>
            <a:off x="4499992" y="1340768"/>
            <a:ext cx="2736304" cy="1584176"/>
          </a:xfrm>
          <a:prstGeom prst="cloudCallout">
            <a:avLst>
              <a:gd name="adj1" fmla="val 63173"/>
              <a:gd name="adj2" fmla="val 142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0109" y="6286376"/>
            <a:ext cx="1782339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Image result for siqs logo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Image result for siqs logo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s://encrypted-tbn2.gstatic.com/images?q=tbn:ANd9GcRYadEsmptnSrOUEJken35wrhhHAnQYucrCEmr86LMpn0z9zPNU5Cmo5_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08982" y="6146754"/>
            <a:ext cx="625252" cy="625252"/>
          </a:xfrm>
          <a:prstGeom prst="rect">
            <a:avLst/>
          </a:prstGeom>
          <a:noFill/>
        </p:spPr>
      </p:pic>
      <p:pic>
        <p:nvPicPr>
          <p:cNvPr id="16386" name="Picture 2" descr="Wzorzec atomowy, jeden z g&amp;lstrok;ównych elementów optycznego zegara atomowego, dzia&amp;lstrok;aj&amp;aogon;cy w Krajowym Laboratorium Fizyki Atomowej, Molekularnej i Optycznej (KL FAMO) w Toruniu. (&amp;Zacute;ród&amp;lstrok;o: UMK, Anna Bielawiec-Osi&amp;nacute;ska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43608" y="1484784"/>
            <a:ext cx="3000375" cy="2276475"/>
          </a:xfrm>
          <a:prstGeom prst="rect">
            <a:avLst/>
          </a:prstGeom>
          <a:noFill/>
        </p:spPr>
      </p:pic>
      <p:pic>
        <p:nvPicPr>
          <p:cNvPr id="25" name="Obraz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95" y="1958776"/>
            <a:ext cx="2326381" cy="230286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0633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51"/>
          <p:cNvGrpSpPr/>
          <p:nvPr/>
        </p:nvGrpSpPr>
        <p:grpSpPr>
          <a:xfrm>
            <a:off x="179512" y="4365104"/>
            <a:ext cx="5717236" cy="1304925"/>
            <a:chOff x="395536" y="5229200"/>
            <a:chExt cx="5717236" cy="130492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5229200"/>
              <a:ext cx="43053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83968" y="5949280"/>
              <a:ext cx="1828804" cy="431292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smtClean="0">
                <a:latin typeface="+mj-lt"/>
                <a:ea typeface="+mj-ea"/>
                <a:cs typeface="+mj-cs"/>
              </a:rPr>
              <a:t>GEO600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interferometer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at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the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fundamental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quantum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bound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GEO 600 S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4125265" cy="2520280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6876256" y="4797152"/>
            <a:ext cx="186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+10dB </a:t>
            </a:r>
            <a:r>
              <a:rPr lang="pl-PL" dirty="0" err="1" smtClean="0"/>
              <a:t>squeezed</a:t>
            </a:r>
            <a:endParaRPr lang="en-US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6876256" y="4437112"/>
            <a:ext cx="14931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dirty="0" err="1" smtClean="0"/>
              <a:t>coherent</a:t>
            </a:r>
            <a:r>
              <a:rPr lang="pl-PL" dirty="0" smtClean="0"/>
              <a:t> </a:t>
            </a:r>
            <a:r>
              <a:rPr lang="pl-PL" dirty="0" err="1" smtClean="0"/>
              <a:t>light</a:t>
            </a:r>
            <a:endParaRPr lang="en-US" dirty="0"/>
          </a:p>
        </p:txBody>
      </p:sp>
      <p:cxnSp>
        <p:nvCxnSpPr>
          <p:cNvPr id="23" name="Łącznik prosty 22"/>
          <p:cNvCxnSpPr/>
          <p:nvPr/>
        </p:nvCxnSpPr>
        <p:spPr>
          <a:xfrm>
            <a:off x="6084168" y="5013176"/>
            <a:ext cx="50405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 cstate="print"/>
          <a:srcRect l="615" r="1229" b="1853"/>
          <a:stretch>
            <a:fillRect/>
          </a:stretch>
        </p:blipFill>
        <p:spPr bwMode="auto">
          <a:xfrm>
            <a:off x="4283968" y="1412776"/>
            <a:ext cx="4382130" cy="290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13"/>
          <p:cNvCxnSpPr/>
          <p:nvPr/>
        </p:nvCxnSpPr>
        <p:spPr>
          <a:xfrm>
            <a:off x="6084168" y="4653136"/>
            <a:ext cx="504056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6876256" y="5157192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fundamental</a:t>
            </a:r>
            <a:r>
              <a:rPr lang="pl-PL" dirty="0" smtClean="0"/>
              <a:t> </a:t>
            </a:r>
            <a:r>
              <a:rPr lang="pl-PL" dirty="0" err="1" smtClean="0"/>
              <a:t>bound</a:t>
            </a:r>
            <a:endParaRPr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683568" y="6488668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RDD, K. Banaszek, R.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Schnabel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Phys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Rev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A,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041802(R) (2013)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Łącznik prosty 29"/>
          <p:cNvCxnSpPr/>
          <p:nvPr/>
        </p:nvCxnSpPr>
        <p:spPr>
          <a:xfrm>
            <a:off x="6084168" y="5373216"/>
            <a:ext cx="504056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/>
          <p:cNvSpPr/>
          <p:nvPr/>
        </p:nvSpPr>
        <p:spPr>
          <a:xfrm>
            <a:off x="1115616" y="5661248"/>
            <a:ext cx="6624736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The</a:t>
            </a:r>
            <a:r>
              <a:rPr lang="pl-PL" sz="2400" b="1" dirty="0" smtClean="0"/>
              <a:t> most general quantum </a:t>
            </a:r>
            <a:r>
              <a:rPr lang="pl-PL" sz="2400" b="1" dirty="0" err="1" smtClean="0"/>
              <a:t>strategies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could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additionally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improve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the</a:t>
            </a:r>
            <a:r>
              <a:rPr lang="pl-PL" sz="2400" b="1" dirty="0" smtClean="0"/>
              <a:t> precision by </a:t>
            </a:r>
            <a:r>
              <a:rPr lang="pl-PL" sz="2400" b="1" dirty="0" err="1" smtClean="0"/>
              <a:t>at</a:t>
            </a:r>
            <a:r>
              <a:rPr lang="pl-PL" sz="2400" b="1" dirty="0" smtClean="0"/>
              <a:t> most  8%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3038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16" grpId="0"/>
      <p:bldP spid="17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8307"/>
            <a:ext cx="8229600" cy="1143000"/>
          </a:xfrm>
        </p:spPr>
        <p:txBody>
          <a:bodyPr/>
          <a:lstStyle/>
          <a:p>
            <a:r>
              <a:rPr lang="pl-PL" b="1" dirty="0" err="1" smtClean="0"/>
              <a:t>Summary</a:t>
            </a:r>
            <a:r>
              <a:rPr lang="pl-PL" b="1" dirty="0" smtClean="0"/>
              <a:t> of the </a:t>
            </a:r>
            <a:r>
              <a:rPr lang="pl-PL" b="1" dirty="0" err="1" smtClean="0"/>
              <a:t>Helicopter</a:t>
            </a:r>
            <a:r>
              <a:rPr lang="pl-PL" b="1" dirty="0" smtClean="0"/>
              <a:t> </a:t>
            </a:r>
            <a:r>
              <a:rPr lang="pl-PL" b="1" dirty="0" err="1" smtClean="0"/>
              <a:t>view</a:t>
            </a:r>
            <a:r>
              <a:rPr lang="pl-PL" b="1" dirty="0" smtClean="0"/>
              <a:t>…</a:t>
            </a:r>
            <a:endParaRPr lang="en-GB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1478478"/>
            <a:ext cx="2162175" cy="2114550"/>
          </a:xfrm>
          <a:prstGeom prst="rect">
            <a:avLst/>
          </a:prstGeom>
        </p:spPr>
      </p:pic>
      <p:grpSp>
        <p:nvGrpSpPr>
          <p:cNvPr id="12" name="Grupa 11"/>
          <p:cNvGrpSpPr/>
          <p:nvPr/>
        </p:nvGrpSpPr>
        <p:grpSpPr>
          <a:xfrm>
            <a:off x="457200" y="1417638"/>
            <a:ext cx="5805719" cy="1232134"/>
            <a:chOff x="457200" y="1417638"/>
            <a:chExt cx="5805719" cy="1232134"/>
          </a:xfrm>
        </p:grpSpPr>
        <p:pic>
          <p:nvPicPr>
            <p:cNvPr id="5" name="Obraz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91" t="-5832" r="-6074" b="-8269"/>
            <a:stretch/>
          </p:blipFill>
          <p:spPr>
            <a:xfrm>
              <a:off x="4499992" y="2104867"/>
              <a:ext cx="1762927" cy="54490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6" name="Prostokąt 5"/>
            <p:cNvSpPr/>
            <p:nvPr/>
          </p:nvSpPr>
          <p:spPr>
            <a:xfrm>
              <a:off x="457200" y="1417638"/>
              <a:ext cx="538641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pl-PL" sz="2400" dirty="0" smtClean="0">
                  <a:latin typeface="Times" pitchFamily="18" charset="0"/>
                </a:rPr>
                <a:t>Quantum interferometry precision limit</a:t>
              </a:r>
              <a:br>
                <a:rPr lang="pl-PL" sz="2400" dirty="0" smtClean="0">
                  <a:latin typeface="Times" pitchFamily="18" charset="0"/>
                </a:rPr>
              </a:br>
              <a:r>
                <a:rPr lang="pl-PL" sz="2400" dirty="0" smtClean="0">
                  <a:latin typeface="Times" pitchFamily="18" charset="0"/>
                </a:rPr>
                <a:t>in </a:t>
              </a:r>
              <a:r>
                <a:rPr lang="pl-PL" sz="2400" dirty="0" err="1" smtClean="0">
                  <a:latin typeface="Times" pitchFamily="18" charset="0"/>
                </a:rPr>
                <a:t>absence</a:t>
              </a:r>
              <a:r>
                <a:rPr lang="pl-PL" sz="2400" dirty="0" smtClean="0">
                  <a:latin typeface="Times" pitchFamily="18" charset="0"/>
                </a:rPr>
                <a:t> of </a:t>
              </a:r>
              <a:r>
                <a:rPr lang="pl-PL" sz="2400" dirty="0" err="1" smtClean="0">
                  <a:latin typeface="Times" pitchFamily="18" charset="0"/>
                </a:rPr>
                <a:t>decoherence</a:t>
              </a:r>
              <a:r>
                <a:rPr lang="pl-PL" sz="2400" dirty="0" smtClean="0">
                  <a:latin typeface="Times" pitchFamily="18" charset="0"/>
                </a:rPr>
                <a:t>:</a:t>
              </a:r>
              <a:endParaRPr lang="en-GB" sz="2400" dirty="0"/>
            </a:p>
          </p:txBody>
        </p:sp>
      </p:grpSp>
      <p:sp>
        <p:nvSpPr>
          <p:cNvPr id="7" name="Prostokąt 6"/>
          <p:cNvSpPr/>
          <p:nvPr/>
        </p:nvSpPr>
        <p:spPr>
          <a:xfrm>
            <a:off x="359024" y="4635257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Times" pitchFamily="18" charset="0"/>
              </a:rPr>
              <a:t>In </a:t>
            </a:r>
            <a:r>
              <a:rPr lang="pl-PL" sz="2400" dirty="0" err="1" smtClean="0">
                <a:latin typeface="Times" pitchFamily="18" charset="0"/>
              </a:rPr>
              <a:t>presence</a:t>
            </a:r>
            <a:r>
              <a:rPr lang="pl-PL" sz="2400" dirty="0" smtClean="0">
                <a:latin typeface="Times" pitchFamily="18" charset="0"/>
              </a:rPr>
              <a:t> of </a:t>
            </a:r>
            <a:r>
              <a:rPr lang="pl-PL" sz="2400" dirty="0" err="1" smtClean="0">
                <a:latin typeface="Times" pitchFamily="18" charset="0"/>
              </a:rPr>
              <a:t>decoherence</a:t>
            </a:r>
            <a:r>
              <a:rPr lang="pl-PL" sz="2400" dirty="0" smtClean="0">
                <a:latin typeface="Times" pitchFamily="18" charset="0"/>
              </a:rPr>
              <a:t>, </a:t>
            </a:r>
            <a:r>
              <a:rPr lang="pl-PL" sz="2400" dirty="0" err="1" smtClean="0">
                <a:latin typeface="Times" pitchFamily="18" charset="0"/>
              </a:rPr>
              <a:t>fundamental</a:t>
            </a:r>
            <a:r>
              <a:rPr lang="pl-PL" sz="2400" dirty="0" smtClean="0">
                <a:latin typeface="Times" pitchFamily="18" charset="0"/>
              </a:rPr>
              <a:t> </a:t>
            </a:r>
            <a:r>
              <a:rPr lang="pl-PL" sz="2400" dirty="0" err="1" smtClean="0">
                <a:latin typeface="Times" pitchFamily="18" charset="0"/>
              </a:rPr>
              <a:t>limits</a:t>
            </a:r>
            <a:r>
              <a:rPr lang="pl-PL" sz="2400" dirty="0" smtClean="0">
                <a:latin typeface="Times" pitchFamily="18" charset="0"/>
              </a:rPr>
              <a:t> </a:t>
            </a:r>
            <a:r>
              <a:rPr lang="pl-PL" sz="2400" dirty="0" err="1" smtClean="0">
                <a:latin typeface="Times" pitchFamily="18" charset="0"/>
              </a:rPr>
              <a:t>can</a:t>
            </a:r>
            <a:r>
              <a:rPr lang="pl-PL" sz="2400" dirty="0" smtClean="0">
                <a:latin typeface="Times" pitchFamily="18" charset="0"/>
              </a:rPr>
              <a:t> be </a:t>
            </a:r>
            <a:r>
              <a:rPr lang="pl-PL" sz="2400" dirty="0" err="1" smtClean="0">
                <a:latin typeface="Times" pitchFamily="18" charset="0"/>
              </a:rPr>
              <a:t>saturated</a:t>
            </a:r>
            <a:r>
              <a:rPr lang="pl-PL" sz="2400" dirty="0" smtClean="0">
                <a:latin typeface="Times" pitchFamily="18" charset="0"/>
              </a:rPr>
              <a:t> </a:t>
            </a:r>
            <a:r>
              <a:rPr lang="pl-PL" sz="2400" dirty="0" err="1" smtClean="0">
                <a:latin typeface="Times" pitchFamily="18" charset="0"/>
              </a:rPr>
              <a:t>asymptotically</a:t>
            </a:r>
            <a:r>
              <a:rPr lang="pl-PL" sz="2400" dirty="0" smtClean="0">
                <a:latin typeface="Times" pitchFamily="18" charset="0"/>
              </a:rPr>
              <a:t> by </a:t>
            </a:r>
            <a:r>
              <a:rPr lang="pl-PL" sz="2400" dirty="0" err="1" smtClean="0">
                <a:latin typeface="Times" pitchFamily="18" charset="0"/>
              </a:rPr>
              <a:t>strategies</a:t>
            </a:r>
            <a:r>
              <a:rPr lang="pl-PL" sz="2400" dirty="0" smtClean="0">
                <a:latin typeface="Times" pitchFamily="18" charset="0"/>
              </a:rPr>
              <a:t> </a:t>
            </a:r>
            <a:r>
              <a:rPr lang="pl-PL" sz="2400" dirty="0" err="1" smtClean="0">
                <a:latin typeface="Times" pitchFamily="18" charset="0"/>
              </a:rPr>
              <a:t>involving</a:t>
            </a:r>
            <a:r>
              <a:rPr lang="pl-PL" sz="2400" dirty="0" smtClean="0">
                <a:latin typeface="Times" pitchFamily="18" charset="0"/>
              </a:rPr>
              <a:t> </a:t>
            </a:r>
            <a:r>
              <a:rPr lang="pl-PL" sz="2400" dirty="0" err="1" smtClean="0">
                <a:latin typeface="Times" pitchFamily="18" charset="0"/>
              </a:rPr>
              <a:t>squeezed</a:t>
            </a:r>
            <a:r>
              <a:rPr lang="pl-PL" sz="2400" dirty="0" smtClean="0">
                <a:latin typeface="Times" pitchFamily="18" charset="0"/>
              </a:rPr>
              <a:t> </a:t>
            </a:r>
            <a:r>
              <a:rPr lang="pl-PL" sz="2400" dirty="0" err="1" smtClean="0">
                <a:latin typeface="Times" pitchFamily="18" charset="0"/>
              </a:rPr>
              <a:t>states</a:t>
            </a:r>
            <a:r>
              <a:rPr lang="pl-PL" sz="2400" dirty="0" smtClean="0">
                <a:latin typeface="Times" pitchFamily="18" charset="0"/>
              </a:rPr>
              <a:t>. </a:t>
            </a:r>
            <a:r>
              <a:rPr lang="pl-PL" sz="2400" dirty="0" err="1" smtClean="0">
                <a:latin typeface="Times" pitchFamily="18" charset="0"/>
              </a:rPr>
              <a:t>Bayesian</a:t>
            </a:r>
            <a:r>
              <a:rPr lang="pl-PL" sz="2400" dirty="0" smtClean="0">
                <a:latin typeface="Times" pitchFamily="18" charset="0"/>
              </a:rPr>
              <a:t> and Fisher </a:t>
            </a:r>
            <a:r>
              <a:rPr lang="pl-PL" sz="2400" dirty="0" err="1" smtClean="0">
                <a:latin typeface="Times" pitchFamily="18" charset="0"/>
              </a:rPr>
              <a:t>information</a:t>
            </a:r>
            <a:r>
              <a:rPr lang="pl-PL" sz="2400" dirty="0" smtClean="0">
                <a:latin typeface="Times" pitchFamily="18" charset="0"/>
              </a:rPr>
              <a:t> </a:t>
            </a:r>
            <a:r>
              <a:rPr lang="pl-PL" sz="2400" dirty="0" err="1" smtClean="0">
                <a:latin typeface="Times" pitchFamily="18" charset="0"/>
              </a:rPr>
              <a:t>approaches</a:t>
            </a:r>
            <a:r>
              <a:rPr lang="pl-PL" sz="2400" dirty="0" smtClean="0">
                <a:latin typeface="Times" pitchFamily="18" charset="0"/>
              </a:rPr>
              <a:t> </a:t>
            </a:r>
            <a:r>
              <a:rPr lang="pl-PL" sz="2400" dirty="0" err="1" smtClean="0">
                <a:latin typeface="Times" pitchFamily="18" charset="0"/>
              </a:rPr>
              <a:t>equivalent</a:t>
            </a:r>
            <a:r>
              <a:rPr lang="pl-PL" sz="2400" dirty="0">
                <a:latin typeface="Times" pitchFamily="18" charset="0"/>
              </a:rPr>
              <a:t>.</a:t>
            </a:r>
            <a:endParaRPr lang="en-GB" sz="2400" dirty="0"/>
          </a:p>
        </p:txBody>
      </p:sp>
      <p:pic>
        <p:nvPicPr>
          <p:cNvPr id="9" name="Obraz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39" y="3887097"/>
            <a:ext cx="2207877" cy="6832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0" name="Prostokąt 9"/>
          <p:cNvSpPr/>
          <p:nvPr/>
        </p:nvSpPr>
        <p:spPr>
          <a:xfrm>
            <a:off x="392553" y="2991152"/>
            <a:ext cx="5540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Times" pitchFamily="18" charset="0"/>
              </a:rPr>
              <a:t>Quantum interferometry precision limit </a:t>
            </a:r>
          </a:p>
          <a:p>
            <a:r>
              <a:rPr lang="pl-PL" sz="2400" dirty="0" smtClean="0">
                <a:latin typeface="Times" pitchFamily="18" charset="0"/>
              </a:rPr>
              <a:t>     in </a:t>
            </a:r>
            <a:r>
              <a:rPr lang="pl-PL" sz="2400" dirty="0" err="1" smtClean="0">
                <a:latin typeface="Times" pitchFamily="18" charset="0"/>
              </a:rPr>
              <a:t>presence</a:t>
            </a:r>
            <a:r>
              <a:rPr lang="pl-PL" sz="2400" dirty="0" smtClean="0">
                <a:latin typeface="Times" pitchFamily="18" charset="0"/>
              </a:rPr>
              <a:t> of </a:t>
            </a:r>
            <a:r>
              <a:rPr lang="pl-PL" sz="2400" dirty="0" err="1" smtClean="0">
                <a:latin typeface="Times" pitchFamily="18" charset="0"/>
              </a:rPr>
              <a:t>decoherence</a:t>
            </a:r>
            <a:endParaRPr lang="en-GB" sz="2400" dirty="0"/>
          </a:p>
        </p:txBody>
      </p:sp>
      <p:sp>
        <p:nvSpPr>
          <p:cNvPr id="11" name="Prostokąt 10"/>
          <p:cNvSpPr/>
          <p:nvPr/>
        </p:nvSpPr>
        <p:spPr>
          <a:xfrm>
            <a:off x="109439" y="5592027"/>
            <a:ext cx="87849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400" dirty="0" smtClean="0">
                <a:latin typeface="Times" pitchFamily="18" charset="0"/>
              </a:rPr>
              <a:t/>
            </a:r>
            <a:br>
              <a:rPr lang="pl-PL" sz="2400" dirty="0" smtClean="0">
                <a:latin typeface="Times" pitchFamily="18" charset="0"/>
              </a:rPr>
            </a:br>
            <a:r>
              <a:rPr lang="pl-PL" sz="2000" dirty="0" smtClean="0">
                <a:solidFill>
                  <a:prstClr val="black"/>
                </a:solidFill>
              </a:rPr>
              <a:t>RDD</a:t>
            </a:r>
            <a:r>
              <a:rPr lang="pl-PL" sz="2000" dirty="0">
                <a:solidFill>
                  <a:prstClr val="black"/>
                </a:solidFill>
              </a:rPr>
              <a:t>, </a:t>
            </a:r>
            <a:r>
              <a:rPr lang="pl-PL" sz="2000" dirty="0" err="1">
                <a:solidFill>
                  <a:prstClr val="black"/>
                </a:solidFill>
              </a:rPr>
              <a:t>M.Jarzyna</a:t>
            </a:r>
            <a:r>
              <a:rPr lang="pl-PL" sz="2000" dirty="0">
                <a:solidFill>
                  <a:prstClr val="black"/>
                </a:solidFill>
              </a:rPr>
              <a:t>, J. </a:t>
            </a:r>
            <a:r>
              <a:rPr lang="pl-PL" sz="2000" dirty="0" err="1" smtClean="0">
                <a:solidFill>
                  <a:prstClr val="black"/>
                </a:solidFill>
              </a:rPr>
              <a:t>Kolodynski</a:t>
            </a:r>
            <a:r>
              <a:rPr lang="pl-PL" sz="2000" dirty="0" smtClean="0">
                <a:solidFill>
                  <a:prstClr val="black"/>
                </a:solidFill>
              </a:rPr>
              <a:t>, </a:t>
            </a:r>
            <a:r>
              <a:rPr lang="en-GB" sz="2000" dirty="0"/>
              <a:t>Progress in Optics 60, 345 (2015</a:t>
            </a:r>
            <a:r>
              <a:rPr lang="en-GB" sz="2000" dirty="0" smtClean="0"/>
              <a:t>)</a:t>
            </a:r>
            <a:r>
              <a:rPr lang="pl-PL" sz="2000" dirty="0" smtClean="0"/>
              <a:t> (</a:t>
            </a:r>
            <a:r>
              <a:rPr lang="pl-PL" sz="2000" dirty="0" err="1" smtClean="0"/>
              <a:t>theory</a:t>
            </a:r>
            <a:r>
              <a:rPr lang="pl-PL" sz="2000" dirty="0" smtClean="0"/>
              <a:t>)</a:t>
            </a:r>
            <a:r>
              <a:rPr lang="en-GB" sz="2000" dirty="0" smtClean="0"/>
              <a:t> 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>R. </a:t>
            </a:r>
            <a:r>
              <a:rPr lang="pl-PL" sz="2000" dirty="0" err="1" smtClean="0"/>
              <a:t>Schnabel</a:t>
            </a:r>
            <a:r>
              <a:rPr lang="pl-PL" sz="2000" dirty="0" smtClean="0"/>
              <a:t>, </a:t>
            </a:r>
            <a:r>
              <a:rPr lang="en-GB" sz="2000" dirty="0" smtClean="0"/>
              <a:t>arXiv:1611.03986</a:t>
            </a:r>
            <a:r>
              <a:rPr lang="pl-PL" sz="2000" dirty="0" smtClean="0"/>
              <a:t> (</a:t>
            </a:r>
            <a:r>
              <a:rPr lang="pl-PL" sz="2000" dirty="0" err="1" smtClean="0"/>
              <a:t>experiment</a:t>
            </a:r>
            <a:r>
              <a:rPr lang="pl-PL" sz="1600" dirty="0" smtClean="0"/>
              <a:t>)</a:t>
            </a:r>
            <a:endParaRPr lang="en-GB" sz="1600" dirty="0"/>
          </a:p>
          <a:p>
            <a:pPr lvl="0" algn="r"/>
            <a:r>
              <a:rPr lang="pl-PL" sz="1600" dirty="0" smtClean="0">
                <a:solidFill>
                  <a:prstClr val="black"/>
                </a:solidFill>
              </a:rPr>
              <a:t>    </a:t>
            </a:r>
            <a:endParaRPr lang="en-US" sz="1600" dirty="0">
              <a:solidFill>
                <a:prstClr val="black"/>
              </a:solidFill>
            </a:endParaRPr>
          </a:p>
          <a:p>
            <a:pPr algn="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36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 cstate="print"/>
          <a:srcRect l="8107" b="19390"/>
          <a:stretch>
            <a:fillRect/>
          </a:stretch>
        </p:blipFill>
        <p:spPr bwMode="auto">
          <a:xfrm>
            <a:off x="20616" y="5922073"/>
            <a:ext cx="2449327" cy="89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6440" y="6179275"/>
            <a:ext cx="1550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695" y="6138120"/>
            <a:ext cx="574489" cy="63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8973" y="6220467"/>
            <a:ext cx="1285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Prostokąt 36"/>
          <p:cNvSpPr/>
          <p:nvPr/>
        </p:nvSpPr>
        <p:spPr>
          <a:xfrm>
            <a:off x="-1" y="188640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The Quantum Allan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Variance</a:t>
            </a:r>
            <a:endParaRPr lang="en-US" sz="2400" b="1" dirty="0" smtClean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0616" y="4293096"/>
            <a:ext cx="8799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/>
              <a:t>R. Demkowicz-Dobrzański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 K .Chabuda</a:t>
            </a:r>
            <a:r>
              <a:rPr lang="pl-PL" sz="2000" i="1" baseline="30000" dirty="0" smtClean="0"/>
              <a:t>1</a:t>
            </a:r>
            <a:r>
              <a:rPr lang="pl-PL" sz="2000" dirty="0" smtClean="0"/>
              <a:t>, K. Macieszczak</a:t>
            </a:r>
            <a:r>
              <a:rPr lang="pl-PL" sz="2000" baseline="30000" dirty="0" smtClean="0"/>
              <a:t>1,2</a:t>
            </a:r>
            <a:r>
              <a:rPr lang="pl-PL" sz="2000" dirty="0" smtClean="0"/>
              <a:t>, M. Fraas</a:t>
            </a:r>
            <a:r>
              <a:rPr lang="pl-PL" sz="2000" baseline="30000" dirty="0" smtClean="0"/>
              <a:t>3</a:t>
            </a:r>
            <a:r>
              <a:rPr lang="pl-PL" sz="2000" dirty="0" smtClean="0"/>
              <a:t>, </a:t>
            </a:r>
            <a:r>
              <a:rPr lang="pl-PL" sz="2000" dirty="0" err="1" smtClean="0"/>
              <a:t>Ian</a:t>
            </a:r>
            <a:r>
              <a:rPr lang="pl-PL" sz="2000" dirty="0" smtClean="0"/>
              <a:t> Leroux</a:t>
            </a:r>
            <a:r>
              <a:rPr lang="pl-PL" sz="2000" baseline="30000" dirty="0" smtClean="0"/>
              <a:t>4</a:t>
            </a:r>
            <a:endParaRPr lang="pl-PL" sz="2000" dirty="0" smtClean="0"/>
          </a:p>
          <a:p>
            <a:pPr algn="ctr"/>
            <a:r>
              <a:rPr lang="pl-PL" i="1" baseline="30000" dirty="0" smtClean="0"/>
              <a:t>1</a:t>
            </a:r>
            <a:r>
              <a:rPr lang="pl-PL" i="1" dirty="0" smtClean="0"/>
              <a:t>Faculty of </a:t>
            </a:r>
            <a:r>
              <a:rPr lang="pl-PL" i="1" dirty="0" err="1" smtClean="0"/>
              <a:t>Physics</a:t>
            </a:r>
            <a:r>
              <a:rPr lang="pl-PL" i="1" dirty="0" smtClean="0"/>
              <a:t>, </a:t>
            </a:r>
            <a:r>
              <a:rPr lang="pl-PL" i="1" dirty="0" err="1" smtClean="0"/>
              <a:t>University</a:t>
            </a:r>
            <a:r>
              <a:rPr lang="pl-PL" i="1" dirty="0" smtClean="0"/>
              <a:t> of Warsaw, Poland</a:t>
            </a:r>
          </a:p>
          <a:p>
            <a:pPr algn="ctr"/>
            <a:r>
              <a:rPr lang="pl-PL" i="1" baseline="30000" dirty="0" smtClean="0"/>
              <a:t>2</a:t>
            </a:r>
            <a:r>
              <a:rPr lang="en-US" i="1" dirty="0" smtClean="0"/>
              <a:t> School of Mathematical Sciences</a:t>
            </a:r>
            <a:r>
              <a:rPr lang="pl-PL" i="1" dirty="0" smtClean="0"/>
              <a:t>, </a:t>
            </a:r>
            <a:r>
              <a:rPr lang="en-US" i="1" dirty="0" smtClean="0"/>
              <a:t>University of Nottingham</a:t>
            </a:r>
            <a:r>
              <a:rPr lang="pl-PL" i="1" dirty="0" smtClean="0"/>
              <a:t>, United </a:t>
            </a:r>
            <a:r>
              <a:rPr lang="pl-PL" i="1" dirty="0" err="1" smtClean="0"/>
              <a:t>Kingdom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i="1" baseline="30000" dirty="0" smtClean="0"/>
              <a:t>3</a:t>
            </a:r>
            <a:r>
              <a:rPr lang="en-US" i="1" dirty="0" smtClean="0"/>
              <a:t> </a:t>
            </a:r>
            <a:r>
              <a:rPr lang="de-DE" dirty="0" smtClean="0"/>
              <a:t>Theoretische Physik, ETH </a:t>
            </a:r>
            <a:r>
              <a:rPr lang="de-DE" dirty="0" err="1" smtClean="0"/>
              <a:t>Zurich</a:t>
            </a:r>
            <a:r>
              <a:rPr lang="de-DE" dirty="0" smtClean="0"/>
              <a:t>, </a:t>
            </a:r>
            <a:r>
              <a:rPr lang="de-DE" dirty="0" err="1" smtClean="0"/>
              <a:t>Switzerland</a:t>
            </a:r>
            <a:endParaRPr lang="pl-PL" dirty="0" smtClean="0"/>
          </a:p>
          <a:p>
            <a:pPr algn="ctr"/>
            <a:r>
              <a:rPr lang="pl-PL" i="1" baseline="30000" dirty="0" smtClean="0"/>
              <a:t>4</a:t>
            </a:r>
            <a:r>
              <a:rPr lang="en-US" i="1" dirty="0" smtClean="0"/>
              <a:t> </a:t>
            </a:r>
            <a:r>
              <a:rPr lang="de-DE" dirty="0"/>
              <a:t>QUEST Institut, Physikalisch-Technische </a:t>
            </a:r>
            <a:r>
              <a:rPr lang="de-DE" dirty="0" smtClean="0"/>
              <a:t>Bundesanstalt,</a:t>
            </a:r>
            <a:r>
              <a:rPr lang="pl-PL" dirty="0" smtClean="0"/>
              <a:t> </a:t>
            </a:r>
            <a:r>
              <a:rPr lang="de-DE" dirty="0" smtClean="0"/>
              <a:t>Braunschweig</a:t>
            </a:r>
            <a:r>
              <a:rPr lang="de-DE" dirty="0"/>
              <a:t>, Germany</a:t>
            </a:r>
            <a:endParaRPr lang="pl-PL" dirty="0" smtClean="0"/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 algn="ctr"/>
            <a:endParaRPr lang="pl-PL" i="1" dirty="0" smtClean="0"/>
          </a:p>
          <a:p>
            <a:pPr algn="ctr"/>
            <a:endParaRPr lang="pl-PL" i="1" dirty="0" smtClean="0"/>
          </a:p>
          <a:p>
            <a:pPr algn="ctr"/>
            <a:endParaRPr lang="en-US" dirty="0"/>
          </a:p>
        </p:txBody>
      </p:sp>
      <p:sp>
        <p:nvSpPr>
          <p:cNvPr id="30722" name="AutoShape 2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AutoShape 6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8" name="Picture 8" descr="http://anvil-project.net/upgraded_site/wordpress/wp-content/uploads/2013/02/Seventh_Framework_Programme_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36279" y="6166226"/>
            <a:ext cx="737680" cy="599492"/>
          </a:xfrm>
          <a:prstGeom prst="rect">
            <a:avLst/>
          </a:prstGeom>
          <a:noFill/>
        </p:spPr>
      </p:pic>
      <p:grpSp>
        <p:nvGrpSpPr>
          <p:cNvPr id="33" name="Grupa 32"/>
          <p:cNvGrpSpPr/>
          <p:nvPr/>
        </p:nvGrpSpPr>
        <p:grpSpPr>
          <a:xfrm>
            <a:off x="6732240" y="2420888"/>
            <a:ext cx="1671004" cy="1800200"/>
            <a:chOff x="5868144" y="2060848"/>
            <a:chExt cx="1671004" cy="1800200"/>
          </a:xfrm>
        </p:grpSpPr>
        <p:pic>
          <p:nvPicPr>
            <p:cNvPr id="30730" name="Picture 10" descr="http://scient1fy.files.wordpress.com/2012/09/a1-cartoon-expanding-universe.jpg"/>
            <p:cNvPicPr>
              <a:picLocks noChangeAspect="1" noChangeArrowheads="1"/>
            </p:cNvPicPr>
            <p:nvPr/>
          </p:nvPicPr>
          <p:blipFill>
            <a:blip r:embed="rId9" cstate="print"/>
            <a:srcRect l="39830" t="16753" r="39830" b="16753"/>
            <a:stretch>
              <a:fillRect/>
            </a:stretch>
          </p:blipFill>
          <p:spPr bwMode="auto">
            <a:xfrm>
              <a:off x="6084168" y="2060848"/>
              <a:ext cx="1454980" cy="1741739"/>
            </a:xfrm>
            <a:prstGeom prst="rect">
              <a:avLst/>
            </a:prstGeom>
            <a:noFill/>
          </p:spPr>
        </p:pic>
        <p:sp>
          <p:nvSpPr>
            <p:cNvPr id="32" name="Prostokąt 31"/>
            <p:cNvSpPr/>
            <p:nvPr/>
          </p:nvSpPr>
          <p:spPr>
            <a:xfrm>
              <a:off x="5868144" y="2852936"/>
              <a:ext cx="50405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bjaśnienie w chmurce 33"/>
          <p:cNvSpPr/>
          <p:nvPr/>
        </p:nvSpPr>
        <p:spPr>
          <a:xfrm>
            <a:off x="4499992" y="1340768"/>
            <a:ext cx="2736304" cy="1584176"/>
          </a:xfrm>
          <a:prstGeom prst="cloudCallout">
            <a:avLst>
              <a:gd name="adj1" fmla="val 63173"/>
              <a:gd name="adj2" fmla="val 142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0109" y="6286376"/>
            <a:ext cx="1782339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Image result for siqs logo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Image result for siqs logo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s://encrypted-tbn2.gstatic.com/images?q=tbn:ANd9GcRYadEsmptnSrOUEJken35wrhhHAnQYucrCEmr86LMpn0z9zPNU5Cmo5_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08982" y="6146754"/>
            <a:ext cx="625252" cy="625252"/>
          </a:xfrm>
          <a:prstGeom prst="rect">
            <a:avLst/>
          </a:prstGeom>
          <a:noFill/>
        </p:spPr>
      </p:pic>
      <p:pic>
        <p:nvPicPr>
          <p:cNvPr id="16386" name="Picture 2" descr="Wzorzec atomowy, jeden z g&amp;lstrok;ównych elementów optycznego zegara atomowego, dzia&amp;lstrok;aj&amp;aogon;cy w Krajowym Laboratorium Fizyki Atomowej, Molekularnej i Optycznej (KL FAMO) w Toruniu. (&amp;Zacute;ród&amp;lstrok;o: UMK, Anna Bielawiec-Osi&amp;nacute;ska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43608" y="1484784"/>
            <a:ext cx="3000375" cy="2276475"/>
          </a:xfrm>
          <a:prstGeom prst="rect">
            <a:avLst/>
          </a:prstGeom>
          <a:noFill/>
        </p:spPr>
      </p:pic>
      <p:pic>
        <p:nvPicPr>
          <p:cNvPr id="25" name="Obraz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95" y="1958776"/>
            <a:ext cx="2326381" cy="2302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22972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prstClr val="black"/>
                </a:solidFill>
              </a:rPr>
              <a:t>Basic </a:t>
            </a:r>
            <a:r>
              <a:rPr lang="pl-PL" sz="3600" b="1" dirty="0" err="1" smtClean="0">
                <a:solidFill>
                  <a:prstClr val="black"/>
                </a:solidFill>
              </a:rPr>
              <a:t>scheme</a:t>
            </a:r>
            <a:r>
              <a:rPr lang="pl-PL" sz="3600" b="1" dirty="0" smtClean="0">
                <a:solidFill>
                  <a:prstClr val="black"/>
                </a:solidFill>
              </a:rPr>
              <a:t> of </a:t>
            </a:r>
            <a:r>
              <a:rPr lang="pl-PL" sz="3600" b="1" dirty="0" err="1" smtClean="0">
                <a:solidFill>
                  <a:prstClr val="black"/>
                </a:solidFill>
              </a:rPr>
              <a:t>atomic</a:t>
            </a:r>
            <a:r>
              <a:rPr lang="pl-PL" sz="3600" b="1" dirty="0" smtClean="0">
                <a:solidFill>
                  <a:prstClr val="black"/>
                </a:solidFill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</a:rPr>
              <a:t>clock</a:t>
            </a:r>
            <a:r>
              <a:rPr lang="pl-PL" sz="3600" b="1" dirty="0" smtClean="0">
                <a:solidFill>
                  <a:prstClr val="black"/>
                </a:solidFill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</a:rPr>
              <a:t>operation</a:t>
            </a:r>
            <a:endParaRPr lang="pl-PL" sz="3600" b="1" dirty="0" smtClean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28" name="Grupa 27"/>
          <p:cNvGrpSpPr/>
          <p:nvPr/>
        </p:nvGrpSpPr>
        <p:grpSpPr>
          <a:xfrm>
            <a:off x="5148064" y="4005064"/>
            <a:ext cx="3456384" cy="2721669"/>
            <a:chOff x="5148064" y="4005064"/>
            <a:chExt cx="3456384" cy="2721669"/>
          </a:xfrm>
        </p:grpSpPr>
        <p:pic>
          <p:nvPicPr>
            <p:cNvPr id="3686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48064" y="4005064"/>
              <a:ext cx="3456384" cy="2375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Prostokąt 8"/>
            <p:cNvSpPr/>
            <p:nvPr/>
          </p:nvSpPr>
          <p:spPr>
            <a:xfrm>
              <a:off x="5698885" y="6388179"/>
              <a:ext cx="19335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optical</a:t>
              </a:r>
              <a:r>
                <a:rPr lang="pl-PL" sz="1600" b="1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atomic</a:t>
              </a:r>
              <a:r>
                <a:rPr lang="pl-PL" sz="1600" b="1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clock</a:t>
              </a:r>
              <a:endParaRPr lang="pl-PL" sz="1600" b="1" dirty="0" smtClean="0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467545" y="4005064"/>
            <a:ext cx="4320479" cy="2721669"/>
            <a:chOff x="467545" y="4005064"/>
            <a:chExt cx="4320479" cy="2721669"/>
          </a:xfrm>
        </p:grpSpPr>
        <p:sp>
          <p:nvSpPr>
            <p:cNvPr id="10" name="Prostokąt 9"/>
            <p:cNvSpPr/>
            <p:nvPr/>
          </p:nvSpPr>
          <p:spPr>
            <a:xfrm>
              <a:off x="972930" y="6388179"/>
              <a:ext cx="229370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m</a:t>
              </a:r>
              <a:r>
                <a:rPr lang="pl-PL" sz="1600" b="1" smtClean="0">
                  <a:solidFill>
                    <a:srgbClr val="000000"/>
                  </a:solidFill>
                  <a:latin typeface="Times New Roman"/>
                </a:rPr>
                <a:t>icrowave</a:t>
              </a:r>
              <a:r>
                <a:rPr lang="pl-PL" sz="1600" b="1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atomic</a:t>
              </a:r>
              <a:r>
                <a:rPr lang="pl-PL" sz="1600" b="1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clock</a:t>
              </a:r>
              <a:endParaRPr lang="pl-PL" sz="1600" b="1" dirty="0" smtClean="0">
                <a:solidFill>
                  <a:srgbClr val="000000"/>
                </a:solidFill>
                <a:latin typeface="Times New Roman"/>
              </a:endParaRPr>
            </a:p>
          </p:txBody>
        </p:sp>
        <p:pic>
          <p:nvPicPr>
            <p:cNvPr id="7" name="Picture 2" descr="http://tf.nist.gov/images/nistf1-com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5" y="4293097"/>
              <a:ext cx="1080120" cy="1824586"/>
            </a:xfrm>
            <a:prstGeom prst="rect">
              <a:avLst/>
            </a:prstGeom>
            <a:noFill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3815" t="8872" b="7098"/>
            <a:stretch>
              <a:fillRect/>
            </a:stretch>
          </p:blipFill>
          <p:spPr bwMode="auto">
            <a:xfrm rot="10800000" flipV="1">
              <a:off x="2915816" y="5229200"/>
              <a:ext cx="1427365" cy="801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Prostokąt 10"/>
            <p:cNvSpPr/>
            <p:nvPr/>
          </p:nvSpPr>
          <p:spPr>
            <a:xfrm>
              <a:off x="2627784" y="6021288"/>
              <a:ext cx="21602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prstClr val="black"/>
                  </a:solidFill>
                </a:rPr>
                <a:t>crystal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oscillator</a:t>
              </a:r>
              <a:endParaRPr lang="en-US" sz="1200" dirty="0"/>
            </a:p>
          </p:txBody>
        </p:sp>
        <p:cxnSp>
          <p:nvCxnSpPr>
            <p:cNvPr id="12" name="Łącznik łamany 11"/>
            <p:cNvCxnSpPr/>
            <p:nvPr/>
          </p:nvCxnSpPr>
          <p:spPr>
            <a:xfrm rot="10800000" flipV="1">
              <a:off x="971600" y="4653136"/>
              <a:ext cx="936104" cy="535188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Kształt 12"/>
            <p:cNvCxnSpPr/>
            <p:nvPr/>
          </p:nvCxnSpPr>
          <p:spPr>
            <a:xfrm>
              <a:off x="1547664" y="5795558"/>
              <a:ext cx="1368152" cy="9706"/>
            </a:xfrm>
            <a:prstGeom prst="bentConnector3">
              <a:avLst>
                <a:gd name="adj1" fmla="val -3043"/>
              </a:avLst>
            </a:prstGeom>
            <a:ln w="19050">
              <a:solidFill>
                <a:srgbClr val="0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rostokąt 13"/>
            <p:cNvSpPr/>
            <p:nvPr/>
          </p:nvSpPr>
          <p:spPr>
            <a:xfrm>
              <a:off x="1043608" y="5949280"/>
              <a:ext cx="21602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prstClr val="black"/>
                  </a:solidFill>
                </a:rPr>
                <a:t>feedback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correction</a:t>
              </a:r>
              <a:endParaRPr lang="en-US" sz="1200" dirty="0"/>
            </a:p>
          </p:txBody>
        </p:sp>
        <p:cxnSp>
          <p:nvCxnSpPr>
            <p:cNvPr id="18" name="Kształt 12"/>
            <p:cNvCxnSpPr>
              <a:stCxn id="8" idx="0"/>
              <a:endCxn id="20482" idx="3"/>
            </p:cNvCxnSpPr>
            <p:nvPr/>
          </p:nvCxnSpPr>
          <p:spPr>
            <a:xfrm rot="16200000" flipV="1">
              <a:off x="3112989" y="4712691"/>
              <a:ext cx="498849" cy="534170"/>
            </a:xfrm>
            <a:prstGeom prst="bentConnector2">
              <a:avLst/>
            </a:prstGeom>
            <a:ln w="19050">
              <a:solidFill>
                <a:srgbClr val="0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482" name="Picture 2" descr="http://www.e-opthos.com/GMP.7.15.10%20004.cro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63688" y="4293096"/>
              <a:ext cx="1331640" cy="874510"/>
            </a:xfrm>
            <a:prstGeom prst="rect">
              <a:avLst/>
            </a:prstGeom>
            <a:noFill/>
          </p:spPr>
        </p:pic>
        <p:sp>
          <p:nvSpPr>
            <p:cNvPr id="25" name="Prostokąt 24"/>
            <p:cNvSpPr/>
            <p:nvPr/>
          </p:nvSpPr>
          <p:spPr>
            <a:xfrm>
              <a:off x="1475656" y="4005064"/>
              <a:ext cx="21602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prstClr val="black"/>
                  </a:solidFill>
                </a:rPr>
                <a:t>microwave</a:t>
              </a:r>
              <a:r>
                <a:rPr lang="pl-PL" sz="1200" dirty="0" smtClean="0">
                  <a:solidFill>
                    <a:prstClr val="black"/>
                  </a:solidFill>
                </a:rPr>
                <a:t> generator</a:t>
              </a:r>
              <a:endParaRPr lang="en-US" sz="1200" dirty="0"/>
            </a:p>
          </p:txBody>
        </p:sp>
      </p:grpSp>
      <p:pic>
        <p:nvPicPr>
          <p:cNvPr id="19" name="Obraz 18" descr="Figure 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1340768"/>
            <a:ext cx="7236296" cy="2337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Łącznik prosty 67"/>
          <p:cNvCxnSpPr/>
          <p:nvPr/>
        </p:nvCxnSpPr>
        <p:spPr>
          <a:xfrm>
            <a:off x="5940152" y="4077074"/>
            <a:ext cx="86409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2 1" descr="http://tf.nist.gov/images/nistf1-comp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25838" y="902567"/>
            <a:ext cx="2390775" cy="4038601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51520" y="5085184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Cs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atomic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fountain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clock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(NIST)</a:t>
            </a:r>
          </a:p>
        </p:txBody>
      </p:sp>
      <p:pic>
        <p:nvPicPr>
          <p:cNvPr id="6" name="Obraz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2771800" y="1340768"/>
            <a:ext cx="1165864" cy="297638"/>
          </a:xfrm>
          <a:prstGeom prst="rect">
            <a:avLst/>
          </a:prstGeom>
          <a:noFill/>
          <a:ln/>
          <a:effectLst/>
        </p:spPr>
      </p:pic>
      <p:grpSp>
        <p:nvGrpSpPr>
          <p:cNvPr id="7" name="Grupa 6"/>
          <p:cNvGrpSpPr/>
          <p:nvPr/>
        </p:nvGrpSpPr>
        <p:grpSpPr>
          <a:xfrm>
            <a:off x="179512" y="5589241"/>
            <a:ext cx="3985220" cy="1051790"/>
            <a:chOff x="179512" y="5589241"/>
            <a:chExt cx="3985220" cy="1051790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179512" y="6093296"/>
              <a:ext cx="10801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Obraz 8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 cstate="print"/>
            <a:stretch>
              <a:fillRect/>
            </a:stretch>
          </p:blipFill>
          <p:spPr bwMode="auto">
            <a:xfrm>
              <a:off x="395536" y="5805264"/>
              <a:ext cx="514352" cy="266319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0" name="Łącznik prosty 9"/>
            <p:cNvCxnSpPr/>
            <p:nvPr/>
          </p:nvCxnSpPr>
          <p:spPr>
            <a:xfrm flipV="1">
              <a:off x="1187624" y="5805264"/>
              <a:ext cx="792088" cy="2880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>
              <a:off x="1187624" y="6093296"/>
              <a:ext cx="792088" cy="3600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>
              <a:off x="1979712" y="5805264"/>
              <a:ext cx="720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>
              <a:off x="1979712" y="6453336"/>
              <a:ext cx="720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Obraz 13" descr="TP_tmp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5" cstate="print"/>
            <a:stretch>
              <a:fillRect/>
            </a:stretch>
          </p:blipFill>
          <p:spPr bwMode="auto">
            <a:xfrm>
              <a:off x="1979712" y="5589241"/>
              <a:ext cx="476633" cy="15201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5" name="Obraz 14" descr="TP_tmp.emf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6" cstate="print"/>
            <a:stretch>
              <a:fillRect/>
            </a:stretch>
          </p:blipFill>
          <p:spPr bwMode="auto">
            <a:xfrm>
              <a:off x="1977094" y="6489012"/>
              <a:ext cx="476633" cy="152019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6" name="Łącznik prosty ze strzałką 15"/>
            <p:cNvCxnSpPr/>
            <p:nvPr/>
          </p:nvCxnSpPr>
          <p:spPr>
            <a:xfrm>
              <a:off x="2627784" y="5877272"/>
              <a:ext cx="0" cy="50405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Obraz 16" descr="TP_tmp.emf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7" cstate="print"/>
            <a:stretch>
              <a:fillRect/>
            </a:stretch>
          </p:blipFill>
          <p:spPr bwMode="auto">
            <a:xfrm>
              <a:off x="2699792" y="6021288"/>
              <a:ext cx="1464940" cy="19068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8" name="Prostokąt 17"/>
            <p:cNvSpPr/>
            <p:nvPr/>
          </p:nvSpPr>
          <p:spPr>
            <a:xfrm>
              <a:off x="1403648" y="5949280"/>
              <a:ext cx="12971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dirty="0" err="1" smtClean="0">
                  <a:solidFill>
                    <a:srgbClr val="000000"/>
                  </a:solidFill>
                  <a:latin typeface="Times New Roman"/>
                </a:rPr>
                <a:t>clock</a:t>
              </a:r>
              <a:r>
                <a:rPr lang="pl-PL" sz="140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l-PL" sz="1400" dirty="0" err="1" smtClean="0">
                  <a:solidFill>
                    <a:srgbClr val="000000"/>
                  </a:solidFill>
                  <a:latin typeface="Times New Roman"/>
                </a:rPr>
                <a:t>transition</a:t>
              </a:r>
              <a:endParaRPr lang="pl-PL" sz="1400" dirty="0" smtClean="0">
                <a:solidFill>
                  <a:srgbClr val="000000"/>
                </a:solidFill>
                <a:latin typeface="Times New Roman"/>
              </a:endParaRPr>
            </a:p>
          </p:txBody>
        </p:sp>
        <p:pic>
          <p:nvPicPr>
            <p:cNvPr id="19" name="Obraz 18" descr="TP_tmp.emf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8" cstate="print"/>
            <a:stretch>
              <a:fillRect/>
            </a:stretch>
          </p:blipFill>
          <p:spPr bwMode="auto">
            <a:xfrm>
              <a:off x="2771800" y="6381328"/>
              <a:ext cx="209169" cy="20916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0" name="Obraz 19" descr="TP_tmp.emf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9" cstate="print"/>
            <a:stretch>
              <a:fillRect/>
            </a:stretch>
          </p:blipFill>
          <p:spPr bwMode="auto">
            <a:xfrm>
              <a:off x="2798315" y="5690727"/>
              <a:ext cx="190533" cy="20878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1" name="Elipsa 20"/>
          <p:cNvSpPr/>
          <p:nvPr/>
        </p:nvSpPr>
        <p:spPr>
          <a:xfrm>
            <a:off x="1547664" y="4005064"/>
            <a:ext cx="360040" cy="3600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Obraz 2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0" cstate="print"/>
          <a:stretch>
            <a:fillRect/>
          </a:stretch>
        </p:blipFill>
        <p:spPr bwMode="auto">
          <a:xfrm>
            <a:off x="4365126" y="1238065"/>
            <a:ext cx="1806406" cy="503380"/>
          </a:xfrm>
          <a:prstGeom prst="rect">
            <a:avLst/>
          </a:prstGeom>
          <a:noFill/>
          <a:ln/>
          <a:effectLst/>
        </p:spPr>
      </p:pic>
      <p:sp>
        <p:nvSpPr>
          <p:cNvPr id="26" name="Prostokąt 25"/>
          <p:cNvSpPr/>
          <p:nvPr/>
        </p:nvSpPr>
        <p:spPr>
          <a:xfrm>
            <a:off x="4355976" y="2996952"/>
            <a:ext cx="4329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Exactly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the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same as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in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the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Mach-Zehnder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cxnSp>
        <p:nvCxnSpPr>
          <p:cNvPr id="40" name="Łącznik prosty ze strzałką 39"/>
          <p:cNvCxnSpPr>
            <a:stCxn id="6" idx="3"/>
            <a:endCxn id="22" idx="1"/>
          </p:cNvCxnSpPr>
          <p:nvPr/>
        </p:nvCxnSpPr>
        <p:spPr>
          <a:xfrm>
            <a:off x="3937664" y="1489587"/>
            <a:ext cx="427462" cy="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/>
          <p:cNvCxnSpPr>
            <a:stCxn id="22" idx="3"/>
          </p:cNvCxnSpPr>
          <p:nvPr/>
        </p:nvCxnSpPr>
        <p:spPr>
          <a:xfrm>
            <a:off x="6171532" y="1489755"/>
            <a:ext cx="419515" cy="4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ze strzałką 42"/>
          <p:cNvCxnSpPr/>
          <p:nvPr/>
        </p:nvCxnSpPr>
        <p:spPr>
          <a:xfrm flipV="1">
            <a:off x="2796039" y="2100752"/>
            <a:ext cx="494827" cy="24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rostokąt 44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prstClr val="black"/>
                </a:solidFill>
              </a:rPr>
              <a:t>Ramsey </a:t>
            </a:r>
            <a:r>
              <a:rPr lang="pl-PL" sz="4400" b="1" dirty="0" err="1" smtClean="0">
                <a:solidFill>
                  <a:prstClr val="black"/>
                </a:solidFill>
              </a:rPr>
              <a:t>interrogation</a:t>
            </a:r>
            <a:r>
              <a:rPr lang="pl-PL" sz="4400" b="1" dirty="0" smtClean="0">
                <a:solidFill>
                  <a:prstClr val="black"/>
                </a:solidFill>
              </a:rPr>
              <a:t/>
            </a:r>
            <a:br>
              <a:rPr lang="pl-PL" sz="4400" b="1" dirty="0" smtClean="0">
                <a:solidFill>
                  <a:prstClr val="black"/>
                </a:solidFill>
              </a:rPr>
            </a:br>
            <a:r>
              <a:rPr lang="pl-PL" sz="4400" b="1" dirty="0" smtClean="0">
                <a:solidFill>
                  <a:prstClr val="black"/>
                </a:solidFill>
              </a:rPr>
              <a:t/>
            </a:r>
            <a:br>
              <a:rPr lang="pl-PL" sz="4400" b="1" dirty="0" smtClean="0">
                <a:solidFill>
                  <a:prstClr val="black"/>
                </a:solidFill>
              </a:rPr>
            </a:br>
            <a:endParaRPr lang="en-US" sz="4400" b="1" dirty="0" smtClean="0">
              <a:solidFill>
                <a:prstClr val="black"/>
              </a:solidFill>
            </a:endParaRPr>
          </a:p>
        </p:txBody>
      </p:sp>
      <p:cxnSp>
        <p:nvCxnSpPr>
          <p:cNvPr id="47" name="Łącznik prosty 46"/>
          <p:cNvCxnSpPr/>
          <p:nvPr/>
        </p:nvCxnSpPr>
        <p:spPr>
          <a:xfrm>
            <a:off x="5004048" y="4077072"/>
            <a:ext cx="36004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/>
          <p:cNvCxnSpPr/>
          <p:nvPr/>
        </p:nvCxnSpPr>
        <p:spPr>
          <a:xfrm>
            <a:off x="5796136" y="4725144"/>
            <a:ext cx="936104" cy="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Prostokąt 49"/>
          <p:cNvSpPr/>
          <p:nvPr/>
        </p:nvSpPr>
        <p:spPr>
          <a:xfrm>
            <a:off x="6156176" y="3861050"/>
            <a:ext cx="504056" cy="4320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pic>
        <p:nvPicPr>
          <p:cNvPr id="51" name="Obraz 53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298009" y="3966842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Łącznik prosty 53"/>
          <p:cNvCxnSpPr/>
          <p:nvPr/>
        </p:nvCxnSpPr>
        <p:spPr>
          <a:xfrm flipH="1" flipV="1">
            <a:off x="7251006" y="4470789"/>
            <a:ext cx="345330" cy="239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90" y="1772816"/>
            <a:ext cx="158627" cy="153308"/>
          </a:xfrm>
          <a:prstGeom prst="rect">
            <a:avLst/>
          </a:prstGeom>
          <a:noFill/>
          <a:ln/>
          <a:effectLst/>
        </p:spPr>
      </p:pic>
      <p:pic>
        <p:nvPicPr>
          <p:cNvPr id="24" name="Obraz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28" y="1263947"/>
            <a:ext cx="2127048" cy="418476"/>
          </a:xfrm>
          <a:prstGeom prst="rect">
            <a:avLst/>
          </a:prstGeom>
          <a:noFill/>
          <a:ln/>
          <a:effectLst/>
        </p:spPr>
      </p:pic>
      <p:pic>
        <p:nvPicPr>
          <p:cNvPr id="59" name="Obraz 58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2017819" y="2820756"/>
            <a:ext cx="435908" cy="160887"/>
          </a:xfrm>
          <a:prstGeom prst="rect">
            <a:avLst/>
          </a:prstGeom>
          <a:noFill/>
          <a:ln/>
          <a:effectLst/>
        </p:spPr>
      </p:pic>
      <p:pic>
        <p:nvPicPr>
          <p:cNvPr id="27" name="Obraz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79" y="1880119"/>
            <a:ext cx="4738032" cy="419251"/>
          </a:xfrm>
          <a:prstGeom prst="rect">
            <a:avLst/>
          </a:prstGeom>
          <a:noFill/>
          <a:ln/>
          <a:effectLst/>
        </p:spPr>
      </p:pic>
      <p:pic>
        <p:nvPicPr>
          <p:cNvPr id="28" name="Obraz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1" y="2451050"/>
            <a:ext cx="2373429" cy="370190"/>
          </a:xfrm>
          <a:prstGeom prst="rect">
            <a:avLst/>
          </a:prstGeom>
          <a:noFill/>
          <a:ln/>
          <a:effectLst/>
        </p:spPr>
      </p:pic>
      <p:pic>
        <p:nvPicPr>
          <p:cNvPr id="29" name="Obraz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69" y="2420888"/>
            <a:ext cx="2323905" cy="370190"/>
          </a:xfrm>
          <a:prstGeom prst="rect">
            <a:avLst/>
          </a:prstGeom>
          <a:noFill/>
          <a:ln/>
          <a:effectLst/>
        </p:spPr>
      </p:pic>
      <p:pic>
        <p:nvPicPr>
          <p:cNvPr id="30" name="Obraz 2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25" y="3429000"/>
            <a:ext cx="2437143" cy="235714"/>
          </a:xfrm>
          <a:prstGeom prst="rect">
            <a:avLst/>
          </a:prstGeom>
          <a:noFill/>
          <a:ln/>
          <a:effectLst/>
        </p:spPr>
      </p:pic>
      <p:cxnSp>
        <p:nvCxnSpPr>
          <p:cNvPr id="55" name="Łącznik prosty 54"/>
          <p:cNvCxnSpPr/>
          <p:nvPr/>
        </p:nvCxnSpPr>
        <p:spPr>
          <a:xfrm flipV="1">
            <a:off x="7092280" y="4062107"/>
            <a:ext cx="504056" cy="3829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Łącznik prosty 55"/>
          <p:cNvCxnSpPr/>
          <p:nvPr/>
        </p:nvCxnSpPr>
        <p:spPr>
          <a:xfrm flipV="1">
            <a:off x="6732240" y="4437112"/>
            <a:ext cx="395695" cy="2730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Prostokąt 56"/>
          <p:cNvSpPr/>
          <p:nvPr/>
        </p:nvSpPr>
        <p:spPr>
          <a:xfrm>
            <a:off x="6962644" y="4322575"/>
            <a:ext cx="504056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58" name="Łącznik prosty 57"/>
          <p:cNvCxnSpPr/>
          <p:nvPr/>
        </p:nvCxnSpPr>
        <p:spPr>
          <a:xfrm>
            <a:off x="6804248" y="4062107"/>
            <a:ext cx="288032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/>
          <p:cNvCxnSpPr/>
          <p:nvPr/>
        </p:nvCxnSpPr>
        <p:spPr>
          <a:xfrm flipH="1" flipV="1">
            <a:off x="5450806" y="4485754"/>
            <a:ext cx="345330" cy="239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Łącznik prosty 63"/>
          <p:cNvCxnSpPr/>
          <p:nvPr/>
        </p:nvCxnSpPr>
        <p:spPr>
          <a:xfrm flipV="1">
            <a:off x="5364088" y="4077072"/>
            <a:ext cx="576064" cy="3829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Łącznik prosty 64"/>
          <p:cNvCxnSpPr/>
          <p:nvPr/>
        </p:nvCxnSpPr>
        <p:spPr>
          <a:xfrm flipV="1">
            <a:off x="5076056" y="4509120"/>
            <a:ext cx="281062" cy="216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Prostokąt 65"/>
          <p:cNvSpPr/>
          <p:nvPr/>
        </p:nvSpPr>
        <p:spPr>
          <a:xfrm>
            <a:off x="5148064" y="4365104"/>
            <a:ext cx="504056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71" name="Obraz 70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9" cstate="print"/>
          <a:stretch>
            <a:fillRect/>
          </a:stretch>
        </p:blipFill>
        <p:spPr bwMode="auto">
          <a:xfrm>
            <a:off x="4644008" y="4653136"/>
            <a:ext cx="342901" cy="251004"/>
          </a:xfrm>
          <a:prstGeom prst="rect">
            <a:avLst/>
          </a:prstGeom>
          <a:noFill/>
          <a:ln/>
          <a:effectLst/>
        </p:spPr>
      </p:pic>
      <p:sp>
        <p:nvSpPr>
          <p:cNvPr id="72" name="Schemat blokowy: opóźnienie 71"/>
          <p:cNvSpPr/>
          <p:nvPr/>
        </p:nvSpPr>
        <p:spPr>
          <a:xfrm>
            <a:off x="7740352" y="3861048"/>
            <a:ext cx="576064" cy="43204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0" name="Obraz 79" descr="TP_tmp.em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0" cstate="print"/>
          <a:stretch>
            <a:fillRect/>
          </a:stretch>
        </p:blipFill>
        <p:spPr bwMode="auto">
          <a:xfrm>
            <a:off x="7850773" y="3933056"/>
            <a:ext cx="276981" cy="177086"/>
          </a:xfrm>
          <a:prstGeom prst="rect">
            <a:avLst/>
          </a:prstGeom>
          <a:noFill/>
          <a:ln/>
          <a:effectLst/>
        </p:spPr>
      </p:pic>
      <p:sp>
        <p:nvSpPr>
          <p:cNvPr id="78" name="Schemat blokowy: opóźnienie 77"/>
          <p:cNvSpPr/>
          <p:nvPr/>
        </p:nvSpPr>
        <p:spPr>
          <a:xfrm>
            <a:off x="7740352" y="4509120"/>
            <a:ext cx="576064" cy="43204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9" name="Obraz 78" descr="TP_tmp.em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1" cstate="print"/>
          <a:stretch>
            <a:fillRect/>
          </a:stretch>
        </p:blipFill>
        <p:spPr bwMode="auto">
          <a:xfrm>
            <a:off x="7850521" y="4581128"/>
            <a:ext cx="277486" cy="201670"/>
          </a:xfrm>
          <a:prstGeom prst="rect">
            <a:avLst/>
          </a:prstGeom>
          <a:noFill/>
          <a:ln/>
          <a:effectLst/>
        </p:spPr>
      </p:pic>
      <p:sp>
        <p:nvSpPr>
          <p:cNvPr id="84" name="Prostokąt 83"/>
          <p:cNvSpPr/>
          <p:nvPr/>
        </p:nvSpPr>
        <p:spPr>
          <a:xfrm>
            <a:off x="4355976" y="5085184"/>
            <a:ext cx="4307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Frequency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difference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estimation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precision</a:t>
            </a:r>
          </a:p>
        </p:txBody>
      </p:sp>
      <p:pic>
        <p:nvPicPr>
          <p:cNvPr id="23" name="Obraz 2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80" y="5661247"/>
            <a:ext cx="1208571" cy="334286"/>
          </a:xfrm>
          <a:prstGeom prst="rect">
            <a:avLst/>
          </a:prstGeom>
          <a:noFill/>
          <a:ln/>
          <a:effectLst/>
        </p:spPr>
      </p:pic>
      <p:sp>
        <p:nvSpPr>
          <p:cNvPr id="87" name="Prostokąt 86"/>
          <p:cNvSpPr/>
          <p:nvPr/>
        </p:nvSpPr>
        <p:spPr>
          <a:xfrm>
            <a:off x="5292080" y="6093296"/>
            <a:ext cx="270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quantum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projection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noise</a:t>
            </a:r>
            <a:endParaRPr lang="pl-PL" b="1" dirty="0" smtClean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31214E-6 L 0.00382 -0.228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22821 C 0.00434 -0.24925 0.00434 -0.27052 0.00538 -0.29156 C 0.00573 -0.29734 0.00903 -0.30705 0.01024 -0.3126 C 0.01111 -0.31676 0.01337 -0.32532 0.01337 -0.32509 C 0.01285 -0.33804 0.01267 -0.35075 0.01181 -0.36347 C 0.01163 -0.36624 0.01042 -0.36902 0.01024 -0.37179 C 0.00885 -0.38729 0.01111 -0.40809 0.00226 -0.42058 C 0.00122 -0.41642 0.00017 -0.41202 -0.00087 -0.40786 C -0.00139 -0.40578 -0.00243 -0.40139 -0.00243 -0.40116 C -0.00851 -0.32809 0.00069 -0.25665 0.00069 -0.18382 " pathEditMode="relative" rAng="0" ptsTypes="fffffffff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18382 L 0.00069 -0.1209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1" grpId="1" animBg="1"/>
      <p:bldP spid="21" grpId="2" animBg="1"/>
      <p:bldP spid="21" grpId="3" animBg="1"/>
      <p:bldP spid="26" grpId="0"/>
      <p:bldP spid="50" grpId="0" animBg="1"/>
      <p:bldP spid="57" grpId="0" animBg="1"/>
      <p:bldP spid="66" grpId="0" animBg="1"/>
      <p:bldP spid="72" grpId="0" animBg="1"/>
      <p:bldP spid="78" grpId="0" animBg="1"/>
      <p:bldP spid="84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332656"/>
            <a:ext cx="8964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Why</a:t>
            </a:r>
            <a:r>
              <a:rPr lang="pl-PL" sz="4400" b="1" dirty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atomic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clocks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are</a:t>
            </a:r>
            <a:r>
              <a:rPr lang="pl-PL" sz="4400" b="1" dirty="0" smtClean="0">
                <a:solidFill>
                  <a:prstClr val="black"/>
                </a:solidFill>
              </a:rPr>
              <a:t> not </a:t>
            </a:r>
            <a:r>
              <a:rPr lang="pl-PL" sz="4400" b="1" dirty="0" err="1" smtClean="0">
                <a:solidFill>
                  <a:prstClr val="black"/>
                </a:solidFill>
              </a:rPr>
              <a:t>just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optical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interferometers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divided</a:t>
            </a:r>
            <a:r>
              <a:rPr lang="pl-PL" sz="4400" b="1" dirty="0" smtClean="0">
                <a:solidFill>
                  <a:prstClr val="black"/>
                </a:solidFill>
              </a:rPr>
              <a:t> by „T”</a:t>
            </a:r>
            <a:endParaRPr lang="en-US" sz="4400" b="1" dirty="0" smtClean="0">
              <a:solidFill>
                <a:prstClr val="black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41276" y="2152504"/>
            <a:ext cx="8424936" cy="347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err="1" smtClean="0"/>
              <a:t>Freedom</a:t>
            </a:r>
            <a:r>
              <a:rPr lang="pl-PL" sz="2000" dirty="0" smtClean="0"/>
              <a:t> </a:t>
            </a:r>
            <a:r>
              <a:rPr lang="pl-PL" sz="2000" dirty="0"/>
              <a:t>in </a:t>
            </a:r>
            <a:r>
              <a:rPr lang="pl-PL" sz="2000" dirty="0" err="1"/>
              <a:t>choosing</a:t>
            </a:r>
            <a:r>
              <a:rPr lang="pl-PL" sz="2000" dirty="0"/>
              <a:t> </a:t>
            </a:r>
            <a:r>
              <a:rPr lang="pl-PL" sz="2000" dirty="0" err="1"/>
              <a:t>time</a:t>
            </a:r>
            <a:r>
              <a:rPr lang="pl-PL" sz="2000" dirty="0"/>
              <a:t> of </a:t>
            </a:r>
            <a:r>
              <a:rPr lang="pl-PL" sz="2000" dirty="0" err="1"/>
              <a:t>evolution</a:t>
            </a:r>
            <a:r>
              <a:rPr lang="pl-PL" sz="2000" dirty="0"/>
              <a:t> </a:t>
            </a:r>
            <a:r>
              <a:rPr lang="pl-PL" sz="2000" dirty="0" err="1"/>
              <a:t>makes</a:t>
            </a:r>
            <a:r>
              <a:rPr lang="pl-PL" sz="2000" dirty="0"/>
              <a:t> „</a:t>
            </a:r>
            <a:r>
              <a:rPr lang="pl-PL" sz="2000" dirty="0" err="1"/>
              <a:t>local</a:t>
            </a:r>
            <a:r>
              <a:rPr lang="pl-PL" sz="2000" dirty="0"/>
              <a:t> </a:t>
            </a:r>
            <a:r>
              <a:rPr lang="pl-PL" sz="2000" dirty="0" err="1"/>
              <a:t>sensing</a:t>
            </a:r>
            <a:r>
              <a:rPr lang="pl-PL" sz="2000" dirty="0"/>
              <a:t>” regime not </a:t>
            </a:r>
            <a:r>
              <a:rPr lang="pl-PL" sz="2000" dirty="0" err="1"/>
              <a:t>well</a:t>
            </a:r>
            <a:r>
              <a:rPr lang="pl-PL" sz="2000" dirty="0"/>
              <a:t> </a:t>
            </a:r>
            <a:r>
              <a:rPr lang="pl-PL" sz="2000" dirty="0" err="1"/>
              <a:t>defined</a:t>
            </a:r>
            <a:r>
              <a:rPr lang="pl-PL" sz="2000" dirty="0"/>
              <a:t> </a:t>
            </a:r>
            <a:r>
              <a:rPr lang="pl-PL" sz="2000" dirty="0" err="1" smtClean="0"/>
              <a:t>apriori</a:t>
            </a:r>
            <a:r>
              <a:rPr lang="pl-PL" sz="2000" dirty="0" smtClean="0"/>
              <a:t> – </a:t>
            </a:r>
            <a:r>
              <a:rPr lang="pl-PL" sz="2000" dirty="0" err="1" smtClean="0"/>
              <a:t>e.g</a:t>
            </a:r>
            <a:r>
              <a:rPr lang="pl-PL" sz="2000" dirty="0" smtClean="0"/>
              <a:t>. </a:t>
            </a:r>
            <a:r>
              <a:rPr lang="pl-PL" sz="2000" dirty="0" err="1" smtClean="0"/>
              <a:t>whe</a:t>
            </a:r>
            <a:r>
              <a:rPr lang="pl-PL" sz="2000" dirty="0" err="1" smtClean="0"/>
              <a:t>n</a:t>
            </a:r>
            <a:r>
              <a:rPr lang="pl-PL" sz="2000" dirty="0" smtClean="0"/>
              <a:t> we </a:t>
            </a:r>
            <a:r>
              <a:rPr lang="pl-PL" sz="2000" dirty="0" err="1" smtClean="0"/>
              <a:t>can</a:t>
            </a:r>
            <a:r>
              <a:rPr lang="pl-PL" sz="2000" dirty="0" smtClean="0"/>
              <a:t> </a:t>
            </a:r>
            <a:r>
              <a:rPr lang="pl-PL" sz="2000" dirty="0" err="1" smtClean="0"/>
              <a:t>use</a:t>
            </a:r>
            <a:r>
              <a:rPr lang="pl-PL" sz="2000" dirty="0" smtClean="0"/>
              <a:t> quantum Fisher </a:t>
            </a:r>
            <a:r>
              <a:rPr lang="pl-PL" sz="2000" dirty="0" err="1" smtClean="0"/>
              <a:t>information</a:t>
            </a:r>
            <a:r>
              <a:rPr lang="pl-PL" sz="2000" dirty="0" smtClean="0"/>
              <a:t>?</a:t>
            </a:r>
            <a:br>
              <a:rPr lang="pl-PL" sz="2000" dirty="0" smtClean="0"/>
            </a:br>
            <a:endParaRPr lang="pl-P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prstClr val="black"/>
                </a:solidFill>
              </a:rPr>
              <a:t>In </a:t>
            </a:r>
            <a:r>
              <a:rPr lang="pl-PL" sz="2000" dirty="0" err="1">
                <a:solidFill>
                  <a:prstClr val="black"/>
                </a:solidFill>
              </a:rPr>
              <a:t>atomic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clocks</a:t>
            </a:r>
            <a:r>
              <a:rPr lang="pl-PL" sz="2000" dirty="0">
                <a:solidFill>
                  <a:prstClr val="black"/>
                </a:solidFill>
              </a:rPr>
              <a:t> we </a:t>
            </a:r>
            <a:r>
              <a:rPr lang="pl-PL" sz="2000" dirty="0" err="1">
                <a:solidFill>
                  <a:prstClr val="black"/>
                </a:solidFill>
              </a:rPr>
              <a:t>are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interested</a:t>
            </a:r>
            <a:r>
              <a:rPr lang="pl-PL" sz="2000" dirty="0">
                <a:solidFill>
                  <a:prstClr val="black"/>
                </a:solidFill>
              </a:rPr>
              <a:t> in  </a:t>
            </a:r>
            <a:r>
              <a:rPr lang="pl-PL" sz="2000" dirty="0" err="1">
                <a:solidFill>
                  <a:prstClr val="black"/>
                </a:solidFill>
              </a:rPr>
              <a:t>stabilizing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fluctuating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 smtClean="0">
                <a:solidFill>
                  <a:prstClr val="black"/>
                </a:solidFill>
              </a:rPr>
              <a:t>frequency</a:t>
            </a:r>
            <a:r>
              <a:rPr lang="pl-PL" sz="2000" dirty="0" smtClean="0">
                <a:solidFill>
                  <a:prstClr val="black"/>
                </a:solidFill>
              </a:rPr>
              <a:t> </a:t>
            </a:r>
            <a:r>
              <a:rPr lang="pl-PL" sz="2000" dirty="0">
                <a:solidFill>
                  <a:prstClr val="black"/>
                </a:solidFill>
              </a:rPr>
              <a:t>and not </a:t>
            </a:r>
            <a:r>
              <a:rPr lang="pl-PL" sz="2000" dirty="0" err="1">
                <a:solidFill>
                  <a:prstClr val="black"/>
                </a:solidFill>
              </a:rPr>
              <a:t>measuring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unknown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fixed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frequency</a:t>
            </a:r>
            <a:r>
              <a:rPr lang="pl-PL" sz="2000" dirty="0">
                <a:solidFill>
                  <a:prstClr val="black"/>
                </a:solidFill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14" name="Obraz 13" descr="Figure 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077072"/>
            <a:ext cx="713397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prstClr val="black"/>
                </a:solidFill>
              </a:rPr>
              <a:t>Allan </a:t>
            </a:r>
            <a:r>
              <a:rPr lang="pl-PL" sz="4400" b="1" dirty="0" err="1" smtClean="0">
                <a:solidFill>
                  <a:prstClr val="black"/>
                </a:solidFill>
              </a:rPr>
              <a:t>variance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01" y="3855033"/>
            <a:ext cx="5432913" cy="768546"/>
          </a:xfrm>
          <a:prstGeom prst="rect">
            <a:avLst/>
          </a:prstGeom>
          <a:solidFill>
            <a:schemeClr val="bg1"/>
          </a:solidFill>
          <a:ln/>
          <a:effectLst/>
        </p:spPr>
      </p:pic>
      <p:pic>
        <p:nvPicPr>
          <p:cNvPr id="17" name="Picture 2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2781" y="4621492"/>
            <a:ext cx="2957873" cy="20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908720"/>
            <a:ext cx="79343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Obraz 2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17390" y="4078086"/>
            <a:ext cx="2129486" cy="278354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706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Looking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for the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fundamental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stability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bound</a:t>
            </a:r>
            <a:endParaRPr lang="pl-PL" sz="36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23528" y="3631175"/>
            <a:ext cx="808930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 err="1" smtClean="0">
                <a:solidFill>
                  <a:prstClr val="black"/>
                </a:solidFill>
              </a:rPr>
              <a:t>Given</a:t>
            </a:r>
            <a:r>
              <a:rPr lang="pl-PL" sz="2000" b="1" dirty="0" smtClean="0">
                <a:solidFill>
                  <a:prstClr val="black"/>
                </a:solidFill>
              </a:rPr>
              <a:t>:</a:t>
            </a:r>
            <a:r>
              <a:rPr lang="pl-PL" sz="2000" dirty="0" smtClean="0">
                <a:solidFill>
                  <a:prstClr val="black"/>
                </a:solidFill>
              </a:rPr>
              <a:t> LO </a:t>
            </a:r>
            <a:r>
              <a:rPr lang="pl-PL" sz="2000" dirty="0" err="1" smtClean="0">
                <a:solidFill>
                  <a:prstClr val="black"/>
                </a:solidFill>
              </a:rPr>
              <a:t>noise</a:t>
            </a:r>
            <a:r>
              <a:rPr lang="pl-PL" sz="2000" dirty="0" smtClean="0">
                <a:solidFill>
                  <a:prstClr val="black"/>
                </a:solidFill>
              </a:rPr>
              <a:t>, </a:t>
            </a:r>
            <a:r>
              <a:rPr lang="pl-PL" sz="2000" dirty="0" err="1" smtClean="0">
                <a:solidFill>
                  <a:prstClr val="black"/>
                </a:solidFill>
              </a:rPr>
              <a:t>atomic</a:t>
            </a:r>
            <a:r>
              <a:rPr lang="pl-PL" sz="2000" dirty="0" smtClean="0">
                <a:solidFill>
                  <a:prstClr val="black"/>
                </a:solidFill>
              </a:rPr>
              <a:t> </a:t>
            </a:r>
            <a:r>
              <a:rPr lang="pl-PL" sz="2000" dirty="0" err="1" smtClean="0">
                <a:solidFill>
                  <a:prstClr val="black"/>
                </a:solidFill>
              </a:rPr>
              <a:t>decoherence</a:t>
            </a:r>
            <a:r>
              <a:rPr lang="pl-PL" sz="2000" dirty="0" smtClean="0">
                <a:solidFill>
                  <a:prstClr val="black"/>
                </a:solidFill>
              </a:rPr>
              <a:t>, </a:t>
            </a:r>
            <a:r>
              <a:rPr lang="pl-PL" sz="2000" dirty="0" err="1" smtClean="0">
                <a:solidFill>
                  <a:prstClr val="black"/>
                </a:solidFill>
              </a:rPr>
              <a:t>number</a:t>
            </a:r>
            <a:r>
              <a:rPr lang="pl-PL" sz="2000" dirty="0" smtClean="0">
                <a:solidFill>
                  <a:prstClr val="black"/>
                </a:solidFill>
              </a:rPr>
              <a:t> of </a:t>
            </a:r>
            <a:r>
              <a:rPr lang="pl-PL" sz="2000" dirty="0" err="1" smtClean="0">
                <a:solidFill>
                  <a:prstClr val="black"/>
                </a:solidFill>
              </a:rPr>
              <a:t>atoms</a:t>
            </a:r>
            <a:endParaRPr lang="pl-PL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 err="1" smtClean="0">
                <a:solidFill>
                  <a:prstClr val="black"/>
                </a:solidFill>
              </a:rPr>
              <a:t>Find</a:t>
            </a:r>
            <a:r>
              <a:rPr lang="pl-PL" sz="2000" b="1" dirty="0" smtClean="0">
                <a:solidFill>
                  <a:prstClr val="black"/>
                </a:solidFill>
              </a:rPr>
              <a:t>: </a:t>
            </a:r>
            <a:r>
              <a:rPr lang="pl-PL" sz="2000" dirty="0" err="1" smtClean="0"/>
              <a:t>optimal</a:t>
            </a:r>
            <a:r>
              <a:rPr lang="pl-PL" sz="2000" dirty="0" smtClean="0"/>
              <a:t> </a:t>
            </a:r>
            <a:r>
              <a:rPr lang="pl-PL" sz="2000" dirty="0" err="1"/>
              <a:t>states</a:t>
            </a:r>
            <a:r>
              <a:rPr lang="pl-PL" sz="2000" dirty="0"/>
              <a:t>, </a:t>
            </a:r>
            <a:r>
              <a:rPr lang="pl-PL" sz="2000" dirty="0" err="1"/>
              <a:t>interrogation</a:t>
            </a:r>
            <a:r>
              <a:rPr lang="pl-PL" sz="2000" dirty="0"/>
              <a:t> </a:t>
            </a:r>
            <a:r>
              <a:rPr lang="pl-PL" sz="2000" dirty="0" err="1"/>
              <a:t>times</a:t>
            </a:r>
            <a:r>
              <a:rPr lang="pl-PL" sz="2000" dirty="0"/>
              <a:t>, </a:t>
            </a:r>
            <a:r>
              <a:rPr lang="pl-PL" sz="2000" dirty="0" err="1"/>
              <a:t>measurements</a:t>
            </a:r>
            <a:r>
              <a:rPr lang="pl-PL" sz="2000" dirty="0"/>
              <a:t>, </a:t>
            </a:r>
            <a:r>
              <a:rPr lang="pl-PL" sz="2000" dirty="0" err="1"/>
              <a:t>feedbacks</a:t>
            </a:r>
            <a:r>
              <a:rPr lang="pl-PL" sz="2000" dirty="0"/>
              <a:t> </a:t>
            </a:r>
            <a:r>
              <a:rPr lang="pl-PL" sz="2000" dirty="0" smtClean="0"/>
              <a:t>to </a:t>
            </a:r>
            <a:r>
              <a:rPr lang="pl-PL" sz="2000" dirty="0" err="1"/>
              <a:t>minimize</a:t>
            </a:r>
            <a:r>
              <a:rPr lang="pl-PL" sz="2000" dirty="0"/>
              <a:t> the Allan </a:t>
            </a:r>
            <a:r>
              <a:rPr lang="pl-PL" sz="2000" dirty="0" err="1"/>
              <a:t>variance</a:t>
            </a:r>
            <a:r>
              <a:rPr lang="pl-PL" sz="2000" dirty="0"/>
              <a:t>! </a:t>
            </a:r>
            <a:endParaRPr lang="en-US" sz="2000" dirty="0"/>
          </a:p>
        </p:txBody>
      </p:sp>
      <p:grpSp>
        <p:nvGrpSpPr>
          <p:cNvPr id="11" name="Grupa 10"/>
          <p:cNvGrpSpPr/>
          <p:nvPr/>
        </p:nvGrpSpPr>
        <p:grpSpPr>
          <a:xfrm>
            <a:off x="632900" y="4626304"/>
            <a:ext cx="7726927" cy="1887018"/>
            <a:chOff x="632900" y="4626304"/>
            <a:chExt cx="7726927" cy="1887018"/>
          </a:xfrm>
        </p:grpSpPr>
        <p:pic>
          <p:nvPicPr>
            <p:cNvPr id="17" name="Picture 2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89985" y="4626304"/>
              <a:ext cx="2669842" cy="1887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" name="Obraz 102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00" y="4710839"/>
              <a:ext cx="4730000" cy="570000"/>
            </a:xfrm>
            <a:prstGeom prst="rect">
              <a:avLst/>
            </a:prstGeom>
            <a:solidFill>
              <a:schemeClr val="bg1"/>
            </a:solidFill>
            <a:ln/>
            <a:effectLst/>
          </p:spPr>
        </p:pic>
        <p:grpSp>
          <p:nvGrpSpPr>
            <p:cNvPr id="10" name="Grupa 9"/>
            <p:cNvGrpSpPr/>
            <p:nvPr/>
          </p:nvGrpSpPr>
          <p:grpSpPr>
            <a:xfrm>
              <a:off x="1840736" y="5638700"/>
              <a:ext cx="6204898" cy="572742"/>
              <a:chOff x="1840736" y="5638700"/>
              <a:chExt cx="6204898" cy="572742"/>
            </a:xfrm>
          </p:grpSpPr>
          <p:sp>
            <p:nvSpPr>
              <p:cNvPr id="19" name="Dowolny kształt 18"/>
              <p:cNvSpPr/>
              <p:nvPr/>
            </p:nvSpPr>
            <p:spPr>
              <a:xfrm>
                <a:off x="6303920" y="5778432"/>
                <a:ext cx="1741714" cy="433010"/>
              </a:xfrm>
              <a:custGeom>
                <a:avLst/>
                <a:gdLst>
                  <a:gd name="connsiteX0" fmla="*/ 0 w 1741714"/>
                  <a:gd name="connsiteY0" fmla="*/ 229810 h 433010"/>
                  <a:gd name="connsiteX1" fmla="*/ 290285 w 1741714"/>
                  <a:gd name="connsiteY1" fmla="*/ 12095 h 433010"/>
                  <a:gd name="connsiteX2" fmla="*/ 696685 w 1741714"/>
                  <a:gd name="connsiteY2" fmla="*/ 302381 h 433010"/>
                  <a:gd name="connsiteX3" fmla="*/ 1335314 w 1741714"/>
                  <a:gd name="connsiteY3" fmla="*/ 244324 h 433010"/>
                  <a:gd name="connsiteX4" fmla="*/ 1741714 w 1741714"/>
                  <a:gd name="connsiteY4" fmla="*/ 433010 h 43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714" h="433010">
                    <a:moveTo>
                      <a:pt x="0" y="229810"/>
                    </a:moveTo>
                    <a:cubicBezTo>
                      <a:pt x="87085" y="114905"/>
                      <a:pt x="174171" y="0"/>
                      <a:pt x="290285" y="12095"/>
                    </a:cubicBezTo>
                    <a:cubicBezTo>
                      <a:pt x="406399" y="24190"/>
                      <a:pt x="522514" y="263676"/>
                      <a:pt x="696685" y="302381"/>
                    </a:cubicBezTo>
                    <a:cubicBezTo>
                      <a:pt x="870856" y="341086"/>
                      <a:pt x="1161143" y="222553"/>
                      <a:pt x="1335314" y="244324"/>
                    </a:cubicBezTo>
                    <a:cubicBezTo>
                      <a:pt x="1509485" y="266095"/>
                      <a:pt x="1625599" y="349552"/>
                      <a:pt x="1741714" y="43301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Obraz 12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0736" y="5638700"/>
                <a:ext cx="1755476" cy="358689"/>
              </a:xfrm>
              <a:prstGeom prst="rect">
                <a:avLst/>
              </a:prstGeom>
              <a:solidFill>
                <a:schemeClr val="bg1"/>
              </a:solidFill>
              <a:ln/>
              <a:effectLst/>
            </p:spPr>
          </p:pic>
        </p:grpSp>
      </p:grpSp>
      <p:grpSp>
        <p:nvGrpSpPr>
          <p:cNvPr id="6" name="Grupa 5"/>
          <p:cNvGrpSpPr/>
          <p:nvPr/>
        </p:nvGrpSpPr>
        <p:grpSpPr>
          <a:xfrm>
            <a:off x="3330549" y="5949877"/>
            <a:ext cx="3330495" cy="790907"/>
            <a:chOff x="3330549" y="5949877"/>
            <a:chExt cx="3330495" cy="790907"/>
          </a:xfrm>
        </p:grpSpPr>
        <p:sp>
          <p:nvSpPr>
            <p:cNvPr id="14" name="Prostokąt 13"/>
            <p:cNvSpPr/>
            <p:nvPr/>
          </p:nvSpPr>
          <p:spPr>
            <a:xfrm>
              <a:off x="3330549" y="6371452"/>
              <a:ext cx="28641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dirty="0" smtClean="0">
                  <a:solidFill>
                    <a:prstClr val="black"/>
                  </a:solidFill>
                </a:rPr>
                <a:t>The quantum Allan </a:t>
              </a:r>
              <a:r>
                <a:rPr lang="pl-PL" b="1" dirty="0" err="1" smtClean="0">
                  <a:solidFill>
                    <a:prstClr val="black"/>
                  </a:solidFill>
                </a:rPr>
                <a:t>variance</a:t>
              </a:r>
              <a:endParaRPr lang="pl-PL" b="1" dirty="0"/>
            </a:p>
          </p:txBody>
        </p:sp>
        <p:cxnSp>
          <p:nvCxnSpPr>
            <p:cNvPr id="16" name="Łącznik prosty ze strzałką 15"/>
            <p:cNvCxnSpPr/>
            <p:nvPr/>
          </p:nvCxnSpPr>
          <p:spPr>
            <a:xfrm flipV="1">
              <a:off x="5572449" y="5949877"/>
              <a:ext cx="1088595" cy="4355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ze strzałką 20"/>
            <p:cNvCxnSpPr/>
            <p:nvPr/>
          </p:nvCxnSpPr>
          <p:spPr>
            <a:xfrm flipH="1" flipV="1">
              <a:off x="3375712" y="5994937"/>
              <a:ext cx="686308" cy="2861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Obraz 27"/>
          <p:cNvPicPr>
            <a:picLocks noChangeAspect="1"/>
          </p:cNvPicPr>
          <p:nvPr/>
        </p:nvPicPr>
        <p:blipFill rotWithShape="1">
          <a:blip r:embed="rId8"/>
          <a:srcRect l="1267" t="1098" r="2312" b="-1098"/>
          <a:stretch/>
        </p:blipFill>
        <p:spPr>
          <a:xfrm>
            <a:off x="1839041" y="725787"/>
            <a:ext cx="5148000" cy="2652991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27" y="3074170"/>
            <a:ext cx="1514190" cy="205524"/>
          </a:xfrm>
          <a:prstGeom prst="rect">
            <a:avLst/>
          </a:prstGeom>
          <a:solidFill>
            <a:schemeClr val="bg1"/>
          </a:solidFill>
          <a:ln/>
          <a:effectLst/>
        </p:spPr>
      </p:pic>
      <p:sp>
        <p:nvSpPr>
          <p:cNvPr id="31" name="Prostokąt 30"/>
          <p:cNvSpPr/>
          <p:nvPr/>
        </p:nvSpPr>
        <p:spPr>
          <a:xfrm>
            <a:off x="6012160" y="3248124"/>
            <a:ext cx="281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prstClr val="black"/>
                </a:solidFill>
              </a:rPr>
              <a:t>      </a:t>
            </a:r>
            <a:r>
              <a:rPr lang="pl-PL" dirty="0" err="1" smtClean="0">
                <a:solidFill>
                  <a:prstClr val="black"/>
                </a:solidFill>
              </a:rPr>
              <a:t>adaptiveness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>
                <a:solidFill>
                  <a:prstClr val="black"/>
                </a:solidFill>
              </a:rPr>
              <a:t>allowed</a:t>
            </a:r>
            <a:r>
              <a:rPr lang="pl-PL" dirty="0" smtClean="0">
                <a:solidFill>
                  <a:prstClr val="black"/>
                </a:solidFill>
              </a:rPr>
              <a:t>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0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First step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towards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fundamental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bounds</a:t>
            </a:r>
            <a:endParaRPr lang="pl-PL" sz="36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1024" name="Obraz 10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5024"/>
            <a:ext cx="4730000" cy="570000"/>
          </a:xfrm>
          <a:prstGeom prst="rect">
            <a:avLst/>
          </a:prstGeom>
          <a:solidFill>
            <a:schemeClr val="bg1"/>
          </a:solidFill>
          <a:ln/>
          <a:effectLst/>
        </p:spPr>
      </p:pic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5"/>
          <a:srcRect l="1267" t="1098" r="2312" b="-1098"/>
          <a:stretch/>
        </p:blipFill>
        <p:spPr>
          <a:xfrm>
            <a:off x="1475656" y="678092"/>
            <a:ext cx="5148000" cy="2652991"/>
          </a:xfrm>
          <a:prstGeom prst="rect">
            <a:avLst/>
          </a:prstGeom>
        </p:spPr>
      </p:pic>
      <p:grpSp>
        <p:nvGrpSpPr>
          <p:cNvPr id="1025" name="Grupa 1024"/>
          <p:cNvGrpSpPr/>
          <p:nvPr/>
        </p:nvGrpSpPr>
        <p:grpSpPr>
          <a:xfrm>
            <a:off x="-252536" y="2716513"/>
            <a:ext cx="9523312" cy="4062905"/>
            <a:chOff x="-252536" y="2716513"/>
            <a:chExt cx="9523312" cy="4062905"/>
          </a:xfrm>
        </p:grpSpPr>
        <p:sp>
          <p:nvSpPr>
            <p:cNvPr id="5" name="Prostokąt 4"/>
            <p:cNvSpPr/>
            <p:nvPr/>
          </p:nvSpPr>
          <p:spPr>
            <a:xfrm>
              <a:off x="-252536" y="6440864"/>
              <a:ext cx="93587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pl-PL" sz="1600" dirty="0" smtClean="0">
                  <a:solidFill>
                    <a:prstClr val="black"/>
                  </a:solidFill>
                </a:rPr>
                <a:t>E. Kessler, P. Komar, M.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Bishof</a:t>
              </a:r>
              <a:r>
                <a:rPr lang="pl-PL" sz="1600" dirty="0" smtClean="0">
                  <a:solidFill>
                    <a:prstClr val="black"/>
                  </a:solidFill>
                </a:rPr>
                <a:t>, L.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Jiang</a:t>
              </a:r>
              <a:r>
                <a:rPr lang="pl-PL" sz="1600" dirty="0" smtClean="0">
                  <a:solidFill>
                    <a:prstClr val="black"/>
                  </a:solidFill>
                </a:rPr>
                <a:t>,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A.S.Sorensen</a:t>
              </a:r>
              <a:r>
                <a:rPr lang="pl-PL" sz="1600" dirty="0" smtClean="0">
                  <a:solidFill>
                    <a:prstClr val="black"/>
                  </a:solidFill>
                </a:rPr>
                <a:t>,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J.Ye</a:t>
              </a:r>
              <a:r>
                <a:rPr lang="pl-PL" sz="1600" dirty="0" smtClean="0">
                  <a:solidFill>
                    <a:prstClr val="black"/>
                  </a:solidFill>
                </a:rPr>
                <a:t>,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M.D.Lukin</a:t>
              </a:r>
              <a:r>
                <a:rPr lang="pl-PL" sz="1600" dirty="0" smtClean="0">
                  <a:solidFill>
                    <a:prstClr val="black"/>
                  </a:solidFill>
                </a:rPr>
                <a:t>,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Phys</a:t>
              </a:r>
              <a:r>
                <a:rPr lang="pl-PL" sz="1600" dirty="0" smtClean="0">
                  <a:solidFill>
                    <a:prstClr val="black"/>
                  </a:solidFill>
                </a:rPr>
                <a:t>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Rev</a:t>
              </a:r>
              <a:r>
                <a:rPr lang="pl-PL" sz="1600" dirty="0" smtClean="0">
                  <a:solidFill>
                    <a:prstClr val="black"/>
                  </a:solidFill>
                </a:rPr>
                <a:t>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Lett</a:t>
              </a:r>
              <a:r>
                <a:rPr lang="pl-PL" sz="1600" dirty="0" smtClean="0">
                  <a:solidFill>
                    <a:prstClr val="black"/>
                  </a:solidFill>
                </a:rPr>
                <a:t>. 112, 190403</a:t>
              </a:r>
              <a:r>
                <a:rPr 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</a:rPr>
                <a:t>(2014)</a:t>
              </a:r>
              <a:endParaRPr lang="pl-PL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27" name="Grupa 26"/>
            <p:cNvGrpSpPr/>
            <p:nvPr/>
          </p:nvGrpSpPr>
          <p:grpSpPr>
            <a:xfrm>
              <a:off x="-90264" y="2716513"/>
              <a:ext cx="9361040" cy="2072233"/>
              <a:chOff x="-90264" y="2716513"/>
              <a:chExt cx="9361040" cy="2072233"/>
            </a:xfrm>
          </p:grpSpPr>
          <p:pic>
            <p:nvPicPr>
              <p:cNvPr id="15" name="Obraz 14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8184" y="3647076"/>
                <a:ext cx="1361634" cy="581714"/>
              </a:xfrm>
              <a:prstGeom prst="rect">
                <a:avLst/>
              </a:prstGeom>
              <a:solidFill>
                <a:schemeClr val="bg1"/>
              </a:solidFill>
              <a:ln/>
              <a:effectLst/>
            </p:spPr>
          </p:pic>
          <p:sp>
            <p:nvSpPr>
              <p:cNvPr id="24" name="pole tekstowe 23"/>
              <p:cNvSpPr txBox="1"/>
              <p:nvPr/>
            </p:nvSpPr>
            <p:spPr>
              <a:xfrm>
                <a:off x="-90264" y="4419414"/>
                <a:ext cx="9361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pl-PL" dirty="0" err="1" smtClean="0"/>
                  <a:t>Assuming</a:t>
                </a:r>
                <a:r>
                  <a:rPr lang="pl-PL" dirty="0" smtClean="0"/>
                  <a:t> n</a:t>
                </a:r>
                <a:r>
                  <a:rPr lang="pl-PL" dirty="0" smtClean="0"/>
                  <a:t>o </a:t>
                </a:r>
                <a:r>
                  <a:rPr lang="pl-PL" dirty="0" err="1" smtClean="0"/>
                  <a:t>correlations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between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corrected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frequnecy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fluctuations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at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subsequent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steps</a:t>
                </a:r>
                <a:endParaRPr lang="pl-PL" dirty="0"/>
              </a:p>
            </p:txBody>
          </p:sp>
          <p:sp>
            <p:nvSpPr>
              <p:cNvPr id="25" name="Prostokąt 24"/>
              <p:cNvSpPr/>
              <p:nvPr/>
            </p:nvSpPr>
            <p:spPr>
              <a:xfrm>
                <a:off x="6212192" y="2716513"/>
                <a:ext cx="275525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dirty="0" smtClean="0">
                    <a:solidFill>
                      <a:prstClr val="black"/>
                    </a:solidFill>
                  </a:rPr>
                  <a:t>single step </a:t>
                </a:r>
                <a:r>
                  <a:rPr lang="pl-PL" dirty="0" err="1" smtClean="0">
                    <a:solidFill>
                      <a:prstClr val="black"/>
                    </a:solidFill>
                  </a:rPr>
                  <a:t>corrected</a:t>
                </a:r>
                <a:r>
                  <a:rPr lang="pl-PL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dirty="0" err="1" smtClean="0">
                    <a:solidFill>
                      <a:prstClr val="black"/>
                    </a:solidFill>
                  </a:rPr>
                  <a:t>frequency</a:t>
                </a:r>
                <a:r>
                  <a:rPr lang="pl-PL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dirty="0" err="1" smtClean="0">
                    <a:solidFill>
                      <a:prstClr val="black"/>
                    </a:solidFill>
                  </a:rPr>
                  <a:t>fluctuations</a:t>
                </a:r>
                <a:r>
                  <a:rPr lang="pl-PL" dirty="0" smtClean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  <p:cxnSp>
            <p:nvCxnSpPr>
              <p:cNvPr id="8" name="Łącznik prosty ze strzałką 7"/>
              <p:cNvCxnSpPr>
                <a:stCxn id="25" idx="2"/>
              </p:cNvCxnSpPr>
              <p:nvPr/>
            </p:nvCxnSpPr>
            <p:spPr>
              <a:xfrm flipH="1">
                <a:off x="7218710" y="3362844"/>
                <a:ext cx="371108" cy="1662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pole tekstowe 29"/>
          <p:cNvSpPr txBox="1"/>
          <p:nvPr/>
        </p:nvSpPr>
        <p:spPr>
          <a:xfrm>
            <a:off x="251520" y="4921986"/>
            <a:ext cx="936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If</a:t>
            </a:r>
            <a:r>
              <a:rPr lang="pl-PL" dirty="0" smtClean="0"/>
              <a:t> the </a:t>
            </a:r>
            <a:r>
              <a:rPr lang="pl-PL" dirty="0" err="1" smtClean="0"/>
              <a:t>optimal</a:t>
            </a:r>
            <a:r>
              <a:rPr lang="pl-PL" dirty="0" smtClean="0"/>
              <a:t> </a:t>
            </a:r>
            <a:r>
              <a:rPr lang="pl-PL" dirty="0" err="1" smtClean="0"/>
              <a:t>interrogation</a:t>
            </a:r>
            <a:r>
              <a:rPr lang="pl-PL" dirty="0" smtClean="0"/>
              <a:t> </a:t>
            </a:r>
            <a:r>
              <a:rPr lang="pl-PL" dirty="0" err="1" smtClean="0"/>
              <a:t>time</a:t>
            </a:r>
            <a:r>
              <a:rPr lang="pl-PL" dirty="0" smtClean="0"/>
              <a:t> </a:t>
            </a:r>
            <a:r>
              <a:rPr lang="pl-PL" dirty="0" err="1" smtClean="0"/>
              <a:t>determined</a:t>
            </a:r>
            <a:r>
              <a:rPr lang="pl-PL" dirty="0" smtClean="0"/>
              <a:t> by </a:t>
            </a:r>
            <a:r>
              <a:rPr lang="pl-PL" dirty="0" err="1" smtClean="0"/>
              <a:t>atomic</a:t>
            </a:r>
            <a:r>
              <a:rPr lang="pl-PL" dirty="0" smtClean="0"/>
              <a:t> </a:t>
            </a:r>
            <a:r>
              <a:rPr lang="pl-PL" dirty="0" err="1" smtClean="0"/>
              <a:t>decoherence</a:t>
            </a:r>
            <a:r>
              <a:rPr lang="pl-PL" dirty="0" smtClean="0"/>
              <a:t> and the </a:t>
            </a:r>
            <a:r>
              <a:rPr lang="pl-PL" dirty="0" err="1" smtClean="0"/>
              <a:t>resulting</a:t>
            </a:r>
            <a:r>
              <a:rPr lang="pl-PL" dirty="0" smtClean="0"/>
              <a:t> </a:t>
            </a:r>
            <a:r>
              <a:rPr lang="pl-PL" dirty="0" err="1" smtClean="0"/>
              <a:t>interrogation</a:t>
            </a:r>
            <a:r>
              <a:rPr lang="pl-PL" dirty="0" smtClean="0"/>
              <a:t> </a:t>
            </a:r>
            <a:r>
              <a:rPr lang="pl-PL" dirty="0" err="1" smtClean="0"/>
              <a:t>time</a:t>
            </a:r>
            <a:r>
              <a:rPr lang="pl-PL" dirty="0" smtClean="0"/>
              <a:t> </a:t>
            </a:r>
            <a:r>
              <a:rPr lang="pl-PL" dirty="0" err="1" smtClean="0"/>
              <a:t>longer</a:t>
            </a:r>
            <a:r>
              <a:rPr lang="pl-PL" dirty="0" smtClean="0"/>
              <a:t> </a:t>
            </a:r>
            <a:r>
              <a:rPr lang="pl-PL" dirty="0" err="1" smtClean="0"/>
              <a:t>than</a:t>
            </a:r>
            <a:r>
              <a:rPr lang="pl-PL" dirty="0" smtClean="0"/>
              <a:t> LO </a:t>
            </a:r>
            <a:r>
              <a:rPr lang="pl-PL" dirty="0" err="1" smtClean="0"/>
              <a:t>correlation</a:t>
            </a:r>
            <a:r>
              <a:rPr lang="pl-PL" dirty="0" smtClean="0"/>
              <a:t> </a:t>
            </a:r>
            <a:r>
              <a:rPr lang="pl-PL" dirty="0" err="1" smtClean="0"/>
              <a:t>time</a:t>
            </a:r>
            <a:r>
              <a:rPr lang="pl-PL" dirty="0" smtClean="0"/>
              <a:t> </a:t>
            </a:r>
            <a:r>
              <a:rPr lang="pl-PL" dirty="0" err="1" smtClean="0"/>
              <a:t>then</a:t>
            </a:r>
            <a:r>
              <a:rPr lang="pl-PL" dirty="0" smtClean="0"/>
              <a:t> OK</a:t>
            </a:r>
          </a:p>
          <a:p>
            <a:endParaRPr lang="pl-PL" dirty="0"/>
          </a:p>
        </p:txBody>
      </p:sp>
      <p:sp>
        <p:nvSpPr>
          <p:cNvPr id="26" name="Prostokąt 25"/>
          <p:cNvSpPr/>
          <p:nvPr/>
        </p:nvSpPr>
        <p:spPr>
          <a:xfrm>
            <a:off x="1563850" y="5786979"/>
            <a:ext cx="6536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We </a:t>
            </a:r>
            <a:r>
              <a:rPr lang="pl-PL" sz="2400" b="1" dirty="0" err="1" smtClean="0"/>
              <a:t>are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looking</a:t>
            </a:r>
            <a:r>
              <a:rPr lang="pl-PL" sz="2400" b="1" dirty="0" smtClean="0"/>
              <a:t> for a </a:t>
            </a:r>
            <a:r>
              <a:rPr lang="pl-PL" sz="2400" b="1" dirty="0" err="1" smtClean="0"/>
              <a:t>completel</a:t>
            </a:r>
            <a:r>
              <a:rPr lang="pl-PL" sz="2400" b="1" dirty="0" err="1"/>
              <a:t>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general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method</a:t>
            </a:r>
            <a:r>
              <a:rPr lang="pl-PL" sz="2400" b="1" dirty="0" smtClean="0"/>
              <a:t>…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8261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b="1" dirty="0" err="1" smtClean="0">
                <a:solidFill>
                  <a:prstClr val="black"/>
                </a:solidFill>
              </a:rPr>
              <a:t>Calculating</a:t>
            </a:r>
            <a:r>
              <a:rPr lang="pl-PL" sz="4000" b="1" dirty="0" smtClean="0">
                <a:solidFill>
                  <a:prstClr val="black"/>
                </a:solidFill>
              </a:rPr>
              <a:t> the Quantum Allan </a:t>
            </a:r>
            <a:r>
              <a:rPr lang="pl-PL" sz="4000" b="1" dirty="0" err="1">
                <a:solidFill>
                  <a:prstClr val="black"/>
                </a:solidFill>
              </a:rPr>
              <a:t>V</a:t>
            </a:r>
            <a:r>
              <a:rPr lang="pl-PL" sz="4000" b="1" dirty="0" err="1" smtClean="0">
                <a:solidFill>
                  <a:prstClr val="black"/>
                </a:solidFill>
              </a:rPr>
              <a:t>ariance</a:t>
            </a:r>
            <a:endParaRPr lang="en-US" sz="4000" b="1" dirty="0" smtClean="0">
              <a:solidFill>
                <a:prstClr val="black"/>
              </a:solidFill>
            </a:endParaRPr>
          </a:p>
        </p:txBody>
      </p:sp>
      <p:pic>
        <p:nvPicPr>
          <p:cNvPr id="57" name="Obraz 56"/>
          <p:cNvPicPr>
            <a:picLocks noChangeAspect="1"/>
          </p:cNvPicPr>
          <p:nvPr/>
        </p:nvPicPr>
        <p:blipFill rotWithShape="1">
          <a:blip r:embed="rId10"/>
          <a:srcRect l="1267" t="1098" r="2312" b="-1098"/>
          <a:stretch/>
        </p:blipFill>
        <p:spPr>
          <a:xfrm>
            <a:off x="1259632" y="836712"/>
            <a:ext cx="3813079" cy="196504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11"/>
          <a:srcRect t="7726" r="6561" b="-7726"/>
          <a:stretch/>
        </p:blipFill>
        <p:spPr>
          <a:xfrm>
            <a:off x="5072711" y="843345"/>
            <a:ext cx="2772000" cy="353217"/>
          </a:xfrm>
          <a:prstGeom prst="rect">
            <a:avLst/>
          </a:prstGeom>
        </p:spPr>
      </p:pic>
      <p:grpSp>
        <p:nvGrpSpPr>
          <p:cNvPr id="2" name="Grupa 1"/>
          <p:cNvGrpSpPr/>
          <p:nvPr/>
        </p:nvGrpSpPr>
        <p:grpSpPr>
          <a:xfrm>
            <a:off x="246771" y="2976177"/>
            <a:ext cx="8428482" cy="1003575"/>
            <a:chOff x="246771" y="2976177"/>
            <a:chExt cx="8428482" cy="1003575"/>
          </a:xfrm>
        </p:grpSpPr>
        <p:pic>
          <p:nvPicPr>
            <p:cNvPr id="39" name="Obraz 3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3042241"/>
              <a:ext cx="4940000" cy="616571"/>
            </a:xfrm>
            <a:prstGeom prst="rect">
              <a:avLst/>
            </a:prstGeom>
          </p:spPr>
        </p:pic>
        <p:cxnSp>
          <p:nvCxnSpPr>
            <p:cNvPr id="11" name="Łącznik prosty ze strzałką 10"/>
            <p:cNvCxnSpPr/>
            <p:nvPr/>
          </p:nvCxnSpPr>
          <p:spPr>
            <a:xfrm flipV="1">
              <a:off x="1186267" y="3484451"/>
              <a:ext cx="429127" cy="2956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Obraz 3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777" y="2976177"/>
              <a:ext cx="2342476" cy="689619"/>
            </a:xfrm>
            <a:prstGeom prst="rect">
              <a:avLst/>
            </a:prstGeom>
          </p:spPr>
        </p:pic>
        <p:sp>
          <p:nvSpPr>
            <p:cNvPr id="44" name="pole tekstowe 43"/>
            <p:cNvSpPr txBox="1"/>
            <p:nvPr/>
          </p:nvSpPr>
          <p:spPr>
            <a:xfrm>
              <a:off x="246771" y="3673587"/>
              <a:ext cx="17893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 err="1"/>
                <a:t>u</a:t>
              </a:r>
              <a:r>
                <a:rPr lang="pl-PL" sz="1200" dirty="0" err="1" smtClean="0"/>
                <a:t>nitary</a:t>
              </a:r>
              <a:r>
                <a:rPr lang="pl-PL" sz="1200" dirty="0" smtClean="0"/>
                <a:t> </a:t>
              </a:r>
              <a:r>
                <a:rPr lang="pl-PL" sz="1200" dirty="0" err="1" smtClean="0"/>
                <a:t>frequency</a:t>
              </a:r>
              <a:r>
                <a:rPr lang="pl-PL" sz="1200" dirty="0" smtClean="0"/>
                <a:t> </a:t>
              </a:r>
              <a:r>
                <a:rPr lang="pl-PL" sz="1200" dirty="0" err="1" smtClean="0"/>
                <a:t>sensing</a:t>
              </a:r>
              <a:endParaRPr lang="pl-PL" sz="1200" dirty="0"/>
            </a:p>
          </p:txBody>
        </p:sp>
        <p:sp>
          <p:nvSpPr>
            <p:cNvPr id="87" name="pole tekstowe 86"/>
            <p:cNvSpPr txBox="1"/>
            <p:nvPr/>
          </p:nvSpPr>
          <p:spPr>
            <a:xfrm>
              <a:off x="2271082" y="3702753"/>
              <a:ext cx="14592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 err="1"/>
                <a:t>a</a:t>
              </a:r>
              <a:r>
                <a:rPr lang="pl-PL" sz="1200" dirty="0" err="1" smtClean="0"/>
                <a:t>tomic</a:t>
              </a:r>
              <a:r>
                <a:rPr lang="pl-PL" sz="1200" dirty="0" smtClean="0"/>
                <a:t> </a:t>
              </a:r>
              <a:r>
                <a:rPr lang="pl-PL" sz="1200" dirty="0" err="1" smtClean="0"/>
                <a:t>decoherence</a:t>
              </a:r>
              <a:endParaRPr lang="pl-PL" sz="1200" dirty="0"/>
            </a:p>
          </p:txBody>
        </p:sp>
        <p:cxnSp>
          <p:nvCxnSpPr>
            <p:cNvPr id="88" name="Łącznik prosty ze strzałką 87"/>
            <p:cNvCxnSpPr/>
            <p:nvPr/>
          </p:nvCxnSpPr>
          <p:spPr>
            <a:xfrm flipH="1" flipV="1">
              <a:off x="2242274" y="3484450"/>
              <a:ext cx="432047" cy="2750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a 4"/>
          <p:cNvGrpSpPr/>
          <p:nvPr/>
        </p:nvGrpSpPr>
        <p:grpSpPr>
          <a:xfrm>
            <a:off x="332956" y="4006542"/>
            <a:ext cx="8877411" cy="1424602"/>
            <a:chOff x="332956" y="4006542"/>
            <a:chExt cx="8877411" cy="1424602"/>
          </a:xfrm>
        </p:grpSpPr>
        <p:pic>
          <p:nvPicPr>
            <p:cNvPr id="9" name="Obraz 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56" y="5077547"/>
              <a:ext cx="4370286" cy="169143"/>
            </a:xfrm>
            <a:prstGeom prst="rect">
              <a:avLst/>
            </a:prstGeom>
          </p:spPr>
        </p:pic>
        <p:pic>
          <p:nvPicPr>
            <p:cNvPr id="30" name="Obraz 2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394" y="4071906"/>
              <a:ext cx="5675428" cy="657429"/>
            </a:xfrm>
            <a:prstGeom prst="rect">
              <a:avLst/>
            </a:prstGeom>
          </p:spPr>
        </p:pic>
        <p:pic>
          <p:nvPicPr>
            <p:cNvPr id="15" name="Obraz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42" y="5051716"/>
              <a:ext cx="1563429" cy="189714"/>
            </a:xfrm>
            <a:prstGeom prst="rect">
              <a:avLst/>
            </a:prstGeom>
            <a:solidFill>
              <a:schemeClr val="bg1"/>
            </a:solidFill>
            <a:ln/>
            <a:effectLst/>
          </p:spPr>
        </p:pic>
        <p:pic>
          <p:nvPicPr>
            <p:cNvPr id="21" name="Obraz 2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4862001"/>
              <a:ext cx="2165714" cy="569143"/>
            </a:xfrm>
            <a:prstGeom prst="rect">
              <a:avLst/>
            </a:prstGeom>
          </p:spPr>
        </p:pic>
        <p:sp>
          <p:nvSpPr>
            <p:cNvPr id="90" name="Prostokąt 89"/>
            <p:cNvSpPr/>
            <p:nvPr/>
          </p:nvSpPr>
          <p:spPr>
            <a:xfrm>
              <a:off x="7277850" y="4006542"/>
              <a:ext cx="19325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pl-PL" sz="1200" dirty="0" err="1" smtClean="0">
                  <a:solidFill>
                    <a:prstClr val="black"/>
                  </a:solidFill>
                </a:rPr>
                <a:t>stochastic</a:t>
              </a:r>
              <a:r>
                <a:rPr lang="pl-PL" sz="1200" dirty="0" smtClean="0">
                  <a:solidFill>
                    <a:prstClr val="black"/>
                  </a:solidFill>
                </a:rPr>
                <a:t> proces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describing</a:t>
              </a:r>
              <a:endParaRPr lang="pl-PL" sz="1200" dirty="0" smtClean="0">
                <a:solidFill>
                  <a:prstClr val="black"/>
                </a:solidFill>
              </a:endParaRPr>
            </a:p>
            <a:p>
              <a:pPr lvl="0"/>
              <a:r>
                <a:rPr lang="pl-PL" sz="1200" dirty="0" smtClean="0">
                  <a:solidFill>
                    <a:prstClr val="black"/>
                  </a:solidFill>
                </a:rPr>
                <a:t>LO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frequency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fluctuations</a:t>
              </a:r>
              <a:endParaRPr lang="pl-PL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95" name="Łącznik prosty ze strzałką 94"/>
            <p:cNvCxnSpPr>
              <a:stCxn id="90" idx="2"/>
            </p:cNvCxnSpPr>
            <p:nvPr/>
          </p:nvCxnSpPr>
          <p:spPr>
            <a:xfrm flipH="1">
              <a:off x="7380312" y="4468207"/>
              <a:ext cx="863797" cy="1849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a 5"/>
          <p:cNvGrpSpPr/>
          <p:nvPr/>
        </p:nvGrpSpPr>
        <p:grpSpPr>
          <a:xfrm>
            <a:off x="1248557" y="5753525"/>
            <a:ext cx="6409101" cy="667557"/>
            <a:chOff x="1094914" y="5728747"/>
            <a:chExt cx="6409101" cy="667557"/>
          </a:xfrm>
        </p:grpSpPr>
        <p:pic>
          <p:nvPicPr>
            <p:cNvPr id="94" name="Obraz 9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611" y="5728747"/>
              <a:ext cx="2683404" cy="667557"/>
            </a:xfrm>
            <a:prstGeom prst="rect">
              <a:avLst/>
            </a:prstGeom>
          </p:spPr>
        </p:pic>
        <p:sp>
          <p:nvSpPr>
            <p:cNvPr id="101" name="pole tekstowe 100"/>
            <p:cNvSpPr txBox="1"/>
            <p:nvPr/>
          </p:nvSpPr>
          <p:spPr>
            <a:xfrm>
              <a:off x="1094914" y="5808501"/>
              <a:ext cx="3216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err="1" smtClean="0"/>
                <a:t>Assume</a:t>
              </a:r>
              <a:r>
                <a:rPr lang="pl-PL" b="1" dirty="0" smtClean="0"/>
                <a:t> the </a:t>
              </a:r>
              <a:r>
                <a:rPr lang="pl-PL" b="1" dirty="0" err="1" smtClean="0"/>
                <a:t>input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state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is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given</a:t>
              </a:r>
              <a:r>
                <a:rPr lang="pl-PL" b="1" dirty="0" smtClean="0"/>
                <a:t>:</a:t>
              </a:r>
              <a:endParaRPr lang="pl-PL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/>
          <p:cNvSpPr/>
          <p:nvPr/>
        </p:nvSpPr>
        <p:spPr>
          <a:xfrm>
            <a:off x="-1" y="-7984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err="1">
                <a:solidFill>
                  <a:prstClr val="black"/>
                </a:solidFill>
              </a:rPr>
              <a:t>Helicopter</a:t>
            </a:r>
            <a:r>
              <a:rPr lang="pl-PL" sz="3600" b="1" dirty="0">
                <a:solidFill>
                  <a:prstClr val="black"/>
                </a:solidFill>
              </a:rPr>
              <a:t> </a:t>
            </a:r>
            <a:r>
              <a:rPr lang="pl-PL" sz="3600" b="1" dirty="0" err="1">
                <a:solidFill>
                  <a:prstClr val="black"/>
                </a:solidFill>
              </a:rPr>
              <a:t>view</a:t>
            </a:r>
            <a:r>
              <a:rPr lang="pl-PL" sz="3600" b="1" dirty="0">
                <a:solidFill>
                  <a:prstClr val="black"/>
                </a:solidFill>
              </a:rPr>
              <a:t> of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fundamental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quantum precision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limits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in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optical</a:t>
            </a:r>
            <a:r>
              <a:rPr lang="pl-PL" sz="36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interferometry</a:t>
            </a:r>
            <a:endParaRPr lang="en-US" sz="2400" b="1" dirty="0" smtClean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30722" name="AutoShape 2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AutoShape 6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result for siqs logo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Image result for siqs logo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28824"/>
            <a:ext cx="3816424" cy="278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Prostokąt 22"/>
          <p:cNvSpPr/>
          <p:nvPr/>
        </p:nvSpPr>
        <p:spPr>
          <a:xfrm>
            <a:off x="539552" y="4581128"/>
            <a:ext cx="770485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u="sng" dirty="0" smtClean="0"/>
              <a:t>R. Demkowicz-Dobrzański</a:t>
            </a:r>
            <a:r>
              <a:rPr lang="pl-PL" sz="2000" u="sng" baseline="30000" dirty="0" smtClean="0"/>
              <a:t>1</a:t>
            </a:r>
            <a:r>
              <a:rPr lang="pl-PL" sz="2000" dirty="0" smtClean="0"/>
              <a:t>, K. Banaszek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</a:t>
            </a:r>
            <a:r>
              <a:rPr lang="pl-PL" sz="2000" baseline="30000" dirty="0" smtClean="0"/>
              <a:t>   </a:t>
            </a:r>
            <a:r>
              <a:rPr lang="pl-PL" sz="2000" dirty="0" smtClean="0"/>
              <a:t>J. Kołodyński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 M. Jarzyna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 </a:t>
            </a:r>
            <a:br>
              <a:rPr lang="pl-PL" sz="2000" dirty="0" smtClean="0"/>
            </a:br>
            <a:r>
              <a:rPr lang="pl-PL" sz="2000" dirty="0" smtClean="0"/>
              <a:t>M. </a:t>
            </a:r>
            <a:r>
              <a:rPr lang="pl-PL" sz="2000" dirty="0" smtClean="0"/>
              <a:t>Guta</a:t>
            </a:r>
            <a:r>
              <a:rPr lang="pl-PL" sz="2000" baseline="30000" dirty="0" smtClean="0"/>
              <a:t>2</a:t>
            </a:r>
            <a:r>
              <a:rPr lang="pl-PL" sz="2000" dirty="0" smtClean="0"/>
              <a:t>, </a:t>
            </a:r>
            <a:r>
              <a:rPr lang="pl-PL" sz="2000" dirty="0" smtClean="0"/>
              <a:t>R. </a:t>
            </a:r>
            <a:r>
              <a:rPr lang="pl-PL" sz="2000" dirty="0" smtClean="0"/>
              <a:t>Schnabel</a:t>
            </a:r>
            <a:r>
              <a:rPr lang="pl-PL" sz="2000" baseline="30000" dirty="0" smtClean="0"/>
              <a:t>3</a:t>
            </a:r>
            <a:endParaRPr lang="pl-PL" sz="2000" dirty="0" smtClean="0"/>
          </a:p>
          <a:p>
            <a:pPr algn="ctr"/>
            <a:r>
              <a:rPr lang="pl-PL" i="1" baseline="30000" dirty="0" smtClean="0"/>
              <a:t>1</a:t>
            </a:r>
            <a:r>
              <a:rPr lang="pl-PL" i="1" dirty="0" smtClean="0"/>
              <a:t>Faculty of </a:t>
            </a:r>
            <a:r>
              <a:rPr lang="pl-PL" i="1" dirty="0" err="1" smtClean="0"/>
              <a:t>Physics</a:t>
            </a:r>
            <a:r>
              <a:rPr lang="pl-PL" i="1" dirty="0" smtClean="0"/>
              <a:t>, </a:t>
            </a:r>
            <a:r>
              <a:rPr lang="pl-PL" i="1" dirty="0" err="1" smtClean="0"/>
              <a:t>University</a:t>
            </a:r>
            <a:r>
              <a:rPr lang="pl-PL" i="1" dirty="0" smtClean="0"/>
              <a:t> of Warsaw, Poland</a:t>
            </a:r>
          </a:p>
          <a:p>
            <a:pPr algn="ctr"/>
            <a:r>
              <a:rPr lang="pl-PL" i="1" baseline="30000" dirty="0" smtClean="0"/>
              <a:t>2</a:t>
            </a:r>
            <a:r>
              <a:rPr lang="en-US" i="1" dirty="0" smtClean="0"/>
              <a:t> School of Mathematical Sciences</a:t>
            </a:r>
            <a:r>
              <a:rPr lang="pl-PL" i="1" dirty="0" smtClean="0"/>
              <a:t>, </a:t>
            </a:r>
            <a:r>
              <a:rPr lang="en-US" i="1" dirty="0" smtClean="0"/>
              <a:t>University of Nottingham</a:t>
            </a:r>
            <a:r>
              <a:rPr lang="pl-PL" i="1" dirty="0" smtClean="0"/>
              <a:t>, United </a:t>
            </a:r>
            <a:r>
              <a:rPr lang="pl-PL" i="1" dirty="0" err="1" smtClean="0"/>
              <a:t>Kingdom</a:t>
            </a:r>
            <a:endParaRPr lang="pl-PL" i="1" dirty="0" smtClean="0"/>
          </a:p>
          <a:p>
            <a:pPr algn="ctr"/>
            <a:r>
              <a:rPr lang="pl-PL" i="1" baseline="30000" dirty="0" smtClean="0"/>
              <a:t>3</a:t>
            </a:r>
            <a:r>
              <a:rPr lang="en-US" i="1" dirty="0" smtClean="0"/>
              <a:t> </a:t>
            </a:r>
            <a:r>
              <a:rPr lang="en-US" dirty="0" smtClean="0"/>
              <a:t>Max-Planck-</a:t>
            </a:r>
            <a:r>
              <a:rPr lang="en-US" dirty="0" err="1" smtClean="0"/>
              <a:t>Institut</a:t>
            </a:r>
            <a:r>
              <a:rPr lang="en-US" dirty="0" smtClean="0"/>
              <a:t> f</a:t>
            </a:r>
            <a:r>
              <a:rPr lang="pl-PL" dirty="0" smtClean="0"/>
              <a:t>u</a:t>
            </a:r>
            <a:r>
              <a:rPr lang="en-US" dirty="0" smtClean="0"/>
              <a:t>r </a:t>
            </a:r>
            <a:r>
              <a:rPr lang="en-US" dirty="0" err="1" smtClean="0"/>
              <a:t>Gravitationsphysik</a:t>
            </a:r>
            <a:r>
              <a:rPr lang="en-US" dirty="0" smtClean="0"/>
              <a:t>, Hannover, Germany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i="1" baseline="30000" dirty="0" smtClean="0"/>
              <a:t>4</a:t>
            </a:r>
            <a:r>
              <a:rPr lang="en-US" i="1" dirty="0" smtClean="0"/>
              <a:t> </a:t>
            </a:r>
            <a:r>
              <a:rPr lang="de-DE" dirty="0" smtClean="0"/>
              <a:t>Theoretische Physik, ETH </a:t>
            </a:r>
            <a:r>
              <a:rPr lang="de-DE" dirty="0" err="1" smtClean="0"/>
              <a:t>Zurich</a:t>
            </a:r>
            <a:r>
              <a:rPr lang="de-DE" dirty="0" smtClean="0"/>
              <a:t>, 8093 </a:t>
            </a:r>
            <a:r>
              <a:rPr lang="de-DE" dirty="0" err="1" smtClean="0"/>
              <a:t>Zurich</a:t>
            </a:r>
            <a:r>
              <a:rPr lang="de-DE" dirty="0" smtClean="0"/>
              <a:t>, </a:t>
            </a:r>
            <a:r>
              <a:rPr lang="de-DE" dirty="0" err="1" smtClean="0"/>
              <a:t>Switzerland</a:t>
            </a:r>
            <a:endParaRPr lang="pl-PL" dirty="0" smtClean="0"/>
          </a:p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 algn="ctr"/>
            <a:endParaRPr lang="pl-PL" i="1" dirty="0" smtClean="0"/>
          </a:p>
          <a:p>
            <a:pPr algn="ctr"/>
            <a:endParaRPr lang="pl-PL" i="1" dirty="0" smtClean="0"/>
          </a:p>
          <a:p>
            <a:pPr algn="ctr"/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457" y="1626703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b="1" dirty="0" err="1" smtClean="0">
                <a:solidFill>
                  <a:prstClr val="black"/>
                </a:solidFill>
              </a:rPr>
              <a:t>Optimal</a:t>
            </a:r>
            <a:r>
              <a:rPr lang="pl-PL" sz="4000" b="1" dirty="0" smtClean="0">
                <a:solidFill>
                  <a:prstClr val="black"/>
                </a:solidFill>
              </a:rPr>
              <a:t> Quantum </a:t>
            </a:r>
            <a:r>
              <a:rPr lang="pl-PL" sz="4000" b="1" dirty="0" err="1" smtClean="0">
                <a:solidFill>
                  <a:prstClr val="black"/>
                </a:solidFill>
              </a:rPr>
              <a:t>Bayesian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parameter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estimation</a:t>
            </a:r>
            <a:r>
              <a:rPr lang="pl-PL" sz="4000" b="1" dirty="0" smtClean="0">
                <a:solidFill>
                  <a:prstClr val="black"/>
                </a:solidFill>
              </a:rPr>
              <a:t> for </a:t>
            </a:r>
            <a:r>
              <a:rPr lang="pl-PL" sz="4000" b="1" dirty="0" err="1" smtClean="0">
                <a:solidFill>
                  <a:prstClr val="black"/>
                </a:solidFill>
              </a:rPr>
              <a:t>variance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cost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function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endParaRPr lang="en-US" sz="4000" b="1" dirty="0" smtClean="0">
              <a:solidFill>
                <a:prstClr val="black"/>
              </a:solidFill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879359" y="3041396"/>
            <a:ext cx="6524762" cy="400110"/>
            <a:chOff x="879359" y="3041396"/>
            <a:chExt cx="6524762" cy="400110"/>
          </a:xfrm>
        </p:grpSpPr>
        <p:sp>
          <p:nvSpPr>
            <p:cNvPr id="24" name="pole tekstowe 23"/>
            <p:cNvSpPr txBox="1"/>
            <p:nvPr/>
          </p:nvSpPr>
          <p:spPr>
            <a:xfrm>
              <a:off x="879359" y="3041396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/>
                <a:t>a</a:t>
              </a:r>
              <a:r>
                <a:rPr lang="pl-PL" sz="2000" dirty="0" err="1" smtClean="0"/>
                <a:t>verage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cost</a:t>
              </a:r>
              <a:r>
                <a:rPr lang="pl-PL" sz="2000" dirty="0" smtClean="0"/>
                <a:t>:</a:t>
              </a:r>
              <a:endParaRPr lang="en-US" sz="2000" dirty="0"/>
            </a:p>
          </p:txBody>
        </p:sp>
        <p:pic>
          <p:nvPicPr>
            <p:cNvPr id="14" name="Obraz 1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3140968"/>
              <a:ext cx="4632321" cy="2894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2" name="Grupa 1"/>
          <p:cNvGrpSpPr/>
          <p:nvPr/>
        </p:nvGrpSpPr>
        <p:grpSpPr>
          <a:xfrm>
            <a:off x="467288" y="1701931"/>
            <a:ext cx="8964488" cy="992340"/>
            <a:chOff x="467288" y="1701931"/>
            <a:chExt cx="8964488" cy="992340"/>
          </a:xfrm>
        </p:grpSpPr>
        <p:grpSp>
          <p:nvGrpSpPr>
            <p:cNvPr id="19" name="Grupa 18"/>
            <p:cNvGrpSpPr/>
            <p:nvPr/>
          </p:nvGrpSpPr>
          <p:grpSpPr>
            <a:xfrm>
              <a:off x="467288" y="1734256"/>
              <a:ext cx="3312368" cy="400110"/>
              <a:chOff x="611560" y="2636912"/>
              <a:chExt cx="3312368" cy="400110"/>
            </a:xfrm>
          </p:grpSpPr>
          <p:pic>
            <p:nvPicPr>
              <p:cNvPr id="20" name="Obraz 19" descr="TP_tmp.emf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1" cstate="print"/>
              <a:stretch>
                <a:fillRect/>
              </a:stretch>
            </p:blipFill>
            <p:spPr bwMode="auto">
              <a:xfrm>
                <a:off x="611560" y="2708920"/>
                <a:ext cx="506816" cy="278519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22" name="pole tekstowe 21"/>
              <p:cNvSpPr txBox="1"/>
              <p:nvPr/>
            </p:nvSpPr>
            <p:spPr>
              <a:xfrm>
                <a:off x="1187624" y="2636912"/>
                <a:ext cx="27363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dirty="0" err="1" smtClean="0"/>
                  <a:t>prior</a:t>
                </a:r>
                <a:r>
                  <a:rPr lang="pl-PL" sz="2000" dirty="0" smtClean="0"/>
                  <a:t>  </a:t>
                </a:r>
                <a:r>
                  <a:rPr lang="pl-PL" sz="2000" dirty="0" err="1" smtClean="0"/>
                  <a:t>distribution</a:t>
                </a:r>
                <a:endParaRPr lang="en-US" sz="2000" dirty="0"/>
              </a:p>
            </p:txBody>
          </p:sp>
        </p:grpSp>
        <p:sp>
          <p:nvSpPr>
            <p:cNvPr id="27" name="pole tekstowe 26"/>
            <p:cNvSpPr txBox="1"/>
            <p:nvPr/>
          </p:nvSpPr>
          <p:spPr>
            <a:xfrm>
              <a:off x="6695472" y="1701931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measurement</a:t>
              </a:r>
              <a:endParaRPr lang="en-US" sz="2000" dirty="0"/>
            </a:p>
          </p:txBody>
        </p:sp>
        <p:pic>
          <p:nvPicPr>
            <p:cNvPr id="8" name="Obraz 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138" y="1806264"/>
              <a:ext cx="320571" cy="2400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0" name="Obraz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440" y="2409700"/>
              <a:ext cx="2338286" cy="28457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" name="Obraz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601" y="2352787"/>
              <a:ext cx="541714" cy="28285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2" name="pole tekstowe 31"/>
            <p:cNvSpPr txBox="1"/>
            <p:nvPr/>
          </p:nvSpPr>
          <p:spPr>
            <a:xfrm>
              <a:off x="5435840" y="2294161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estimator</a:t>
              </a:r>
              <a:endParaRPr lang="en-US" sz="2000" dirty="0"/>
            </a:p>
          </p:txBody>
        </p:sp>
        <p:pic>
          <p:nvPicPr>
            <p:cNvPr id="5" name="Obraz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531" y="1856454"/>
              <a:ext cx="277714" cy="18685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5" name="pole tekstowe 34"/>
            <p:cNvSpPr txBox="1"/>
            <p:nvPr/>
          </p:nvSpPr>
          <p:spPr>
            <a:xfrm>
              <a:off x="4067688" y="1734256"/>
              <a:ext cx="1763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/>
                <a:t>f</a:t>
              </a:r>
              <a:r>
                <a:rPr lang="pl-PL" sz="2000" dirty="0" smtClean="0"/>
                <a:t>amily of </a:t>
              </a:r>
              <a:r>
                <a:rPr lang="pl-PL" sz="2000" dirty="0" err="1" smtClean="0"/>
                <a:t>states</a:t>
              </a:r>
              <a:endParaRPr lang="en-US" sz="2000" dirty="0"/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3004583" y="4614605"/>
            <a:ext cx="3168250" cy="1089715"/>
            <a:chOff x="3004583" y="4614605"/>
            <a:chExt cx="3168250" cy="1089715"/>
          </a:xfrm>
        </p:grpSpPr>
        <p:pic>
          <p:nvPicPr>
            <p:cNvPr id="16" name="Obraz 1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424" y="4783390"/>
              <a:ext cx="2593822" cy="7532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61" name="Prostokąt 60"/>
            <p:cNvSpPr/>
            <p:nvPr/>
          </p:nvSpPr>
          <p:spPr>
            <a:xfrm>
              <a:off x="3004583" y="4614605"/>
              <a:ext cx="3168250" cy="10897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558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b="1" dirty="0" err="1" smtClean="0">
                <a:solidFill>
                  <a:prstClr val="black"/>
                </a:solidFill>
              </a:rPr>
              <a:t>Optimal</a:t>
            </a:r>
            <a:r>
              <a:rPr lang="pl-PL" sz="4000" b="1" dirty="0" smtClean="0">
                <a:solidFill>
                  <a:prstClr val="black"/>
                </a:solidFill>
              </a:rPr>
              <a:t> Quantum </a:t>
            </a:r>
            <a:r>
              <a:rPr lang="pl-PL" sz="4000" b="1" dirty="0" err="1" smtClean="0">
                <a:solidFill>
                  <a:prstClr val="black"/>
                </a:solidFill>
              </a:rPr>
              <a:t>Bayesian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parameter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estimation</a:t>
            </a:r>
            <a:r>
              <a:rPr lang="pl-PL" sz="4000" b="1" dirty="0" smtClean="0">
                <a:solidFill>
                  <a:prstClr val="black"/>
                </a:solidFill>
              </a:rPr>
              <a:t> for </a:t>
            </a:r>
            <a:r>
              <a:rPr lang="pl-PL" sz="4000" b="1" dirty="0" err="1" smtClean="0">
                <a:solidFill>
                  <a:prstClr val="black"/>
                </a:solidFill>
              </a:rPr>
              <a:t>variance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cost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function</a:t>
            </a:r>
            <a:endParaRPr lang="en-US" sz="4000" b="1" dirty="0" smtClean="0">
              <a:solidFill>
                <a:prstClr val="black"/>
              </a:solidFill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879359" y="3041396"/>
            <a:ext cx="6524762" cy="400110"/>
            <a:chOff x="879359" y="3041396"/>
            <a:chExt cx="6524762" cy="400110"/>
          </a:xfrm>
        </p:grpSpPr>
        <p:sp>
          <p:nvSpPr>
            <p:cNvPr id="24" name="pole tekstowe 23"/>
            <p:cNvSpPr txBox="1"/>
            <p:nvPr/>
          </p:nvSpPr>
          <p:spPr>
            <a:xfrm>
              <a:off x="879359" y="3041396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/>
                <a:t>a</a:t>
              </a:r>
              <a:r>
                <a:rPr lang="pl-PL" sz="2000" dirty="0" err="1" smtClean="0"/>
                <a:t>verage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cost</a:t>
              </a:r>
              <a:r>
                <a:rPr lang="pl-PL" sz="2000" dirty="0" smtClean="0"/>
                <a:t>:</a:t>
              </a:r>
              <a:endParaRPr lang="en-US" sz="2000" dirty="0"/>
            </a:p>
          </p:txBody>
        </p:sp>
        <p:pic>
          <p:nvPicPr>
            <p:cNvPr id="14" name="Obraz 1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3140968"/>
              <a:ext cx="4632321" cy="2894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2" name="Grupa 1"/>
          <p:cNvGrpSpPr/>
          <p:nvPr/>
        </p:nvGrpSpPr>
        <p:grpSpPr>
          <a:xfrm>
            <a:off x="467288" y="1701931"/>
            <a:ext cx="8964488" cy="992340"/>
            <a:chOff x="467288" y="1701931"/>
            <a:chExt cx="8964488" cy="992340"/>
          </a:xfrm>
        </p:grpSpPr>
        <p:grpSp>
          <p:nvGrpSpPr>
            <p:cNvPr id="19" name="Grupa 18"/>
            <p:cNvGrpSpPr/>
            <p:nvPr/>
          </p:nvGrpSpPr>
          <p:grpSpPr>
            <a:xfrm>
              <a:off x="467288" y="1734256"/>
              <a:ext cx="3312368" cy="400110"/>
              <a:chOff x="611560" y="2636912"/>
              <a:chExt cx="3312368" cy="400110"/>
            </a:xfrm>
          </p:grpSpPr>
          <p:pic>
            <p:nvPicPr>
              <p:cNvPr id="20" name="Obraz 19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4" cstate="print"/>
              <a:stretch>
                <a:fillRect/>
              </a:stretch>
            </p:blipFill>
            <p:spPr bwMode="auto">
              <a:xfrm>
                <a:off x="611560" y="2708920"/>
                <a:ext cx="506816" cy="278519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22" name="pole tekstowe 21"/>
              <p:cNvSpPr txBox="1"/>
              <p:nvPr/>
            </p:nvSpPr>
            <p:spPr>
              <a:xfrm>
                <a:off x="1187624" y="2636912"/>
                <a:ext cx="27363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dirty="0" err="1" smtClean="0"/>
                  <a:t>prior</a:t>
                </a:r>
                <a:r>
                  <a:rPr lang="pl-PL" sz="2000" dirty="0" smtClean="0"/>
                  <a:t>  </a:t>
                </a:r>
                <a:r>
                  <a:rPr lang="pl-PL" sz="2000" dirty="0" err="1" smtClean="0"/>
                  <a:t>distribution</a:t>
                </a:r>
                <a:endParaRPr lang="en-US" sz="2000" dirty="0"/>
              </a:p>
            </p:txBody>
          </p:sp>
        </p:grpSp>
        <p:sp>
          <p:nvSpPr>
            <p:cNvPr id="27" name="pole tekstowe 26"/>
            <p:cNvSpPr txBox="1"/>
            <p:nvPr/>
          </p:nvSpPr>
          <p:spPr>
            <a:xfrm>
              <a:off x="6695472" y="1701931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measurement</a:t>
              </a:r>
              <a:endParaRPr lang="en-US" sz="2000" dirty="0"/>
            </a:p>
          </p:txBody>
        </p:sp>
        <p:pic>
          <p:nvPicPr>
            <p:cNvPr id="8" name="Obraz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138" y="1806264"/>
              <a:ext cx="320571" cy="2400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0" name="Obraz 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440" y="2409700"/>
              <a:ext cx="2338286" cy="28457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" name="Obraz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601" y="2352787"/>
              <a:ext cx="541714" cy="28285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2" name="pole tekstowe 31"/>
            <p:cNvSpPr txBox="1"/>
            <p:nvPr/>
          </p:nvSpPr>
          <p:spPr>
            <a:xfrm>
              <a:off x="5435840" y="2294161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estimator</a:t>
              </a:r>
              <a:endParaRPr lang="en-US" sz="2000" dirty="0"/>
            </a:p>
          </p:txBody>
        </p:sp>
        <p:pic>
          <p:nvPicPr>
            <p:cNvPr id="5" name="Obraz 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531" y="1856454"/>
              <a:ext cx="277714" cy="18685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5" name="pole tekstowe 34"/>
            <p:cNvSpPr txBox="1"/>
            <p:nvPr/>
          </p:nvSpPr>
          <p:spPr>
            <a:xfrm>
              <a:off x="4067688" y="1734256"/>
              <a:ext cx="1763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/>
                <a:t>f</a:t>
              </a:r>
              <a:r>
                <a:rPr lang="pl-PL" sz="2000" dirty="0" smtClean="0"/>
                <a:t>amily of </a:t>
              </a:r>
              <a:r>
                <a:rPr lang="pl-PL" sz="2000" dirty="0" err="1" smtClean="0"/>
                <a:t>states</a:t>
              </a:r>
              <a:endParaRPr lang="en-US" sz="2000" dirty="0"/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467288" y="4448108"/>
            <a:ext cx="7632848" cy="1828642"/>
            <a:chOff x="467288" y="4448108"/>
            <a:chExt cx="7632848" cy="1828642"/>
          </a:xfrm>
        </p:grpSpPr>
        <p:sp>
          <p:nvSpPr>
            <p:cNvPr id="23" name="Prostokąt 22"/>
            <p:cNvSpPr/>
            <p:nvPr/>
          </p:nvSpPr>
          <p:spPr>
            <a:xfrm>
              <a:off x="467288" y="4448108"/>
              <a:ext cx="7632848" cy="18286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Obraz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712" y="4582948"/>
              <a:ext cx="5760000" cy="79142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6" name="Obraz 25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089257" y="5564800"/>
              <a:ext cx="1691186" cy="48006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8" name="Obraz 2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250" y="5742532"/>
              <a:ext cx="1724952" cy="28190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9" name="Obraz 2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009" y="5716909"/>
              <a:ext cx="2044952" cy="281905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30" name="pole tekstowe 29"/>
          <p:cNvSpPr txBox="1"/>
          <p:nvPr/>
        </p:nvSpPr>
        <p:spPr>
          <a:xfrm>
            <a:off x="3407915" y="3699307"/>
            <a:ext cx="2108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/>
              <a:t>s</a:t>
            </a:r>
            <a:r>
              <a:rPr lang="pl-PL" sz="3200" b="1" dirty="0" err="1" smtClean="0"/>
              <a:t>olution</a:t>
            </a:r>
            <a:r>
              <a:rPr lang="pl-PL" sz="3200" b="1" dirty="0" smtClean="0"/>
              <a:t>:</a:t>
            </a:r>
            <a:endParaRPr lang="en-US" sz="3200" b="1" dirty="0"/>
          </a:p>
        </p:txBody>
      </p:sp>
      <p:sp>
        <p:nvSpPr>
          <p:cNvPr id="31" name="Prostokąt 30"/>
          <p:cNvSpPr/>
          <p:nvPr/>
        </p:nvSpPr>
        <p:spPr>
          <a:xfrm>
            <a:off x="143508" y="6380894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400" dirty="0" err="1" smtClean="0">
                <a:solidFill>
                  <a:prstClr val="black"/>
                </a:solidFill>
              </a:rPr>
              <a:t>Helstrom</a:t>
            </a:r>
            <a:r>
              <a:rPr lang="pl-PL" sz="1400" dirty="0" smtClean="0">
                <a:solidFill>
                  <a:prstClr val="black"/>
                </a:solidFill>
              </a:rPr>
              <a:t>, </a:t>
            </a:r>
            <a:r>
              <a:rPr lang="pl-PL" sz="1400" i="1" dirty="0" smtClean="0">
                <a:solidFill>
                  <a:prstClr val="black"/>
                </a:solidFill>
              </a:rPr>
              <a:t>Quantum </a:t>
            </a:r>
            <a:r>
              <a:rPr lang="pl-PL" sz="1400" i="1" dirty="0" err="1" smtClean="0">
                <a:solidFill>
                  <a:prstClr val="black"/>
                </a:solidFill>
              </a:rPr>
              <a:t>Detection</a:t>
            </a:r>
            <a:r>
              <a:rPr lang="pl-PL" sz="1400" i="1" dirty="0" smtClean="0">
                <a:solidFill>
                  <a:prstClr val="black"/>
                </a:solidFill>
              </a:rPr>
              <a:t> and </a:t>
            </a:r>
            <a:r>
              <a:rPr lang="pl-PL" sz="1400" i="1" dirty="0" err="1" smtClean="0">
                <a:solidFill>
                  <a:prstClr val="black"/>
                </a:solidFill>
              </a:rPr>
              <a:t>Estimation</a:t>
            </a:r>
            <a:r>
              <a:rPr lang="pl-PL" sz="1400" i="1" dirty="0" smtClean="0">
                <a:solidFill>
                  <a:prstClr val="black"/>
                </a:solidFill>
              </a:rPr>
              <a:t> </a:t>
            </a:r>
            <a:r>
              <a:rPr lang="pl-PL" sz="1400" i="1" dirty="0" err="1" smtClean="0">
                <a:solidFill>
                  <a:prstClr val="black"/>
                </a:solidFill>
              </a:rPr>
              <a:t>Theory</a:t>
            </a:r>
            <a:r>
              <a:rPr lang="pl-PL" sz="1400" i="1" dirty="0" smtClean="0">
                <a:solidFill>
                  <a:prstClr val="black"/>
                </a:solidFill>
              </a:rPr>
              <a:t>, </a:t>
            </a:r>
            <a:r>
              <a:rPr lang="pl-PL" sz="1400" dirty="0" smtClean="0">
                <a:solidFill>
                  <a:prstClr val="black"/>
                </a:solidFill>
              </a:rPr>
              <a:t>(1976)</a:t>
            </a:r>
          </a:p>
          <a:p>
            <a:pPr algn="r"/>
            <a:r>
              <a:rPr lang="pl-PL" sz="1400" dirty="0"/>
              <a:t>K. </a:t>
            </a:r>
            <a:r>
              <a:rPr lang="pl-PL" sz="1400" dirty="0" err="1"/>
              <a:t>Macieszczak</a:t>
            </a:r>
            <a:r>
              <a:rPr lang="pl-PL" sz="1400" dirty="0"/>
              <a:t>, M. </a:t>
            </a:r>
            <a:r>
              <a:rPr lang="pl-PL" sz="1400" dirty="0" err="1"/>
              <a:t>Fraas</a:t>
            </a:r>
            <a:r>
              <a:rPr lang="pl-PL" sz="1400" dirty="0"/>
              <a:t>, RDD</a:t>
            </a:r>
            <a:r>
              <a:rPr lang="pl-PL" sz="1400" dirty="0" smtClean="0"/>
              <a:t>, </a:t>
            </a:r>
            <a:r>
              <a:rPr lang="en-US" sz="1400" dirty="0"/>
              <a:t>New J. Phys. 16, 113002 (2014) </a:t>
            </a:r>
            <a:r>
              <a:rPr lang="pl-PL" sz="1400" dirty="0" smtClean="0"/>
              <a:t> </a:t>
            </a:r>
            <a:endParaRPr lang="en-US" sz="1400" dirty="0"/>
          </a:p>
          <a:p>
            <a:pPr algn="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44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24256" y="1040351"/>
            <a:ext cx="8132000" cy="1364638"/>
            <a:chOff x="538000" y="985465"/>
            <a:chExt cx="8132000" cy="1364638"/>
          </a:xfrm>
        </p:grpSpPr>
        <p:pic>
          <p:nvPicPr>
            <p:cNvPr id="7" name="Obraz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6968" y="1769936"/>
              <a:ext cx="3859428" cy="569143"/>
            </a:xfrm>
            <a:prstGeom prst="rect">
              <a:avLst/>
            </a:prstGeom>
          </p:spPr>
        </p:pic>
        <p:pic>
          <p:nvPicPr>
            <p:cNvPr id="67" name="Obraz 6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341" y="1780960"/>
              <a:ext cx="2165714" cy="569143"/>
            </a:xfrm>
            <a:prstGeom prst="rect">
              <a:avLst/>
            </a:prstGeom>
          </p:spPr>
        </p:pic>
        <p:pic>
          <p:nvPicPr>
            <p:cNvPr id="69" name="Obraz 6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00" y="985465"/>
              <a:ext cx="8132000" cy="708000"/>
            </a:xfrm>
            <a:prstGeom prst="rect">
              <a:avLst/>
            </a:prstGeom>
          </p:spPr>
        </p:pic>
      </p:grpSp>
      <p:sp>
        <p:nvSpPr>
          <p:cNvPr id="4" name="Prostokąt 3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Minimizing</a:t>
            </a:r>
            <a:r>
              <a:rPr lang="pl-PL" sz="4400" b="1" dirty="0" smtClean="0">
                <a:solidFill>
                  <a:prstClr val="black"/>
                </a:solidFill>
              </a:rPr>
              <a:t> the Allan </a:t>
            </a:r>
            <a:r>
              <a:rPr lang="pl-PL" sz="4400" b="1" dirty="0" err="1" smtClean="0">
                <a:solidFill>
                  <a:prstClr val="black"/>
                </a:solidFill>
              </a:rPr>
              <a:t>Variance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273077" y="4437112"/>
            <a:ext cx="852211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/>
              <a:t>Allowing</a:t>
            </a:r>
            <a:r>
              <a:rPr lang="pl-PL" sz="2400" dirty="0" smtClean="0"/>
              <a:t> for </a:t>
            </a:r>
            <a:r>
              <a:rPr lang="pl-PL" sz="2400" dirty="0" err="1" smtClean="0"/>
              <a:t>collective</a:t>
            </a:r>
            <a:r>
              <a:rPr lang="pl-PL" sz="2400" dirty="0" smtClean="0"/>
              <a:t> </a:t>
            </a:r>
            <a:r>
              <a:rPr lang="pl-PL" sz="2400" dirty="0" err="1" smtClean="0"/>
              <a:t>measurements</a:t>
            </a:r>
            <a:r>
              <a:rPr lang="pl-PL" sz="2400" dirty="0" smtClean="0"/>
              <a:t>, and </a:t>
            </a:r>
            <a:r>
              <a:rPr lang="pl-PL" sz="2400" dirty="0" err="1" smtClean="0"/>
              <a:t>arbitrary</a:t>
            </a:r>
            <a:r>
              <a:rPr lang="pl-PL" sz="2400" dirty="0" smtClean="0"/>
              <a:t> </a:t>
            </a:r>
            <a:r>
              <a:rPr lang="pl-PL" sz="2400" dirty="0" err="1" smtClean="0"/>
              <a:t>correction</a:t>
            </a:r>
            <a:r>
              <a:rPr lang="pl-PL" sz="2400" dirty="0" smtClean="0"/>
              <a:t> </a:t>
            </a:r>
            <a:r>
              <a:rPr lang="pl-PL" sz="2400" dirty="0" err="1" smtClean="0"/>
              <a:t>function</a:t>
            </a:r>
            <a:r>
              <a:rPr lang="pl-PL" sz="2400" dirty="0" smtClean="0"/>
              <a:t> we </a:t>
            </a:r>
            <a:r>
              <a:rPr lang="pl-PL" sz="2400" dirty="0" err="1" smtClean="0"/>
              <a:t>can</a:t>
            </a:r>
            <a:r>
              <a:rPr lang="pl-PL" sz="2400" dirty="0" smtClean="0"/>
              <a:t> </a:t>
            </a:r>
            <a:r>
              <a:rPr lang="pl-PL" sz="2400" dirty="0" err="1" smtClean="0"/>
              <a:t>solve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problem!!!</a:t>
            </a:r>
            <a:endParaRPr lang="en-US" sz="2400" dirty="0"/>
          </a:p>
        </p:txBody>
      </p:sp>
      <p:sp>
        <p:nvSpPr>
          <p:cNvPr id="41" name="Prostokąt 40"/>
          <p:cNvSpPr/>
          <p:nvPr/>
        </p:nvSpPr>
        <p:spPr>
          <a:xfrm>
            <a:off x="269079" y="2973242"/>
            <a:ext cx="8542085" cy="720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upa 11"/>
          <p:cNvGrpSpPr/>
          <p:nvPr>
            <p:custDataLst>
              <p:tags r:id="rId1"/>
            </p:custDataLst>
          </p:nvPr>
        </p:nvGrpSpPr>
        <p:grpSpPr>
          <a:xfrm>
            <a:off x="347695" y="3132862"/>
            <a:ext cx="8422327" cy="369332"/>
            <a:chOff x="398145" y="4465636"/>
            <a:chExt cx="8422327" cy="369332"/>
          </a:xfrm>
        </p:grpSpPr>
        <p:pic>
          <p:nvPicPr>
            <p:cNvPr id="11" name="Obraz 1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615" y="4543251"/>
              <a:ext cx="4630857" cy="288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39" name="pole tekstowe 38"/>
            <p:cNvSpPr txBox="1"/>
            <p:nvPr/>
          </p:nvSpPr>
          <p:spPr>
            <a:xfrm>
              <a:off x="398145" y="4465636"/>
              <a:ext cx="3185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/>
                <a:t>Bayesian</a:t>
              </a:r>
              <a:r>
                <a:rPr lang="pl-PL" dirty="0" smtClean="0"/>
                <a:t> </a:t>
              </a:r>
              <a:r>
                <a:rPr lang="pl-PL" dirty="0" err="1" smtClean="0"/>
                <a:t>variance</a:t>
              </a:r>
              <a:r>
                <a:rPr lang="pl-PL" dirty="0" smtClean="0"/>
                <a:t> </a:t>
              </a:r>
              <a:r>
                <a:rPr lang="pl-PL" dirty="0" err="1" smtClean="0"/>
                <a:t>minimization</a:t>
              </a:r>
              <a:r>
                <a:rPr lang="pl-PL" dirty="0" smtClean="0"/>
                <a:t>:</a:t>
              </a:r>
              <a:endParaRPr lang="en-US" i="1" dirty="0"/>
            </a:p>
          </p:txBody>
        </p:sp>
      </p:grpSp>
      <p:grpSp>
        <p:nvGrpSpPr>
          <p:cNvPr id="3" name="Grupa 2"/>
          <p:cNvGrpSpPr/>
          <p:nvPr/>
        </p:nvGrpSpPr>
        <p:grpSpPr>
          <a:xfrm>
            <a:off x="4811690" y="1337097"/>
            <a:ext cx="3958332" cy="2309068"/>
            <a:chOff x="4811690" y="1337097"/>
            <a:chExt cx="3958332" cy="2309068"/>
          </a:xfrm>
        </p:grpSpPr>
        <p:sp>
          <p:nvSpPr>
            <p:cNvPr id="44" name="Elipsa 43"/>
            <p:cNvSpPr/>
            <p:nvPr/>
          </p:nvSpPr>
          <p:spPr>
            <a:xfrm>
              <a:off x="4811690" y="3070101"/>
              <a:ext cx="1152128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ipsa 44"/>
            <p:cNvSpPr/>
            <p:nvPr/>
          </p:nvSpPr>
          <p:spPr>
            <a:xfrm>
              <a:off x="8265966" y="1337097"/>
              <a:ext cx="504056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a 4"/>
          <p:cNvGrpSpPr/>
          <p:nvPr/>
        </p:nvGrpSpPr>
        <p:grpSpPr>
          <a:xfrm>
            <a:off x="2807095" y="1106319"/>
            <a:ext cx="4698280" cy="2496098"/>
            <a:chOff x="2807095" y="1106319"/>
            <a:chExt cx="4698280" cy="2496098"/>
          </a:xfrm>
        </p:grpSpPr>
        <p:sp>
          <p:nvSpPr>
            <p:cNvPr id="48" name="Elipsa 47"/>
            <p:cNvSpPr/>
            <p:nvPr/>
          </p:nvSpPr>
          <p:spPr>
            <a:xfrm>
              <a:off x="6250241" y="3026353"/>
              <a:ext cx="1255134" cy="576064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ipsa 48"/>
            <p:cNvSpPr/>
            <p:nvPr/>
          </p:nvSpPr>
          <p:spPr>
            <a:xfrm>
              <a:off x="2807095" y="1106319"/>
              <a:ext cx="792088" cy="576064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3627148" y="935237"/>
            <a:ext cx="4390634" cy="2616180"/>
            <a:chOff x="3612918" y="995752"/>
            <a:chExt cx="4390634" cy="2616180"/>
          </a:xfrm>
        </p:grpSpPr>
        <p:sp>
          <p:nvSpPr>
            <p:cNvPr id="51" name="Elipsa 50"/>
            <p:cNvSpPr/>
            <p:nvPr/>
          </p:nvSpPr>
          <p:spPr>
            <a:xfrm>
              <a:off x="7499496" y="3179884"/>
              <a:ext cx="504056" cy="432048"/>
            </a:xfrm>
            <a:prstGeom prst="ellipse">
              <a:avLst/>
            </a:prstGeom>
            <a:noFill/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lipsa 51"/>
            <p:cNvSpPr/>
            <p:nvPr/>
          </p:nvSpPr>
          <p:spPr>
            <a:xfrm>
              <a:off x="3612918" y="995752"/>
              <a:ext cx="3276364" cy="936104"/>
            </a:xfrm>
            <a:prstGeom prst="ellipse">
              <a:avLst/>
            </a:prstGeom>
            <a:noFill/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7017278" y="1085069"/>
            <a:ext cx="1567691" cy="2508207"/>
            <a:chOff x="7017278" y="1085069"/>
            <a:chExt cx="1567691" cy="2508207"/>
          </a:xfrm>
        </p:grpSpPr>
        <p:sp>
          <p:nvSpPr>
            <p:cNvPr id="55" name="Elipsa 54"/>
            <p:cNvSpPr/>
            <p:nvPr/>
          </p:nvSpPr>
          <p:spPr>
            <a:xfrm>
              <a:off x="8080913" y="3161228"/>
              <a:ext cx="504056" cy="432048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lipsa 57"/>
            <p:cNvSpPr/>
            <p:nvPr/>
          </p:nvSpPr>
          <p:spPr>
            <a:xfrm>
              <a:off x="7017278" y="1085069"/>
              <a:ext cx="867089" cy="50405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69441"/>
          </a:xfr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The Quantum Allan </a:t>
            </a:r>
            <a:r>
              <a:rPr lang="pl-PL" b="1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Variance</a:t>
            </a:r>
            <a:endParaRPr lang="pl-PL" b="1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1115616" y="1685589"/>
            <a:ext cx="6757143" cy="1205711"/>
            <a:chOff x="1180050" y="3920802"/>
            <a:chExt cx="6757143" cy="1205711"/>
          </a:xfrm>
        </p:grpSpPr>
        <p:pic>
          <p:nvPicPr>
            <p:cNvPr id="5" name="Obraz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050" y="3920802"/>
              <a:ext cx="6757143" cy="57857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6" name="pole tekstowe 5"/>
            <p:cNvSpPr txBox="1"/>
            <p:nvPr/>
          </p:nvSpPr>
          <p:spPr>
            <a:xfrm>
              <a:off x="4852458" y="4757181"/>
              <a:ext cx="2865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 err="1" smtClean="0"/>
                <a:t>uncorrected</a:t>
              </a:r>
              <a:r>
                <a:rPr lang="pl-PL" dirty="0" smtClean="0"/>
                <a:t> LO Allan </a:t>
              </a:r>
              <a:r>
                <a:rPr lang="pl-PL" dirty="0" err="1" smtClean="0"/>
                <a:t>variance</a:t>
              </a:r>
              <a:endParaRPr lang="en-US" dirty="0"/>
            </a:p>
          </p:txBody>
        </p:sp>
        <p:cxnSp>
          <p:nvCxnSpPr>
            <p:cNvPr id="7" name="Łącznik prosty ze strzałką 6"/>
            <p:cNvCxnSpPr/>
            <p:nvPr/>
          </p:nvCxnSpPr>
          <p:spPr>
            <a:xfrm flipH="1" flipV="1">
              <a:off x="4721998" y="4506844"/>
              <a:ext cx="394592" cy="2428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pole tekstowe 7"/>
          <p:cNvSpPr txBox="1"/>
          <p:nvPr/>
        </p:nvSpPr>
        <p:spPr>
          <a:xfrm>
            <a:off x="251520" y="4966585"/>
            <a:ext cx="70501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To </a:t>
            </a:r>
            <a:r>
              <a:rPr lang="pl-PL" sz="2000" b="1" dirty="0" err="1" smtClean="0"/>
              <a:t>find</a:t>
            </a:r>
            <a:r>
              <a:rPr lang="pl-PL" sz="2000" b="1" dirty="0" smtClean="0"/>
              <a:t> the </a:t>
            </a:r>
            <a:r>
              <a:rPr lang="pl-PL" sz="2000" b="1" dirty="0" err="1" smtClean="0"/>
              <a:t>optimal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probe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state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apply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iterative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procedure</a:t>
            </a:r>
            <a:r>
              <a:rPr lang="pl-PL" sz="2000" b="1" dirty="0" smtClean="0"/>
              <a:t>:  </a:t>
            </a:r>
          </a:p>
          <a:p>
            <a:pPr marL="342900" indent="-342900">
              <a:buFontTx/>
              <a:buChar char="-"/>
            </a:pPr>
            <a:r>
              <a:rPr lang="pl-PL" sz="2000" dirty="0" err="1" smtClean="0"/>
              <a:t>given</a:t>
            </a:r>
            <a:r>
              <a:rPr lang="pl-PL" sz="2000" dirty="0" smtClean="0"/>
              <a:t> </a:t>
            </a:r>
            <a:r>
              <a:rPr lang="pl-PL" sz="2000" dirty="0" err="1" smtClean="0"/>
              <a:t>input</a:t>
            </a:r>
            <a:r>
              <a:rPr lang="pl-PL" sz="2000" dirty="0" smtClean="0"/>
              <a:t> </a:t>
            </a:r>
            <a:r>
              <a:rPr lang="pl-PL" sz="2000" dirty="0" err="1" smtClean="0"/>
              <a:t>state</a:t>
            </a:r>
            <a:r>
              <a:rPr lang="pl-PL" sz="2000" dirty="0" smtClean="0"/>
              <a:t> </a:t>
            </a:r>
            <a:r>
              <a:rPr lang="pl-PL" sz="2000" dirty="0" err="1" smtClean="0"/>
              <a:t>find</a:t>
            </a:r>
            <a:r>
              <a:rPr lang="pl-PL" sz="2000" dirty="0" smtClean="0"/>
              <a:t> </a:t>
            </a:r>
            <a:r>
              <a:rPr lang="pl-PL" sz="2000" dirty="0" err="1" smtClean="0"/>
              <a:t>optimal</a:t>
            </a:r>
            <a:r>
              <a:rPr lang="pl-PL" sz="2000" dirty="0" smtClean="0"/>
              <a:t> </a:t>
            </a:r>
            <a:r>
              <a:rPr lang="pl-PL" sz="2000" dirty="0" err="1" smtClean="0"/>
              <a:t>measurement</a:t>
            </a:r>
            <a:r>
              <a:rPr lang="pl-PL" sz="2000" dirty="0" smtClean="0"/>
              <a:t>/feedback </a:t>
            </a:r>
            <a:r>
              <a:rPr lang="pl-PL" sz="2000" dirty="0" err="1" smtClean="0"/>
              <a:t>strategy</a:t>
            </a:r>
            <a:endParaRPr lang="pl-PL" sz="2000" dirty="0" smtClean="0"/>
          </a:p>
          <a:p>
            <a:pPr marL="342900" indent="-342900">
              <a:buFontTx/>
              <a:buChar char="-"/>
            </a:pPr>
            <a:r>
              <a:rPr lang="pl-PL" sz="2000" dirty="0" err="1"/>
              <a:t>g</a:t>
            </a:r>
            <a:r>
              <a:rPr lang="pl-PL" sz="2000" dirty="0" err="1" smtClean="0"/>
              <a:t>iven</a:t>
            </a:r>
            <a:r>
              <a:rPr lang="pl-PL" sz="2000" dirty="0" smtClean="0"/>
              <a:t> </a:t>
            </a:r>
            <a:r>
              <a:rPr lang="pl-PL" sz="2000" dirty="0" err="1" smtClean="0"/>
              <a:t>measurement</a:t>
            </a:r>
            <a:r>
              <a:rPr lang="pl-PL" sz="2000" dirty="0" smtClean="0"/>
              <a:t>/feedback </a:t>
            </a:r>
            <a:r>
              <a:rPr lang="pl-PL" sz="2000" dirty="0" err="1" smtClean="0"/>
              <a:t>strategy</a:t>
            </a:r>
            <a:r>
              <a:rPr lang="pl-PL" sz="2000" dirty="0" smtClean="0"/>
              <a:t> </a:t>
            </a:r>
            <a:r>
              <a:rPr lang="pl-PL" sz="2000" dirty="0" err="1" smtClean="0"/>
              <a:t>find</a:t>
            </a:r>
            <a:r>
              <a:rPr lang="pl-PL" sz="2000" dirty="0" smtClean="0"/>
              <a:t> </a:t>
            </a:r>
            <a:r>
              <a:rPr lang="pl-PL" sz="2000" dirty="0" err="1" smtClean="0"/>
              <a:t>optimal</a:t>
            </a:r>
            <a:r>
              <a:rPr lang="pl-PL" sz="2000" dirty="0" smtClean="0"/>
              <a:t> </a:t>
            </a:r>
            <a:r>
              <a:rPr lang="pl-PL" sz="2000" dirty="0" err="1" smtClean="0"/>
              <a:t>input</a:t>
            </a:r>
            <a:r>
              <a:rPr lang="pl-PL" sz="2000" dirty="0" smtClean="0"/>
              <a:t> </a:t>
            </a:r>
            <a:r>
              <a:rPr lang="pl-PL" sz="2000" dirty="0" err="1" smtClean="0"/>
              <a:t>state</a:t>
            </a:r>
            <a:endParaRPr lang="pl-PL" sz="2000" dirty="0" smtClean="0"/>
          </a:p>
          <a:p>
            <a:pPr marL="342900" indent="-342900">
              <a:buFontTx/>
              <a:buChar char="-"/>
            </a:pPr>
            <a:r>
              <a:rPr lang="pl-PL" sz="2000" dirty="0" err="1" smtClean="0"/>
              <a:t>repeat</a:t>
            </a:r>
            <a:endParaRPr lang="en-US" sz="2000" dirty="0"/>
          </a:p>
        </p:txBody>
      </p:sp>
      <p:cxnSp>
        <p:nvCxnSpPr>
          <p:cNvPr id="9" name="Łącznik prosty ze strzałką 8"/>
          <p:cNvCxnSpPr/>
          <p:nvPr/>
        </p:nvCxnSpPr>
        <p:spPr>
          <a:xfrm flipV="1">
            <a:off x="2411760" y="2271632"/>
            <a:ext cx="305159" cy="2375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9" y="3741297"/>
            <a:ext cx="2738667" cy="403619"/>
          </a:xfrm>
          <a:prstGeom prst="rect">
            <a:avLst/>
          </a:prstGeom>
          <a:noFill/>
          <a:ln/>
          <a:effectLst/>
        </p:spPr>
      </p:pic>
      <p:pic>
        <p:nvPicPr>
          <p:cNvPr id="13" name="Obraz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43" y="3762642"/>
            <a:ext cx="3276000" cy="370190"/>
          </a:xfrm>
          <a:prstGeom prst="rect">
            <a:avLst/>
          </a:prstGeom>
          <a:noFill/>
          <a:ln/>
          <a:effectLst/>
        </p:spPr>
      </p:pic>
      <p:pic>
        <p:nvPicPr>
          <p:cNvPr id="15" name="Obraz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8" y="4446544"/>
            <a:ext cx="1452286" cy="247619"/>
          </a:xfrm>
          <a:prstGeom prst="rect">
            <a:avLst/>
          </a:prstGeom>
          <a:noFill/>
          <a:ln/>
          <a:effectLst/>
        </p:spPr>
      </p:pic>
      <p:pic>
        <p:nvPicPr>
          <p:cNvPr id="17" name="Obraz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65104"/>
            <a:ext cx="5305238" cy="403619"/>
          </a:xfrm>
          <a:prstGeom prst="rect">
            <a:avLst/>
          </a:prstGeom>
          <a:noFill/>
          <a:ln/>
          <a:effectLst/>
        </p:spPr>
      </p:pic>
      <p:sp>
        <p:nvSpPr>
          <p:cNvPr id="3" name="Prostokąt 2"/>
          <p:cNvSpPr/>
          <p:nvPr/>
        </p:nvSpPr>
        <p:spPr>
          <a:xfrm>
            <a:off x="323528" y="1340768"/>
            <a:ext cx="8373616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347695" y="2556798"/>
            <a:ext cx="3185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Bayesian</a:t>
            </a:r>
            <a:r>
              <a:rPr lang="pl-PL" dirty="0" smtClean="0"/>
              <a:t> </a:t>
            </a:r>
            <a:r>
              <a:rPr lang="pl-PL" dirty="0" err="1" smtClean="0"/>
              <a:t>variance</a:t>
            </a:r>
            <a:r>
              <a:rPr lang="pl-PL" dirty="0" smtClean="0"/>
              <a:t> </a:t>
            </a:r>
            <a:r>
              <a:rPr lang="pl-PL" dirty="0" err="1" smtClean="0"/>
              <a:t>minimization</a:t>
            </a:r>
            <a:r>
              <a:rPr lang="pl-PL" dirty="0" smtClean="0"/>
              <a:t>: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886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15298" r="-15298"/>
          <a:stretch/>
        </p:blipFill>
        <p:spPr bwMode="auto">
          <a:xfrm>
            <a:off x="2304000" y="769441"/>
            <a:ext cx="5115923" cy="568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Exemplary</a:t>
            </a:r>
            <a:r>
              <a:rPr lang="pl-PL" sz="4400" b="1" dirty="0" smtClean="0">
                <a:solidFill>
                  <a:prstClr val="black"/>
                </a:solidFill>
              </a:rPr>
              <a:t> LO </a:t>
            </a:r>
            <a:r>
              <a:rPr lang="pl-PL" sz="4400" b="1" dirty="0" err="1" smtClean="0">
                <a:solidFill>
                  <a:prstClr val="black"/>
                </a:solidFill>
              </a:rPr>
              <a:t>noise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4856786" y="6400237"/>
            <a:ext cx="409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Nat. Photonics 5</a:t>
            </a:r>
            <a:r>
              <a:rPr lang="pl-PL" sz="1600" dirty="0" smtClean="0"/>
              <a:t> </a:t>
            </a:r>
            <a:r>
              <a:rPr lang="en-US" sz="1600" dirty="0" smtClean="0"/>
              <a:t>158–61</a:t>
            </a:r>
            <a:r>
              <a:rPr lang="pl-PL" sz="1600" dirty="0" smtClean="0"/>
              <a:t> (2011) NIST, </a:t>
            </a:r>
            <a:r>
              <a:rPr lang="pl-PL" sz="1600" dirty="0" err="1" smtClean="0"/>
              <a:t>Yb</a:t>
            </a:r>
            <a:r>
              <a:rPr lang="pl-PL" sz="1600" dirty="0" smtClean="0"/>
              <a:t> </a:t>
            </a:r>
            <a:r>
              <a:rPr lang="pl-PL" sz="1600" dirty="0" err="1" smtClean="0"/>
              <a:t>clock</a:t>
            </a:r>
            <a:r>
              <a:rPr lang="pl-PL" sz="1600" dirty="0" smtClean="0"/>
              <a:t> </a:t>
            </a:r>
          </a:p>
        </p:txBody>
      </p:sp>
      <p:sp>
        <p:nvSpPr>
          <p:cNvPr id="41" name="Prostokąt 40"/>
          <p:cNvSpPr/>
          <p:nvPr/>
        </p:nvSpPr>
        <p:spPr>
          <a:xfrm>
            <a:off x="4067944" y="2564904"/>
            <a:ext cx="445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approximated</a:t>
            </a:r>
            <a:r>
              <a:rPr lang="pl-PL" b="1" dirty="0" smtClean="0"/>
              <a:t> by </a:t>
            </a:r>
            <a:r>
              <a:rPr lang="pl-PL" b="1" dirty="0" err="1" smtClean="0"/>
              <a:t>white</a:t>
            </a:r>
            <a:r>
              <a:rPr lang="pl-PL" b="1" dirty="0" smtClean="0"/>
              <a:t> </a:t>
            </a:r>
            <a:r>
              <a:rPr lang="pl-PL" b="1" dirty="0"/>
              <a:t>+ </a:t>
            </a:r>
            <a:r>
              <a:rPr lang="pl-PL" b="1" dirty="0" err="1"/>
              <a:t>lorenzian</a:t>
            </a:r>
            <a:r>
              <a:rPr lang="pl-PL" b="1" dirty="0"/>
              <a:t> spectrum</a:t>
            </a:r>
            <a:endParaRPr lang="en-US" b="1" dirty="0"/>
          </a:p>
        </p:txBody>
      </p:sp>
      <p:cxnSp>
        <p:nvCxnSpPr>
          <p:cNvPr id="43" name="Łącznik prosty ze strzałką 42"/>
          <p:cNvCxnSpPr/>
          <p:nvPr/>
        </p:nvCxnSpPr>
        <p:spPr>
          <a:xfrm flipH="1">
            <a:off x="3635896" y="2852936"/>
            <a:ext cx="288032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817412"/>
            <a:ext cx="5417143" cy="301714"/>
          </a:xfrm>
          <a:prstGeom prst="rect">
            <a:avLst/>
          </a:prstGeom>
          <a:noFill/>
          <a:ln/>
          <a:effectLst/>
        </p:spPr>
      </p:pic>
      <p:sp>
        <p:nvSpPr>
          <p:cNvPr id="3" name="Prostokąt 2"/>
          <p:cNvSpPr/>
          <p:nvPr/>
        </p:nvSpPr>
        <p:spPr>
          <a:xfrm>
            <a:off x="251520" y="5816414"/>
            <a:ext cx="2585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/>
              <a:t>a</a:t>
            </a:r>
            <a:r>
              <a:rPr lang="pl-PL" b="1" dirty="0" err="1" smtClean="0"/>
              <a:t>utocorrelation</a:t>
            </a:r>
            <a:r>
              <a:rPr lang="pl-PL" b="1" dirty="0" smtClean="0"/>
              <a:t> </a:t>
            </a:r>
            <a:r>
              <a:rPr lang="pl-PL" b="1" dirty="0" err="1" smtClean="0"/>
              <a:t>function</a:t>
            </a:r>
            <a:r>
              <a:rPr lang="pl-PL" b="1" dirty="0" smtClean="0"/>
              <a:t>: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/>
          <a:srcRect l="5025" r="46850"/>
          <a:stretch/>
        </p:blipFill>
        <p:spPr>
          <a:xfrm>
            <a:off x="870591" y="981698"/>
            <a:ext cx="7236000" cy="546464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Results</a:t>
            </a:r>
            <a:r>
              <a:rPr lang="pl-PL" sz="4400" b="1" dirty="0" smtClean="0">
                <a:solidFill>
                  <a:prstClr val="black"/>
                </a:solidFill>
              </a:rPr>
              <a:t> (single atom)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7173">
            <a:off x="6400938" y="2783346"/>
            <a:ext cx="692857" cy="265714"/>
          </a:xfrm>
          <a:prstGeom prst="rect">
            <a:avLst/>
          </a:prstGeom>
          <a:noFill/>
          <a:ln/>
          <a:effectLst/>
        </p:spPr>
      </p:pic>
      <p:pic>
        <p:nvPicPr>
          <p:cNvPr id="9" name="Obraz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7173">
            <a:off x="4816761" y="2783349"/>
            <a:ext cx="581126" cy="295307"/>
          </a:xfrm>
          <a:prstGeom prst="rect">
            <a:avLst/>
          </a:prstGeom>
          <a:noFill/>
          <a:ln/>
          <a:effectLst/>
        </p:spPr>
      </p:pic>
      <p:sp>
        <p:nvSpPr>
          <p:cNvPr id="12" name="pole tekstowe 11"/>
          <p:cNvSpPr txBox="1"/>
          <p:nvPr/>
        </p:nvSpPr>
        <p:spPr>
          <a:xfrm rot="2109720">
            <a:off x="6263675" y="3339753"/>
            <a:ext cx="901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 smtClean="0"/>
              <a:t>simulations</a:t>
            </a:r>
            <a:endParaRPr lang="pl-PL" sz="1200" dirty="0"/>
          </a:p>
        </p:txBody>
      </p:sp>
      <p:sp>
        <p:nvSpPr>
          <p:cNvPr id="13" name="pole tekstowe 12"/>
          <p:cNvSpPr txBox="1"/>
          <p:nvPr/>
        </p:nvSpPr>
        <p:spPr>
          <a:xfrm rot="1871772">
            <a:off x="5182117" y="4175889"/>
            <a:ext cx="2178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 err="1" smtClean="0">
                <a:solidFill>
                  <a:schemeClr val="bg1">
                    <a:lumMod val="65000"/>
                  </a:schemeClr>
                </a:solidFill>
              </a:rPr>
              <a:t>simplified</a:t>
            </a:r>
            <a:r>
              <a:rPr lang="pl-PL" sz="1200" dirty="0" smtClean="0">
                <a:solidFill>
                  <a:schemeClr val="bg1">
                    <a:lumMod val="65000"/>
                  </a:schemeClr>
                </a:solidFill>
              </a:rPr>
              <a:t> model</a:t>
            </a:r>
            <a:br>
              <a:rPr lang="pl-PL" sz="1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pl-PL" sz="1200" dirty="0" err="1" smtClean="0">
                <a:solidFill>
                  <a:schemeClr val="bg1">
                    <a:lumMod val="65000"/>
                  </a:schemeClr>
                </a:solidFill>
              </a:rPr>
              <a:t>neglecting</a:t>
            </a:r>
            <a:r>
              <a:rPr lang="pl-PL" sz="1200" dirty="0" smtClean="0">
                <a:solidFill>
                  <a:schemeClr val="bg1">
                    <a:lumMod val="65000"/>
                  </a:schemeClr>
                </a:solidFill>
              </a:rPr>
              <a:t> LO </a:t>
            </a:r>
            <a:r>
              <a:rPr lang="pl-PL" sz="1200" dirty="0" err="1" smtClean="0">
                <a:solidFill>
                  <a:schemeClr val="bg1">
                    <a:lumMod val="65000"/>
                  </a:schemeClr>
                </a:solidFill>
              </a:rPr>
              <a:t>noise</a:t>
            </a:r>
            <a:r>
              <a:rPr lang="pl-PL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pl-PL" sz="1200" dirty="0" err="1" smtClean="0">
                <a:solidFill>
                  <a:schemeClr val="bg1">
                    <a:lumMod val="65000"/>
                  </a:schemeClr>
                </a:solidFill>
              </a:rPr>
              <a:t>correlations</a:t>
            </a:r>
            <a:endParaRPr lang="pl-PL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 rot="1871772">
            <a:off x="2298888" y="2721490"/>
            <a:ext cx="202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 err="1" smtClean="0">
                <a:solidFill>
                  <a:schemeClr val="bg1">
                    <a:lumMod val="65000"/>
                  </a:schemeClr>
                </a:solidFill>
              </a:rPr>
              <a:t>entangling</a:t>
            </a:r>
            <a:r>
              <a:rPr lang="pl-PL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pl-PL" sz="1200" dirty="0" err="1" smtClean="0">
                <a:solidFill>
                  <a:schemeClr val="bg1">
                    <a:lumMod val="65000"/>
                  </a:schemeClr>
                </a:solidFill>
              </a:rPr>
              <a:t>atoms</a:t>
            </a:r>
            <a:r>
              <a:rPr lang="pl-PL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pl-PL" sz="1200" dirty="0" err="1" smtClean="0">
                <a:solidFill>
                  <a:schemeClr val="bg1">
                    <a:lumMod val="65000"/>
                  </a:schemeClr>
                </a:solidFill>
              </a:rPr>
              <a:t>at</a:t>
            </a:r>
            <a:r>
              <a:rPr lang="pl-PL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pl-PL" sz="1200" dirty="0" err="1" smtClean="0">
                <a:solidFill>
                  <a:schemeClr val="bg1">
                    <a:lumMod val="65000"/>
                  </a:schemeClr>
                </a:solidFill>
              </a:rPr>
              <a:t>different</a:t>
            </a:r>
            <a:r>
              <a:rPr lang="pl-PL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br>
              <a:rPr lang="pl-PL" sz="1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pl-PL" sz="1200" dirty="0" err="1" smtClean="0">
                <a:solidFill>
                  <a:schemeClr val="bg1">
                    <a:lumMod val="65000"/>
                  </a:schemeClr>
                </a:solidFill>
              </a:rPr>
              <a:t>interrogation</a:t>
            </a:r>
            <a:r>
              <a:rPr lang="pl-PL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pl-PL" sz="1200" dirty="0" err="1" smtClean="0">
                <a:solidFill>
                  <a:schemeClr val="bg1">
                    <a:lumMod val="65000"/>
                  </a:schemeClr>
                </a:solidFill>
              </a:rPr>
              <a:t>steps</a:t>
            </a:r>
            <a:endParaRPr lang="pl-PL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81" y="925469"/>
            <a:ext cx="5168916" cy="5800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23672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91805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prstClr val="black"/>
                </a:solidFill>
              </a:rPr>
              <a:t>Using Matrix Product </a:t>
            </a:r>
            <a:r>
              <a:rPr lang="pl-PL" sz="4400" b="1" dirty="0" err="1" smtClean="0">
                <a:solidFill>
                  <a:prstClr val="black"/>
                </a:solidFill>
              </a:rPr>
              <a:t>Operators</a:t>
            </a:r>
            <a:r>
              <a:rPr lang="pl-PL" sz="4400" b="1" dirty="0" smtClean="0">
                <a:solidFill>
                  <a:prstClr val="black"/>
                </a:solidFill>
              </a:rPr>
              <a:t> to </a:t>
            </a:r>
            <a:r>
              <a:rPr lang="pl-PL" sz="4400" b="1" dirty="0" err="1" smtClean="0">
                <a:solidFill>
                  <a:prstClr val="black"/>
                </a:solidFill>
              </a:rPr>
              <a:t>improve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numerical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efficiency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grpSp>
        <p:nvGrpSpPr>
          <p:cNvPr id="36" name="Grupa 35"/>
          <p:cNvGrpSpPr/>
          <p:nvPr/>
        </p:nvGrpSpPr>
        <p:grpSpPr>
          <a:xfrm>
            <a:off x="611560" y="1556792"/>
            <a:ext cx="8564132" cy="1707009"/>
            <a:chOff x="611560" y="1556792"/>
            <a:chExt cx="8564132" cy="1707009"/>
          </a:xfrm>
        </p:grpSpPr>
        <p:pic>
          <p:nvPicPr>
            <p:cNvPr id="11" name="Obraz 10"/>
            <p:cNvPicPr>
              <a:picLocks noChangeAspect="1"/>
            </p:cNvPicPr>
            <p:nvPr/>
          </p:nvPicPr>
          <p:blipFill rotWithShape="1">
            <a:blip r:embed="rId9"/>
            <a:srcRect l="1267" t="1098" r="2312" b="-1098"/>
            <a:stretch/>
          </p:blipFill>
          <p:spPr>
            <a:xfrm>
              <a:off x="611560" y="1556792"/>
              <a:ext cx="3312368" cy="1707009"/>
            </a:xfrm>
            <a:prstGeom prst="rect">
              <a:avLst/>
            </a:prstGeom>
          </p:spPr>
        </p:pic>
        <p:pic>
          <p:nvPicPr>
            <p:cNvPr id="21" name="Obraz 2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38" y="1776616"/>
              <a:ext cx="5142854" cy="227546"/>
            </a:xfrm>
            <a:prstGeom prst="rect">
              <a:avLst/>
            </a:prstGeom>
          </p:spPr>
        </p:pic>
        <p:pic>
          <p:nvPicPr>
            <p:cNvPr id="25" name="Obraz 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822" y="2294484"/>
              <a:ext cx="3397316" cy="184017"/>
            </a:xfrm>
            <a:prstGeom prst="rect">
              <a:avLst/>
            </a:prstGeom>
          </p:spPr>
        </p:pic>
        <p:pic>
          <p:nvPicPr>
            <p:cNvPr id="24" name="Obraz 2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38" y="2816431"/>
              <a:ext cx="4670542" cy="281813"/>
            </a:xfrm>
            <a:prstGeom prst="rect">
              <a:avLst/>
            </a:prstGeom>
          </p:spPr>
        </p:pic>
      </p:grpSp>
      <p:sp>
        <p:nvSpPr>
          <p:cNvPr id="20" name="Prostokąt 19"/>
          <p:cNvSpPr/>
          <p:nvPr/>
        </p:nvSpPr>
        <p:spPr>
          <a:xfrm>
            <a:off x="269092" y="3550625"/>
            <a:ext cx="8861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ossibility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upa 36"/>
          <p:cNvGrpSpPr/>
          <p:nvPr/>
        </p:nvGrpSpPr>
        <p:grpSpPr>
          <a:xfrm>
            <a:off x="0" y="4076067"/>
            <a:ext cx="3457575" cy="1717618"/>
            <a:chOff x="0" y="4076067"/>
            <a:chExt cx="3457575" cy="1717618"/>
          </a:xfrm>
        </p:grpSpPr>
        <p:pic>
          <p:nvPicPr>
            <p:cNvPr id="26" name="Obraz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4076067"/>
              <a:ext cx="3457575" cy="1285875"/>
            </a:xfrm>
            <a:prstGeom prst="rect">
              <a:avLst/>
            </a:prstGeom>
          </p:spPr>
        </p:pic>
        <p:pic>
          <p:nvPicPr>
            <p:cNvPr id="31" name="Obraz 3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5509804"/>
              <a:ext cx="2441346" cy="283881"/>
            </a:xfrm>
            <a:prstGeom prst="rect">
              <a:avLst/>
            </a:prstGeom>
          </p:spPr>
        </p:pic>
      </p:grpSp>
      <p:grpSp>
        <p:nvGrpSpPr>
          <p:cNvPr id="38" name="Grupa 37"/>
          <p:cNvGrpSpPr/>
          <p:nvPr/>
        </p:nvGrpSpPr>
        <p:grpSpPr>
          <a:xfrm>
            <a:off x="3763917" y="4199893"/>
            <a:ext cx="5369645" cy="1777263"/>
            <a:chOff x="3763917" y="4199893"/>
            <a:chExt cx="5369645" cy="1777263"/>
          </a:xfrm>
        </p:grpSpPr>
        <p:cxnSp>
          <p:nvCxnSpPr>
            <p:cNvPr id="28" name="Łącznik prosty ze strzałką 27"/>
            <p:cNvCxnSpPr/>
            <p:nvPr/>
          </p:nvCxnSpPr>
          <p:spPr>
            <a:xfrm>
              <a:off x="3763917" y="4700525"/>
              <a:ext cx="5378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raz 2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09162" y="4199893"/>
              <a:ext cx="4724400" cy="1038225"/>
            </a:xfrm>
            <a:prstGeom prst="rect">
              <a:avLst/>
            </a:prstGeom>
          </p:spPr>
        </p:pic>
        <p:pic>
          <p:nvPicPr>
            <p:cNvPr id="33" name="Obraz 3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5114" y="5361942"/>
              <a:ext cx="3232496" cy="284375"/>
            </a:xfrm>
            <a:prstGeom prst="rect">
              <a:avLst/>
            </a:prstGeom>
          </p:spPr>
        </p:pic>
        <p:pic>
          <p:nvPicPr>
            <p:cNvPr id="35" name="Obraz 3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09" y="5793685"/>
              <a:ext cx="2123311" cy="183471"/>
            </a:xfrm>
            <a:prstGeom prst="rect">
              <a:avLst/>
            </a:prstGeom>
          </p:spPr>
        </p:pic>
      </p:grpSp>
      <p:sp>
        <p:nvSpPr>
          <p:cNvPr id="39" name="Prostokąt 38"/>
          <p:cNvSpPr/>
          <p:nvPr/>
        </p:nvSpPr>
        <p:spPr>
          <a:xfrm>
            <a:off x="249920" y="6237312"/>
            <a:ext cx="78034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challange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76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Summary</a:t>
            </a:r>
            <a:r>
              <a:rPr lang="pl-PL" sz="4400" b="1" dirty="0" smtClean="0">
                <a:solidFill>
                  <a:prstClr val="black"/>
                </a:solidFill>
              </a:rPr>
              <a:t> and </a:t>
            </a:r>
            <a:r>
              <a:rPr lang="pl-PL" sz="4400" b="1" dirty="0" err="1" smtClean="0">
                <a:solidFill>
                  <a:prstClr val="black"/>
                </a:solidFill>
              </a:rPr>
              <a:t>outlook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6688325" y="3789040"/>
            <a:ext cx="1671004" cy="1800200"/>
            <a:chOff x="5868144" y="2060848"/>
            <a:chExt cx="1671004" cy="1800200"/>
          </a:xfrm>
        </p:grpSpPr>
        <p:pic>
          <p:nvPicPr>
            <p:cNvPr id="13" name="Picture 10" descr="http://scient1fy.files.wordpress.com/2012/09/a1-cartoon-expanding-universe.jpg"/>
            <p:cNvPicPr>
              <a:picLocks noChangeAspect="1" noChangeArrowheads="1"/>
            </p:cNvPicPr>
            <p:nvPr/>
          </p:nvPicPr>
          <p:blipFill>
            <a:blip r:embed="rId3" cstate="print"/>
            <a:srcRect l="39830" t="16753" r="39830" b="16753"/>
            <a:stretch>
              <a:fillRect/>
            </a:stretch>
          </p:blipFill>
          <p:spPr bwMode="auto">
            <a:xfrm>
              <a:off x="6084168" y="2060848"/>
              <a:ext cx="1454980" cy="1741739"/>
            </a:xfrm>
            <a:prstGeom prst="rect">
              <a:avLst/>
            </a:prstGeom>
            <a:noFill/>
          </p:spPr>
        </p:pic>
        <p:sp>
          <p:nvSpPr>
            <p:cNvPr id="14" name="Prostokąt 13"/>
            <p:cNvSpPr/>
            <p:nvPr/>
          </p:nvSpPr>
          <p:spPr>
            <a:xfrm>
              <a:off x="5868144" y="2852936"/>
              <a:ext cx="50405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bjaśnienie w chmurce 15"/>
          <p:cNvSpPr/>
          <p:nvPr/>
        </p:nvSpPr>
        <p:spPr>
          <a:xfrm>
            <a:off x="4456077" y="2708920"/>
            <a:ext cx="2736304" cy="1584176"/>
          </a:xfrm>
          <a:prstGeom prst="cloudCallout">
            <a:avLst>
              <a:gd name="adj1" fmla="val 63173"/>
              <a:gd name="adj2" fmla="val 142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Wzorzec atomowy, jeden z g&amp;lstrok;ównych elementów optycznego zegara atomowego, dzia&amp;lstrok;aj&amp;aogon;cy w Krajowym Laboratorium Fizyki Atomowej, Molekularnej i Optycznej (KL FAMO) w Toruniu. (&amp;Zacute;ród&amp;lstrok;o: UMK, Anna Bielawiec-Osi&amp;nacute;ska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9693" y="2852936"/>
            <a:ext cx="3000375" cy="2276475"/>
          </a:xfrm>
          <a:prstGeom prst="rect">
            <a:avLst/>
          </a:prstGeom>
          <a:noFill/>
        </p:spPr>
      </p:pic>
      <p:pic>
        <p:nvPicPr>
          <p:cNvPr id="2" name="Obraz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02" y="3346157"/>
            <a:ext cx="2326381" cy="230286"/>
          </a:xfrm>
          <a:prstGeom prst="rect">
            <a:avLst/>
          </a:prstGeom>
          <a:noFill/>
          <a:ln/>
          <a:effectLst/>
        </p:spPr>
      </p:pic>
      <p:sp>
        <p:nvSpPr>
          <p:cNvPr id="11" name="Prostokąt 10"/>
          <p:cNvSpPr/>
          <p:nvPr/>
        </p:nvSpPr>
        <p:spPr>
          <a:xfrm>
            <a:off x="521804" y="1202022"/>
            <a:ext cx="813690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sz="3200" dirty="0" smtClean="0"/>
              <a:t>Tell me </a:t>
            </a:r>
            <a:r>
              <a:rPr lang="pl-PL" sz="3200" dirty="0" err="1" smtClean="0"/>
              <a:t>your</a:t>
            </a:r>
            <a:r>
              <a:rPr lang="pl-PL" sz="3200" dirty="0" smtClean="0"/>
              <a:t> LO </a:t>
            </a:r>
            <a:r>
              <a:rPr lang="pl-PL" sz="3200" dirty="0" err="1" smtClean="0"/>
              <a:t>noise</a:t>
            </a:r>
            <a:r>
              <a:rPr lang="pl-PL" sz="3200" dirty="0" smtClean="0"/>
              <a:t> spectrum and the </a:t>
            </a:r>
            <a:r>
              <a:rPr lang="pl-PL" sz="3200" dirty="0" err="1" smtClean="0"/>
              <a:t>number</a:t>
            </a:r>
            <a:r>
              <a:rPr lang="pl-PL" sz="3200" dirty="0" smtClean="0"/>
              <a:t> of </a:t>
            </a:r>
            <a:r>
              <a:rPr lang="pl-PL" sz="3200" dirty="0" err="1" smtClean="0"/>
              <a:t>atoms</a:t>
            </a:r>
            <a:r>
              <a:rPr lang="pl-PL" sz="3200" dirty="0" smtClean="0"/>
              <a:t> and I </a:t>
            </a:r>
            <a:r>
              <a:rPr lang="pl-PL" sz="3200" dirty="0" err="1" smtClean="0"/>
              <a:t>will</a:t>
            </a:r>
            <a:r>
              <a:rPr lang="pl-PL" sz="3200" dirty="0" smtClean="0"/>
              <a:t> </a:t>
            </a:r>
            <a:r>
              <a:rPr lang="pl-PL" sz="3200" dirty="0" err="1" smtClean="0"/>
              <a:t>tell</a:t>
            </a:r>
            <a:r>
              <a:rPr lang="pl-PL" sz="3200" dirty="0" smtClean="0"/>
              <a:t> </a:t>
            </a:r>
            <a:r>
              <a:rPr lang="pl-PL" sz="3200" dirty="0" err="1" smtClean="0"/>
              <a:t>you</a:t>
            </a:r>
            <a:r>
              <a:rPr lang="pl-PL" sz="3200" dirty="0" smtClean="0"/>
              <a:t> </a:t>
            </a:r>
            <a:r>
              <a:rPr lang="pl-PL" sz="3200" dirty="0" err="1" smtClean="0"/>
              <a:t>your</a:t>
            </a:r>
            <a:r>
              <a:rPr lang="pl-PL" sz="3200" dirty="0" smtClean="0"/>
              <a:t> </a:t>
            </a:r>
            <a:r>
              <a:rPr lang="pl-PL" sz="3200" dirty="0" err="1" smtClean="0"/>
              <a:t>stability</a:t>
            </a:r>
            <a:r>
              <a:rPr lang="pl-PL" sz="3200" dirty="0" smtClean="0"/>
              <a:t> </a:t>
            </a:r>
            <a:r>
              <a:rPr lang="pl-PL" sz="3200" dirty="0" err="1" smtClean="0"/>
              <a:t>limits</a:t>
            </a:r>
            <a:r>
              <a:rPr lang="pl-PL" sz="3200" dirty="0" smtClean="0"/>
              <a:t> </a:t>
            </a:r>
            <a:endParaRPr lang="en-US" sz="3200" dirty="0"/>
          </a:p>
        </p:txBody>
      </p:sp>
      <p:sp>
        <p:nvSpPr>
          <p:cNvPr id="3" name="Prostokąt 2"/>
          <p:cNvSpPr/>
          <p:nvPr/>
        </p:nvSpPr>
        <p:spPr>
          <a:xfrm>
            <a:off x="3491880" y="5762958"/>
            <a:ext cx="5482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pl-PL" sz="1600" dirty="0">
                <a:solidFill>
                  <a:prstClr val="black"/>
                </a:solidFill>
              </a:rPr>
              <a:t>K. </a:t>
            </a:r>
            <a:r>
              <a:rPr lang="pl-PL" sz="1600" dirty="0" err="1">
                <a:solidFill>
                  <a:prstClr val="black"/>
                </a:solidFill>
              </a:rPr>
              <a:t>Macieszczak</a:t>
            </a:r>
            <a:r>
              <a:rPr lang="pl-PL" sz="1600" dirty="0">
                <a:solidFill>
                  <a:prstClr val="black"/>
                </a:solidFill>
              </a:rPr>
              <a:t>, M. </a:t>
            </a:r>
            <a:r>
              <a:rPr lang="pl-PL" sz="1600" dirty="0" err="1">
                <a:solidFill>
                  <a:prstClr val="black"/>
                </a:solidFill>
              </a:rPr>
              <a:t>Fraas</a:t>
            </a:r>
            <a:r>
              <a:rPr lang="pl-PL" sz="1600" dirty="0">
                <a:solidFill>
                  <a:prstClr val="black"/>
                </a:solidFill>
              </a:rPr>
              <a:t>, RDD, </a:t>
            </a:r>
            <a:r>
              <a:rPr lang="en-US" sz="1600" dirty="0">
                <a:solidFill>
                  <a:prstClr val="black"/>
                </a:solidFill>
              </a:rPr>
              <a:t>New J. Phys. 16, 113002 (2014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endParaRPr lang="pl-PL" sz="1600" dirty="0" smtClean="0">
              <a:solidFill>
                <a:prstClr val="black"/>
              </a:solidFill>
            </a:endParaRPr>
          </a:p>
          <a:p>
            <a:pPr algn="r"/>
            <a:r>
              <a:rPr lang="pl-PL" sz="1600" dirty="0" smtClean="0">
                <a:solidFill>
                  <a:prstClr val="black"/>
                </a:solidFill>
              </a:rPr>
              <a:t>K. </a:t>
            </a:r>
            <a:r>
              <a:rPr lang="pl-PL" sz="1600" dirty="0" err="1" smtClean="0">
                <a:solidFill>
                  <a:prstClr val="black"/>
                </a:solidFill>
              </a:rPr>
              <a:t>Chabuda</a:t>
            </a:r>
            <a:r>
              <a:rPr lang="pl-PL" sz="1600" dirty="0" smtClean="0">
                <a:solidFill>
                  <a:prstClr val="black"/>
                </a:solidFill>
              </a:rPr>
              <a:t>, I. </a:t>
            </a:r>
            <a:r>
              <a:rPr lang="pl-PL" sz="1600" dirty="0" err="1" smtClean="0">
                <a:solidFill>
                  <a:prstClr val="black"/>
                </a:solidFill>
              </a:rPr>
              <a:t>Leroux</a:t>
            </a:r>
            <a:r>
              <a:rPr lang="pl-PL" sz="1600" dirty="0" smtClean="0">
                <a:solidFill>
                  <a:prstClr val="black"/>
                </a:solidFill>
              </a:rPr>
              <a:t>, RDD, New J. </a:t>
            </a:r>
            <a:r>
              <a:rPr lang="pl-PL" sz="1600" dirty="0" err="1" smtClean="0">
                <a:solidFill>
                  <a:prstClr val="black"/>
                </a:solidFill>
              </a:rPr>
              <a:t>Phys</a:t>
            </a:r>
            <a:r>
              <a:rPr lang="pl-PL" sz="1600" dirty="0" smtClean="0">
                <a:solidFill>
                  <a:prstClr val="black"/>
                </a:solidFill>
              </a:rPr>
              <a:t>. 18, 083035 (</a:t>
            </a:r>
            <a:r>
              <a:rPr lang="pl-PL" sz="1600" dirty="0" smtClean="0"/>
              <a:t>2016)</a:t>
            </a:r>
            <a:endParaRPr lang="pl-PL" sz="1600" dirty="0"/>
          </a:p>
          <a:p>
            <a:pPr lvl="0" algn="r"/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626632" y="2205636"/>
            <a:ext cx="313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i</a:t>
            </a:r>
            <a:r>
              <a:rPr lang="pl-PL" dirty="0" err="1" smtClean="0"/>
              <a:t>f</a:t>
            </a:r>
            <a:r>
              <a:rPr lang="pl-PL" dirty="0" smtClean="0"/>
              <a:t> </a:t>
            </a:r>
            <a:r>
              <a:rPr lang="pl-PL" dirty="0" err="1" smtClean="0"/>
              <a:t>you</a:t>
            </a:r>
            <a:r>
              <a:rPr lang="pl-PL" dirty="0" smtClean="0"/>
              <a:t> </a:t>
            </a:r>
            <a:r>
              <a:rPr lang="pl-PL" dirty="0" err="1" smtClean="0"/>
              <a:t>help</a:t>
            </a:r>
            <a:r>
              <a:rPr lang="pl-PL" dirty="0" smtClean="0"/>
              <a:t> me with </a:t>
            </a:r>
            <a:r>
              <a:rPr lang="pl-PL" dirty="0" err="1" smtClean="0"/>
              <a:t>numerics</a:t>
            </a:r>
            <a:r>
              <a:rPr lang="pl-PL" dirty="0" smtClean="0"/>
              <a:t>….</a:t>
            </a:r>
            <a:endParaRPr lang="en-GB" dirty="0"/>
          </a:p>
        </p:txBody>
      </p:sp>
      <p:sp>
        <p:nvSpPr>
          <p:cNvPr id="6" name="Prostokąt 5"/>
          <p:cNvSpPr/>
          <p:nvPr/>
        </p:nvSpPr>
        <p:spPr>
          <a:xfrm>
            <a:off x="5310320" y="6395101"/>
            <a:ext cx="3617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See</a:t>
            </a:r>
            <a:r>
              <a:rPr lang="pl-PL" b="1" dirty="0" smtClean="0"/>
              <a:t> the poster of Krzysztof </a:t>
            </a:r>
            <a:r>
              <a:rPr lang="pl-PL" b="1" dirty="0" err="1" smtClean="0"/>
              <a:t>Chabuda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zcounts.t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44900" y="3659357"/>
            <a:ext cx="5499100" cy="3198643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2740001" y="1962150"/>
            <a:ext cx="1387499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>
            <a:off x="2740001" y="3429000"/>
            <a:ext cx="1343049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2971800" y="1739900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cxnSp>
        <p:nvCxnSpPr>
          <p:cNvPr id="8" name="Łącznik prosty 7"/>
          <p:cNvCxnSpPr/>
          <p:nvPr/>
        </p:nvCxnSpPr>
        <p:spPr>
          <a:xfrm rot="10800000">
            <a:off x="1692251" y="270510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flipV="1">
            <a:off x="1666851" y="196215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587351" y="270510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1317502" y="2584450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12" name="Łącznik prosty 11"/>
          <p:cNvCxnSpPr/>
          <p:nvPr/>
        </p:nvCxnSpPr>
        <p:spPr>
          <a:xfrm rot="10800000">
            <a:off x="5194300" y="267335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rot="10800000">
            <a:off x="4127500" y="196215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Obraz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57649" y="1917700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Łącznik prosty 14"/>
          <p:cNvCxnSpPr/>
          <p:nvPr/>
        </p:nvCxnSpPr>
        <p:spPr>
          <a:xfrm flipV="1">
            <a:off x="5168900" y="193040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az 1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482600" y="2895600"/>
            <a:ext cx="381586" cy="349151"/>
          </a:xfrm>
          <a:prstGeom prst="rect">
            <a:avLst/>
          </a:prstGeom>
          <a:noFill/>
          <a:ln/>
          <a:effectLst/>
        </p:spPr>
      </p:pic>
      <p:cxnSp>
        <p:nvCxnSpPr>
          <p:cNvPr id="17" name="Łącznik prosty 16"/>
          <p:cNvCxnSpPr/>
          <p:nvPr/>
        </p:nvCxnSpPr>
        <p:spPr>
          <a:xfrm flipV="1">
            <a:off x="4127500" y="267335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>
            <a:off x="4819551" y="2552700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9" name="Schemat blokowy: opóźnienie 18"/>
          <p:cNvSpPr/>
          <p:nvPr/>
        </p:nvSpPr>
        <p:spPr>
          <a:xfrm>
            <a:off x="6623213" y="1708150"/>
            <a:ext cx="577850" cy="48895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0" name="Schemat blokowy: opóźnienie 19"/>
          <p:cNvSpPr/>
          <p:nvPr/>
        </p:nvSpPr>
        <p:spPr>
          <a:xfrm>
            <a:off x="6623213" y="3130550"/>
            <a:ext cx="577850" cy="48895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grpSp>
        <p:nvGrpSpPr>
          <p:cNvPr id="2" name="Grupa 86"/>
          <p:cNvGrpSpPr>
            <a:grpSpLocks/>
          </p:cNvGrpSpPr>
          <p:nvPr/>
        </p:nvGrpSpPr>
        <p:grpSpPr bwMode="auto">
          <a:xfrm>
            <a:off x="6737350" y="1841500"/>
            <a:ext cx="280988" cy="1601788"/>
            <a:chOff x="7664804" y="2540000"/>
            <a:chExt cx="279993" cy="1601412"/>
          </a:xfrm>
        </p:grpSpPr>
        <p:pic>
          <p:nvPicPr>
            <p:cNvPr id="22" name="Obraz 81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664804" y="3962400"/>
              <a:ext cx="279993" cy="179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Obraz 84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664942" y="2540000"/>
              <a:ext cx="279718" cy="178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4" name="Łącznik prosty 23"/>
          <p:cNvCxnSpPr/>
          <p:nvPr/>
        </p:nvCxnSpPr>
        <p:spPr>
          <a:xfrm>
            <a:off x="6223000" y="1930400"/>
            <a:ext cx="400050" cy="22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/>
        </p:nvCxnSpPr>
        <p:spPr>
          <a:xfrm flipV="1">
            <a:off x="6223000" y="3375025"/>
            <a:ext cx="400050" cy="22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a 88"/>
          <p:cNvGrpSpPr/>
          <p:nvPr/>
        </p:nvGrpSpPr>
        <p:grpSpPr>
          <a:xfrm>
            <a:off x="6572470" y="1295400"/>
            <a:ext cx="2355191" cy="1733499"/>
            <a:chOff x="6572470" y="1295400"/>
            <a:chExt cx="2355191" cy="1733499"/>
          </a:xfrm>
        </p:grpSpPr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6616700" y="1295400"/>
              <a:ext cx="2310961" cy="2667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8" name="Obraz 27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6572470" y="2762250"/>
              <a:ext cx="2310521" cy="266649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9" name="pole tekstowe 28"/>
          <p:cNvSpPr txBox="1"/>
          <p:nvPr/>
        </p:nvSpPr>
        <p:spPr>
          <a:xfrm>
            <a:off x="251520" y="4509120"/>
            <a:ext cx="364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Poisson </a:t>
            </a:r>
            <a:r>
              <a:rPr lang="pl-PL" sz="2000" dirty="0" err="1" smtClean="0"/>
              <a:t>statistics</a:t>
            </a:r>
            <a:endParaRPr lang="pl-PL" sz="2000" dirty="0" smtClean="0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31" name="Łącznik prosty ze strzałką 30"/>
          <p:cNvCxnSpPr/>
          <p:nvPr/>
        </p:nvCxnSpPr>
        <p:spPr>
          <a:xfrm rot="5400000">
            <a:off x="486171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 rot="5400000">
            <a:off x="477281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 rot="5400000">
            <a:off x="499506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 rot="5400000">
            <a:off x="490616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a 46"/>
          <p:cNvGrpSpPr/>
          <p:nvPr/>
        </p:nvGrpSpPr>
        <p:grpSpPr bwMode="auto">
          <a:xfrm>
            <a:off x="395535" y="5517231"/>
            <a:ext cx="3168352" cy="1008112"/>
            <a:chOff x="395536" y="5517232"/>
            <a:chExt cx="3168352" cy="1008112"/>
          </a:xfrm>
        </p:grpSpPr>
        <p:sp>
          <p:nvSpPr>
            <p:cNvPr id="43" name="Prostokąt 42"/>
            <p:cNvSpPr/>
            <p:nvPr/>
          </p:nvSpPr>
          <p:spPr bwMode="auto">
            <a:xfrm>
              <a:off x="395536" y="5517232"/>
              <a:ext cx="3168352" cy="10081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Obraz 41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9356" y="5589239"/>
              <a:ext cx="2386173" cy="57268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6" name="pole tekstowe 35"/>
            <p:cNvSpPr txBox="1"/>
            <p:nvPr/>
          </p:nvSpPr>
          <p:spPr bwMode="auto">
            <a:xfrm>
              <a:off x="539552" y="6021288"/>
              <a:ext cx="2952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/>
                <a:t>classical (standard) scaling</a:t>
              </a:r>
              <a:endParaRPr lang="en-US" sz="2000" smtClean="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37" name="Prostokąt 36"/>
          <p:cNvSpPr/>
          <p:nvPr/>
        </p:nvSpPr>
        <p:spPr>
          <a:xfrm>
            <a:off x="4927600" y="3740150"/>
            <a:ext cx="311150" cy="248920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ytuł 1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„</a:t>
            </a:r>
            <a:r>
              <a:rPr kumimoji="0" lang="pl-P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” interferometry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" name="Obraz 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1187624" y="5013176"/>
            <a:ext cx="1776457" cy="289190"/>
          </a:xfrm>
          <a:prstGeom prst="rect">
            <a:avLst/>
          </a:prstGeom>
          <a:noFill/>
          <a:ln/>
          <a:effectLst/>
        </p:spPr>
      </p:pic>
      <p:sp>
        <p:nvSpPr>
          <p:cNvPr id="46" name="pole tekstowe 45"/>
          <p:cNvSpPr txBox="1"/>
          <p:nvPr/>
        </p:nvSpPr>
        <p:spPr>
          <a:xfrm>
            <a:off x="539552" y="3501008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best</a:t>
            </a:r>
            <a:r>
              <a:rPr lang="pl-PL" sz="2000" dirty="0" smtClean="0"/>
              <a:t> </a:t>
            </a:r>
            <a:r>
              <a:rPr lang="pl-PL" sz="2000" dirty="0" err="1" smtClean="0"/>
              <a:t>estimator</a:t>
            </a:r>
            <a:endParaRPr lang="pl-PL" sz="2000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Obraz 48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467544" y="3933056"/>
            <a:ext cx="2998884" cy="483297"/>
          </a:xfrm>
          <a:prstGeom prst="rect">
            <a:avLst/>
          </a:prstGeom>
          <a:noFill/>
          <a:ln/>
          <a:effectLst/>
        </p:spPr>
      </p:pic>
      <p:sp>
        <p:nvSpPr>
          <p:cNvPr id="41" name="pole tekstowe 40"/>
          <p:cNvSpPr txBox="1"/>
          <p:nvPr/>
        </p:nvSpPr>
        <p:spPr>
          <a:xfrm>
            <a:off x="1547664" y="2132856"/>
            <a:ext cx="3744416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Each photon interferes only with itself!</a:t>
            </a:r>
          </a:p>
        </p:txBody>
      </p:sp>
    </p:spTree>
    <p:extLst>
      <p:ext uri="{BB962C8B-B14F-4D97-AF65-F5344CB8AC3E}">
        <p14:creationId xmlns:p14="http://schemas.microsoft.com/office/powerpoint/2010/main" val="91306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dirty="0" err="1" smtClean="0"/>
              <a:t>Optimal</a:t>
            </a:r>
            <a:r>
              <a:rPr lang="pl-PL" b="1" dirty="0" smtClean="0"/>
              <a:t> </a:t>
            </a:r>
            <a:r>
              <a:rPr lang="pl-PL" b="1" dirty="0" err="1" smtClean="0"/>
              <a:t>strategy</a:t>
            </a:r>
            <a:r>
              <a:rPr lang="pl-PL" b="1" dirty="0" smtClean="0"/>
              <a:t>?</a:t>
            </a:r>
            <a:endParaRPr lang="en-US" b="1" dirty="0"/>
          </a:p>
        </p:txBody>
      </p:sp>
      <p:cxnSp>
        <p:nvCxnSpPr>
          <p:cNvPr id="8" name="Łącznik prosty 7"/>
          <p:cNvCxnSpPr/>
          <p:nvPr/>
        </p:nvCxnSpPr>
        <p:spPr>
          <a:xfrm>
            <a:off x="3419872" y="3140968"/>
            <a:ext cx="86409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3491880" y="142165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cxnSp>
        <p:nvCxnSpPr>
          <p:cNvPr id="10" name="Łącznik prosty 9"/>
          <p:cNvCxnSpPr/>
          <p:nvPr/>
        </p:nvCxnSpPr>
        <p:spPr>
          <a:xfrm rot="10800000">
            <a:off x="2411760" y="2420888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 flipV="1">
            <a:off x="2386360" y="1677938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 flipV="1">
            <a:off x="1306860" y="2420888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2037011" y="2300238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14" name="Łącznik prosty 13"/>
          <p:cNvCxnSpPr/>
          <p:nvPr/>
        </p:nvCxnSpPr>
        <p:spPr>
          <a:xfrm rot="10800000">
            <a:off x="5350768" y="2412008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rot="10800000">
            <a:off x="4283968" y="1700808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az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79912" y="1565672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Łącznik prosty 16"/>
          <p:cNvCxnSpPr/>
          <p:nvPr/>
        </p:nvCxnSpPr>
        <p:spPr>
          <a:xfrm flipV="1">
            <a:off x="5325368" y="1669058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 flipV="1">
            <a:off x="4283968" y="2412008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4976019" y="2291358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0" name="Schemat blokowy: opóźnienie 19"/>
          <p:cNvSpPr/>
          <p:nvPr/>
        </p:nvSpPr>
        <p:spPr>
          <a:xfrm>
            <a:off x="6516216" y="1556792"/>
            <a:ext cx="936104" cy="180020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24" name="Łącznik prosty 23"/>
          <p:cNvCxnSpPr/>
          <p:nvPr/>
        </p:nvCxnSpPr>
        <p:spPr>
          <a:xfrm>
            <a:off x="1259632" y="1484784"/>
            <a:ext cx="936104" cy="72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ipsa 42"/>
          <p:cNvSpPr/>
          <p:nvPr/>
        </p:nvSpPr>
        <p:spPr>
          <a:xfrm>
            <a:off x="395536" y="1340768"/>
            <a:ext cx="864096" cy="208823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ole tekstowe 43"/>
          <p:cNvSpPr txBox="1"/>
          <p:nvPr/>
        </p:nvSpPr>
        <p:spPr>
          <a:xfrm>
            <a:off x="0" y="3501008"/>
            <a:ext cx="233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General </a:t>
            </a:r>
            <a:r>
              <a:rPr lang="pl-PL" sz="1600" dirty="0" err="1" smtClean="0"/>
              <a:t>two-mode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 </a:t>
            </a:r>
            <a:r>
              <a:rPr lang="pl-PL" sz="1600" i="1" dirty="0" smtClean="0"/>
              <a:t>N</a:t>
            </a:r>
            <a:r>
              <a:rPr lang="pl-PL" sz="1600" dirty="0" smtClean="0"/>
              <a:t>  </a:t>
            </a:r>
            <a:r>
              <a:rPr lang="pl-PL" sz="1600" dirty="0" err="1" smtClean="0"/>
              <a:t>photon</a:t>
            </a:r>
            <a:r>
              <a:rPr lang="pl-PL" sz="1600" dirty="0" smtClean="0"/>
              <a:t> state</a:t>
            </a:r>
          </a:p>
        </p:txBody>
      </p:sp>
      <p:sp>
        <p:nvSpPr>
          <p:cNvPr id="47" name="pole tekstowe 46"/>
          <p:cNvSpPr txBox="1"/>
          <p:nvPr/>
        </p:nvSpPr>
        <p:spPr>
          <a:xfrm>
            <a:off x="6012160" y="342900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general quantum </a:t>
            </a:r>
            <a:r>
              <a:rPr lang="pl-PL" sz="1600" dirty="0" err="1" smtClean="0"/>
              <a:t>measurement</a:t>
            </a:r>
            <a:endParaRPr lang="pl-PL" sz="1600" i="1" dirty="0" smtClean="0"/>
          </a:p>
        </p:txBody>
      </p:sp>
      <p:pic>
        <p:nvPicPr>
          <p:cNvPr id="56" name="Obraz 5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6804248" y="2276872"/>
            <a:ext cx="335279" cy="279958"/>
          </a:xfrm>
          <a:prstGeom prst="rect">
            <a:avLst/>
          </a:prstGeom>
          <a:noFill/>
          <a:ln/>
          <a:effectLst/>
        </p:spPr>
      </p:pic>
      <p:sp>
        <p:nvSpPr>
          <p:cNvPr id="64" name="pole tekstowe 63"/>
          <p:cNvSpPr txBox="1"/>
          <p:nvPr/>
        </p:nvSpPr>
        <p:spPr>
          <a:xfrm>
            <a:off x="8028384" y="2636912"/>
            <a:ext cx="1115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 smtClean="0"/>
              <a:t>estimator</a:t>
            </a:r>
            <a:endParaRPr lang="pl-PL" sz="1600" i="1" dirty="0" smtClean="0"/>
          </a:p>
        </p:txBody>
      </p:sp>
      <p:pic>
        <p:nvPicPr>
          <p:cNvPr id="27" name="Obraz 26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424" t="-21771" r="-1424" b="-21771"/>
          <a:stretch>
            <a:fillRect/>
          </a:stretch>
        </p:blipFill>
        <p:spPr bwMode="auto">
          <a:xfrm>
            <a:off x="971600" y="5949280"/>
            <a:ext cx="6796389" cy="620547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8" name="Obraz 27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595343" y="2204864"/>
            <a:ext cx="414020" cy="349151"/>
          </a:xfrm>
          <a:prstGeom prst="rect">
            <a:avLst/>
          </a:prstGeom>
          <a:noFill/>
          <a:ln/>
          <a:effectLst/>
        </p:spPr>
      </p:pic>
      <p:grpSp>
        <p:nvGrpSpPr>
          <p:cNvPr id="36" name="Grupa 35"/>
          <p:cNvGrpSpPr/>
          <p:nvPr/>
        </p:nvGrpSpPr>
        <p:grpSpPr>
          <a:xfrm>
            <a:off x="323528" y="4509120"/>
            <a:ext cx="8820472" cy="1243300"/>
            <a:chOff x="323528" y="4509120"/>
            <a:chExt cx="8820472" cy="1243300"/>
          </a:xfrm>
        </p:grpSpPr>
        <p:pic>
          <p:nvPicPr>
            <p:cNvPr id="46" name="Obraz 45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1043608" y="4653136"/>
              <a:ext cx="414020" cy="349151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60" name="Łącznik prosty ze strzałką 59"/>
            <p:cNvCxnSpPr/>
            <p:nvPr/>
          </p:nvCxnSpPr>
          <p:spPr>
            <a:xfrm>
              <a:off x="6588224" y="4797152"/>
              <a:ext cx="5040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Obraz 64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7380312" y="4653136"/>
              <a:ext cx="531976" cy="307103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0" name="Łącznik prosty ze strzałką 29"/>
            <p:cNvCxnSpPr/>
            <p:nvPr/>
          </p:nvCxnSpPr>
          <p:spPr>
            <a:xfrm>
              <a:off x="1691680" y="4797152"/>
              <a:ext cx="79208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rostokąt 30"/>
            <p:cNvSpPr/>
            <p:nvPr/>
          </p:nvSpPr>
          <p:spPr>
            <a:xfrm>
              <a:off x="2711604" y="4509120"/>
              <a:ext cx="800100" cy="57785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pic>
          <p:nvPicPr>
            <p:cNvPr id="33" name="Obraz 32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2915816" y="4653136"/>
              <a:ext cx="335279" cy="306780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4" name="Łącznik prosty ze strzałką 33"/>
            <p:cNvCxnSpPr/>
            <p:nvPr/>
          </p:nvCxnSpPr>
          <p:spPr>
            <a:xfrm>
              <a:off x="3575700" y="4797152"/>
              <a:ext cx="79208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Obraz 36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/>
            <a:stretch>
              <a:fillRect/>
            </a:stretch>
          </p:blipFill>
          <p:spPr bwMode="auto">
            <a:xfrm>
              <a:off x="4487950" y="4653136"/>
              <a:ext cx="605743" cy="34968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8" name="Schemat blokowy: opóźnienie 37"/>
            <p:cNvSpPr/>
            <p:nvPr/>
          </p:nvSpPr>
          <p:spPr>
            <a:xfrm>
              <a:off x="5724128" y="4581128"/>
              <a:ext cx="648072" cy="504056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39" name="Obraz 38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5868144" y="4653136"/>
              <a:ext cx="335279" cy="279958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40" name="Łącznik prosty ze strzałką 39"/>
            <p:cNvCxnSpPr/>
            <p:nvPr/>
          </p:nvCxnSpPr>
          <p:spPr>
            <a:xfrm>
              <a:off x="5148064" y="4797152"/>
              <a:ext cx="4320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Prostokąt 44"/>
            <p:cNvSpPr/>
            <p:nvPr/>
          </p:nvSpPr>
          <p:spPr>
            <a:xfrm>
              <a:off x="323528" y="5229200"/>
              <a:ext cx="882047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 smtClean="0">
                  <a:solidFill>
                    <a:prstClr val="black"/>
                  </a:solidFill>
                </a:rPr>
                <a:t>single  </a:t>
              </a:r>
              <a:r>
                <a:rPr lang="pl-PL" sz="2800" dirty="0" err="1" smtClean="0">
                  <a:solidFill>
                    <a:prstClr val="black"/>
                  </a:solidFill>
                </a:rPr>
                <a:t>parameter</a:t>
              </a:r>
              <a:r>
                <a:rPr lang="pl-PL" sz="2800" dirty="0" smtClean="0">
                  <a:solidFill>
                    <a:prstClr val="black"/>
                  </a:solidFill>
                </a:rPr>
                <a:t> quantum channel  </a:t>
              </a:r>
              <a:r>
                <a:rPr lang="pl-PL" sz="2800" dirty="0" err="1" smtClean="0">
                  <a:solidFill>
                    <a:prstClr val="black"/>
                  </a:solidFill>
                </a:rPr>
                <a:t>estimation</a:t>
              </a:r>
              <a:endParaRPr lang="pl-PL" sz="2800" dirty="0" smtClean="0">
                <a:solidFill>
                  <a:prstClr val="black"/>
                </a:solidFill>
              </a:endParaRPr>
            </a:p>
          </p:txBody>
        </p:sp>
      </p:grpSp>
      <p:cxnSp>
        <p:nvCxnSpPr>
          <p:cNvPr id="41" name="Łącznik prosty ze strzałką 40"/>
          <p:cNvCxnSpPr/>
          <p:nvPr/>
        </p:nvCxnSpPr>
        <p:spPr>
          <a:xfrm>
            <a:off x="7723701" y="2492896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Obraz 41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8345430" y="2348880"/>
            <a:ext cx="531976" cy="307103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10866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/>
        </p:nvCxnSpPr>
        <p:spPr>
          <a:xfrm>
            <a:off x="2123728" y="2996952"/>
            <a:ext cx="316835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Łącznik prosty 28"/>
          <p:cNvCxnSpPr/>
          <p:nvPr/>
        </p:nvCxnSpPr>
        <p:spPr>
          <a:xfrm>
            <a:off x="2123728" y="1556792"/>
            <a:ext cx="316835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Elipsa 44"/>
          <p:cNvSpPr/>
          <p:nvPr/>
        </p:nvSpPr>
        <p:spPr>
          <a:xfrm>
            <a:off x="3995936" y="1196752"/>
            <a:ext cx="864096" cy="2088232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Cramer-Rao</a:t>
            </a:r>
            <a:r>
              <a:rPr lang="pl-PL" b="1" dirty="0" smtClean="0"/>
              <a:t> </a:t>
            </a:r>
            <a:r>
              <a:rPr lang="pl-PL" b="1" dirty="0" err="1" smtClean="0"/>
              <a:t>bound</a:t>
            </a:r>
            <a:r>
              <a:rPr lang="pl-PL" b="1" dirty="0" smtClean="0"/>
              <a:t> and </a:t>
            </a:r>
            <a:r>
              <a:rPr lang="pl-PL" b="1" dirty="0" err="1" smtClean="0"/>
              <a:t>the</a:t>
            </a:r>
            <a:r>
              <a:rPr lang="pl-PL" b="1" dirty="0" smtClean="0"/>
              <a:t> </a:t>
            </a:r>
            <a:r>
              <a:rPr lang="pl-PL" b="1" dirty="0" err="1" smtClean="0"/>
              <a:t>optimal</a:t>
            </a:r>
            <a:r>
              <a:rPr lang="pl-PL" b="1" dirty="0" smtClean="0"/>
              <a:t> </a:t>
            </a:r>
            <a:r>
              <a:rPr lang="pl-PL" b="1" i="1" dirty="0" smtClean="0"/>
              <a:t>N</a:t>
            </a:r>
            <a:r>
              <a:rPr lang="pl-PL" b="1" dirty="0" smtClean="0"/>
              <a:t> </a:t>
            </a:r>
            <a:r>
              <a:rPr lang="pl-PL" b="1" dirty="0" err="1" smtClean="0"/>
              <a:t>photon</a:t>
            </a:r>
            <a:r>
              <a:rPr lang="pl-PL" b="1" dirty="0" smtClean="0"/>
              <a:t> state</a:t>
            </a:r>
            <a:endParaRPr lang="en-US" b="1" dirty="0"/>
          </a:p>
        </p:txBody>
      </p:sp>
      <p:sp>
        <p:nvSpPr>
          <p:cNvPr id="9" name="Prostokąt 8"/>
          <p:cNvSpPr/>
          <p:nvPr/>
        </p:nvSpPr>
        <p:spPr>
          <a:xfrm>
            <a:off x="2555776" y="1268760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pic>
        <p:nvPicPr>
          <p:cNvPr id="16" name="Obraz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43808" y="1484784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chemat blokowy: opóźnienie 19"/>
          <p:cNvSpPr/>
          <p:nvPr/>
        </p:nvSpPr>
        <p:spPr>
          <a:xfrm>
            <a:off x="5580112" y="1412776"/>
            <a:ext cx="936104" cy="180020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43" name="Elipsa 42"/>
          <p:cNvSpPr/>
          <p:nvPr/>
        </p:nvSpPr>
        <p:spPr>
          <a:xfrm>
            <a:off x="1187624" y="1196752"/>
            <a:ext cx="864096" cy="208823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Obraz 4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1387431" y="2060848"/>
            <a:ext cx="414020" cy="349151"/>
          </a:xfrm>
          <a:prstGeom prst="rect">
            <a:avLst/>
          </a:prstGeom>
          <a:noFill/>
          <a:ln/>
          <a:effectLst/>
        </p:spPr>
      </p:pic>
      <p:pic>
        <p:nvPicPr>
          <p:cNvPr id="56" name="Obraz 5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5868144" y="2132856"/>
            <a:ext cx="335279" cy="279958"/>
          </a:xfrm>
          <a:prstGeom prst="rect">
            <a:avLst/>
          </a:prstGeom>
          <a:noFill/>
          <a:ln/>
          <a:effectLst/>
        </p:spPr>
      </p:pic>
      <p:cxnSp>
        <p:nvCxnSpPr>
          <p:cNvPr id="60" name="Łącznik prosty ze strzałką 59"/>
          <p:cNvCxnSpPr/>
          <p:nvPr/>
        </p:nvCxnSpPr>
        <p:spPr>
          <a:xfrm>
            <a:off x="6660232" y="2276872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Obraz 64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7281961" y="2132856"/>
            <a:ext cx="531976" cy="307103"/>
          </a:xfrm>
          <a:prstGeom prst="rect">
            <a:avLst/>
          </a:prstGeom>
          <a:noFill/>
          <a:ln/>
          <a:effectLst/>
        </p:spPr>
      </p:pic>
      <p:sp>
        <p:nvSpPr>
          <p:cNvPr id="64" name="pole tekstowe 63"/>
          <p:cNvSpPr txBox="1"/>
          <p:nvPr/>
        </p:nvSpPr>
        <p:spPr>
          <a:xfrm>
            <a:off x="7092280" y="2492896"/>
            <a:ext cx="1115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 smtClean="0"/>
              <a:t>estimator</a:t>
            </a:r>
            <a:endParaRPr lang="pl-PL" sz="1600" i="1" dirty="0" smtClean="0"/>
          </a:p>
        </p:txBody>
      </p:sp>
      <p:pic>
        <p:nvPicPr>
          <p:cNvPr id="49" name="Obraz 48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4211960" y="2060848"/>
            <a:ext cx="573258" cy="349687"/>
          </a:xfrm>
          <a:prstGeom prst="rect">
            <a:avLst/>
          </a:prstGeom>
          <a:noFill/>
          <a:ln/>
          <a:effectLst/>
        </p:spPr>
      </p:pic>
      <p:pic>
        <p:nvPicPr>
          <p:cNvPr id="48" name="Obraz 47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2915816" y="3356992"/>
            <a:ext cx="1828804" cy="304800"/>
          </a:xfrm>
          <a:prstGeom prst="rect">
            <a:avLst/>
          </a:prstGeom>
          <a:noFill/>
          <a:ln/>
          <a:effectLst/>
        </p:spPr>
      </p:pic>
      <p:grpSp>
        <p:nvGrpSpPr>
          <p:cNvPr id="42" name="Grupa 41"/>
          <p:cNvGrpSpPr/>
          <p:nvPr/>
        </p:nvGrpSpPr>
        <p:grpSpPr bwMode="auto">
          <a:xfrm>
            <a:off x="899592" y="5805264"/>
            <a:ext cx="7416824" cy="1052736"/>
            <a:chOff x="971600" y="5805264"/>
            <a:chExt cx="7416824" cy="1052736"/>
          </a:xfrm>
        </p:grpSpPr>
        <p:pic>
          <p:nvPicPr>
            <p:cNvPr id="55" name="Obraz 54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print"/>
            <a:stretch>
              <a:fillRect/>
            </a:stretch>
          </p:blipFill>
          <p:spPr bwMode="auto">
            <a:xfrm>
              <a:off x="1043608" y="5949280"/>
              <a:ext cx="2394729" cy="408099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40" name="Obraz 39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139952" y="6021288"/>
              <a:ext cx="924229" cy="24450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1" name="Obraz 70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084168" y="5805264"/>
              <a:ext cx="1880622" cy="661417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66" name="pole tekstowe 65"/>
            <p:cNvSpPr txBox="1"/>
            <p:nvPr/>
          </p:nvSpPr>
          <p:spPr bwMode="auto">
            <a:xfrm>
              <a:off x="5652120" y="6457890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/>
                <a:t>Heisenberg limit</a:t>
              </a:r>
            </a:p>
          </p:txBody>
        </p:sp>
        <p:sp>
          <p:nvSpPr>
            <p:cNvPr id="67" name="pole tekstowe 66"/>
            <p:cNvSpPr txBox="1"/>
            <p:nvPr/>
          </p:nvSpPr>
          <p:spPr bwMode="auto">
            <a:xfrm>
              <a:off x="971600" y="6309320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/>
                <a:t>NOON </a:t>
              </a:r>
              <a:r>
                <a:rPr lang="pl-PL" sz="2000" dirty="0" err="1" smtClean="0"/>
                <a:t>states</a:t>
              </a:r>
              <a:endParaRPr lang="pl-PL" sz="2000" dirty="0" smtClean="0"/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1619672" y="3933056"/>
            <a:ext cx="5926404" cy="476250"/>
            <a:chOff x="1619672" y="3933056"/>
            <a:chExt cx="5926404" cy="476250"/>
          </a:xfrm>
        </p:grpSpPr>
        <p:pic>
          <p:nvPicPr>
            <p:cNvPr id="73" name="Obraz 72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619672" y="3933056"/>
              <a:ext cx="1333503" cy="47625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6" name="Obraz 35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707904" y="3933056"/>
              <a:ext cx="3838172" cy="412931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32" name="pole tekstowe 31"/>
          <p:cNvSpPr txBox="1"/>
          <p:nvPr/>
        </p:nvSpPr>
        <p:spPr>
          <a:xfrm>
            <a:off x="2051720" y="1196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en-US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2051720" y="25649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en-US" dirty="0"/>
          </a:p>
        </p:txBody>
      </p:sp>
      <p:grpSp>
        <p:nvGrpSpPr>
          <p:cNvPr id="31" name="Grupa 30"/>
          <p:cNvGrpSpPr/>
          <p:nvPr/>
        </p:nvGrpSpPr>
        <p:grpSpPr>
          <a:xfrm>
            <a:off x="251520" y="4797152"/>
            <a:ext cx="8892480" cy="976174"/>
            <a:chOff x="251520" y="4797152"/>
            <a:chExt cx="8892480" cy="976174"/>
          </a:xfrm>
        </p:grpSpPr>
        <p:sp>
          <p:nvSpPr>
            <p:cNvPr id="53" name="pole tekstowe 52"/>
            <p:cNvSpPr txBox="1"/>
            <p:nvPr/>
          </p:nvSpPr>
          <p:spPr>
            <a:xfrm>
              <a:off x="251520" y="5373216"/>
              <a:ext cx="8892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err="1" smtClean="0"/>
                <a:t>Good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estimation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possible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only</a:t>
              </a:r>
              <a:r>
                <a:rPr lang="pl-PL" sz="2000" dirty="0" smtClean="0"/>
                <a:t> for </a:t>
              </a:r>
              <a:r>
                <a:rPr lang="pl-PL" sz="2000" dirty="0" err="1" smtClean="0"/>
                <a:t>states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with</a:t>
              </a:r>
              <a:r>
                <a:rPr lang="pl-PL" sz="2000" dirty="0" smtClean="0"/>
                <a:t> high </a:t>
              </a:r>
              <a:r>
                <a:rPr lang="pl-PL" sz="2000" dirty="0" smtClean="0">
                  <a:sym typeface="Symbol"/>
                </a:rPr>
                <a:t></a:t>
              </a:r>
              <a:r>
                <a:rPr lang="pl-PL" sz="2000" i="1" dirty="0" smtClean="0">
                  <a:sym typeface="Symbol"/>
                </a:rPr>
                <a:t>n</a:t>
              </a:r>
              <a:r>
                <a:rPr lang="pl-PL" sz="2000" baseline="-25000" dirty="0" smtClean="0">
                  <a:sym typeface="Symbol"/>
                </a:rPr>
                <a:t>1</a:t>
              </a:r>
              <a:r>
                <a:rPr lang="pl-PL" sz="2000" dirty="0" smtClean="0"/>
                <a:t> </a:t>
              </a:r>
              <a:endParaRPr lang="pl-PL" sz="2000" i="1" dirty="0" smtClean="0"/>
            </a:p>
          </p:txBody>
        </p:sp>
        <p:pic>
          <p:nvPicPr>
            <p:cNvPr id="39" name="Obraz 38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995936" y="4797152"/>
              <a:ext cx="2824529" cy="38092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8" name="Obraz 37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835696" y="4797152"/>
              <a:ext cx="1522775" cy="348334"/>
            </a:xfrm>
            <a:prstGeom prst="rect">
              <a:avLst/>
            </a:prstGeom>
            <a:noFill/>
            <a:ln/>
            <a:effectLst/>
          </p:spPr>
        </p:pic>
      </p:grpSp>
    </p:spTree>
    <p:extLst>
      <p:ext uri="{BB962C8B-B14F-4D97-AF65-F5344CB8AC3E}">
        <p14:creationId xmlns:p14="http://schemas.microsoft.com/office/powerpoint/2010/main" val="301774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4000" b="1" dirty="0" err="1" smtClean="0"/>
              <a:t>Is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it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really</a:t>
            </a:r>
            <a:r>
              <a:rPr lang="pl-PL" sz="4000" b="1" dirty="0" smtClean="0"/>
              <a:t> a </a:t>
            </a:r>
            <a:r>
              <a:rPr lang="pl-PL" sz="4000" b="1" dirty="0" err="1" smtClean="0"/>
              <a:t>saturable</a:t>
            </a:r>
            <a:r>
              <a:rPr lang="pl-PL" sz="4000" b="1" dirty="0" smtClean="0"/>
              <a:t> limit?</a:t>
            </a:r>
            <a:br>
              <a:rPr lang="pl-PL" sz="4000" b="1" dirty="0" smtClean="0"/>
            </a:br>
            <a:r>
              <a:rPr lang="pl-PL" sz="2400" b="1" dirty="0" smtClean="0"/>
              <a:t>t</a:t>
            </a:r>
            <a:r>
              <a:rPr lang="pl-PL" sz="2400" b="1" dirty="0" smtClean="0"/>
              <a:t>he </a:t>
            </a:r>
            <a:r>
              <a:rPr lang="pl-PL" sz="2400" b="1" dirty="0" err="1" smtClean="0"/>
              <a:t>Bayesian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approach</a:t>
            </a:r>
            <a:endParaRPr lang="en-US" sz="24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51520" y="1484784"/>
            <a:ext cx="8712968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000" dirty="0" smtClean="0"/>
              <a:t> </a:t>
            </a:r>
            <a:r>
              <a:rPr lang="pl-PL" sz="2000" dirty="0" err="1" smtClean="0"/>
              <a:t>Cramer-Rao</a:t>
            </a:r>
            <a:r>
              <a:rPr lang="pl-PL" sz="2000" dirty="0" smtClean="0"/>
              <a:t> </a:t>
            </a:r>
            <a:r>
              <a:rPr lang="pl-PL" sz="2000" dirty="0" err="1" smtClean="0"/>
              <a:t>bound</a:t>
            </a:r>
            <a:r>
              <a:rPr lang="pl-PL" sz="2000" dirty="0" smtClean="0"/>
              <a:t> </a:t>
            </a:r>
            <a:r>
              <a:rPr lang="pl-PL" sz="2000" dirty="0" err="1" smtClean="0"/>
              <a:t>approach</a:t>
            </a:r>
            <a:r>
              <a:rPr lang="pl-PL" sz="2000" dirty="0" smtClean="0"/>
              <a:t> </a:t>
            </a:r>
            <a:r>
              <a:rPr lang="pl-PL" sz="2000" dirty="0" err="1" smtClean="0"/>
              <a:t>well</a:t>
            </a:r>
            <a:r>
              <a:rPr lang="pl-PL" sz="2000" dirty="0" smtClean="0"/>
              <a:t> </a:t>
            </a:r>
            <a:r>
              <a:rPr lang="pl-PL" sz="2000" dirty="0" err="1" smtClean="0"/>
              <a:t>justified</a:t>
            </a:r>
            <a:r>
              <a:rPr lang="pl-PL" sz="2000" dirty="0" smtClean="0"/>
              <a:t> for „</a:t>
            </a:r>
            <a:r>
              <a:rPr lang="pl-PL" sz="2000" dirty="0" err="1" smtClean="0"/>
              <a:t>local</a:t>
            </a:r>
            <a:r>
              <a:rPr lang="pl-PL" sz="2000" dirty="0" smtClean="0"/>
              <a:t> </a:t>
            </a:r>
            <a:r>
              <a:rPr lang="pl-PL" sz="2000" dirty="0" err="1" smtClean="0"/>
              <a:t>sensing</a:t>
            </a:r>
            <a:r>
              <a:rPr lang="pl-PL" sz="2000" dirty="0" smtClean="0"/>
              <a:t>” (</a:t>
            </a:r>
            <a:r>
              <a:rPr lang="pl-PL" sz="2000" dirty="0" err="1" smtClean="0"/>
              <a:t>narrow</a:t>
            </a:r>
            <a:r>
              <a:rPr lang="pl-PL" sz="2000" dirty="0" smtClean="0"/>
              <a:t> </a:t>
            </a:r>
            <a:r>
              <a:rPr lang="pl-PL" sz="2000" dirty="0" err="1" smtClean="0"/>
              <a:t>priors</a:t>
            </a:r>
            <a:r>
              <a:rPr lang="pl-PL" sz="20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/>
              <a:t> No </a:t>
            </a:r>
            <a:r>
              <a:rPr lang="pl-PL" sz="2000" dirty="0" err="1" smtClean="0"/>
              <a:t>gurantee</a:t>
            </a:r>
            <a:r>
              <a:rPr lang="pl-PL" sz="2000" dirty="0" smtClean="0"/>
              <a:t> of </a:t>
            </a:r>
            <a:r>
              <a:rPr lang="pl-PL" sz="2000" dirty="0" err="1" smtClean="0"/>
              <a:t>saturability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 a </a:t>
            </a:r>
            <a:r>
              <a:rPr lang="pl-PL" sz="2000" dirty="0" err="1" smtClean="0"/>
              <a:t>single-shot</a:t>
            </a:r>
            <a:r>
              <a:rPr lang="pl-PL" sz="2000" dirty="0" smtClean="0"/>
              <a:t> </a:t>
            </a:r>
            <a:r>
              <a:rPr lang="pl-PL" sz="2000" dirty="0" err="1" smtClean="0"/>
              <a:t>scenario</a:t>
            </a:r>
            <a:endParaRPr lang="pl-PL" sz="2000" dirty="0" smtClean="0"/>
          </a:p>
          <a:p>
            <a:pPr>
              <a:buFont typeface="Arial" pitchFamily="34" charset="0"/>
              <a:buChar char="•"/>
            </a:pPr>
            <a:r>
              <a:rPr lang="pl-PL" sz="2000" dirty="0" smtClean="0"/>
              <a:t> May </a:t>
            </a:r>
            <a:r>
              <a:rPr lang="pl-PL" sz="2000" dirty="0" err="1" smtClean="0"/>
              <a:t>lead</a:t>
            </a:r>
            <a:r>
              <a:rPr lang="pl-PL" sz="2000" dirty="0" smtClean="0"/>
              <a:t> to </a:t>
            </a:r>
            <a:r>
              <a:rPr lang="pl-PL" sz="2000" dirty="0" err="1" smtClean="0"/>
              <a:t>overoptimistic</a:t>
            </a:r>
            <a:r>
              <a:rPr lang="pl-PL" sz="2000" dirty="0" smtClean="0"/>
              <a:t> </a:t>
            </a:r>
            <a:r>
              <a:rPr lang="pl-PL" sz="2000" dirty="0" err="1" smtClean="0"/>
              <a:t>claims</a:t>
            </a:r>
            <a:endParaRPr lang="pl-PL" sz="2000" dirty="0" smtClean="0"/>
          </a:p>
        </p:txBody>
      </p:sp>
      <p:grpSp>
        <p:nvGrpSpPr>
          <p:cNvPr id="19" name="Grupa 18"/>
          <p:cNvGrpSpPr/>
          <p:nvPr/>
        </p:nvGrpSpPr>
        <p:grpSpPr>
          <a:xfrm>
            <a:off x="259907" y="2821021"/>
            <a:ext cx="7032849" cy="2786278"/>
            <a:chOff x="224883" y="2819740"/>
            <a:chExt cx="7032849" cy="2786278"/>
          </a:xfrm>
        </p:grpSpPr>
        <p:sp>
          <p:nvSpPr>
            <p:cNvPr id="6" name="Prostokąt 5"/>
            <p:cNvSpPr/>
            <p:nvPr/>
          </p:nvSpPr>
          <p:spPr>
            <a:xfrm>
              <a:off x="224883" y="2819740"/>
              <a:ext cx="225792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b="1" dirty="0" err="1" smtClean="0"/>
                <a:t>Bayesian</a:t>
              </a:r>
              <a:r>
                <a:rPr lang="pl-PL" sz="2000" b="1" dirty="0" smtClean="0"/>
                <a:t> </a:t>
              </a:r>
              <a:r>
                <a:rPr lang="pl-PL" sz="2000" b="1" dirty="0" err="1" smtClean="0"/>
                <a:t>approach</a:t>
              </a:r>
              <a:r>
                <a:rPr lang="pl-PL" sz="2000" b="1" dirty="0" smtClean="0"/>
                <a:t>:</a:t>
              </a:r>
              <a:endParaRPr lang="en-US" sz="2000" dirty="0"/>
            </a:p>
          </p:txBody>
        </p:sp>
        <p:pic>
          <p:nvPicPr>
            <p:cNvPr id="18" name="Obraz 1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2720" y="3392483"/>
              <a:ext cx="4835047" cy="65066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" name="pole tekstowe 7"/>
            <p:cNvSpPr txBox="1"/>
            <p:nvPr/>
          </p:nvSpPr>
          <p:spPr>
            <a:xfrm>
              <a:off x="1856282" y="4078390"/>
              <a:ext cx="1783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/>
                <a:t>prior</a:t>
              </a:r>
              <a:r>
                <a:rPr lang="pl-PL" dirty="0" smtClean="0"/>
                <a:t> </a:t>
              </a:r>
              <a:r>
                <a:rPr lang="pl-PL" dirty="0" err="1" smtClean="0"/>
                <a:t>distribution</a:t>
              </a:r>
              <a:endParaRPr lang="en-US" dirty="0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5852860" y="4051547"/>
              <a:ext cx="1404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 smtClean="0"/>
                <a:t>cost</a:t>
              </a:r>
              <a:r>
                <a:rPr lang="pl-PL" dirty="0" smtClean="0"/>
                <a:t> </a:t>
              </a:r>
              <a:r>
                <a:rPr lang="pl-PL" dirty="0" err="1" smtClean="0"/>
                <a:t>function</a:t>
              </a:r>
              <a:endParaRPr lang="en-US" dirty="0"/>
            </a:p>
          </p:txBody>
        </p:sp>
        <p:pic>
          <p:nvPicPr>
            <p:cNvPr id="15" name="Obraz 1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748" y="4267571"/>
              <a:ext cx="684190" cy="252952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1" name="Kształt 10"/>
            <p:cNvCxnSpPr/>
            <p:nvPr/>
          </p:nvCxnSpPr>
          <p:spPr>
            <a:xfrm flipV="1">
              <a:off x="3711792" y="3923210"/>
              <a:ext cx="232722" cy="400690"/>
            </a:xfrm>
            <a:prstGeom prst="bent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Nawias klamrowy otwierający 13"/>
            <p:cNvSpPr/>
            <p:nvPr/>
          </p:nvSpPr>
          <p:spPr>
            <a:xfrm rot="5400000" flipH="1">
              <a:off x="5060772" y="3619499"/>
              <a:ext cx="360040" cy="936104"/>
            </a:xfrm>
            <a:prstGeom prst="leftBrace">
              <a:avLst>
                <a:gd name="adj1" fmla="val 78099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Obraz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59" y="4940875"/>
              <a:ext cx="1965714" cy="665143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7" name="Kształt 36"/>
            <p:cNvCxnSpPr/>
            <p:nvPr/>
          </p:nvCxnSpPr>
          <p:spPr>
            <a:xfrm rot="16200000" flipV="1">
              <a:off x="6248904" y="3871527"/>
              <a:ext cx="288032" cy="7200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pole tekstowe 55"/>
          <p:cNvSpPr txBox="1"/>
          <p:nvPr/>
        </p:nvSpPr>
        <p:spPr>
          <a:xfrm>
            <a:off x="1269976" y="5897539"/>
            <a:ext cx="662473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/>
              <a:t>Is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there</a:t>
            </a:r>
            <a:r>
              <a:rPr lang="pl-PL" sz="2400" b="1" dirty="0" smtClean="0"/>
              <a:t> a </a:t>
            </a:r>
            <a:r>
              <a:rPr lang="pl-PL" sz="2400" b="1" dirty="0" err="1" smtClean="0"/>
              <a:t>Bayesian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strategy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yielding</a:t>
            </a:r>
            <a:r>
              <a:rPr lang="pl-PL" sz="2400" b="1" dirty="0" smtClean="0"/>
              <a:t> the Heisenberg limit?</a:t>
            </a:r>
            <a:endParaRPr lang="en-US" sz="2400" b="1" dirty="0"/>
          </a:p>
        </p:txBody>
      </p:sp>
      <p:pic>
        <p:nvPicPr>
          <p:cNvPr id="24" name="Obraz 2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54135" y="4414181"/>
            <a:ext cx="2895225" cy="36233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8604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a 19"/>
          <p:cNvGrpSpPr/>
          <p:nvPr/>
        </p:nvGrpSpPr>
        <p:grpSpPr>
          <a:xfrm>
            <a:off x="251520" y="1412776"/>
            <a:ext cx="8496944" cy="426722"/>
            <a:chOff x="251520" y="1412776"/>
            <a:chExt cx="8496944" cy="426722"/>
          </a:xfrm>
        </p:grpSpPr>
        <p:sp>
          <p:nvSpPr>
            <p:cNvPr id="4" name="pole tekstowe 3"/>
            <p:cNvSpPr txBox="1"/>
            <p:nvPr/>
          </p:nvSpPr>
          <p:spPr>
            <a:xfrm>
              <a:off x="251520" y="1412776"/>
              <a:ext cx="84969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 smtClean="0"/>
                <a:t>For </a:t>
              </a:r>
              <a:r>
                <a:rPr lang="pl-PL" sz="2000" dirty="0" err="1" smtClean="0"/>
                <a:t>decoherence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free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phase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estimaion</a:t>
              </a:r>
              <a:r>
                <a:rPr lang="pl-PL" sz="2000" dirty="0" smtClean="0"/>
                <a:t>, </a:t>
              </a:r>
              <a:r>
                <a:rPr lang="pl-PL" sz="2000" dirty="0" err="1" smtClean="0"/>
                <a:t>flat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prior</a:t>
              </a:r>
              <a:r>
                <a:rPr lang="pl-PL" sz="2000" dirty="0" smtClean="0"/>
                <a:t>                      </a:t>
              </a:r>
            </a:p>
          </p:txBody>
        </p:sp>
        <p:pic>
          <p:nvPicPr>
            <p:cNvPr id="6" name="Obraz 5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508104" y="1412776"/>
              <a:ext cx="935128" cy="42672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21" name="Grupa 20"/>
          <p:cNvGrpSpPr/>
          <p:nvPr/>
        </p:nvGrpSpPr>
        <p:grpSpPr>
          <a:xfrm>
            <a:off x="156411" y="2204864"/>
            <a:ext cx="8987589" cy="928073"/>
            <a:chOff x="156411" y="2204864"/>
            <a:chExt cx="8987589" cy="928073"/>
          </a:xfrm>
        </p:grpSpPr>
        <p:pic>
          <p:nvPicPr>
            <p:cNvPr id="7" name="Obraz 6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611560" y="2204864"/>
              <a:ext cx="2263145" cy="685802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18" name="Grupa 17"/>
            <p:cNvGrpSpPr/>
            <p:nvPr/>
          </p:nvGrpSpPr>
          <p:grpSpPr bwMode="auto">
            <a:xfrm>
              <a:off x="156411" y="2204864"/>
              <a:ext cx="8987589" cy="928073"/>
              <a:chOff x="156411" y="1975385"/>
              <a:chExt cx="8987589" cy="928073"/>
            </a:xfrm>
          </p:grpSpPr>
          <p:grpSp>
            <p:nvGrpSpPr>
              <p:cNvPr id="9" name="Grupa 60"/>
              <p:cNvGrpSpPr/>
              <p:nvPr/>
            </p:nvGrpSpPr>
            <p:grpSpPr bwMode="auto">
              <a:xfrm>
                <a:off x="156411" y="1975385"/>
                <a:ext cx="5471068" cy="578815"/>
                <a:chOff x="4593297" y="3752190"/>
                <a:chExt cx="5471068" cy="578815"/>
              </a:xfrm>
            </p:grpSpPr>
            <p:sp>
              <p:nvSpPr>
                <p:cNvPr id="12" name="pole tekstowe 11"/>
                <p:cNvSpPr txBox="1"/>
                <p:nvPr/>
              </p:nvSpPr>
              <p:spPr bwMode="auto">
                <a:xfrm>
                  <a:off x="4593297" y="3752190"/>
                  <a:ext cx="424847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pl-PL" sz="2200" dirty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pic>
              <p:nvPicPr>
                <p:cNvPr id="13" name="Obraz 12" descr="TP_tmp.emf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1" cstate="print"/>
                <a:stretch>
                  <a:fillRect/>
                </a:stretch>
              </p:blipFill>
              <p:spPr bwMode="auto">
                <a:xfrm>
                  <a:off x="7640734" y="3896206"/>
                  <a:ext cx="2423631" cy="434799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  <p:pic>
            <p:nvPicPr>
              <p:cNvPr id="16" name="Obraz 15" descr="TP_tmp.emf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156176" y="1975385"/>
                <a:ext cx="1625376" cy="533161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11" name="Prostokąt 10"/>
              <p:cNvSpPr/>
              <p:nvPr/>
            </p:nvSpPr>
            <p:spPr bwMode="auto">
              <a:xfrm>
                <a:off x="1115616" y="2564904"/>
                <a:ext cx="802838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/>
                  <a:t>D. W. Berry and H. M. Wiseman, </a:t>
                </a:r>
                <a:r>
                  <a:rPr lang="en-US" sz="1600" i="1" dirty="0"/>
                  <a:t>Phys. Rev. </a:t>
                </a:r>
                <a:r>
                  <a:rPr lang="en-US" sz="1600" i="1" dirty="0" err="1" smtClean="0"/>
                  <a:t>Lett</a:t>
                </a:r>
                <a:r>
                  <a:rPr lang="en-US" sz="1600" dirty="0" smtClean="0"/>
                  <a:t>.</a:t>
                </a:r>
                <a:r>
                  <a:rPr lang="pl-PL" sz="1600" dirty="0" smtClean="0"/>
                  <a:t> </a:t>
                </a:r>
                <a:r>
                  <a:rPr lang="en-US" sz="1600" b="1" dirty="0" smtClean="0"/>
                  <a:t>85</a:t>
                </a:r>
                <a:r>
                  <a:rPr lang="en-US" sz="1600" dirty="0"/>
                  <a:t>, 5098 (2000).</a:t>
                </a:r>
              </a:p>
            </p:txBody>
          </p:sp>
        </p:grpSp>
      </p:grpSp>
      <p:sp>
        <p:nvSpPr>
          <p:cNvPr id="14" name="Elipsa 13"/>
          <p:cNvSpPr/>
          <p:nvPr/>
        </p:nvSpPr>
        <p:spPr>
          <a:xfrm>
            <a:off x="6876256" y="213285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4000" b="1" dirty="0" smtClean="0"/>
              <a:t>The </a:t>
            </a:r>
            <a:r>
              <a:rPr lang="pl-PL" sz="4000" b="1" dirty="0" err="1" smtClean="0"/>
              <a:t>true</a:t>
            </a:r>
            <a:r>
              <a:rPr lang="pl-PL" sz="4000" b="1" dirty="0" smtClean="0"/>
              <a:t> Heisenberg limit</a:t>
            </a:r>
            <a:endParaRPr lang="en-US" sz="2800" b="1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251520" y="3212976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The </a:t>
            </a:r>
            <a:r>
              <a:rPr lang="pl-PL" sz="2000" dirty="0" smtClean="0">
                <a:sym typeface="Symbol"/>
              </a:rPr>
              <a:t> </a:t>
            </a:r>
            <a:r>
              <a:rPr lang="pl-PL" sz="2000" dirty="0" err="1" smtClean="0">
                <a:sym typeface="Symbol"/>
              </a:rPr>
              <a:t>factor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is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present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any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regular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prior</a:t>
            </a:r>
            <a:r>
              <a:rPr lang="pl-PL" sz="2000" dirty="0" smtClean="0">
                <a:sym typeface="Symbol"/>
              </a:rPr>
              <a:t>,</a:t>
            </a:r>
            <a:endParaRPr lang="pl-PL" sz="2000" dirty="0" smtClean="0"/>
          </a:p>
        </p:txBody>
      </p:sp>
      <p:grpSp>
        <p:nvGrpSpPr>
          <p:cNvPr id="22" name="Grupa 21"/>
          <p:cNvGrpSpPr/>
          <p:nvPr/>
        </p:nvGrpSpPr>
        <p:grpSpPr>
          <a:xfrm>
            <a:off x="2383407" y="3612482"/>
            <a:ext cx="4064511" cy="2592288"/>
            <a:chOff x="2411760" y="3789040"/>
            <a:chExt cx="4064511" cy="25922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 l="9030"/>
            <a:stretch>
              <a:fillRect/>
            </a:stretch>
          </p:blipFill>
          <p:spPr bwMode="auto">
            <a:xfrm>
              <a:off x="2411760" y="3789040"/>
              <a:ext cx="4064511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Obraz 22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796136" y="4797152"/>
              <a:ext cx="152705" cy="28986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5" name="Obraz 24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220072" y="5373216"/>
              <a:ext cx="152705" cy="320041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6" name="Prostokąt 25"/>
          <p:cNvSpPr/>
          <p:nvPr/>
        </p:nvSpPr>
        <p:spPr>
          <a:xfrm>
            <a:off x="-268018" y="6447041"/>
            <a:ext cx="9133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smtClean="0"/>
              <a:t>M. Jarzyna, </a:t>
            </a:r>
            <a:r>
              <a:rPr lang="pl-PL" sz="1600" dirty="0" smtClean="0"/>
              <a:t>RDD, </a:t>
            </a:r>
            <a:r>
              <a:rPr lang="en-GB" sz="1600" dirty="0"/>
              <a:t>New J. Phys. 17, 013010 (2015</a:t>
            </a:r>
            <a:r>
              <a:rPr lang="en-GB" sz="1600" dirty="0" smtClean="0"/>
              <a:t>)</a:t>
            </a:r>
            <a:endParaRPr lang="pl-PL" sz="1600" dirty="0" smtClean="0"/>
          </a:p>
          <a:p>
            <a:pPr algn="r"/>
            <a:r>
              <a:rPr lang="en-GB" sz="1600" dirty="0" smtClean="0"/>
              <a:t> </a:t>
            </a:r>
            <a:endParaRPr lang="en-US" sz="1600" dirty="0" smtClean="0"/>
          </a:p>
        </p:txBody>
      </p:sp>
      <p:sp>
        <p:nvSpPr>
          <p:cNvPr id="24" name="pole tekstowe 23"/>
          <p:cNvSpPr txBox="1"/>
          <p:nvPr/>
        </p:nvSpPr>
        <p:spPr>
          <a:xfrm>
            <a:off x="251520" y="6046087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Valid</a:t>
            </a:r>
            <a:r>
              <a:rPr lang="pl-PL" sz="2000" dirty="0" smtClean="0"/>
              <a:t> </a:t>
            </a:r>
            <a:r>
              <a:rPr lang="pl-PL" sz="2000" dirty="0" err="1" smtClean="0"/>
              <a:t>also</a:t>
            </a:r>
            <a:r>
              <a:rPr lang="pl-PL" sz="2000" dirty="0" smtClean="0"/>
              <a:t> for </a:t>
            </a:r>
            <a:r>
              <a:rPr lang="pl-PL" sz="2000" dirty="0" err="1" smtClean="0"/>
              <a:t>indefninte</a:t>
            </a:r>
            <a:r>
              <a:rPr lang="pl-PL" sz="2000" dirty="0" smtClean="0"/>
              <a:t> </a:t>
            </a:r>
            <a:r>
              <a:rPr lang="pl-PL" sz="2000" dirty="0" err="1" smtClean="0"/>
              <a:t>photon</a:t>
            </a:r>
            <a:r>
              <a:rPr lang="pl-PL" sz="2000" dirty="0" smtClean="0"/>
              <a:t> numer </a:t>
            </a:r>
            <a:r>
              <a:rPr lang="pl-PL" sz="2000" dirty="0" err="1" smtClean="0"/>
              <a:t>states</a:t>
            </a:r>
            <a:r>
              <a:rPr lang="pl-PL" sz="2000" dirty="0" smtClean="0"/>
              <a:t> </a:t>
            </a:r>
            <a:endParaRPr lang="pl-PL" sz="2000" dirty="0" smtClean="0"/>
          </a:p>
        </p:txBody>
      </p:sp>
      <p:pic>
        <p:nvPicPr>
          <p:cNvPr id="2" name="Obraz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1" t="-5832" r="-6074" b="-8269"/>
          <a:stretch/>
        </p:blipFill>
        <p:spPr>
          <a:xfrm>
            <a:off x="6372000" y="4428000"/>
            <a:ext cx="1980000" cy="612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12545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2996952"/>
            <a:ext cx="5004048" cy="317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pl-PL" sz="4000" b="1" dirty="0" smtClean="0"/>
              <a:t>Quantum interferometry  </a:t>
            </a:r>
            <a:br>
              <a:rPr lang="pl-PL" sz="4000" b="1" dirty="0" smtClean="0"/>
            </a:br>
            <a:r>
              <a:rPr lang="pl-PL" sz="4000" b="1" dirty="0" err="1" smtClean="0"/>
              <a:t>in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the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presence</a:t>
            </a:r>
            <a:r>
              <a:rPr lang="pl-PL" sz="4000" b="1" dirty="0" smtClean="0"/>
              <a:t> of </a:t>
            </a:r>
            <a:r>
              <a:rPr lang="pl-PL" sz="4000" b="1" dirty="0" err="1" smtClean="0"/>
              <a:t>loss</a:t>
            </a:r>
            <a:endParaRPr lang="en-US" sz="4000" dirty="0"/>
          </a:p>
        </p:txBody>
      </p:sp>
      <p:grpSp>
        <p:nvGrpSpPr>
          <p:cNvPr id="34" name="Grupa 33"/>
          <p:cNvGrpSpPr/>
          <p:nvPr/>
        </p:nvGrpSpPr>
        <p:grpSpPr>
          <a:xfrm>
            <a:off x="827584" y="1052736"/>
            <a:ext cx="6912768" cy="1944216"/>
            <a:chOff x="1187624" y="1124744"/>
            <a:chExt cx="8320323" cy="2448272"/>
          </a:xfrm>
        </p:grpSpPr>
        <p:cxnSp>
          <p:nvCxnSpPr>
            <p:cNvPr id="4" name="Łącznik prosty 3"/>
            <p:cNvCxnSpPr/>
            <p:nvPr/>
          </p:nvCxnSpPr>
          <p:spPr>
            <a:xfrm>
              <a:off x="2123728" y="3284984"/>
              <a:ext cx="316835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Łącznik prosty 4"/>
            <p:cNvCxnSpPr/>
            <p:nvPr/>
          </p:nvCxnSpPr>
          <p:spPr>
            <a:xfrm>
              <a:off x="2123728" y="1844824"/>
              <a:ext cx="316835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Elipsa 5"/>
            <p:cNvSpPr/>
            <p:nvPr/>
          </p:nvSpPr>
          <p:spPr>
            <a:xfrm>
              <a:off x="3995936" y="1484784"/>
              <a:ext cx="864096" cy="208823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3131840" y="1556792"/>
              <a:ext cx="800100" cy="57785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pic>
          <p:nvPicPr>
            <p:cNvPr id="8" name="Obraz 53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419872" y="1772816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Schemat blokowy: opóźnienie 8"/>
            <p:cNvSpPr/>
            <p:nvPr/>
          </p:nvSpPr>
          <p:spPr>
            <a:xfrm>
              <a:off x="5580112" y="1700808"/>
              <a:ext cx="936104" cy="180020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0" name="Elipsa 9"/>
            <p:cNvSpPr/>
            <p:nvPr/>
          </p:nvSpPr>
          <p:spPr>
            <a:xfrm>
              <a:off x="1187624" y="1484784"/>
              <a:ext cx="864096" cy="2088232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Obraz 10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1387431" y="2348880"/>
              <a:ext cx="414020" cy="34915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2" name="Obraz 11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5868144" y="2420888"/>
              <a:ext cx="335279" cy="279958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3" name="Łącznik prosty ze strzałką 12"/>
            <p:cNvCxnSpPr/>
            <p:nvPr/>
          </p:nvCxnSpPr>
          <p:spPr>
            <a:xfrm>
              <a:off x="6660232" y="2564904"/>
              <a:ext cx="5040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Obraz 13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7281961" y="2420888"/>
              <a:ext cx="531976" cy="30710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5" name="pole tekstowe 14"/>
            <p:cNvSpPr txBox="1"/>
            <p:nvPr/>
          </p:nvSpPr>
          <p:spPr>
            <a:xfrm>
              <a:off x="7947886" y="2303542"/>
              <a:ext cx="1560061" cy="426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err="1" smtClean="0"/>
                <a:t>estimator</a:t>
              </a:r>
              <a:endParaRPr lang="pl-PL" sz="1600" i="1" dirty="0" smtClean="0"/>
            </a:p>
          </p:txBody>
        </p:sp>
        <p:pic>
          <p:nvPicPr>
            <p:cNvPr id="21" name="Obraz 20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4323745" y="2348880"/>
              <a:ext cx="349687" cy="254144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2" name="Łącznik prosty 21"/>
            <p:cNvCxnSpPr/>
            <p:nvPr/>
          </p:nvCxnSpPr>
          <p:spPr>
            <a:xfrm rot="5400000" flipH="1">
              <a:off x="2171424" y="1529271"/>
              <a:ext cx="822671" cy="1361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 rot="5400000" flipH="1" flipV="1">
              <a:off x="2098209" y="3035037"/>
              <a:ext cx="858159" cy="15973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Prostokąt 23"/>
            <p:cNvSpPr/>
            <p:nvPr/>
          </p:nvSpPr>
          <p:spPr>
            <a:xfrm rot="18900000">
              <a:off x="2195736" y="1796140"/>
              <a:ext cx="802136" cy="21721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25" name="Obraz 24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506832" y="1776376"/>
              <a:ext cx="181893" cy="201699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6" name="Prostokąt 25"/>
            <p:cNvSpPr/>
            <p:nvPr/>
          </p:nvSpPr>
          <p:spPr>
            <a:xfrm rot="18900000">
              <a:off x="2155061" y="3176732"/>
              <a:ext cx="802136" cy="21721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466157" y="3156968"/>
              <a:ext cx="181893" cy="201699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9" name="pole tekstowe 28"/>
          <p:cNvSpPr txBox="1"/>
          <p:nvPr/>
        </p:nvSpPr>
        <p:spPr>
          <a:xfrm>
            <a:off x="251520" y="5813190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J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K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olodyński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Demkowicz-Dobrzański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</a:t>
            </a:r>
            <a:r>
              <a:rPr lang="en-GB" sz="1600" i="1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PRA </a:t>
            </a:r>
            <a:r>
              <a:rPr lang="en-GB" sz="1600" b="1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82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,053804 (2010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) –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Bayesian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approach</a:t>
            </a:r>
            <a:endParaRPr lang="pl-PL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S. </a:t>
            </a:r>
            <a:r>
              <a:rPr lang="pl-PL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Knysh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V. </a:t>
            </a:r>
            <a:r>
              <a:rPr lang="pl-PL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Smelyanskiy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G. </a:t>
            </a:r>
            <a:r>
              <a:rPr lang="pl-PL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Durkin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PRA </a:t>
            </a:r>
            <a:r>
              <a:rPr lang="pl-PL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(2011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– Fisher </a:t>
            </a:r>
            <a:r>
              <a:rPr lang="pl-PL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approach</a:t>
            </a:r>
            <a:endParaRPr lang="pl-PL" sz="1600" dirty="0" smtClean="0">
              <a:latin typeface="Times New Roman" pitchFamily="18" charset="0"/>
              <a:ea typeface="Microsoft Himalaya" pitchFamily="2" charset="0"/>
              <a:cs typeface="Times New Roman" pitchFamily="18" charset="0"/>
            </a:endParaRPr>
          </a:p>
        </p:txBody>
      </p:sp>
      <p:pic>
        <p:nvPicPr>
          <p:cNvPr id="30" name="Obraz 2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6" t="-11329" r="-3456" b="-11329"/>
          <a:stretch>
            <a:fillRect/>
          </a:stretch>
        </p:blipFill>
        <p:spPr bwMode="auto">
          <a:xfrm>
            <a:off x="755576" y="3717032"/>
            <a:ext cx="3086254" cy="10801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</p:pic>
      <p:sp>
        <p:nvSpPr>
          <p:cNvPr id="32" name="pole tekstowe 31"/>
          <p:cNvSpPr txBox="1"/>
          <p:nvPr/>
        </p:nvSpPr>
        <p:spPr>
          <a:xfrm>
            <a:off x="0" y="4941168"/>
            <a:ext cx="4536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Heisenberg </a:t>
            </a:r>
            <a:r>
              <a:rPr lang="pl-PL" sz="2400" dirty="0" err="1" smtClean="0"/>
              <a:t>scaling</a:t>
            </a:r>
            <a:r>
              <a:rPr lang="pl-PL" sz="2400" dirty="0" smtClean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</a:t>
            </a:r>
            <a:r>
              <a:rPr lang="pl-PL" sz="2400" dirty="0" err="1" smtClean="0"/>
              <a:t>lost</a:t>
            </a:r>
            <a:r>
              <a:rPr lang="pl-PL" sz="2400" dirty="0" smtClean="0"/>
              <a:t>!</a:t>
            </a:r>
          </a:p>
          <a:p>
            <a:pPr algn="ctr"/>
            <a:r>
              <a:rPr lang="pl-PL" dirty="0" err="1" smtClean="0">
                <a:solidFill>
                  <a:srgbClr val="000000"/>
                </a:solidFill>
                <a:latin typeface="Times New Roman"/>
              </a:rPr>
              <a:t>also</a:t>
            </a:r>
            <a:r>
              <a:rPr lang="pl-PL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dirty="0" err="1" smtClean="0">
                <a:solidFill>
                  <a:srgbClr val="000000"/>
                </a:solidFill>
                <a:latin typeface="Times New Roman"/>
              </a:rPr>
              <a:t>valid</a:t>
            </a:r>
            <a:r>
              <a:rPr lang="pl-PL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dirty="0" err="1" smtClean="0">
                <a:solidFill>
                  <a:srgbClr val="000000"/>
                </a:solidFill>
                <a:latin typeface="Times New Roman"/>
              </a:rPr>
              <a:t>if</a:t>
            </a:r>
            <a:r>
              <a:rPr lang="pl-PL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i="1" dirty="0" smtClean="0">
                <a:solidFill>
                  <a:srgbClr val="000000"/>
                </a:solidFill>
                <a:latin typeface="Times New Roman"/>
              </a:rPr>
              <a:t>N</a:t>
            </a:r>
            <a:r>
              <a:rPr lang="pl-PL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dirty="0" err="1" smtClean="0">
                <a:solidFill>
                  <a:srgbClr val="000000"/>
                </a:solidFill>
                <a:latin typeface="Times New Roman"/>
              </a:rPr>
              <a:t>replaced</a:t>
            </a:r>
            <a:r>
              <a:rPr lang="pl-PL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dirty="0" err="1" smtClean="0">
                <a:solidFill>
                  <a:srgbClr val="000000"/>
                </a:solidFill>
                <a:latin typeface="Times New Roman"/>
              </a:rPr>
              <a:t>with</a:t>
            </a:r>
            <a:r>
              <a:rPr lang="pl-PL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dirty="0" err="1" smtClean="0">
                <a:solidFill>
                  <a:srgbClr val="000000"/>
                </a:solidFill>
                <a:latin typeface="Times New Roman"/>
                <a:sym typeface="Symbol"/>
              </a:rPr>
              <a:t></a:t>
            </a:r>
            <a:r>
              <a:rPr lang="pl-PL" i="1" dirty="0" err="1" smtClean="0">
                <a:solidFill>
                  <a:srgbClr val="000000"/>
                </a:solidFill>
                <a:latin typeface="Times New Roman"/>
                <a:sym typeface="Symbol"/>
              </a:rPr>
              <a:t>N</a:t>
            </a:r>
            <a:r>
              <a:rPr lang="pl-PL" dirty="0" err="1" smtClean="0">
                <a:solidFill>
                  <a:srgbClr val="000000"/>
                </a:solidFill>
                <a:latin typeface="Times New Roman"/>
                <a:sym typeface="Symbol"/>
              </a:rPr>
              <a:t></a:t>
            </a:r>
            <a:endParaRPr lang="pl-PL" dirty="0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251520" y="6313251"/>
            <a:ext cx="7326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B. M. Escher, R. L. de Matos Filho, L. Davidovich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Nat. Phys.</a:t>
            </a:r>
            <a:r>
              <a:rPr lang="en-GB" sz="1600" b="1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7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406 (2011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)                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-1880907" y="6545706"/>
            <a:ext cx="9126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Demkowicz-Dobrzański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J.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Kolodyński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M. Guta, Nat.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Commun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, 1063 (2012</a:t>
            </a:r>
            <a:r>
              <a:rPr lang="fr-FR" sz="1600" dirty="0" smtClean="0"/>
              <a:t>)</a:t>
            </a:r>
            <a:endParaRPr lang="pl-PL" sz="1600" dirty="0" smtClean="0">
              <a:latin typeface="Times New Roman" pitchFamily="18" charset="0"/>
              <a:ea typeface="Microsoft Himalaya" pitchFamily="2" charset="0"/>
              <a:cs typeface="Times New Roman" pitchFamily="18" charset="0"/>
            </a:endParaRPr>
          </a:p>
        </p:txBody>
      </p:sp>
      <p:grpSp>
        <p:nvGrpSpPr>
          <p:cNvPr id="16" name="Grupa 15"/>
          <p:cNvGrpSpPr/>
          <p:nvPr/>
        </p:nvGrpSpPr>
        <p:grpSpPr>
          <a:xfrm>
            <a:off x="1956588" y="3298022"/>
            <a:ext cx="1518364" cy="959070"/>
            <a:chOff x="1956588" y="3298022"/>
            <a:chExt cx="1518364" cy="959070"/>
          </a:xfrm>
        </p:grpSpPr>
        <p:sp>
          <p:nvSpPr>
            <p:cNvPr id="2" name="Elipsa 1"/>
            <p:cNvSpPr/>
            <p:nvPr/>
          </p:nvSpPr>
          <p:spPr>
            <a:xfrm>
              <a:off x="1992361" y="3789040"/>
              <a:ext cx="1355503" cy="4680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Prostokąt 2"/>
            <p:cNvSpPr/>
            <p:nvPr/>
          </p:nvSpPr>
          <p:spPr>
            <a:xfrm>
              <a:off x="1956588" y="3298022"/>
              <a:ext cx="1518364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pl-PL" dirty="0" smtClean="0">
                  <a:solidFill>
                    <a:srgbClr val="FF0000"/>
                  </a:solidFill>
                </a:rPr>
                <a:t>Quantum </a:t>
              </a:r>
              <a:r>
                <a:rPr lang="pl-PL" dirty="0" err="1" smtClean="0">
                  <a:solidFill>
                    <a:srgbClr val="FF0000"/>
                  </a:solidFill>
                </a:rPr>
                <a:t>gain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pl-PL" b="1" dirty="0" err="1" smtClean="0"/>
              <a:t>Generic</a:t>
            </a:r>
            <a:r>
              <a:rPr lang="pl-PL" b="1" dirty="0" smtClean="0"/>
              <a:t> </a:t>
            </a:r>
            <a:r>
              <a:rPr lang="pl-PL" b="1" dirty="0" err="1" smtClean="0"/>
              <a:t>impact</a:t>
            </a:r>
            <a:r>
              <a:rPr lang="pl-PL" b="1" dirty="0" smtClean="0"/>
              <a:t> </a:t>
            </a:r>
            <a:r>
              <a:rPr lang="pl-PL" b="1" dirty="0" smtClean="0"/>
              <a:t>of </a:t>
            </a:r>
            <a:r>
              <a:rPr lang="pl-PL" b="1" dirty="0" err="1" smtClean="0"/>
              <a:t>decoherence</a:t>
            </a:r>
            <a:r>
              <a:rPr lang="pl-PL" b="1" dirty="0" smtClean="0"/>
              <a:t>…</a:t>
            </a:r>
            <a:endParaRPr lang="en-US" b="1" dirty="0"/>
          </a:p>
        </p:txBody>
      </p:sp>
      <p:grpSp>
        <p:nvGrpSpPr>
          <p:cNvPr id="169" name="Grupa 168"/>
          <p:cNvGrpSpPr/>
          <p:nvPr/>
        </p:nvGrpSpPr>
        <p:grpSpPr>
          <a:xfrm>
            <a:off x="931750" y="4702808"/>
            <a:ext cx="1962152" cy="1324497"/>
            <a:chOff x="1259632" y="2134298"/>
            <a:chExt cx="1962152" cy="1324497"/>
          </a:xfrm>
        </p:grpSpPr>
        <p:pic>
          <p:nvPicPr>
            <p:cNvPr id="170" name="Obraz 169" descr="spheres.tif"/>
            <p:cNvPicPr>
              <a:picLocks noChangeAspect="1"/>
            </p:cNvPicPr>
            <p:nvPr/>
          </p:nvPicPr>
          <p:blipFill>
            <a:blip r:embed="rId16" cstate="print"/>
            <a:srcRect l="69897"/>
            <a:stretch>
              <a:fillRect/>
            </a:stretch>
          </p:blipFill>
          <p:spPr>
            <a:xfrm>
              <a:off x="1259632" y="2134298"/>
              <a:ext cx="1962152" cy="1324497"/>
            </a:xfrm>
            <a:prstGeom prst="rect">
              <a:avLst/>
            </a:prstGeom>
          </p:spPr>
        </p:pic>
        <p:sp>
          <p:nvSpPr>
            <p:cNvPr id="171" name="Prostokąt 170"/>
            <p:cNvSpPr/>
            <p:nvPr/>
          </p:nvSpPr>
          <p:spPr>
            <a:xfrm>
              <a:off x="1388762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upa 171"/>
          <p:cNvGrpSpPr/>
          <p:nvPr/>
        </p:nvGrpSpPr>
        <p:grpSpPr>
          <a:xfrm>
            <a:off x="7052430" y="4702808"/>
            <a:ext cx="1496741" cy="1324497"/>
            <a:chOff x="7380312" y="2134298"/>
            <a:chExt cx="1496741" cy="1324497"/>
          </a:xfrm>
        </p:grpSpPr>
        <p:pic>
          <p:nvPicPr>
            <p:cNvPr id="173" name="Obraz 172" descr="spheres.tif"/>
            <p:cNvPicPr>
              <a:picLocks noChangeAspect="1"/>
            </p:cNvPicPr>
            <p:nvPr/>
          </p:nvPicPr>
          <p:blipFill>
            <a:blip r:embed="rId16" cstate="print"/>
            <a:srcRect l="46974" r="30063"/>
            <a:stretch>
              <a:fillRect/>
            </a:stretch>
          </p:blipFill>
          <p:spPr>
            <a:xfrm>
              <a:off x="7380312" y="2134298"/>
              <a:ext cx="1496741" cy="1324497"/>
            </a:xfrm>
            <a:prstGeom prst="rect">
              <a:avLst/>
            </a:prstGeom>
          </p:spPr>
        </p:pic>
        <p:sp>
          <p:nvSpPr>
            <p:cNvPr id="174" name="Prostokąt 173"/>
            <p:cNvSpPr/>
            <p:nvPr/>
          </p:nvSpPr>
          <p:spPr>
            <a:xfrm>
              <a:off x="7380312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upa 174"/>
          <p:cNvGrpSpPr/>
          <p:nvPr/>
        </p:nvGrpSpPr>
        <p:grpSpPr>
          <a:xfrm>
            <a:off x="5180222" y="4702808"/>
            <a:ext cx="1438724" cy="1324497"/>
            <a:chOff x="5508104" y="2134298"/>
            <a:chExt cx="1438724" cy="1324497"/>
          </a:xfrm>
        </p:grpSpPr>
        <p:pic>
          <p:nvPicPr>
            <p:cNvPr id="176" name="Obraz 175" descr="spheres.tif"/>
            <p:cNvPicPr>
              <a:picLocks noChangeAspect="1"/>
            </p:cNvPicPr>
            <p:nvPr/>
          </p:nvPicPr>
          <p:blipFill>
            <a:blip r:embed="rId16" cstate="print"/>
            <a:srcRect r="78916"/>
            <a:stretch>
              <a:fillRect/>
            </a:stretch>
          </p:blipFill>
          <p:spPr>
            <a:xfrm>
              <a:off x="5572669" y="2134298"/>
              <a:ext cx="1374159" cy="1324497"/>
            </a:xfrm>
            <a:prstGeom prst="rect">
              <a:avLst/>
            </a:prstGeom>
          </p:spPr>
        </p:pic>
        <p:sp>
          <p:nvSpPr>
            <p:cNvPr id="177" name="Prostokąt 176"/>
            <p:cNvSpPr/>
            <p:nvPr/>
          </p:nvSpPr>
          <p:spPr>
            <a:xfrm>
              <a:off x="5508104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upa 177"/>
          <p:cNvGrpSpPr/>
          <p:nvPr/>
        </p:nvGrpSpPr>
        <p:grpSpPr>
          <a:xfrm>
            <a:off x="3163998" y="4702808"/>
            <a:ext cx="1561204" cy="1324497"/>
            <a:chOff x="3491880" y="2134298"/>
            <a:chExt cx="1561204" cy="1324497"/>
          </a:xfrm>
        </p:grpSpPr>
        <p:pic>
          <p:nvPicPr>
            <p:cNvPr id="179" name="Obraz 178" descr="spheres.tif"/>
            <p:cNvPicPr>
              <a:picLocks noChangeAspect="1"/>
            </p:cNvPicPr>
            <p:nvPr/>
          </p:nvPicPr>
          <p:blipFill>
            <a:blip r:embed="rId16" cstate="print"/>
            <a:srcRect l="24426" r="52610"/>
            <a:stretch>
              <a:fillRect/>
            </a:stretch>
          </p:blipFill>
          <p:spPr>
            <a:xfrm>
              <a:off x="3556445" y="2134298"/>
              <a:ext cx="1496639" cy="1324497"/>
            </a:xfrm>
            <a:prstGeom prst="rect">
              <a:avLst/>
            </a:prstGeom>
          </p:spPr>
        </p:pic>
        <p:sp>
          <p:nvSpPr>
            <p:cNvPr id="180" name="Prostokąt 179"/>
            <p:cNvSpPr/>
            <p:nvPr/>
          </p:nvSpPr>
          <p:spPr>
            <a:xfrm>
              <a:off x="3491880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1" name="Obraz 18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19872" y="6021288"/>
            <a:ext cx="1123175" cy="502932"/>
          </a:xfrm>
          <a:prstGeom prst="rect">
            <a:avLst/>
          </a:prstGeom>
          <a:noFill/>
          <a:ln/>
          <a:effectLst/>
        </p:spPr>
      </p:pic>
      <p:pic>
        <p:nvPicPr>
          <p:cNvPr id="182" name="Obraz 18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04048" y="6021288"/>
            <a:ext cx="1858406" cy="502932"/>
          </a:xfrm>
          <a:prstGeom prst="rect">
            <a:avLst/>
          </a:prstGeom>
          <a:noFill/>
          <a:ln/>
          <a:effectLst/>
        </p:spPr>
      </p:pic>
      <p:pic>
        <p:nvPicPr>
          <p:cNvPr id="183" name="Obraz 18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331640" y="6021288"/>
            <a:ext cx="1025963" cy="484516"/>
          </a:xfrm>
          <a:prstGeom prst="rect">
            <a:avLst/>
          </a:prstGeom>
          <a:noFill/>
          <a:ln/>
          <a:effectLst/>
        </p:spPr>
      </p:pic>
      <p:pic>
        <p:nvPicPr>
          <p:cNvPr id="184" name="Obraz 18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236296" y="6093296"/>
            <a:ext cx="1181215" cy="484333"/>
          </a:xfrm>
          <a:prstGeom prst="rect">
            <a:avLst/>
          </a:prstGeom>
          <a:noFill/>
          <a:ln/>
          <a:effectLst/>
        </p:spPr>
      </p:pic>
      <p:pic>
        <p:nvPicPr>
          <p:cNvPr id="185" name="Obraz 184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395536" y="5157192"/>
            <a:ext cx="584590" cy="279320"/>
          </a:xfrm>
          <a:prstGeom prst="rect">
            <a:avLst/>
          </a:prstGeom>
          <a:noFill/>
          <a:ln/>
          <a:effectLst/>
        </p:spPr>
      </p:pic>
      <p:pic>
        <p:nvPicPr>
          <p:cNvPr id="186" name="Obraz 185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251520" y="6165304"/>
            <a:ext cx="635935" cy="254678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87" name="Tabela 186"/>
          <p:cNvGraphicFramePr>
            <a:graphicFrameLocks noGrp="1"/>
          </p:cNvGraphicFramePr>
          <p:nvPr/>
        </p:nvGraphicFramePr>
        <p:xfrm>
          <a:off x="1003758" y="4126744"/>
          <a:ext cx="7812360" cy="2467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3090"/>
                <a:gridCol w="1985373"/>
                <a:gridCol w="1920807"/>
                <a:gridCol w="1953090"/>
              </a:tblGrid>
              <a:tr h="526392"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Lossy</a:t>
                      </a:r>
                      <a:r>
                        <a:rPr lang="pl-PL" sz="1600" b="0" i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interferometer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Dephasing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Depolarization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Spontaneous</a:t>
                      </a:r>
                      <a:r>
                        <a:rPr lang="pl-PL" sz="1600" b="0" i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emission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40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262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90" name="Grupa 189"/>
          <p:cNvGrpSpPr/>
          <p:nvPr/>
        </p:nvGrpSpPr>
        <p:grpSpPr>
          <a:xfrm>
            <a:off x="611560" y="980728"/>
            <a:ext cx="7603441" cy="3052679"/>
            <a:chOff x="120058" y="980728"/>
            <a:chExt cx="7603441" cy="3052679"/>
          </a:xfrm>
        </p:grpSpPr>
        <p:sp>
          <p:nvSpPr>
            <p:cNvPr id="122" name="Prostokąt 121"/>
            <p:cNvSpPr/>
            <p:nvPr/>
          </p:nvSpPr>
          <p:spPr>
            <a:xfrm>
              <a:off x="120058" y="3294743"/>
              <a:ext cx="622818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dirty="0" smtClean="0">
                  <a:latin typeface="Times" pitchFamily="18" charset="0"/>
                </a:rPr>
                <a:t>B. M. Escher, R. L. de Matos Filho, L. Davidovich </a:t>
              </a:r>
              <a:r>
                <a:rPr lang="en-US" sz="1400" dirty="0" smtClean="0">
                  <a:latin typeface="Times" pitchFamily="18" charset="0"/>
                </a:rPr>
                <a:t>Nature Phys.</a:t>
              </a:r>
              <a:r>
                <a:rPr lang="pl-PL" sz="1400" dirty="0" smtClean="0">
                  <a:latin typeface="Times" pitchFamily="18" charset="0"/>
                </a:rPr>
                <a:t> </a:t>
              </a:r>
              <a:r>
                <a:rPr lang="en-US" sz="1400" dirty="0" smtClean="0">
                  <a:latin typeface="Times" pitchFamily="18" charset="0"/>
                </a:rPr>
                <a:t>7, 406–411 (2011)</a:t>
              </a:r>
              <a:endParaRPr lang="pl-PL" sz="1400" dirty="0" smtClean="0">
                <a:solidFill>
                  <a:prstClr val="black"/>
                </a:solidFill>
                <a:latin typeface="Times" pitchFamily="18" charset="0"/>
              </a:endParaRPr>
            </a:p>
            <a:p>
              <a:r>
                <a:rPr lang="pl-PL" sz="1400" dirty="0" smtClean="0">
                  <a:solidFill>
                    <a:prstClr val="black"/>
                  </a:solidFill>
                  <a:latin typeface="Times" pitchFamily="18" charset="0"/>
                </a:rPr>
                <a:t>RDD,</a:t>
              </a:r>
              <a:r>
                <a:rPr lang="en-US" sz="1400" dirty="0" smtClean="0">
                  <a:solidFill>
                    <a:prstClr val="black"/>
                  </a:solidFill>
                  <a:latin typeface="Times" pitchFamily="18" charset="0"/>
                </a:rPr>
                <a:t> </a:t>
              </a:r>
              <a:r>
                <a:rPr lang="pl-PL" sz="1400" dirty="0" smtClean="0">
                  <a:solidFill>
                    <a:prstClr val="black"/>
                  </a:solidFill>
                  <a:latin typeface="Times" pitchFamily="18" charset="0"/>
                </a:rPr>
                <a:t>J. </a:t>
              </a:r>
              <a:r>
                <a:rPr lang="pl-PL" sz="1400" dirty="0" err="1" smtClean="0">
                  <a:solidFill>
                    <a:prstClr val="black"/>
                  </a:solidFill>
                  <a:latin typeface="Times" pitchFamily="18" charset="0"/>
                </a:rPr>
                <a:t>Kolodynski</a:t>
              </a:r>
              <a:r>
                <a:rPr lang="pl-PL" sz="1400" dirty="0" smtClean="0">
                  <a:solidFill>
                    <a:prstClr val="black"/>
                  </a:solidFill>
                  <a:latin typeface="Times" pitchFamily="18" charset="0"/>
                </a:rPr>
                <a:t>, M. Guta, </a:t>
              </a:r>
              <a:r>
                <a:rPr lang="fr-FR" sz="1400" dirty="0" smtClean="0">
                  <a:latin typeface="Times" pitchFamily="18" charset="0"/>
                </a:rPr>
                <a:t>Nature Communications 3, 1063 (2012)</a:t>
              </a:r>
              <a:endParaRPr lang="pl-PL" sz="1400" dirty="0" smtClean="0">
                <a:latin typeface="Times" pitchFamily="18" charset="0"/>
              </a:endParaRPr>
            </a:p>
            <a:p>
              <a:r>
                <a:rPr lang="pl-PL" sz="1400" dirty="0" smtClean="0">
                  <a:latin typeface="Times" pitchFamily="18" charset="0"/>
                </a:rPr>
                <a:t>S. I </a:t>
              </a:r>
              <a:r>
                <a:rPr lang="en-US" sz="1400" dirty="0" err="1" smtClean="0">
                  <a:latin typeface="Times" pitchFamily="18" charset="0"/>
                </a:rPr>
                <a:t>Knysh</a:t>
              </a:r>
              <a:r>
                <a:rPr lang="en-US" sz="1400" dirty="0" smtClean="0">
                  <a:latin typeface="Times" pitchFamily="18" charset="0"/>
                </a:rPr>
                <a:t>, E. H. Chen, and G. A. Durkin  arXiv:1402.0495 </a:t>
              </a:r>
              <a:r>
                <a:rPr lang="pl-PL" sz="1400" dirty="0" smtClean="0">
                  <a:latin typeface="Times" pitchFamily="18" charset="0"/>
                </a:rPr>
                <a:t> </a:t>
              </a:r>
              <a:r>
                <a:rPr lang="en-US" sz="1400" dirty="0" smtClean="0">
                  <a:latin typeface="Times" pitchFamily="18" charset="0"/>
                </a:rPr>
                <a:t>(2014)</a:t>
              </a:r>
              <a:endParaRPr lang="pl-PL" sz="1400" dirty="0" smtClean="0">
                <a:solidFill>
                  <a:prstClr val="black"/>
                </a:solidFill>
                <a:latin typeface="Times" pitchFamily="18" charset="0"/>
              </a:endParaRPr>
            </a:p>
          </p:txBody>
        </p:sp>
        <p:sp>
          <p:nvSpPr>
            <p:cNvPr id="125" name="pole tekstowe 124"/>
            <p:cNvSpPr txBox="1"/>
            <p:nvPr/>
          </p:nvSpPr>
          <p:spPr bwMode="auto">
            <a:xfrm>
              <a:off x="323528" y="1556791"/>
              <a:ext cx="2957168" cy="1800200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en-US"/>
            </a:p>
          </p:txBody>
        </p:sp>
        <p:grpSp>
          <p:nvGrpSpPr>
            <p:cNvPr id="133" name="Grupa 132"/>
            <p:cNvGrpSpPr/>
            <p:nvPr/>
          </p:nvGrpSpPr>
          <p:grpSpPr bwMode="auto">
            <a:xfrm>
              <a:off x="323528" y="1412776"/>
              <a:ext cx="2957169" cy="1748764"/>
              <a:chOff x="323528" y="1608228"/>
              <a:chExt cx="2957169" cy="1748764"/>
            </a:xfrm>
          </p:grpSpPr>
          <p:cxnSp>
            <p:nvCxnSpPr>
              <p:cNvPr id="126" name="Łącznik prosty 125"/>
              <p:cNvCxnSpPr/>
              <p:nvPr/>
            </p:nvCxnSpPr>
            <p:spPr bwMode="auto">
              <a:xfrm>
                <a:off x="863178" y="1762530"/>
                <a:ext cx="27881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3" name="Obraz 142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3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146186" y="1634022"/>
                <a:ext cx="401399" cy="38385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28599" dir="2700007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extrusionH="76200" prstMaterial="matte">
                <a:bevelT w="127000" h="63500"/>
                <a:contourClr>
                  <a:srgbClr val="000000"/>
                </a:contourClr>
              </a:sp3d>
            </p:spPr>
          </p:pic>
          <p:cxnSp>
            <p:nvCxnSpPr>
              <p:cNvPr id="128" name="Łącznik prosty 127"/>
              <p:cNvCxnSpPr/>
              <p:nvPr/>
            </p:nvCxnSpPr>
            <p:spPr bwMode="auto">
              <a:xfrm>
                <a:off x="1653143" y="1762530"/>
                <a:ext cx="32528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Schemat blokowy: opóźnienie 128"/>
              <p:cNvSpPr/>
              <p:nvPr/>
            </p:nvSpPr>
            <p:spPr bwMode="auto">
              <a:xfrm>
                <a:off x="2907795" y="1608228"/>
                <a:ext cx="372902" cy="1748764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130" name="Obraz 129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4" cstate="print"/>
              <a:stretch>
                <a:fillRect/>
              </a:stretch>
            </p:blipFill>
            <p:spPr bwMode="auto">
              <a:xfrm>
                <a:off x="2981880" y="2276873"/>
                <a:ext cx="185710" cy="205555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131" name="Obraz 130" descr="TP_tmp.emf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5" cstate="print"/>
              <a:stretch>
                <a:fillRect/>
              </a:stretch>
            </p:blipFill>
            <p:spPr bwMode="auto">
              <a:xfrm>
                <a:off x="323528" y="2328307"/>
                <a:ext cx="257992" cy="224282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132" name="Łącznik prosty 131"/>
              <p:cNvCxnSpPr/>
              <p:nvPr/>
            </p:nvCxnSpPr>
            <p:spPr bwMode="auto">
              <a:xfrm>
                <a:off x="863178" y="3099821"/>
                <a:ext cx="27881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6" name="Obraz 145" descr="TP_tmp.emf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3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174919" y="2841330"/>
                <a:ext cx="401400" cy="38385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28599" dir="2700007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extrusionH="76200" prstMaterial="matte">
                <a:bevelT w="127000" h="63500"/>
                <a:contourClr>
                  <a:srgbClr val="000000"/>
                </a:contourClr>
              </a:sp3d>
            </p:spPr>
          </p:pic>
          <p:cxnSp>
            <p:nvCxnSpPr>
              <p:cNvPr id="134" name="Łącznik prosty 133"/>
              <p:cNvCxnSpPr/>
              <p:nvPr/>
            </p:nvCxnSpPr>
            <p:spPr bwMode="auto">
              <a:xfrm>
                <a:off x="1653143" y="3099821"/>
                <a:ext cx="32528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Łącznik prosty 134"/>
              <p:cNvCxnSpPr/>
              <p:nvPr/>
            </p:nvCxnSpPr>
            <p:spPr bwMode="auto">
              <a:xfrm>
                <a:off x="1327863" y="2174004"/>
                <a:ext cx="0" cy="51434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6" name="Obraz 135" descr="TP_tmp.emf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6" cstate="print"/>
              <a:stretch>
                <a:fillRect/>
              </a:stretch>
            </p:blipFill>
            <p:spPr bwMode="auto">
              <a:xfrm>
                <a:off x="1374332" y="2328307"/>
                <a:ext cx="166217" cy="163128"/>
              </a:xfrm>
              <a:prstGeom prst="rect">
                <a:avLst/>
              </a:prstGeom>
              <a:noFill/>
              <a:ln/>
              <a:effectLst/>
            </p:spPr>
          </p:pic>
        </p:grpSp>
        <p:pic>
          <p:nvPicPr>
            <p:cNvPr id="140" name="Obraz 139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7" cstate="print"/>
            <a:stretch>
              <a:fillRect/>
            </a:stretch>
          </p:blipFill>
          <p:spPr bwMode="auto">
            <a:xfrm>
              <a:off x="2267744" y="2276872"/>
              <a:ext cx="202842" cy="14742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37" name="Picture 3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676150" y="1309816"/>
              <a:ext cx="241619" cy="1748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" name="Picture 3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969733" y="1322292"/>
              <a:ext cx="241619" cy="1697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" name="Prostokąt 117"/>
            <p:cNvSpPr/>
            <p:nvPr/>
          </p:nvSpPr>
          <p:spPr>
            <a:xfrm>
              <a:off x="179512" y="980728"/>
              <a:ext cx="22095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dirty="0" smtClean="0"/>
                <a:t>In </a:t>
              </a:r>
              <a:r>
                <a:rPr lang="pl-PL" b="1" dirty="0" err="1" smtClean="0"/>
                <a:t>the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parallel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setting</a:t>
              </a:r>
              <a:endParaRPr lang="en-US" dirty="0"/>
            </a:p>
          </p:txBody>
        </p:sp>
        <p:pic>
          <p:nvPicPr>
            <p:cNvPr id="167" name="Obraz 16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427984" y="1412776"/>
              <a:ext cx="2951545" cy="50623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68" name="Prostokąt 167"/>
            <p:cNvSpPr/>
            <p:nvPr/>
          </p:nvSpPr>
          <p:spPr>
            <a:xfrm>
              <a:off x="4283968" y="2780928"/>
              <a:ext cx="34395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dirty="0" smtClean="0"/>
                <a:t>Heisenberg </a:t>
              </a:r>
              <a:r>
                <a:rPr lang="pl-PL" b="1" dirty="0" err="1" smtClean="0"/>
                <a:t>scaling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generically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lost</a:t>
              </a:r>
              <a:endParaRPr lang="en-US" dirty="0"/>
            </a:p>
          </p:txBody>
        </p:sp>
        <p:pic>
          <p:nvPicPr>
            <p:cNvPr id="189" name="Obraz 188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113993" y="2060848"/>
              <a:ext cx="1579526" cy="68511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" name="Elipsa 1"/>
          <p:cNvSpPr/>
          <p:nvPr/>
        </p:nvSpPr>
        <p:spPr>
          <a:xfrm>
            <a:off x="6295135" y="2052212"/>
            <a:ext cx="1080120" cy="2962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48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,4826"/>
  <p:tag name="ORIGINALWIDTH" val="1409,07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sigma^2(\tau)  \geq \sigma_{\t{LO}}^{2 }(\tau ) &#10; - \Tr(L^2 \bar{\rho})&#10;$&#10;\end{document}&#10;"/>
  <p:tag name="IGUANATEXSIZE" val="20"/>
  <p:tag name="IGUANATEXCURSOR" val="592"/>
  <p:tag name="TRANSPARENCY" val="True"/>
  <p:tag name="FILENAME" val=""/>
  <p:tag name="INPUTTYPE" val="0"/>
  <p:tag name="LATEXENGINEID" val="0"/>
  <p:tag name="TEMPFOLDER" val="c:\temp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52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8,2002"/>
  <p:tag name="ORIGINALWIDTH" val="3437,57"/>
  <p:tag name="OUTPUTDPI" val="1200"/>
  <p:tag name="LATEXADDIN" val="\documentclass{article}&#10;\usepackage{amsmath}&#10;\pagestyle{empty}&#10;\newcommand{\lo}{\textrm{LO}}&#10;\renewcommand{\t}[1]{\mathrm{#1}}&#10;&#10;\begin{document}&#10;&#10;&#10;$$&#10;\sigma^2(\tau) = \frac{1}{2 \omega_0^2 \tau^2} \left\langle \int \t{d}\boldsymbol{x}_K p(\boldsymbol{x}_K)&#10;\left[\int_\tau^{2\tau}\t{d}t \omega(t) - \int_0^{\tau}\t{d}t \omega(t) \right]^2&#10;\right \rangle_{\omega_{\lo}}&#10;$$&#10;&#10;&#10;\end{document}"/>
  <p:tag name="IGUANATEXSIZE" val="20"/>
  <p:tag name="IGUANATEXCURSOR" val="368"/>
  <p:tag name="TRANSPARENCY" val="True"/>
  <p:tag name="FILENAME" val=""/>
  <p:tag name="INPUTTYPE" val="0"/>
  <p:tag name="LATEXENGINEID" val="0"/>
  <p:tag name="TEMPFOLDER" val="c:\temp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025,872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oldsymbol{x}_K = \{x_1,\dots,x_K\}$&#10;\end{document}&#10;"/>
  <p:tag name="IGUANATEXSIZE" val="20"/>
  <p:tag name="IGUANATEXCURSOR" val="592"/>
  <p:tag name="TRANSPARENCY" val="True"/>
  <p:tag name="FILENAME" val=""/>
  <p:tag name="INPUTTYPE" val="0"/>
  <p:tag name="LATEXENGINEID" val="0"/>
  <p:tag name="TEMPFOLDER" val="c:\temp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,4533"/>
  <p:tag name="ORIGINALWIDTH" val="1421,072"/>
  <p:tag name="OUTPUTDPI" val="1200"/>
  <p:tag name="LATEXADDIN" val="\documentclass{article}&#10;\usepackage{amsmath}&#10;\pagestyle{empty}&#10;\newcommand{\lo}{\textrm{LO}}&#10;\renewcommand{\t}[1]{\mathrm{#1}}&#10;&#10;\begin{document}&#10;&#10;&#10;$$&#10;p(\boldsymbol{x}_K)= \t{Tr}\left(\bigotimes_{i=1}^K \Pi_{\boldsymbol{x}_i} \rho^{(i)}\right)&#10;$$&#10;&#10;&#10;\end{document}"/>
  <p:tag name="IGUANATEXSIZE" val="20"/>
  <p:tag name="IGUANATEXCURSOR" val="245"/>
  <p:tag name="TRANSPARENCY" val="True"/>
  <p:tag name="FILENAME" val=""/>
  <p:tag name="INPUTTYPE" val="0"/>
  <p:tag name="LATEXENGINEID" val="0"/>
  <p:tag name="TEMPFOLDER" val="c:\temp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,4533"/>
  <p:tag name="ORIGINALWIDTH" val="2992,126"/>
  <p:tag name="OUTPUTDPI" val="1200"/>
  <p:tag name="LATEXADDIN" val="\documentclass{article}&#10;\usepackage{amsmath}&#10;\pagestyle{empty}&#10;\newcommand{\lo}{\textrm{LO}}&#10;\renewcommand{\t}[1]{\mathrm{#1}}&#10;&#10;\begin{document}&#10;&#10;&#10;$$&#10;\rho^{(i)}= U_T^{(i)}[\Lambda_T(\rho_0)], \quad U_T^{(i)}= \exp\left(- \mathrm{i}  H  \int_{(i-1)T}^{iT} \t{d}t \, \omega(t)\right)&#10;$$&#10;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6978"/>
  <p:tag name="ORIGINALWIDTH" val="1418,823"/>
  <p:tag name="OUTPUTDPI" val="1200"/>
  <p:tag name="LATEXADDIN" val="\documentclass{article}&#10;\usepackage{amsmath}&#10;\pagestyle{empty}&#10;\newcommand{\lo}{\textrm{LO}}&#10;\renewcommand{\t}[1]{\mathrm{#1}}&#10;&#10;\begin{document}&#10;&#10;&#10;$$&#10;\omega(t) = \omega_\lo(t) - \sum_{i=1}^{\left\lfloor\frac{t}{T}\right\rfloor} \tilde{\omega}(\boldsymbol{x}_i)&#10;$$&#10;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7,724"/>
  <p:tag name="ORIGINALWIDTH" val="717,6603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in_{\Pi_x, \tilde{\omega}_x}\Delta^2 \tilde{\omega} = ?$$&#10;\end{document}&#10;"/>
  <p:tag name="IGUANATEXSIZE" val="20"/>
  <p:tag name="IGUANATEXCURSOR" val="619"/>
  <p:tag name="TRANSPARENCY" val="True"/>
  <p:tag name="FILENAME" val=""/>
  <p:tag name="INPUTTYPE" val="0"/>
  <p:tag name="LATEXENGINEID" val="0"/>
  <p:tag name="TEMPFOLDER" val="c:\temp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40,232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x$&#10;\end{document}&#10;"/>
  <p:tag name="IGUANATEXSIZE" val="20"/>
  <p:tag name="IGUANATEXCURSOR" val="561"/>
  <p:tag name="TRANSPARENCY" val="False"/>
  <p:tag name="FILENAME" val=""/>
  <p:tag name="INPUTTYPE" val="0"/>
  <p:tag name="LATEXENGINEID" val="0"/>
  <p:tag name="TEMPFOLDER" val="c:\temp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022,872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x| \omega)= \t{Tr}(\rho_{\omega} \Pi_x)$&#10;\end{document}&#10;"/>
  <p:tag name="IGUANATEXSIZE" val="20"/>
  <p:tag name="IGUANATEXCURSOR" val="599"/>
  <p:tag name="TRANSPARENCY" val="False"/>
  <p:tag name="FILENAME" val=""/>
  <p:tag name="INPUTTYPE" val="0"/>
  <p:tag name="LATEXENGINEID" val="0"/>
  <p:tag name="TEMPFOLDER" val="c:\temp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236,970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omega}(x)$&#10;\end{document}&#10;"/>
  <p:tag name="IGUANATEXSIZE" val="20"/>
  <p:tag name="IGUANATEXCURSOR" val="572"/>
  <p:tag name="TRANSPARENCY" val="False"/>
  <p:tag name="FILENAME" val=""/>
  <p:tag name="INPUTTYPE" val="0"/>
  <p:tag name="LATEXENGINEID" val="0"/>
  <p:tag name="TEMPFOLDER" val="c:\temp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,73976"/>
  <p:tag name="ORIGINALWIDTH" val="121,484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\omega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\omega)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"/>
  <p:tag name="PICTUREFILESIZE" val="127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7323"/>
  <p:tag name="ORIGINALWIDTH" val="2278,965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^2 \tilde{\omega} = &#10;\int \t{d} \omega p(\omega) \int\t{d} x \t{Tr}&#10;(\rho_{\omega} \Pi_x)&#10;[\omega - \tilde{\omega}(x) ]^2$&#10;\end{document}&#10;"/>
  <p:tag name="IGUANATEXSIZE" val="20"/>
  <p:tag name="IGUANATEXCURSOR" val="626"/>
  <p:tag name="TRANSPARENCY" val="True"/>
  <p:tag name="FILENAME" val=""/>
  <p:tag name="INPUTTYPE" val="0"/>
  <p:tag name="LATEXENGINEID" val="0"/>
  <p:tag name="TEMPFOLDER" val="c:\temp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7,724"/>
  <p:tag name="ORIGINALWIDTH" val="1511,811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min_{\Pi_x, \tilde{\omega}_x}\Delta^2 \tilde{\omega} =\Delta^2 \omega -&#10;\t{Tr}(\bar{\rho} L^2)$$&#10;\end{document}&#10;"/>
  <p:tag name="IGUANATEXSIZE" val="20"/>
  <p:tag name="IGUANATEXCURSOR" val="632"/>
  <p:tag name="TRANSPARENCY" val="True"/>
  <p:tag name="FILENAME" val=""/>
  <p:tag name="INPUTTYPE" val="0"/>
  <p:tag name="LATEXENGINEID" val="0"/>
  <p:tag name="TEMPFOLDER" val="c:\temp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bar{\rho}^\prime = \frac{1}{2}\left(\bar{\rho} L + L \bar{\rho} \right)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4"/>
  <p:tag name="PICTUREFILESIZE" val="338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,7327"/>
  <p:tag name="ORIGINALWIDTH" val="848,8939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ar{\rho} = \int \t{d} \omega &#10;p(\omega) \rho_{\omega}$ \end{document}&#10;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,7327"/>
  <p:tag name="ORIGINALWIDTH" val="1006,37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ar{\rho}^\prime = \int \t{d} \omega &#10;p(\omega) \omega\  \rho_{\omega} $ &#10;\end{document}&#10;"/>
  <p:tag name="IGUANATEXSIZE" val="20"/>
  <p:tag name="IGUANATEXCURSOR" val="628"/>
  <p:tag name="TRANSPARENCY" val="True"/>
  <p:tag name="FILENAME" val=""/>
  <p:tag name="INPUTTYPE" val="0"/>
  <p:tag name="LATEXENGINEID" val="0"/>
  <p:tag name="TEMPFOLDER" val="c:\temp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40,232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x$&#10;\end{document}&#10;"/>
  <p:tag name="IGUANATEXSIZE" val="20"/>
  <p:tag name="IGUANATEXCURSOR" val="561"/>
  <p:tag name="TRANSPARENCY" val="False"/>
  <p:tag name="FILENAME" val=""/>
  <p:tag name="INPUTTYPE" val="0"/>
  <p:tag name="LATEXENGINEID" val="0"/>
  <p:tag name="TEMPFOLDER" val="c:\temp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022,872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x| \omega)= \t{Tr}(\rho_{\omega} \Pi_x)$&#10;\end{document}&#10;"/>
  <p:tag name="IGUANATEXSIZE" val="20"/>
  <p:tag name="IGUANATEXCURSOR" val="599"/>
  <p:tag name="TRANSPARENCY" val="False"/>
  <p:tag name="FILENAME" val=""/>
  <p:tag name="INPUTTYPE" val="0"/>
  <p:tag name="LATEXENGINEID" val="0"/>
  <p:tag name="TEMPFOLDER" val="c:\temp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236,970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omega}(x)$&#10;\end{document}&#10;"/>
  <p:tag name="IGUANATEXSIZE" val="20"/>
  <p:tag name="IGUANATEXCURSOR" val="572"/>
  <p:tag name="TRANSPARENCY" val="False"/>
  <p:tag name="FILENAME" val=""/>
  <p:tag name="INPUTTYPE" val="0"/>
  <p:tag name="LATEXENGINEID" val="0"/>
  <p:tag name="TEMPFOLDER" val="c:\temp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,73976"/>
  <p:tag name="ORIGINALWIDTH" val="121,484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\omega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k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46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\omega)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"/>
  <p:tag name="PICTUREFILESIZE" val="127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7323"/>
  <p:tag name="ORIGINALWIDTH" val="2278,965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^2 \tilde{\omega} = &#10;\int \t{d} \omega p(\omega) \int\t{d} x \t{Tr}&#10;(\rho_{\omega} \Pi_x)&#10;[\omega - \tilde{\omega}(x) ]^2$&#10;\end{document}&#10;"/>
  <p:tag name="IGUANATEXSIZE" val="20"/>
  <p:tag name="IGUANATEXCURSOR" val="626"/>
  <p:tag name="TRANSPARENCY" val="True"/>
  <p:tag name="FILENAME" val=""/>
  <p:tag name="INPUTTYPE" val="0"/>
  <p:tag name="LATEXENGINEID" val="0"/>
  <p:tag name="TEMPFOLDER" val="c:\temp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1"/>
  <p:tag name="LAYER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7323"/>
  <p:tag name="ORIGINALWIDTH" val="2278,965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^2 \tilde{\omega} = &#10;\int \t{d} \omega p(\omega) \int\t{d} x &#10;\t{Tr}(\rho_{\omega} \Pi_x)&#10;[\omega - \tilde{\omega}(x) ]^2$&#10;\end{document}&#10;"/>
  <p:tag name="IGUANATEXSIZE" val="20"/>
  <p:tag name="IGUANATEXCURSOR" val="681"/>
  <p:tag name="TRANSPARENCY" val="True"/>
  <p:tag name="FILENAME" val=""/>
  <p:tag name="INPUTTYPE" val="0"/>
  <p:tag name="LATEXENGINEID" val="0"/>
  <p:tag name="TEMPFOLDER" val="c:\temp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,4533"/>
  <p:tag name="ORIGINALWIDTH" val="2532,433"/>
  <p:tag name="OUTPUTDPI" val="1200"/>
  <p:tag name="LATEXADDIN" val="\documentclass{article}&#10;\usepackage{amsmath}&#10;\pagestyle{empty}&#10;\newcommand{\lo}{\textrm{LO}}&#10;\renewcommand{\t}[1]{\mathrm{#1}}&#10;&#10;\begin{document}&#10;&#10;&#10;$$&#10;\tilde{\omega}^K(\boldsymbol{x}_K) =  \frac{T}{\tau}\left(&#10;\sum_{i=1}^{k-1} i \tilde{\omega}(\boldsymbol{x}_i) + \sum_{i=k}^K(2k-i)\tilde{\omega}(\boldsymbol{x}_i) \right)&#10;$$&#10;&#10;&#10;\end{document}"/>
  <p:tag name="IGUANATEXSIZE" val="20"/>
  <p:tag name="IGUANATEXCURSOR" val="187"/>
  <p:tag name="TRANSPARENCY" val="True"/>
  <p:tag name="FILENAME" val=""/>
  <p:tag name="INPUTTYPE" val="0"/>
  <p:tag name="LATEXENGINEID" val="0"/>
  <p:tag name="TEMPFOLDER" val="c:\temp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,4533"/>
  <p:tag name="ORIGINALWIDTH" val="1421,072"/>
  <p:tag name="OUTPUTDPI" val="1200"/>
  <p:tag name="LATEXADDIN" val="\documentclass{article}&#10;\usepackage{amsmath}&#10;\pagestyle{empty}&#10;\newcommand{\lo}{\textrm{LO}}&#10;\renewcommand{\t}[1]{\mathrm{#1}}&#10;&#10;\begin{document}&#10;&#10;&#10;$$&#10;p(\boldsymbol{x}_K)= \t{Tr}\left(\bigotimes_{i=1}^K \Pi_{\boldsymbol{x}_i} \rho^{(i)}\right)&#10;$$&#10;&#10;&#10;\end{document}"/>
  <p:tag name="IGUANATEXSIZE" val="20"/>
  <p:tag name="IGUANATEXCURSOR" val="245"/>
  <p:tag name="TRANSPARENCY" val="True"/>
  <p:tag name="FILENAME" val=""/>
  <p:tag name="INPUTTYPE" val="0"/>
  <p:tag name="LATEXENGINEID" val="0"/>
  <p:tag name="TEMPFOLDER" val="c:\temp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8,2002"/>
  <p:tag name="ORIGINALWIDTH" val="4573,678"/>
  <p:tag name="OUTPUTDPI" val="1200"/>
  <p:tag name="LATEXADDIN" val="\documentclass{article}&#10;\usepackage{amsmath}&#10;\pagestyle{empty}&#10;\newcommand{\lo}{\textrm{LO}}&#10;\renewcommand{\t}[1]{\mathrm{#1}}&#10;&#10;\begin{document}&#10;&#10;&#10;$$&#10;\sigma^2(\tau) = \frac{1}{2 \omega_0^2 \tau^2} \left\langle \int \t{d}\boldsymbol{x}_K p(\boldsymbol{x}_K)&#10;\left[\left(\int_\tau^{2\tau}\t{d}t \omega_\lo(t) - \int_0^{\tau}\t{d}t \omega_\lo(t)\right) - \tau \tilde{\omega}^K(\boldsymbol{x}_K)  \right]^2\right\rangle_{\omega_\lo}&#10;$$&#10;&#10;&#10;\end{document}"/>
  <p:tag name="IGUANATEXSIZE" val="20"/>
  <p:tag name="IGUANATEXCURSOR" val="428"/>
  <p:tag name="TRANSPARENCY" val="True"/>
  <p:tag name="FILENAME" val=""/>
  <p:tag name="INPUTTYPE" val="0"/>
  <p:tag name="LATEXENGINEID" val="0"/>
  <p:tag name="TEMPFOLDER" val="c:\temp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4,4695"/>
  <p:tag name="ORIGINALWIDTH" val="1658,793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overline{\rho} = \left\langle \bigotimes_{i=1}^{K} U_{T,\lo}^{(i)}[\Lambda_T(\rho_0)] \right\rangle_{\omega_{\lo}}&#10;$&#10;\end{document}&#10;"/>
  <p:tag name="IGUANATEXSIZE" val="20"/>
  <p:tag name="IGUANATEXCURSOR" val="700"/>
  <p:tag name="TRANSPARENCY" val="True"/>
  <p:tag name="FILENAME" val=""/>
  <p:tag name="INPUTTYPE" val="0"/>
  <p:tag name="LATEXENGINEID" val="0"/>
  <p:tag name="TEMPFOLDER" val="c:\temp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1984,252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U_{T,\lo}^{(i)}=\exp{\left(- \mathrm{i} H\int_{(i-1)T}^{iT}\t{d}t\,&#10;\omega_{\lo}(t)\right)}$&#10;\end{document}&#10;"/>
  <p:tag name="IGUANATEXSIZE" val="20"/>
  <p:tag name="IGUANATEXCURSOR" val="675"/>
  <p:tag name="TRANSPARENCY" val="True"/>
  <p:tag name="FILENAME" val=""/>
  <p:tag name="INPUTTYPE" val="0"/>
  <p:tag name="LATEXENGINEID" val="0"/>
  <p:tag name="TEMPFOLDER" val="c:\temp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9813"/>
  <p:tag name="ORIGINALWIDTH" val="879,6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overline{\rho}^\prime = \frac{1}{2}(\overline{\rho} L + L \overline{\rho})&#10;$&#10;\end{document}&#10;"/>
  <p:tag name="IGUANATEXSIZE" val="20"/>
  <p:tag name="IGUANATEXCURSOR" val="659"/>
  <p:tag name="TRANSPARENCY" val="True"/>
  <p:tag name="FILENAME" val=""/>
  <p:tag name="INPUTTYPE" val="0"/>
  <p:tag name="LATEXENGINEID" val="0"/>
  <p:tag name="TEMPFOLDER" val="c: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Minimize $\Delta \varphi = \sqrt{\langle (\tilde{\varphi} -\varphi)^2 \rangle}$&#10; over $\ket{\psi}$, $\Pi_{k}$ i $\tilde{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9"/>
  <p:tag name="PICTUREFILESIZE" val="888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4,4695"/>
  <p:tag name="ORIGINALWIDTH" val="3213,348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overline{\rho}^\prime =  \left\langle&#10;\int_0^{\tau} \frac{\t{d}t}{\tau}\, \left[\omega_\lo(t+\tau) -\omega_\lo(t)\right]&#10;\bigotimes_{i=1}^{K} U_{T,\lo}^{(i)}[\Lambda_T(\rho_0)]   \right\rangle_{\omega_{\lo}}&#10;$&#10;\end{document}&#10;"/>
  <p:tag name="IGUANATEXSIZE" val="20"/>
  <p:tag name="IGUANATEXCURSOR" val="792"/>
  <p:tag name="TRANSPARENCY" val="True"/>
  <p:tag name="FILENAME" val=""/>
  <p:tag name="INPUTTYPE" val="0"/>
  <p:tag name="LATEXENGINEID" val="0"/>
  <p:tag name="TEMPFOLDER" val="c:\temp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2,2272"/>
  <p:tag name="ORIGINALWIDTH" val="2128,23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sigma^2(\tau) \geq \sigma^2_Q(\tau) = \sigma^{2}_{\lo}(\tau) - \frac{1}{2 \omega_0^2} \t{Tr}(\bar{\rho} L^2),&#10;$&#10;\end{document}&#10;"/>
  <p:tag name="IGUANATEXSIZE" val="20"/>
  <p:tag name="IGUANATEXCURSOR" val="562"/>
  <p:tag name="TRANSPARENCY" val="True"/>
  <p:tag name="FILENAME" val=""/>
  <p:tag name="INPUTTYPE" val="0"/>
  <p:tag name="LATEXENGINEID" val="0"/>
  <p:tag name="TEMPFOLDER" val="c:\temp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9835"/>
  <p:tag name="ORIGINALWIDTH" val="2369,70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R(t) = \langle \omega_\lo(t) \omega_\lo(0)\rangle_{\omega_\lo}  =  \alpha e^{-\gamma t} + \beta \delta(t).&#10;$&#10;\end{document}&#10;"/>
  <p:tag name="IGUANATEXSIZE" val="20"/>
  <p:tag name="IGUANATEXCURSOR" val="690"/>
  <p:tag name="TRANSPARENCY" val="True"/>
  <p:tag name="FILENAME" val=""/>
  <p:tag name="INPUTTYPE" val="0"/>
  <p:tag name="LATEXENGINEID" val="0"/>
  <p:tag name="TEMPFOLDER" val="c:\temp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,4826"/>
  <p:tag name="ORIGINALWIDTH" val="363,7046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sigma^{2}_{\lo}(\tau)&#10;$&#10;\end{document}&#10;"/>
  <p:tag name="IGUANATEXSIZE" val="20"/>
  <p:tag name="IGUANATEXCURSOR" val="606"/>
  <p:tag name="TRANSPARENCY" val="True"/>
  <p:tag name="FILENAME" val=""/>
  <p:tag name="INPUTTYPE" val="0"/>
  <p:tag name="LATEXENGINEID" val="0"/>
  <p:tag name="TEMPFOLDER" val="c:\temp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7"/>
  <p:tag name="ORIGINALWIDTH" val="304,462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sigma^{2}_{Q}(\tau)&#10;$&#10;\end{document}&#10;"/>
  <p:tag name="IGUANATEXSIZE" val="20"/>
  <p:tag name="IGUANATEXCURSOR" val="597"/>
  <p:tag name="TRANSPARENCY" val="True"/>
  <p:tag name="FILENAME" val=""/>
  <p:tag name="INPUTTYPE" val="0"/>
  <p:tag name="LATEXENGINEID" val="0"/>
  <p:tag name="TEMPFOLDER" val="c:\temp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2,2272"/>
  <p:tag name="ORIGINALWIDTH" val="1627,297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sigma^2_Q(\tau) =&#10; \sigma^{2}_{\lo}(\tau) - &#10;\frac{1}{2 \omega_0^2} \t{Tr}(\bar{\rho} L^2)&#10;$&#10;\end{document}&#10;"/>
  <p:tag name="IGUANATEXSIZE" val="20"/>
  <p:tag name="IGUANATEXCURSOR" val="675"/>
  <p:tag name="TRANSPARENCY" val="True"/>
  <p:tag name="FILENAME" val=""/>
  <p:tag name="INPUTTYPE" val="0"/>
  <p:tag name="LATEXENGINEID" val="0"/>
  <p:tag name="TEMPFOLDER" val="c:\temp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,2332"/>
  <p:tag name="ORIGINALWIDTH" val="1587,552"/>
  <p:tag name="OUTPUTDPI" val="1200"/>
  <p:tag name="LATEXADDIN" val="\documentclass{article}&#10;\usepackage{amsmath}&#10;\pagestyle{empty}&#10;\begin{document}&#10;&#10;&#10;$K*(N+1)^2*d^2$ parameters&#10;&#10;\end{document}"/>
  <p:tag name="IGUANATEXSIZE" val="20"/>
  <p:tag name="IGUANATEXCURSOR" val="96"/>
  <p:tag name="TRANSPARENCY" val="True"/>
  <p:tag name="FILENAME" val=""/>
  <p:tag name="INPUTTYPE" val="0"/>
  <p:tag name="LATEXENGINEID" val="0"/>
  <p:tag name="TEMPFOLDER" val="c:\temp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1043,12"/>
  <p:tag name="OUTPUTDPI" val="1200"/>
  <p:tag name="LATEXADDIN" val="\documentclass{article}&#10;\usepackage{amsmath}&#10;\pagestyle{empty}&#10;\begin{document}&#10;&#10;&#10;$d$ - bond dimension&#10;&#10;\end{document}"/>
  <p:tag name="IGUANATEXSIZE" val="20"/>
  <p:tag name="IGUANATEXCURSOR" val="102"/>
  <p:tag name="TRANSPARENCY" val="True"/>
  <p:tag name="FILENAME" val=""/>
  <p:tag name="INPUTTYPE" val="0"/>
  <p:tag name="LATEXENGINEID" val="0"/>
  <p:tag name="TEMPFOLDER" val="c:\temp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,9832"/>
  <p:tag name="ORIGINALWIDTH" val="1199,1"/>
  <p:tag name="OUTPUTDPI" val="1200"/>
  <p:tag name="LATEXADDIN" val="\documentclass{article}&#10;\usepackage{amsmath}&#10;\pagestyle{empty}&#10;\begin{document}&#10;&#10;&#10;$(N+1)^{2K}$ parameters&#10;&#10;\end{document}"/>
  <p:tag name="IGUANATEXSIZE" val="20"/>
  <p:tag name="IGUANATEXCURSOR" val="105"/>
  <p:tag name="TRANSPARENCY" val="True"/>
  <p:tag name="FILENAME" val=""/>
  <p:tag name="INPUTTYPE" val="0"/>
  <p:tag name="LATEXENGINEID" val="0"/>
  <p:tag name="TEMPFOLDER" val="c:\temp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,9861"/>
  <p:tag name="ORIGINALWIDTH" val="2529,434"/>
  <p:tag name="OUTPUTDPI" val="1200"/>
  <p:tag name="LATEXADDIN" val="\documentclass{article}&#10;\usepackage{amsmath}&#10;\pagestyle{empty}&#10;\begin{document}&#10;&#10;&#10;$K= 2k-1$ - number of time steps to consider&#10;&#10;\end{document}"/>
  <p:tag name="IGUANATEXSIZE" val="20"/>
  <p:tag name="IGUANATEXCURSOR" val="126"/>
  <p:tag name="TRANSPARENCY" val="True"/>
  <p:tag name="FILENAME" val=""/>
  <p:tag name="INPUTTYPE" val="0"/>
  <p:tag name="LATEXENGINEID" val="0"/>
  <p:tag name="TEMPFOLDER" val="c:\temp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8,48898"/>
  <p:tag name="ORIGINALWIDTH" val="1669,291"/>
  <p:tag name="OUTPUTDPI" val="1200"/>
  <p:tag name="LATEXADDIN" val="\documentclass{article}&#10;\usepackage{amsmath}&#10;\pagestyle{empty}&#10;\begin{document}&#10;&#10;&#10;$N$ - number of two-level atoms&#10;&#10;\end{document}"/>
  <p:tag name="IGUANATEXSIZE" val="20"/>
  <p:tag name="IGUANATEXCURSOR" val="108"/>
  <p:tag name="TRANSPARENCY" val="True"/>
  <p:tag name="FILENAME" val=""/>
  <p:tag name="INPUTTYPE" val="0"/>
  <p:tag name="LATEXENGINEID" val="0"/>
  <p:tag name="TEMPFOLDER" val="c:\temp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,9832"/>
  <p:tag name="ORIGINALWIDTH" val="2294,713"/>
  <p:tag name="OUTPUTDPI" val="1200"/>
  <p:tag name="LATEXADDIN" val="\documentclass{article}&#10;\usepackage{amsmath}&#10;\pagestyle{empty}&#10;\begin{document}&#10;&#10;&#10;$(N+1)^K$ - dimension of the Hilbert space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,4826"/>
  <p:tag name="ORIGINALWIDTH" val="1409,07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sigma^2(\tau)  \geq \sigma_{\t{LO}}^{2 }(\tau ) &#10; - \Tr(L^2 \bar{\rho})&#10;$&#10;\end{document}&#10;"/>
  <p:tag name="IGUANATEXSIZE" val="20"/>
  <p:tag name="IGUANATEXCURSOR" val="592"/>
  <p:tag name="TRANSPARENCY" val="True"/>
  <p:tag name="FILENAME" val=""/>
  <p:tag name="INPUTTYPE" val="0"/>
  <p:tag name="LATEXENGINEID" val="0"/>
  <p:tag name="TEMPFOLDER" val="c:\temp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k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4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k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43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1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k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4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k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4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k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43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_\varphi}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15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_\varphi} = e^{- \mathrm{i} \varphi \hat{n}_1} 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2"/>
  <p:tag name="PICTUREFILESIZE" val="320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\Delta ^2n_1 = \langle \hat{n}_1^2 \rangle - \langle \hat{n}_1 \rangle^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9"/>
  <p:tag name="PICTUREFILESIZE" val="39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F = 4 \Delta^2 n_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8"/>
  <p:tag name="PICTUREFILESIZE" val="183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\Delta \varphi \geq \frac{1}{\sqrt{F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2"/>
  <p:tag name="PICTUREFILESIZE" val="21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5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F = 4 ( \braket{\dot{\psi}_\varphi}{\dot{\psi}_\varphi} - &#10;|\braket{\dot{\psi}_\varphi}{\psi_\varphi}|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1"/>
  <p:tag name="PICTUREFILESIZE" val="531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frac{1}{\sqrt{2}}\left(\ket{0}\ket{N} + \ket{N}\ket{0}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8"/>
  <p:tag name="PICTUREFILESIZE" val="41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F = N^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4"/>
  <p:tag name="PICTUREFILESIZE" val="119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\Delta \varphi  \geq \frac{1}{N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7"/>
  <p:tag name="PICTUREFILESIZE" val="184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C(\tilde{\varphi},\varphi) = 4 \sin^2  \left(\frac{\tilde{\varphi} - \varphi}{2} \right)&#10; \approx (\tilde{\varphi} - \varphi)^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52"/>
  <p:tag name="PICTUREFILESIZE" val="806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0,21"/>
  <p:tag name="ORIGINALWIDTH" val="2379,453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^2 \varphi = &#10;\int d \varphi\  p(\varphi) \sum_k \t{Tr}&#10;( \rho_{\varphi}^{(N)} &#10;\Pi_k ) C(\tilde{\varphi}(k),\varphi)$$&#10;\end{document}&#10;"/>
  <p:tag name="IGUANATEXSIZE" val="20"/>
  <p:tag name="IGUANATEXCURSOR" val="586"/>
  <p:tag name="TRANSPARENCY" val="True"/>
  <p:tag name="FILENAME" val=""/>
  <p:tag name="INPUTTYPE" val="0"/>
  <p:tag name="LATEXENGINEID" val="0"/>
  <p:tag name="TEMPFOLDER" val="c:\temp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336,707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p(k|\varphi)$$&#10;\end{document}&#10;"/>
  <p:tag name="IGUANATEXSIZE" val="20"/>
  <p:tag name="IGUANATEXCURSOR" val="535"/>
  <p:tag name="TRANSPARENCY" val="True"/>
  <p:tag name="FILENAME" val=""/>
  <p:tag name="INPUTTYPE" val="0"/>
  <p:tag name="LATEXENGINEID" val="0"/>
  <p:tag name="TEMPFOLDER" val="c:\temp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8,2228"/>
  <p:tag name="ORIGINALWIDTH" val="644,919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in_{\Pi_k, \tilde{\varphi}, \ket{\psi}}\Delta^2 \varphi $$&#10;\end{document}&#10;"/>
  <p:tag name="IGUANATEXSIZE" val="20"/>
  <p:tag name="IGUANATEXCURSOR" val="543"/>
  <p:tag name="TRANSPARENCY" val="True"/>
  <p:tag name="FILENAME" val=""/>
  <p:tag name="INPUTTYPE" val="0"/>
  <p:tag name="LATEXENGINEID" val="0"/>
  <p:tag name="TEMPFOLDER" val="c:\temp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9835"/>
  <p:tag name="ORIGINALWIDTH" val="449,193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\Delta \varphi  \geq \frac{\pi}{N}$&#10;\end{document}&#10;"/>
  <p:tag name="IGUANATEXSIZE" val="20"/>
  <p:tag name="IGUANATEXCURSOR" val="562"/>
  <p:tag name="TRANSPARENCY" val="True"/>
  <p:tag name="FILENAME" val=""/>
  <p:tag name="INPUTTYPE" val="0"/>
  <p:tag name="LATEXENGINEID" val="0"/>
  <p:tag name="TEMPFOLDER" val="c:\temp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 \frac{\pi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"/>
  <p:tag name="PICTUREFILESIZE" val="7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i = \langle n_i \rangle \pm \sqrt{\langle n_i \rangle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58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 \frac{1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"/>
  <p:tag name="PICTUREFILESIZE" val="62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\psi}=\sum_{n=0}^N \alpha_n \ket{n,N-n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578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\approx \frac{\pi}{N} \geq \frac{1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4"/>
  <p:tag name="PICTUREFILESIZE" val="334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alpha_n = \sqrt{\frac{2}{N+2}} \sin\left[\frac{\left(n+1\right)\pi}{N+2}\right]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6"/>
  <p:tag name="PICTUREFILESIZE" val="546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p(\varphi) = \frac{1}{2\pi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6"/>
  <p:tag name="PICTUREFILESIZE" val="234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geq 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495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k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46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k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4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(n_1,n_2) =&#10; \arccos\left(\frac{n_1-n_2}{|\alpha|^2} 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8"/>
  <p:tag name="PICTUREFILESIZE" val="637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\varphi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9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1-\eta^2}}{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8"/>
  <p:tag name="PICTUREFILESIZE" val="330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(1-\eta)(1+3 \eta)}}{2 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6"/>
  <p:tag name="PICTUREFILESIZE" val="580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3"/>
  <p:tag name="PICTUREFILESIZE" val="304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1}{2}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1"/>
  <p:tag name="PICTUREFILESIZE" val="362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=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87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varphi \ge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35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rho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\varphi \propto \frac{1}{|\alpha|} = \frac{1}{\sqrt{\langle n \rangle}}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5"/>
  <p:tag name="PICTUREFILESIZE" val="354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ket{\Psi}}F(\rho_\varphi) \leq \t{const} \cdot N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9"/>
  <p:tag name="PICTUREFILESIZE" val="504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 \varphi \geq \frac{\t{const}}{\sqrt{N}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3"/>
  <p:tag name="PICTUREFILESIZE" val="350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3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6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frac{{\Delta \varphi}_{\t{squeezed}}}{{\Delta \varphi}_{\t{standard}}}&#10; \approx 0.66 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2"/>
  <p:tag name="PICTUREFILESIZE" val="463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1,7285"/>
  <p:tag name="ORIGINALWIDTH" val="587,9265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\Delta \varphi  \geq \frac{\t{const}}{\sqrt{N}}$&#10;\end{document}&#10;"/>
  <p:tag name="IGUANATEXSIZE" val="20"/>
  <p:tag name="IGUANATEXCURSOR" val="574"/>
  <p:tag name="TRANSPARENCY" val="True"/>
  <p:tag name="FILENAME" val=""/>
  <p:tag name="INPUTTYPE" val="0"/>
  <p:tag name="LATEXENGINEID" val="0"/>
  <p:tag name="TEMPFOLDER" val="c:\temp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9835"/>
  <p:tag name="ORIGINALWIDTH" val="449,193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\Delta \varphi  \geq \frac{\pi}{N}$&#10;\end{document}&#10;"/>
  <p:tag name="IGUANATEXSIZE" val="20"/>
  <p:tag name="IGUANATEXCURSOR" val="562"/>
  <p:tag name="TRANSPARENCY" val="True"/>
  <p:tag name="FILENAME" val=""/>
  <p:tag name="INPUTTYPE" val="0"/>
  <p:tag name="LATEXENGINEID" val="0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1 \rangle = |\alpha|^2(1+\cos\varphi)/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4"/>
  <p:tag name="PICTUREFILESIZE" val="460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,4826"/>
  <p:tag name="ORIGINALWIDTH" val="1409,07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sigma^2(\tau)  \geq \sigma_{\t{LO}}^{2 }(\tau ) &#10; - \Tr(L^2 \bar{\rho})&#10;$&#10;\end{document}&#10;"/>
  <p:tag name="IGUANATEXSIZE" val="20"/>
  <p:tag name="IGUANATEXCURSOR" val="592"/>
  <p:tag name="TRANSPARENCY" val="True"/>
  <p:tag name="FILENAME" val=""/>
  <p:tag name="INPUTTYPE" val="0"/>
  <p:tag name="LATEXENGINEID" val="0"/>
  <p:tag name="TEMPFOLDER" val="c:\temp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\psi}=\ket{g}^{\otimes N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250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\left(\frac{\ket{g} + \ket{e}}{\sqrt{2}}\right)^{\otimes 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90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,98952"/>
  <p:tag name="ORIGINALWIDTH" val="85,4892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T $&#10;\end{document}&#10;"/>
  <p:tag name="IGUANATEXSIZE" val="20"/>
  <p:tag name="IGUANATEXCURSOR" val="558"/>
  <p:tag name="TRANSPARENCY" val="False"/>
  <p:tag name="FILENAME" val=""/>
  <p:tag name="INPUTTYPE" val="0"/>
  <p:tag name="LATEXENGINEID" val="0"/>
  <p:tag name="TEMPFOLDER" val="c:\temp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3,4684"/>
  <p:tag name="ORIGINALWIDTH" val="1288,33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\left(\frac{\ket{g} + e^{-\t{i}&#10; \omega_0 T}\ket{e}}{\sqrt{2}}\right)^{\otimes N}$&#10;\end{document}&#10;"/>
  <p:tag name="IGUANATEXSIZE" val="20"/>
  <p:tag name="IGUANATEXCURSOR" val="611"/>
  <p:tag name="TRANSPARENCY" val="False"/>
  <p:tag name="FILENAME" val=""/>
  <p:tag name="INPUTTYPE" val="0"/>
  <p:tag name="LATEXENGINEID" val="0"/>
  <p:tag name="TEMPFOLDER" val="c:\temp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omega_{LO}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92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3,4684"/>
  <p:tag name="ORIGINALWIDTH" val="2869,14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\left[\sin \left(\frac{(\omega_0-\omega_{LO}) T}{2}\right)\ket{g} &#10;+ \cos\left(\frac{(\omega_0-\omega_{LO}) T}{2}\right)  &#10;\ket{e} \right]^{\otimes N}$&#10;\end{document}&#10;"/>
  <p:tag name="IGUANATEXSIZE" val="20"/>
  <p:tag name="IGUANATEXCURSOR" val="615"/>
  <p:tag name="TRANSPARENCY" val="False"/>
  <p:tag name="FILENAME" val=""/>
  <p:tag name="INPUTTYPE" val="0"/>
  <p:tag name="LATEXENGINEID" val="0"/>
  <p:tag name="TEMPFOLDER" val="c:\temp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1437,57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g \rangle = N \sin^2 \left( \frac{(\omega_0-\omega_{LO})T}{2} \right)$&#10;\end{document}&#10;"/>
  <p:tag name="IGUANATEXSIZE" val="20"/>
  <p:tag name="IGUANATEXCURSOR" val="623"/>
  <p:tag name="TRANSPARENCY" val="False"/>
  <p:tag name="FILENAME" val=""/>
  <p:tag name="INPUTTYPE" val="0"/>
  <p:tag name="LATEXENGINEID" val="0"/>
  <p:tag name="TEMPFOLDER" val="c:\temp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1407,57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e \rangle = N \cos^2 \left( \frac{(\omega_0-\omega_{LO}T}{2} \right)$&#10;\end{document}&#10;"/>
  <p:tag name="IGUANATEXSIZE" val="20"/>
  <p:tag name="IGUANATEXCURSOR" val="622"/>
  <p:tag name="TRANSPARENCY" val="False"/>
  <p:tag name="FILENAME" val=""/>
  <p:tag name="INPUTTYPE" val="0"/>
  <p:tag name="LATEXENGINEID" val="0"/>
  <p:tag name="TEMPFOLDER" val="c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2 \rangle = |\alpha|^2(1-\cos\varphi)/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4"/>
  <p:tag name="PICTUREFILESIZE" val="470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279,3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 \varphi = (\omega_0-\omega_{LO}) T = \omega T $$&#10;\end{document}&#10;"/>
  <p:tag name="IGUANATEXSIZE" val="20"/>
  <p:tag name="IGUANATEXCURSOR" val="603"/>
  <p:tag name="TRANSPARENCY" val="False"/>
  <p:tag name="FILENAME" val=""/>
  <p:tag name="INPUTTYPE" val="0"/>
  <p:tag name="LATEXENGINEID" val="0"/>
  <p:tag name="TEMPFOLDER" val="c:\temp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N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80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e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3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g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70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5,478"/>
  <p:tag name="ORIGINALWIDTH" val="634,4207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omega \approx \frac{1}{\sqrt{N}} \frac{1}{T}$&#10;\end{document}&#10;"/>
  <p:tag name="IGUANATEXSIZE" val="20"/>
  <p:tag name="IGUANATEXCURSOR" val="607"/>
  <p:tag name="TRANSPARENCY" val="False"/>
  <p:tag name="FILENAME" val=""/>
  <p:tag name="INPUTTYPE" val="0"/>
  <p:tag name="LATEXENGINEID" val="0"/>
  <p:tag name="TEMPFOLDER" val="c:\temp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6^2\t{S}_{1/2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64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t{F}=4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54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t{F}=3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73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 \omega_0 = 2\pi \cdot 9.2 \t{\,GHz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291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g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7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7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e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2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9528"/>
  <p:tag name="ORIGINALWIDTH" val="2672,666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sigma^2(\tau) = \frac{1}{2\omega_0^2} \mathbb{E} \left[\left( \frac{1}{\tau}\int_{0}^{\tau} \omega(t)&#10; \t{d}t- \frac{1}{\tau}\int_{\tau}^{2 \tau} \omega(t) \t{d} t   \right)^2\right]$$&#10;\end{document}&#10;"/>
  <p:tag name="IGUANATEXSIZE" val="20"/>
  <p:tag name="IGUANATEXCURSOR" val="744"/>
  <p:tag name="TRANSPARENCY" val="True"/>
  <p:tag name="FILENAME" val=""/>
  <p:tag name="INPUTTYPE" val="0"/>
  <p:tag name="LATEXENGINEID" val="0"/>
  <p:tag name="TEMPFOLDER" val="c:\temp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omega(t) = \omega_{LO}(t) - \omega_0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4"/>
  <p:tag name="PICTUREFILESIZE" val="335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917,135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oldsymbol{x}_i = \{x_1,\dots,x_i\}$&#10;\end{document}&#10;"/>
  <p:tag name="IGUANATEXSIZE" val="20"/>
  <p:tag name="IGUANATEXCURSOR" val="592"/>
  <p:tag name="TRANSPARENCY" val="True"/>
  <p:tag name="FILENAME" val=""/>
  <p:tag name="INPUTTYPE" val="0"/>
  <p:tag name="LATEXENGINEID" val="0"/>
  <p:tag name="TEMPFOLDER" val="c:\temp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,2126"/>
  <p:tag name="ORIGINALWIDTH" val="2482,939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sigma^2(\tau) = \frac{1}{2 \omega_0^2} \mathbb{E} \left[\left( \frac{1}{\tau}\int_{0}^{\tau} \omega(t)&#10; \t{d}t- \frac{1}{\tau}\int_{\tau}^{2 \tau} \omega(t) \t{d} t   \right)^2\right]$&#10;\end{document}&#10;"/>
  <p:tag name="IGUANATEXSIZE" val="20"/>
  <p:tag name="IGUANATEXCURSOR" val="596"/>
  <p:tag name="TRANSPARENCY" val="True"/>
  <p:tag name="FILENAME" val=""/>
  <p:tag name="INPUTTYPE" val="0"/>
  <p:tag name="LATEXENGINEID" val="0"/>
  <p:tag name="TEMPFOLDER" val="c:\temp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7"/>
  <p:tag name="ORIGINALWIDTH" val="767,1541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sigma^2(\tau) \geq \sigma^2_Q(\tau)$&#10;\end{document}&#10;"/>
  <p:tag name="IGUANATEXSIZE" val="20"/>
  <p:tag name="IGUANATEXCURSOR" val="577"/>
  <p:tag name="TRANSPARENCY" val="True"/>
  <p:tag name="FILENAME" val=""/>
  <p:tag name="INPUTTYPE" val="0"/>
  <p:tag name="LATEXENGINEID" val="0"/>
  <p:tag name="TEMPFOLDER" val="c:\temp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,2126"/>
  <p:tag name="ORIGINALWIDTH" val="2482,939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sigma^2(\tau) = \frac{1}{2 \omega_0^2} \mathbb{E} \left[\left( \frac{1}{\tau}\int_{0}^{\tau} \omega(t)&#10; \t{d}t- \frac{1}{\tau}\int_{\tau}^{2 \tau} \omega(t) \t{d} t   \right)^2\right]$&#10;\end{document}&#10;"/>
  <p:tag name="IGUANATEXSIZE" val="20"/>
  <p:tag name="IGUANATEXCURSOR" val="596"/>
  <p:tag name="TRANSPARENCY" val="True"/>
  <p:tag name="FILENAME" val=""/>
  <p:tag name="INPUTTYPE" val="0"/>
  <p:tag name="LATEXENGINEID" val="0"/>
  <p:tag name="TEMPFOLDER" val="c:\temp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3,712"/>
  <p:tag name="ORIGINALWIDTH" val="713,1609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approx \frac{1}{\omega_0^2}  \dfrac{\Delta^2 \omega(T)}{\tau/T} $&#10;\end{document}&#10;"/>
  <p:tag name="IGUANATEXSIZE" val="20"/>
  <p:tag name="IGUANATEXCURSOR" val="590"/>
  <p:tag name="TRANSPARENCY" val="True"/>
  <p:tag name="FILENAME" val=""/>
  <p:tag name="INPUTTYPE" val="0"/>
  <p:tag name="LATEXENGINEID" val="0"/>
  <p:tag name="TEMPFOLDER" val="c:\temp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7,9715"/>
  <p:tag name="ORIGINALWIDTH" val="916,3854"/>
  <p:tag name="OUTPUTDPI" val="1200"/>
  <p:tag name="LATEXADDIN" val="\documentclass{article}&#10;\usepackage{amsmath}&#10;\pagestyle{empty}&#10;\newcommand{\lo}{\textrm{LO}}&#10;\renewcommand{\t}[1]{\mathrm{#1}}&#10;&#10;\begin{document}&#10;&#10;&#10;$$&#10;\min_{\Pi_{\boldsymbol{x}_i,&#10; \tilde{\omega}(\boldsymbol{x}_i)}}\sigma^2(\tau) = ?&#10;$$&#10;&#10;&#10;\end{document}"/>
  <p:tag name="IGUANATEXSIZE" val="20"/>
  <p:tag name="IGUANATEXCURSOR" val="232"/>
  <p:tag name="TRANSPARENCY" val="True"/>
  <p:tag name="FILENAME" val=""/>
  <p:tag name="INPUTTYPE" val="0"/>
  <p:tag name="LATEXENGINEID" val="0"/>
  <p:tag name="TEMPFOLDER" val="c:\temp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,9861"/>
  <p:tag name="ORIGINALWIDTH" val="2867,642"/>
  <p:tag name="OUTPUTDPI" val="1200"/>
  <p:tag name="LATEXADDIN" val="\documentclass{article}&#10;\usepackage{amsmath}&#10;\pagestyle{empty}&#10;\begin{document}&#10;$K = 2k-1$- number of measurement, feedback steps&#10;&#10;&#10;&#10;\end{document}"/>
  <p:tag name="IGUANATEXSIZE" val="20"/>
  <p:tag name="IGUANATEXCURSOR" val="113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17297</TotalTime>
  <Words>1118</Words>
  <Application>Microsoft Office PowerPoint</Application>
  <PresentationFormat>Pokaz na ekranie (4:3)</PresentationFormat>
  <Paragraphs>182</Paragraphs>
  <Slides>27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4" baseType="lpstr">
      <vt:lpstr>Arial</vt:lpstr>
      <vt:lpstr>Calibri</vt:lpstr>
      <vt:lpstr>Microsoft Himalaya</vt:lpstr>
      <vt:lpstr>Symbol</vt:lpstr>
      <vt:lpstr>Times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Optimal strategy?</vt:lpstr>
      <vt:lpstr>Quantum Cramer-Rao bound and the optimal N photon state</vt:lpstr>
      <vt:lpstr>Is it really a saturable limit? the Bayesian approach</vt:lpstr>
      <vt:lpstr>The true Heisenberg limit</vt:lpstr>
      <vt:lpstr>Quantum interferometry   in the presence of loss</vt:lpstr>
      <vt:lpstr>Generic impact of decoherence…</vt:lpstr>
      <vt:lpstr>Prezentacja programu PowerPoint</vt:lpstr>
      <vt:lpstr>Summary of the Helicopter view…</vt:lpstr>
      <vt:lpstr>Prezentacja programu PowerPoint</vt:lpstr>
      <vt:lpstr>Basic scheme of atomic clock operation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The Quantum Allan Variance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Rafal</dc:creator>
  <cp:lastModifiedBy>demko</cp:lastModifiedBy>
  <cp:revision>692</cp:revision>
  <dcterms:created xsi:type="dcterms:W3CDTF">2011-12-06T11:47:15Z</dcterms:created>
  <dcterms:modified xsi:type="dcterms:W3CDTF">2017-02-06T11:02:45Z</dcterms:modified>
</cp:coreProperties>
</file>