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tags/tag28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notesSlides/notesSlide5.xml" ContentType="application/vnd.openxmlformats-officedocument.presentationml.notesSlide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05" r:id="rId3"/>
    <p:sldId id="286" r:id="rId4"/>
    <p:sldId id="292" r:id="rId5"/>
    <p:sldId id="287" r:id="rId6"/>
    <p:sldId id="311" r:id="rId7"/>
    <p:sldId id="312" r:id="rId8"/>
    <p:sldId id="313" r:id="rId9"/>
    <p:sldId id="319" r:id="rId10"/>
    <p:sldId id="320" r:id="rId11"/>
    <p:sldId id="321" r:id="rId12"/>
    <p:sldId id="322" r:id="rId13"/>
    <p:sldId id="323" r:id="rId14"/>
    <p:sldId id="326" r:id="rId15"/>
    <p:sldId id="327" r:id="rId16"/>
    <p:sldId id="324" r:id="rId17"/>
    <p:sldId id="294" r:id="rId18"/>
    <p:sldId id="325" r:id="rId19"/>
    <p:sldId id="290" r:id="rId20"/>
    <p:sldId id="295" r:id="rId21"/>
    <p:sldId id="293" r:id="rId22"/>
    <p:sldId id="296" r:id="rId23"/>
    <p:sldId id="297" r:id="rId24"/>
    <p:sldId id="301" r:id="rId25"/>
    <p:sldId id="328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FF00"/>
    <a:srgbClr val="FF0066"/>
    <a:srgbClr val="FFFF99"/>
    <a:srgbClr val="CCFFCC"/>
    <a:srgbClr val="FF9900"/>
    <a:srgbClr val="FF9966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85324" autoAdjust="0"/>
  </p:normalViewPr>
  <p:slideViewPr>
    <p:cSldViewPr>
      <p:cViewPr>
        <p:scale>
          <a:sx n="66" d="100"/>
          <a:sy n="66" d="100"/>
        </p:scale>
        <p:origin x="-5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3B41-53A6-4C15-9060-1937514A15A3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E2119-FE5D-4871-A9FC-B06E5F5A1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pl-PL" baseline="0" dirty="0" smtClean="0"/>
              <a:t>Quantum computer = big </a:t>
            </a:r>
            <a:r>
              <a:rPr lang="pl-PL" baseline="0" dirty="0" err="1" smtClean="0"/>
              <a:t>interferometer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We want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output</a:t>
            </a:r>
            <a:r>
              <a:rPr lang="pl-PL" baseline="0" dirty="0" smtClean="0"/>
              <a:t> state to </a:t>
            </a:r>
            <a:r>
              <a:rPr lang="pl-PL" baseline="0" dirty="0" err="1" smtClean="0"/>
              <a:t>evolve</a:t>
            </a:r>
            <a:r>
              <a:rPr lang="pl-PL" baseline="0" dirty="0" smtClean="0"/>
              <a:t> as far as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from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initial</a:t>
            </a:r>
            <a:r>
              <a:rPr lang="pl-PL" baseline="0" dirty="0" smtClean="0"/>
              <a:t> state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We want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output</a:t>
            </a:r>
            <a:r>
              <a:rPr lang="pl-PL" baseline="0" dirty="0" smtClean="0"/>
              <a:t> state to </a:t>
            </a:r>
            <a:r>
              <a:rPr lang="pl-PL" baseline="0" dirty="0" err="1" smtClean="0"/>
              <a:t>evolve</a:t>
            </a:r>
            <a:r>
              <a:rPr lang="pl-PL" baseline="0" dirty="0" smtClean="0"/>
              <a:t> as far as </a:t>
            </a:r>
            <a:r>
              <a:rPr lang="pl-PL" baseline="0" dirty="0" err="1" smtClean="0"/>
              <a:t>possible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from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initial</a:t>
            </a:r>
            <a:r>
              <a:rPr lang="pl-PL" baseline="0" dirty="0" smtClean="0"/>
              <a:t> state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Faculty of Physics, University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41.png"/><Relationship Id="rId18" Type="http://schemas.openxmlformats.org/officeDocument/2006/relationships/image" Target="../media/image51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48.png"/><Relationship Id="rId17" Type="http://schemas.openxmlformats.org/officeDocument/2006/relationships/image" Target="../media/image50.png"/><Relationship Id="rId2" Type="http://schemas.openxmlformats.org/officeDocument/2006/relationships/tags" Target="../tags/tag98.xml"/><Relationship Id="rId16" Type="http://schemas.openxmlformats.org/officeDocument/2006/relationships/image" Target="../media/image49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47.png"/><Relationship Id="rId5" Type="http://schemas.openxmlformats.org/officeDocument/2006/relationships/tags" Target="../tags/tag101.xml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8.png"/><Relationship Id="rId3" Type="http://schemas.openxmlformats.org/officeDocument/2006/relationships/tags" Target="../tags/tag108.xml"/><Relationship Id="rId21" Type="http://schemas.openxmlformats.org/officeDocument/2006/relationships/image" Target="../media/image54.png"/><Relationship Id="rId34" Type="http://schemas.openxmlformats.org/officeDocument/2006/relationships/image" Target="../media/image64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58.png"/><Relationship Id="rId33" Type="http://schemas.openxmlformats.org/officeDocument/2006/relationships/image" Target="../media/image63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image" Target="../media/image53.png"/><Relationship Id="rId29" Type="http://schemas.openxmlformats.org/officeDocument/2006/relationships/image" Target="../media/image59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57.png"/><Relationship Id="rId32" Type="http://schemas.openxmlformats.org/officeDocument/2006/relationships/image" Target="../media/image62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56.png"/><Relationship Id="rId28" Type="http://schemas.openxmlformats.org/officeDocument/2006/relationships/image" Target="../media/image48.png"/><Relationship Id="rId10" Type="http://schemas.openxmlformats.org/officeDocument/2006/relationships/tags" Target="../tags/tag115.xml"/><Relationship Id="rId19" Type="http://schemas.openxmlformats.org/officeDocument/2006/relationships/image" Target="../media/image52.png"/><Relationship Id="rId31" Type="http://schemas.openxmlformats.org/officeDocument/2006/relationships/image" Target="../media/image61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55.png"/><Relationship Id="rId27" Type="http://schemas.openxmlformats.org/officeDocument/2006/relationships/image" Target="../media/image4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image" Target="../media/image52.png"/><Relationship Id="rId26" Type="http://schemas.openxmlformats.org/officeDocument/2006/relationships/image" Target="../media/image40.png"/><Relationship Id="rId3" Type="http://schemas.openxmlformats.org/officeDocument/2006/relationships/tags" Target="../tags/tag125.xml"/><Relationship Id="rId21" Type="http://schemas.openxmlformats.org/officeDocument/2006/relationships/image" Target="../media/image55.pn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6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image" Target="../media/image54.png"/><Relationship Id="rId29" Type="http://schemas.openxmlformats.org/officeDocument/2006/relationships/image" Target="../media/image67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58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image" Target="../media/image57.png"/><Relationship Id="rId28" Type="http://schemas.openxmlformats.org/officeDocument/2006/relationships/image" Target="../media/image19.png"/><Relationship Id="rId10" Type="http://schemas.openxmlformats.org/officeDocument/2006/relationships/tags" Target="../tags/tag132.xml"/><Relationship Id="rId19" Type="http://schemas.openxmlformats.org/officeDocument/2006/relationships/image" Target="../media/image53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56.png"/><Relationship Id="rId27" Type="http://schemas.openxmlformats.org/officeDocument/2006/relationships/image" Target="../media/image39.png"/><Relationship Id="rId30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image" Target="../media/image38.png"/><Relationship Id="rId3" Type="http://schemas.openxmlformats.org/officeDocument/2006/relationships/tags" Target="../tags/tag142.xml"/><Relationship Id="rId21" Type="http://schemas.openxmlformats.org/officeDocument/2006/relationships/image" Target="../media/image36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31.png"/><Relationship Id="rId2" Type="http://schemas.openxmlformats.org/officeDocument/2006/relationships/tags" Target="../tags/tag141.xml"/><Relationship Id="rId16" Type="http://schemas.openxmlformats.org/officeDocument/2006/relationships/image" Target="../media/image26.png"/><Relationship Id="rId20" Type="http://schemas.openxmlformats.org/officeDocument/2006/relationships/image" Target="../media/image41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image" Target="../media/image27.png"/><Relationship Id="rId10" Type="http://schemas.openxmlformats.org/officeDocument/2006/relationships/tags" Target="../tags/tag149.xml"/><Relationship Id="rId19" Type="http://schemas.openxmlformats.org/officeDocument/2006/relationships/image" Target="../media/image73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image" Target="../media/image31.png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34" Type="http://schemas.openxmlformats.org/officeDocument/2006/relationships/image" Target="../media/image47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64.png"/><Relationship Id="rId33" Type="http://schemas.openxmlformats.org/officeDocument/2006/relationships/image" Target="../media/image37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image" Target="../media/image41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6.png"/><Relationship Id="rId37" Type="http://schemas.openxmlformats.org/officeDocument/2006/relationships/image" Target="../media/image48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image" Target="../media/image27.png"/><Relationship Id="rId36" Type="http://schemas.openxmlformats.org/officeDocument/2006/relationships/image" Target="../media/image38.png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image" Target="../media/image76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image" Target="../media/image74.png"/><Relationship Id="rId30" Type="http://schemas.openxmlformats.org/officeDocument/2006/relationships/image" Target="../media/image75.png"/><Relationship Id="rId35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15.png"/><Relationship Id="rId18" Type="http://schemas.openxmlformats.org/officeDocument/2006/relationships/image" Target="../media/image27.png"/><Relationship Id="rId3" Type="http://schemas.openxmlformats.org/officeDocument/2006/relationships/tags" Target="../tags/tag178.xml"/><Relationship Id="rId21" Type="http://schemas.openxmlformats.org/officeDocument/2006/relationships/image" Target="../media/image81.png"/><Relationship Id="rId7" Type="http://schemas.openxmlformats.org/officeDocument/2006/relationships/tags" Target="../tags/tag18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1.png"/><Relationship Id="rId2" Type="http://schemas.openxmlformats.org/officeDocument/2006/relationships/tags" Target="../tags/tag177.xml"/><Relationship Id="rId16" Type="http://schemas.openxmlformats.org/officeDocument/2006/relationships/image" Target="../media/image79.png"/><Relationship Id="rId20" Type="http://schemas.openxmlformats.org/officeDocument/2006/relationships/image" Target="../media/image80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5" Type="http://schemas.openxmlformats.org/officeDocument/2006/relationships/image" Target="../media/image78.png"/><Relationship Id="rId10" Type="http://schemas.openxmlformats.org/officeDocument/2006/relationships/tags" Target="../tags/tag185.xml"/><Relationship Id="rId19" Type="http://schemas.openxmlformats.org/officeDocument/2006/relationships/image" Target="../media/image36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image" Target="../media/image77.png"/><Relationship Id="rId2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image" Target="../media/image36.png"/><Relationship Id="rId26" Type="http://schemas.openxmlformats.org/officeDocument/2006/relationships/image" Target="../media/image86.png"/><Relationship Id="rId3" Type="http://schemas.openxmlformats.org/officeDocument/2006/relationships/tags" Target="../tags/tag189.xml"/><Relationship Id="rId21" Type="http://schemas.openxmlformats.org/officeDocument/2006/relationships/image" Target="../media/image37.png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image" Target="../media/image27.png"/><Relationship Id="rId25" Type="http://schemas.openxmlformats.org/officeDocument/2006/relationships/image" Target="../media/image85.png"/><Relationship Id="rId2" Type="http://schemas.openxmlformats.org/officeDocument/2006/relationships/tags" Target="../tags/tag188.xml"/><Relationship Id="rId16" Type="http://schemas.openxmlformats.org/officeDocument/2006/relationships/image" Target="../media/image31.png"/><Relationship Id="rId20" Type="http://schemas.openxmlformats.org/officeDocument/2006/relationships/image" Target="../media/image82.png"/><Relationship Id="rId29" Type="http://schemas.openxmlformats.org/officeDocument/2006/relationships/image" Target="../media/image89.pn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image" Target="../media/image40.png"/><Relationship Id="rId5" Type="http://schemas.openxmlformats.org/officeDocument/2006/relationships/tags" Target="../tags/tag19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4.png"/><Relationship Id="rId28" Type="http://schemas.openxmlformats.org/officeDocument/2006/relationships/image" Target="../media/image88.png"/><Relationship Id="rId10" Type="http://schemas.openxmlformats.org/officeDocument/2006/relationships/tags" Target="../tags/tag196.xml"/><Relationship Id="rId19" Type="http://schemas.openxmlformats.org/officeDocument/2006/relationships/image" Target="../media/image80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image" Target="../media/image83.png"/><Relationship Id="rId27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5.png"/><Relationship Id="rId3" Type="http://schemas.openxmlformats.org/officeDocument/2006/relationships/tags" Target="../tags/tag203.xml"/><Relationship Id="rId21" Type="http://schemas.openxmlformats.org/officeDocument/2006/relationships/image" Target="../media/image91.pn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image" Target="../media/image94.png"/><Relationship Id="rId33" Type="http://schemas.openxmlformats.org/officeDocument/2006/relationships/image" Target="../media/image101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image" Target="../media/image90.png"/><Relationship Id="rId29" Type="http://schemas.openxmlformats.org/officeDocument/2006/relationships/image" Target="../media/image98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image" Target="../media/image93.png"/><Relationship Id="rId32" Type="http://schemas.openxmlformats.org/officeDocument/2006/relationships/image" Target="../media/image26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image" Target="../media/image14.png"/><Relationship Id="rId28" Type="http://schemas.openxmlformats.org/officeDocument/2006/relationships/image" Target="../media/image97.png"/><Relationship Id="rId10" Type="http://schemas.openxmlformats.org/officeDocument/2006/relationships/tags" Target="../tags/tag210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100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image" Target="../media/image92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openxmlformats.org/officeDocument/2006/relationships/tags" Target="../tags/tag3.xml"/><Relationship Id="rId21" Type="http://schemas.openxmlformats.org/officeDocument/2006/relationships/image" Target="../media/image1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tags" Target="../tags/tag10.xml"/><Relationship Id="rId19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3.png"/><Relationship Id="rId27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03.png"/><Relationship Id="rId3" Type="http://schemas.openxmlformats.org/officeDocument/2006/relationships/tags" Target="../tags/tag220.xml"/><Relationship Id="rId21" Type="http://schemas.openxmlformats.org/officeDocument/2006/relationships/image" Target="../media/image97.png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image" Target="../media/image80.png"/><Relationship Id="rId33" Type="http://schemas.openxmlformats.org/officeDocument/2006/relationships/image" Target="../media/image106.png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image" Target="../media/image91.png"/><Relationship Id="rId29" Type="http://schemas.openxmlformats.org/officeDocument/2006/relationships/image" Target="../media/image93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image" Target="../media/image102.png"/><Relationship Id="rId32" Type="http://schemas.openxmlformats.org/officeDocument/2006/relationships/image" Target="../media/image105.png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image" Target="../media/image100.png"/><Relationship Id="rId28" Type="http://schemas.openxmlformats.org/officeDocument/2006/relationships/image" Target="../media/image96.png"/><Relationship Id="rId10" Type="http://schemas.openxmlformats.org/officeDocument/2006/relationships/tags" Target="../tags/tag227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95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image" Target="../media/image14.png"/><Relationship Id="rId27" Type="http://schemas.openxmlformats.org/officeDocument/2006/relationships/image" Target="../media/image98.png"/><Relationship Id="rId30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notesSlide" Target="../notesSlides/notesSlide7.xml"/><Relationship Id="rId18" Type="http://schemas.openxmlformats.org/officeDocument/2006/relationships/image" Target="../media/image36.png"/><Relationship Id="rId3" Type="http://schemas.openxmlformats.org/officeDocument/2006/relationships/tags" Target="../tags/tag237.xml"/><Relationship Id="rId21" Type="http://schemas.openxmlformats.org/officeDocument/2006/relationships/image" Target="../media/image108.png"/><Relationship Id="rId7" Type="http://schemas.openxmlformats.org/officeDocument/2006/relationships/tags" Target="../tags/tag24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7.png"/><Relationship Id="rId2" Type="http://schemas.openxmlformats.org/officeDocument/2006/relationships/tags" Target="../tags/tag236.xml"/><Relationship Id="rId16" Type="http://schemas.openxmlformats.org/officeDocument/2006/relationships/image" Target="../media/image31.png"/><Relationship Id="rId20" Type="http://schemas.openxmlformats.org/officeDocument/2006/relationships/image" Target="../media/image102.png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image" Target="../media/image111.png"/><Relationship Id="rId5" Type="http://schemas.openxmlformats.org/officeDocument/2006/relationships/tags" Target="../tags/tag239.xml"/><Relationship Id="rId15" Type="http://schemas.openxmlformats.org/officeDocument/2006/relationships/image" Target="../media/image107.png"/><Relationship Id="rId23" Type="http://schemas.openxmlformats.org/officeDocument/2006/relationships/image" Target="../media/image110.png"/><Relationship Id="rId10" Type="http://schemas.openxmlformats.org/officeDocument/2006/relationships/tags" Target="../tags/tag244.xml"/><Relationship Id="rId19" Type="http://schemas.openxmlformats.org/officeDocument/2006/relationships/image" Target="../media/image37.png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image" Target="../media/image80.png"/><Relationship Id="rId22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tags" Target="../tags/tag247.xml"/><Relationship Id="rId16" Type="http://schemas.openxmlformats.org/officeDocument/2006/relationships/image" Target="../media/image117.png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112.png"/><Relationship Id="rId5" Type="http://schemas.openxmlformats.org/officeDocument/2006/relationships/tags" Target="../tags/tag250.xml"/><Relationship Id="rId15" Type="http://schemas.openxmlformats.org/officeDocument/2006/relationships/image" Target="../media/image11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0.png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image" Target="../media/image119.png"/><Relationship Id="rId26" Type="http://schemas.openxmlformats.org/officeDocument/2006/relationships/image" Target="../media/image128.png"/><Relationship Id="rId3" Type="http://schemas.openxmlformats.org/officeDocument/2006/relationships/tags" Target="../tags/tag257.xml"/><Relationship Id="rId21" Type="http://schemas.openxmlformats.org/officeDocument/2006/relationships/image" Target="../media/image124.png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image" Target="../media/image121.png"/><Relationship Id="rId25" Type="http://schemas.openxmlformats.org/officeDocument/2006/relationships/image" Target="../media/image127.png"/><Relationship Id="rId2" Type="http://schemas.openxmlformats.org/officeDocument/2006/relationships/tags" Target="../tags/tag256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123.png"/><Relationship Id="rId29" Type="http://schemas.openxmlformats.org/officeDocument/2006/relationships/image" Target="../media/image131.png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image" Target="../media/image118.png"/><Relationship Id="rId5" Type="http://schemas.openxmlformats.org/officeDocument/2006/relationships/tags" Target="../tags/tag25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6.png"/><Relationship Id="rId28" Type="http://schemas.openxmlformats.org/officeDocument/2006/relationships/image" Target="../media/image130.png"/><Relationship Id="rId10" Type="http://schemas.openxmlformats.org/officeDocument/2006/relationships/tags" Target="../tags/tag264.xml"/><Relationship Id="rId19" Type="http://schemas.openxmlformats.org/officeDocument/2006/relationships/image" Target="../media/image122.png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image" Target="../media/image125.png"/><Relationship Id="rId27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6.png"/><Relationship Id="rId3" Type="http://schemas.openxmlformats.org/officeDocument/2006/relationships/tags" Target="../tags/tag271.xml"/><Relationship Id="rId21" Type="http://schemas.openxmlformats.org/officeDocument/2006/relationships/image" Target="../media/image128.png"/><Relationship Id="rId34" Type="http://schemas.openxmlformats.org/officeDocument/2006/relationships/image" Target="../media/image138.png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image" Target="../media/image27.png"/><Relationship Id="rId33" Type="http://schemas.openxmlformats.org/officeDocument/2006/relationships/image" Target="../media/image137.png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image" Target="../media/image132.png"/><Relationship Id="rId29" Type="http://schemas.openxmlformats.org/officeDocument/2006/relationships/image" Target="../media/image108.png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image" Target="../media/image31.png"/><Relationship Id="rId32" Type="http://schemas.openxmlformats.org/officeDocument/2006/relationships/image" Target="../media/image136.pn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image" Target="../media/image133.png"/><Relationship Id="rId28" Type="http://schemas.openxmlformats.org/officeDocument/2006/relationships/image" Target="../media/image134.png"/><Relationship Id="rId36" Type="http://schemas.openxmlformats.org/officeDocument/2006/relationships/image" Target="../media/image89.png"/><Relationship Id="rId10" Type="http://schemas.openxmlformats.org/officeDocument/2006/relationships/tags" Target="../tags/tag278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135.png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image" Target="../media/image80.png"/><Relationship Id="rId27" Type="http://schemas.openxmlformats.org/officeDocument/2006/relationships/image" Target="../media/image37.png"/><Relationship Id="rId30" Type="http://schemas.openxmlformats.org/officeDocument/2006/relationships/image" Target="../media/image109.png"/><Relationship Id="rId35" Type="http://schemas.openxmlformats.org/officeDocument/2006/relationships/image" Target="../media/image1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6.png"/><Relationship Id="rId18" Type="http://schemas.openxmlformats.org/officeDocument/2006/relationships/image" Target="../media/image143.png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image" Target="../media/image55.png"/><Relationship Id="rId17" Type="http://schemas.openxmlformats.org/officeDocument/2006/relationships/image" Target="../media/image72.png"/><Relationship Id="rId2" Type="http://schemas.openxmlformats.org/officeDocument/2006/relationships/tags" Target="../tags/tag287.xml"/><Relationship Id="rId16" Type="http://schemas.openxmlformats.org/officeDocument/2006/relationships/image" Target="../media/image142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image" Target="../media/image54.png"/><Relationship Id="rId5" Type="http://schemas.openxmlformats.org/officeDocument/2006/relationships/tags" Target="../tags/tag290.xml"/><Relationship Id="rId15" Type="http://schemas.openxmlformats.org/officeDocument/2006/relationships/image" Target="../media/image141.png"/><Relationship Id="rId10" Type="http://schemas.openxmlformats.org/officeDocument/2006/relationships/image" Target="../media/image53.png"/><Relationship Id="rId4" Type="http://schemas.openxmlformats.org/officeDocument/2006/relationships/tags" Target="../tags/tag289.xml"/><Relationship Id="rId9" Type="http://schemas.openxmlformats.org/officeDocument/2006/relationships/image" Target="../media/image38.png"/><Relationship Id="rId1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21.png"/><Relationship Id="rId26" Type="http://schemas.openxmlformats.org/officeDocument/2006/relationships/image" Target="../media/image26.png"/><Relationship Id="rId3" Type="http://schemas.openxmlformats.org/officeDocument/2006/relationships/tags" Target="../tags/tag18.xml"/><Relationship Id="rId21" Type="http://schemas.openxmlformats.org/officeDocument/2006/relationships/image" Target="../media/image15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19.png"/><Relationship Id="rId25" Type="http://schemas.openxmlformats.org/officeDocument/2006/relationships/image" Target="../media/image25.png"/><Relationship Id="rId2" Type="http://schemas.openxmlformats.org/officeDocument/2006/relationships/tags" Target="../tags/tag17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24.png"/><Relationship Id="rId5" Type="http://schemas.openxmlformats.org/officeDocument/2006/relationships/tags" Target="../tags/tag2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3.png"/><Relationship Id="rId10" Type="http://schemas.openxmlformats.org/officeDocument/2006/relationships/tags" Target="../tags/tag25.xml"/><Relationship Id="rId19" Type="http://schemas.openxmlformats.org/officeDocument/2006/relationships/image" Target="../media/image2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18.png"/><Relationship Id="rId26" Type="http://schemas.openxmlformats.org/officeDocument/2006/relationships/image" Target="../media/image32.png"/><Relationship Id="rId3" Type="http://schemas.openxmlformats.org/officeDocument/2006/relationships/tags" Target="../tags/tag32.xml"/><Relationship Id="rId21" Type="http://schemas.openxmlformats.org/officeDocument/2006/relationships/image" Target="../media/image19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2" Type="http://schemas.openxmlformats.org/officeDocument/2006/relationships/tags" Target="../tags/tag31.xml"/><Relationship Id="rId16" Type="http://schemas.openxmlformats.org/officeDocument/2006/relationships/image" Target="../media/image17.png"/><Relationship Id="rId20" Type="http://schemas.openxmlformats.org/officeDocument/2006/relationships/image" Target="../media/image11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0.png"/><Relationship Id="rId5" Type="http://schemas.openxmlformats.org/officeDocument/2006/relationships/tags" Target="../tags/tag34.xml"/><Relationship Id="rId15" Type="http://schemas.openxmlformats.org/officeDocument/2006/relationships/image" Target="../media/image15.png"/><Relationship Id="rId23" Type="http://schemas.openxmlformats.org/officeDocument/2006/relationships/image" Target="../media/image29.png"/><Relationship Id="rId10" Type="http://schemas.openxmlformats.org/officeDocument/2006/relationships/tags" Target="../tags/tag39.xml"/><Relationship Id="rId19" Type="http://schemas.openxmlformats.org/officeDocument/2006/relationships/image" Target="../media/image26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15.png"/><Relationship Id="rId18" Type="http://schemas.openxmlformats.org/officeDocument/2006/relationships/image" Target="../media/image36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34.png"/><Relationship Id="rId17" Type="http://schemas.openxmlformats.org/officeDocument/2006/relationships/image" Target="../media/image27.png"/><Relationship Id="rId2" Type="http://schemas.openxmlformats.org/officeDocument/2006/relationships/tags" Target="../tags/tag44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47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7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15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40.png"/><Relationship Id="rId2" Type="http://schemas.openxmlformats.org/officeDocument/2006/relationships/tags" Target="../tags/tag53.xml"/><Relationship Id="rId16" Type="http://schemas.openxmlformats.org/officeDocument/2006/relationships/image" Target="../media/image39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15" Type="http://schemas.openxmlformats.org/officeDocument/2006/relationships/image" Target="../media/image19.png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image" Target="../media/image14.png"/><Relationship Id="rId26" Type="http://schemas.openxmlformats.org/officeDocument/2006/relationships/image" Target="../media/image40.png"/><Relationship Id="rId3" Type="http://schemas.openxmlformats.org/officeDocument/2006/relationships/tags" Target="../tags/tag64.xml"/><Relationship Id="rId21" Type="http://schemas.openxmlformats.org/officeDocument/2006/relationships/image" Target="../media/image41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2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image" Target="../media/image38.png"/><Relationship Id="rId29" Type="http://schemas.openxmlformats.org/officeDocument/2006/relationships/image" Target="../media/image43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26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25.png"/><Relationship Id="rId28" Type="http://schemas.openxmlformats.org/officeDocument/2006/relationships/image" Target="../media/image19.png"/><Relationship Id="rId10" Type="http://schemas.openxmlformats.org/officeDocument/2006/relationships/tags" Target="../tags/tag71.xml"/><Relationship Id="rId19" Type="http://schemas.openxmlformats.org/officeDocument/2006/relationships/image" Target="../media/image23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24.png"/><Relationship Id="rId27" Type="http://schemas.openxmlformats.org/officeDocument/2006/relationships/image" Target="../media/image39.png"/><Relationship Id="rId30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.png"/><Relationship Id="rId26" Type="http://schemas.openxmlformats.org/officeDocument/2006/relationships/image" Target="../media/image19.png"/><Relationship Id="rId3" Type="http://schemas.openxmlformats.org/officeDocument/2006/relationships/tags" Target="../tags/tag80.xml"/><Relationship Id="rId21" Type="http://schemas.openxmlformats.org/officeDocument/2006/relationships/image" Target="../media/image46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18.png"/><Relationship Id="rId25" Type="http://schemas.openxmlformats.org/officeDocument/2006/relationships/image" Target="../media/image39.png"/><Relationship Id="rId2" Type="http://schemas.openxmlformats.org/officeDocument/2006/relationships/tags" Target="../tags/tag79.xml"/><Relationship Id="rId16" Type="http://schemas.openxmlformats.org/officeDocument/2006/relationships/image" Target="../media/image27.png"/><Relationship Id="rId20" Type="http://schemas.openxmlformats.org/officeDocument/2006/relationships/image" Target="../media/image45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40.png"/><Relationship Id="rId5" Type="http://schemas.openxmlformats.org/officeDocument/2006/relationships/tags" Target="../tags/tag82.xml"/><Relationship Id="rId15" Type="http://schemas.openxmlformats.org/officeDocument/2006/relationships/image" Target="../media/image17.png"/><Relationship Id="rId23" Type="http://schemas.openxmlformats.org/officeDocument/2006/relationships/image" Target="../media/image42.png"/><Relationship Id="rId10" Type="http://schemas.openxmlformats.org/officeDocument/2006/relationships/tags" Target="../tags/tag87.xml"/><Relationship Id="rId19" Type="http://schemas.openxmlformats.org/officeDocument/2006/relationships/image" Target="../media/image31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4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41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48.png"/><Relationship Id="rId5" Type="http://schemas.openxmlformats.org/officeDocument/2006/relationships/tags" Target="../tags/tag94.xml"/><Relationship Id="rId10" Type="http://schemas.openxmlformats.org/officeDocument/2006/relationships/image" Target="../media/image47.png"/><Relationship Id="rId4" Type="http://schemas.openxmlformats.org/officeDocument/2006/relationships/tags" Target="../tags/tag93.xml"/><Relationship Id="rId9" Type="http://schemas.openxmlformats.org/officeDocument/2006/relationships/image" Target="../media/image38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/>
          <a:srcRect l="8107" b="19390"/>
          <a:stretch>
            <a:fillRect/>
          </a:stretch>
        </p:blipFill>
        <p:spPr bwMode="auto">
          <a:xfrm>
            <a:off x="20616" y="5922073"/>
            <a:ext cx="2449327" cy="89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1542" y="6298298"/>
            <a:ext cx="15509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rostokąt 36"/>
          <p:cNvSpPr/>
          <p:nvPr/>
        </p:nvSpPr>
        <p:spPr>
          <a:xfrm>
            <a:off x="-1" y="188640"/>
            <a:ext cx="9144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err="1" smtClean="0">
                <a:solidFill>
                  <a:prstClr val="black"/>
                </a:solidFill>
              </a:rPr>
              <a:t>from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pl-PL" sz="4000" b="1" dirty="0" smtClean="0">
                <a:solidFill>
                  <a:prstClr val="black"/>
                </a:solidFill>
              </a:rPr>
              <a:t>Q</a:t>
            </a:r>
            <a:r>
              <a:rPr lang="en-US" sz="4000" b="1" dirty="0" err="1" smtClean="0">
                <a:solidFill>
                  <a:prstClr val="black"/>
                </a:solidFill>
              </a:rPr>
              <a:t>uantum</a:t>
            </a:r>
            <a:r>
              <a:rPr lang="en-US" sz="4000" b="1" dirty="0" smtClean="0">
                <a:solidFill>
                  <a:prstClr val="black"/>
                </a:solidFill>
              </a:rPr>
              <a:t> metrological precision bounds </a:t>
            </a:r>
            <a:endParaRPr lang="pl-PL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to </a:t>
            </a:r>
            <a:endParaRPr lang="pl-PL" sz="2000" b="1" dirty="0" smtClean="0">
              <a:solidFill>
                <a:prstClr val="black"/>
              </a:solidFill>
            </a:endParaRPr>
          </a:p>
          <a:p>
            <a:pPr algn="ctr"/>
            <a:r>
              <a:rPr lang="pl-PL" sz="4000" b="1" dirty="0" smtClean="0">
                <a:solidFill>
                  <a:prstClr val="black"/>
                </a:solidFill>
              </a:rPr>
              <a:t>Q</a:t>
            </a:r>
            <a:r>
              <a:rPr lang="en-US" sz="4000" b="1" dirty="0" err="1" smtClean="0">
                <a:solidFill>
                  <a:prstClr val="black"/>
                </a:solidFill>
              </a:rPr>
              <a:t>uantum</a:t>
            </a:r>
            <a:r>
              <a:rPr lang="en-US" sz="4000" b="1" dirty="0" smtClean="0">
                <a:solidFill>
                  <a:prstClr val="black"/>
                </a:solidFill>
              </a:rPr>
              <a:t> computation speed-up limits</a:t>
            </a:r>
            <a:endParaRPr lang="en-US" sz="40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30722" name="AutoShape 2" descr="data:image/jpeg;base64,/9j/4AAQSkZJRgABAQAAAQABAAD/2wCEAAkGBxQSBhUTEhQVFRUWGB8ZFhcYGR8fGxwYGhkbGh0YHxUaHCghGiExHRwUIT0iJSkrLi4uGSEzODMsNygtLi0BCgoKDg0OGxAQGzIkICY2LywyNDIsLCwsNCwsNywyLCwsLywwLCwsNCwsLDQwLCwsLCwsLCwsLCwsLCwsLCwsLP/AABEIAMoA+QMBEQACEQEDEQH/xAAbAAEAAgMBAQAAAAAAAAAAAAAABAUDBgcCAf/EAE0QAAEDAgMDBwUMCAQFBQAAAAEAAgMEEQUSIQYxQRMiUWFxgZEHFDJTsRYXI0JigpKTocHR0zNSVXKistLhJGPC8BVDc+LxNDU2RIP/xAAaAQEAAwEBAQAAAAAAAAAAAAAAAgMEAQUG/8QAOxEAAQMCAgYIBQQCAgIDAAAAAAECAwQREiEFEzFBUfAUYXGBkaGx0SIyUsHhFSNCUyRiM/E0QwZysv/aAAwDAQACEQMRAD8A7igCAIAgCAIAgCAIAgCAIAgCAIAgCAIAgCAIAgCAIAgCAIAgCAIAgCAIAgCAIAgCAIAgCAIAgK7aSrdDs9USsID44nvaTqMzWkjTjqFZC1HSNau9UIPVUaqocY99Cv8AWR/VtXt/p8PBfE8vpko99Cv9ZH9W1P0+HgviOmSj30K/1kf1bU/T4eC+I6ZKPfQr/WR/VtT9Ph4L4jpko99Cv9ZH9W1P0+HgviOmSnz30K/1kf1bU/T4eC+I6ZKPfQr/AFkf1bU/T4eC+I6ZKPfQr/WR/VtT9Ph4L4jpkp998+v9ZH9W1P0+Hh5jpspsOwnlDnm2iZDVOYWSAtYQ0NtJvbqOmxbbpIWaqomMjVzN3oXU9W5z8Ljq68k9EIAgCAIAgCAIAgCAIAgCAIAgCAIAgCAIAgK/aGsdDgM8zQ0ujie9ocLtJa0kAgEXGnSrIWo+RrV3qhF7sLVU5D76tX6mk+rf+avY/TouK+Kex5fTn8EHvq1fqaT6t/5qfp0XFfFPYdOfwQe+rV+ppPq3/mp+nRcV8U9h05/BB76tX6mk+rf+an6dFxXxT2HTn8EHvq1fqaT6t/5qfp0XFfFPYdOfwQe+rV+ppPq3/mp+nRcV8U9h05/BB76tX6mk+rf+an6dFxXxT2HTn8EHvq1fqaT6t/5qfp0XFfFPYdOfwQpcW2xqKiozSCLTc0NIaOwZvt3rZDE2Ftmp7nnVUfSXYnuXs3J5DCtr5aefO2Gnc4eiXsccvWAJAL9aTR61uFVVE6hSxMp3YkS69e47nsxjArMCinFgXt5wHB40c36QPdZfOTxLFIrD6OKRHsRxaqosCAIAgCAIAgCAIAgCAIAgCAIAgCAIAgCAr9oagR4DPI5jZGsie4xu9FwDSS03B0O7cVZC1XSNRFtmhF62aqnHvdzS/sij8GflL2ehyf2r5+55nS2fQnPcPdzS/sij8GflJ0OT+1fP3HS2fQnPcPdzS/sij8GflJ0OT+1fP3HSmfQnPcPdzS/sij8GflJ0OT+1fP3HSmfQnPcPdzS/sij8GflJ0OT+1fP3HSmfQnPcPdzS/sij8GflJ0OT+1fP3HSmfQnPcDtzTW0wmj+i38pOhyf2rz3nFqmfQhrs2MMdKXGmhF+DWtAHY0NsFvbZqWPHfTyPcrlkXuyT1LOLaqBmHcmzDqbPxleGvN+JAdHYdm7tWd0LnSYletuCZG5jkjhwN28V+JfMqf8AijL/APp4/Af0rVfqPP6K/wDsXnvOmeTTa+F9YKNlO2nBBc0h187wBe/NGuUE9jexeLXU77a1XX7rWQ9+ilYiatqeK3VTpS8s9EIAgCAIAgCAIAgCAIAgCAIAgCAIAgCAICv2hlYzAZ3SszxtieXs3ZmhpJbfrFwrIkVZGo1bLdCL1RGqqnIPdJhP7MP0/wC69jo9T/YeZr4PoHukwn9mH6f906PU/wBg18H0D3SYT+zD9P8AunR6n+wa+D6B7pMJ/Zh+n/dOj1P9g18H0D3SYT+zD9P+6dHqf7Br4PoPEu0mF8mcuGa20u82v12K6lPUXzkOOnht8LMzXTW05ffkLXPA7uwXXoZIh4yxTqt8fkWeIYzQGiayGiLT8aR77uPgbBZoo5EerpHX6k2G6dbxoyLJeK5qQqGupBUgy07nMG9rXWJ6r8B9qukxK2zMlMsET0eiyvunBDPi2L0kk/wVGImDgHEk9ZN/sChAxzE+NbqW1eOR37So1OzPvMmz+N0lPiLZn08hcwhzAx9ucOJPEdXHjpouVDHSMwsslztI10b8crlW2y2Xid4wnEGVGGxzR+jI0OHSL8D1g3HaF85IxWOVq7j6Njkc1HIS1AkEAQBAEAQBAEAQBAEAQBAEAQBAEAQBAV20RjGAVBmDjFyT+UDfSLMpzAajW11ZDi1jcO26EJLYVuce85wL1NZ4j8xezhrOKc9x5mKl4KPOcD9TWeI/MTDWcU57hipeCjznA/U1viPzEw1nFOe4YqXgo85wP1Nb4j8xMNZxTnuGKl4KfHVWB5TaCsJ4DMPbyi6jave5Oe44r6a2SKa8X0hk9GUAntsPparfkiHkKlSrtqIhYYnNhnm7WwR1Ob473ka9jQ4hZ4UlxKsipbciGupX4EbDt3qvsYcKfh3nF6htQWjc1lrk9ZLhYKc2PDaLb1kKVHo6865cEMNZNRGpJjjlYz4oJubdZzb1ONFRqY1upVNr3PVY7Im4m0U2FtoSZI6mSU7gCGsHVcPue23V1qmRJlf8KojfFTTDZsa6z4neCe/PeVhfS39GX/fetPwmK1VxadZ8l+OUppfM4HTFzQZPhQALEjMGWcdLm9j+sT2eFXxPxaxUS2zL7n0FC9MOrvdey3gb6vON4QBAEAQBAEAQBAEAQBAEAQBAEAQBAEBFxWiE+GSwuJDZWOYSN4DgQSL8dVNj1Y5HJuOObiRUND96Gm9fP/B/Qt/6nJwTzMfQY+Kj3oab18/8H9CfqcnBPMdBj4qPehpvXz/wf0J+pycE8x0GPip5k8ktK2MudUTgAXJOSwA3n0F1NJSqtkanmRdRRNS6rkaPNs1E6uLYXSuaXWZe2Y8BuA39C9lqKjLyZceB80+uV0uGFt0vZOJa4/sNBS0rGmaR07hdzRlytH0b9Q6bE9Sy00z53KqJZqeJvrntpY2oub128E5/J52e2CZO10kkr44WA5n6b7bhcd//AJXaqo1VmtS7l3EaBX1CLJJZrE2qVc+zkRqyIXSlpNmXsXHgNAN56Fpaio279u/gYZK9VkVIm3TdxLjFdhIKbDWmaWQ1DxcRty2aOlxyn7N50G4lZYZ3TSLgT4E3+3PsejUvSmhRZf8AkXcmxO3nNdnEgYJsQaqryMc4AaucbWaOndv6Bx8VdUSshbid3GSjknqn4WNS29c8udyHrHNl6WOpyQSyyW9Jxy5b9DbN17VynWV7cUiW53kq2siifghzttXd3F55P9jXjFo6pr3MZGd5A5+hDmgcRYkX4doWbSE8bWLHtVfI2aL18zkkVERvr2e51peCfQhAEAQBAEAQBAEAQBAEAQBAEAQBAEAQBAEAQBAaRt/jf/1mHoMpHiGewnu617GjKb/2u7vc+c03XW/x2d/t917iHs5TNpcLNbMOcdIGniTfXv17gTrdW1T3TyJTs7+eczPQRNpIVq5dv8U54+mZT4fSS12NanVxzSO/Vb/uwA7FrlkZSxZbtnPqYIIpa+oz35qvBOdhP2qxVuQUlPpDFobfGcOviL37Tr0KmjgdfXSfMvknPkadJ1bbJTQ5Mb5rz4rmSsJpmUOG+dTi8r9IYzvFx6R6NPAdZsqp3uqpNTH8qbV557i+liZQw9JmT41+VOeUTrWxS0dNNXYudbucbvcdzR09nABbHvjpYupNh50UU1fP1rtXgnOxC0xzFWQUnmlJo0aSyDe93EX9p7hpvzU8DpXa+bbuThz+dptratkDOi02zevFedvhsPWyWy3LESzAiL4reL/wb7VytrtX8DNvp+Tui9Fa60svy7k4/j1OiMaAwAAADQAbgOiy8FVVVup9YiIiWQ9Lh0IAgCAIAgCAIAgCAIAgCAIAgCAIAgCAIAgCAr8dxMU2GukO8aNHS47h9/YCr6eFZpEYnKGWsqW08KyL3dpzjZ/DnVmM88ki+eV3VfdfpJ08ehe/UzJTxfD2Jz1HyNDTOrKj49m1V54mTarFfOMRDI/0cfMjaOPC4A6dAOoBco4NTHidtXNSWk6vpM2CP5UyT39uotK5ww/AhC0/4iYXkcN7W7rA+IHzis0adLm1i/I3Z18+yG6ZU0dTapv/ACO29Sc5J3qQNlMLa7NUz6Qw66/GcOFuI3acSQNdVfWzuS0UfzO9DLoyka69RN8jfNefHYQsSrZa7GNASXHLGzoHAfeT28FbFGymiz3ZqvPkZqieWuqMt+SJ1c7VLnFqltDh3msBvK4XnkG8XHojo08B1m6yQMWqk10nypsTnnuQ9GqlbQRdGhX4l+ZeeUTrW5H2P2c84l5WUfBNOg/XI4dnSe7ptZXVmqTAz5l8inRWjde7WSJ8Kea+3Hw4nSWizbDQDcvntp9giWyQ+oAgCAIAgCAIAgCAIAgCAIAgCAIAgCAIAgCAIAgOa7d4ryuKck08yLTtf8Y927uPSvodHQYI8a7V9D4/TVXrZtW3Y313+GzxJVZ/gdlxENJ6jV/S1ttR4EN7S4qqP/KqMf8AFuzt5z8DRL/gUaRp879vUnOXipF2PomtD6yb9HCOb1v6uy473DoVtdI5bQM2u9OfIo0TA1qOqpflbs7efNStaJK7HflSO7mtH3AePetC4KWHqTzX8mNEkr6nrXyT8IWO12INaG0kOkUOjvlP436bG/eT0LPRRKt55Pmd6c+Rr0pUNbali+Vu3rX8epJwxgoME85eBy8otC08G/rW8Ce4aXKrmVaqbVN+Vu3nnepdTtSgp9e/53fKnVzmvcmRU4BhT6zFDmJy3zSv46np6Sb/AGngtVTO2njy7ETngYKGkfWTfFs2qvO9TqkELWQhjAA1osAOAC+ac5XLddp9uxjWNRrUsiGRRJBAEAQBAEAQBAEAQBAEAQBAEAQBAEAQBAEAQBAV20GI+b4S+T41rM/eOg/HsBWimh1sqN8ewyVtT0eB0m/d27jn2x2HcvjOZ+rI+e8nieAJ7dewFe5XTaqKzdq5IfLaJp9fUY3bG5r27vfuI+L1bqzHiW65nBkY+Tew7OJPaVZBG2nhz3ZqU1Urq2q+Hetk7Ocy02wqGxU0dFEebGAZD0uOov4l3zh0LNQsWRzqh+1dnZzkbdLSNiY2kj2NzXt5z70MmFjzLZt1Qf00/Ni6m9P+ruaozf5NQkSfK3Ne3nLxJ0ydBpFnX535J2c5+BW7K4WJ8QL5P0UQzyE7jxAJ67EnqBWisnWJmFvzLkhj0ZSpPKr5PlbmvPr1GHG8QfWYxdoJBOSJvVfTvO/v6lOnhbTxWXtUrrKh9ZUfD2InPE6RgGEtpsOEY1dve7pcd/dw7Avn6mdZpFcuzd2H19FSNpokYm3f2lks5rCAIAgCAIAgCAIAgCAIAgCAIAgCAIAgCAIAgCAIDn/lFxHNWsgB0YMzv3nbvBv8y9zRcNmLIu/Lu59D5bT1Rie2FN2a9q7PL1PD/wDCbFAbpKo9+Qj2Zbd711P36u+5nr/36HF/xNHW/lJ6f9epi2LgbGyWskHNhaQ3rcRrbrsQPnqde5XK2Bu13pz6FeiI2xo+qfsamXbzl3lZhVK6sx4B2udxdIfk7z2dA7QtEz208N03ZIY6aJ1bVfFvW69nOSEja/EeWxctZ6EXMYBu03kDt07AFChh1cV3bVzUt0rU66fA3Y3JPuT8cPmezzKVv6SXnzEdHR4i3Y09Kop/8idZl2JknPO01Vi9DpW0zfmdm7ny7EJPk9wi7zUvG67Y+34zvu8VXpOosmqTtX7Jz1FugqPbO7sT7r9vE3teKfTBAEAQBAEAQBAEAQBAEAQBAEAQBAEAQBAEAQBAEB5keGxlxNgBcnqC6iKq2Q4qoiXU5NA01m0Yv/zZLnqbvI7mj7F9O5Up4Mtyef8A2fCsRaysz/kvl+EJe3FdymNFjfRiGQAbr73fbp81VaOiwQ4l2rn7GjTM+sqMCbG5e/t3EzaU+bbPQUg0c4cpL7bfSv8AQCqpP3p3zbtic9nqaNIr0aljpk2rmvPb6HzAj5rsxNVbnyfBxey478x+YlT+/UNh3JmvPO05Rf4tG+o/k7JOe30IexdAJMV5R/6OEZ3E7rj0fvPzVdXyqyPC3a7L356zPoiBJJ9Y75W5r9vfuIdXM+sx0kb5X2aOhu4eA396tY1tPDnuQzyvfW1WX8lsnUn4TadWoaVsVI2NnotAA/Ht4r5mR6vcrl2qfcRRNiYjG7EM6gWBAEAQBAEAQBAEAQBAEAQBAEAQBAEAQBAEAQBAEBRba1nJ7PvtvfZg+dv/AIQ5bdHx4506s+e883S82qpXcVy8dvlc1bYWMMM9S7dFGbdp1PfYW+cvS0iquwRJvU8TQrUZrKh2xqfn7eZW7NUxqNomZtecZHns52vabDvWirekUC27EMmj41qKtqu44l9fNRtJUmo2ifl153JsHYcot2m570pGJDAl+1TmkJFqKtUbxwp6ealhttII+RpWHmwsBPW4i2vXYX+cqNHtV2KZdrl556jXph6RpHTN2NTz59T0/wDw2xIG6Sqdfryfha301xP3qvqZ68+hJf8AF0db+Unp/wBepn8nWH5qt85GjBlb+87ee5unzlDSk1mpGm/PnncT0DT4numXdknau3y9Tf14Z9SEAQBAEAQBAEAQBAEAQBAEAQBAEAQBAEAQBAEAQBAaJ5Sar4aKIcAXkdug9jvFe1olmTn9x8z/APIJc2R9/t9yLJ8DsABudPJc9l7+FmN+krE/crV4NTn1KnfsaLRN7158k8xsd8FhlVU8WsysPyt9vHk12u/ckji4rdefE5on9qGWo4JZOfAg7E0nKbQMvujBee7QfxFp7ldpCTBAvXlz3GbQ8OsqkVd2fPeRat5q9oTb/myWafkk5R4Nt4KxiJBBnuTnzKJVWrq1t/Jbd2xPIsNuqkHFxE3RsLA0Dhci5+zKO5UaOYqRY12uW5q01KizpG3Y1ETnyN22VoeRwKNttSM7u12v2Cw7l49ZLrJnL3eB9Jo6DU0zW79q9qluspuCAIAgCAIAgCAIAgCAIAgCAIAgCAIAgCAIAgCAIAgOWba1GfaOT5NmjuAv9pK+l0ezDAnXmfFaYkV9W5OFk57ydt0cjaanH/Li177NH8p8VTo74scnFefU06aVGJFCn8U/H2PlX8FsDG3cZpMzuy5IPg2NGfuVrl+lOfVRL+zoxrd71vz4IfNmPgtnqufccvJtPQSPxczwSs+OeOPv58FOaN/apJpu5O3lUMGwlOHY8HHdGxz+r9X7ye5WaSfaGyb1sVaEjxVOJf4oq/b7ldTtNVtAL3+Fluf3S658BfwV7l1EHYhkYnSqvP8Akvl/0dfC+VPvQgCAIAgCAIAgCAIAgCAIAgCAIAgCAIAgCAIAgCAIAgOSw/DbVDiHz37i+/sX1Dv26bsb9j4Zn71d2u8rkjbifNtHJ8kNaPog+0lV6ObaBOu5Zpl+KrcnCyc+JM235kFLD6uLXvs2/wDCVVo/4lkk4rz6mjTPwNih4J7J9j5VfB7ARjjLKSewF2v8LEZ8da5eCc+ol/b0W1PqX39kPmzXwezdZN0tEYPQSCPa5q7V/HURM7+fAaO/bpJpe7nxMewFPm2gDv1GOd3mzf8AUVLSb8MFuK/n7Feg48VTi4Iq/b7nTF86fYhAEAQBAEAQBAEAQBAEAQBAEAQBAEAQBAEAQBAfCUB4dO0b3NHeFLC7gRV7U3mOSrbyLi1zTlaToQdwXUjddEVCKyNwqqLsOY7Fx32ki6sx8GO++y+jr1tTu7vU+M0Q29Yzv9FMWJ/C7UPB+NOW92fL7FKL4KZF4JfyIVH7tc5F3ut52J238t9oSP1WNHtd96p0Y20HaqmnTjr1VuCJ7/czbW83BaKP/LuR15Wf9yhRfFLK7r9yzSl208DOr7IfPQ8n3/Vm9h/7F35q7sTn1OZR6K/+zuf/AMk3ybtA5eRxAADRc7vjE6/RVOlVVcDU6zRoBERJHr1fc3ZtSw7ntPeF4+Bybj6NJGrvQyNcDuIXLErop9XDoQBAEAQBAEAQBAEAQBAEBgnqQ34r3Hoa0n7bWU2sxb08St0iN3L4KV02MyD0aWd3aGgfzH2K9tM1dsiefsZXVb0+WJy+HuQJccrPi0RHa6/sAV7aWm3y+RldW1n8YPMhSYtiZ3U7W9jT971ckFEn8/P8Gd1XpNdkaJ3fkiyVeKk+i8dQYz7xdWJHQJv81KHS6WXdbuaRZG4o7fy/cQPZZWotCnApcmlXbcXknoR3UGInf5we15/qU0lo02YfD8FS0+kl24vH8mF+C1p3xyntP91NKmmTYqFa0Veu1HeP5MXubqvUP+z8VLpkH1IVfplX9Cnz3N1XqH+A/FOmQfUg/TKv6FNg2YwieOgq80bmudFlYDxNnaDvssNXURPfHZ10Rc/I9bR1HPFFNibZVSyduZ52MwWaLGs8sbmtDDqek2/uu19TE+LCx11uR0TQzxVGKRtkspEo8CqPdEyR0Tg3lg8k23Z8196tfVQ6hWo7O1vIoioKnpaSKzLFfzue9qcEqJceleyJzmm1iLa2Y0dPUuUdTCyFrXOz/JLSVDUS1LnsZdMvRCbtlhM0tTEIo3OayIC4tvudN/QAqaCoiY12N1lVTRpaknlexI23REPOJYPMdkaeFsbi9ri5zdLi5ef9S7FURdKe9Vyt7exyooploY4mtuqLdfP3GH4POzZCojMbhI97bN4kAs1/m8ElqInVTHYskT3EFHOygkZh+JVTLqyNf9zdV6h/2fit3TYPqQ8n9Mq/oUe5qq9Q/wCz8U6bB9SHf0yr+hT2zAawbopB2H+64tVTrtchJtBWt2NXxMzcMrxubOOx5/qUFnpF2qngWJS6RTZi8fyZW0uJA6Gp+mfYXKKyUS/T4E0h0mn1eP5JDDig3ct35T7VWvQV4eZcn6snHyMzKrFQdzz2sZ+CisdAu9PFSxJdLJuXwaSWYpig3wA9rfwcFWsFCv8ALz/BclTpRP8A1p4fkkxY1iHxqQHsuPa4qtaak3Sc+Ba2s0h/KH7fdSVHjtVfnUL+0PHsLfvVS0sG6VPAvbW1X8oF8UJkWMvPpUtQOwNP+pVLTt3SN8/Y0Nq3rtid5e5Pgqw74sjT8ph9u5UujVN6eJobKjtyp3KSFWWhAEAQGuY/tQYcUZS08Dqmoc3PkDgxrWXtd0jtBuP9ri+mKnxNV7nWbs4+RTJLhdhal1JmA4rNMHielkpnsto5zXMde/oyN9K1tdOIUJY2tthdckxyu2pY1/CttaqpoRNBhr3sN7ETxjUGxFnAHf1LRJSxxuwuksvYpUyd70ujfMvKLaEP2omonRljo2CRrs1w9htcgWFrEgePQqHQ2iSRF25dhYkl3qw+nHwdrPMmszERcrJJm0aL2DcttT6PEaOXNT+1rFXfY7rPjwd5RYVtrVVNCJYMNe9huARPGNRoRZwB3rRJSxxuwuksvYpUyd70ujfMsdp9sGUOJU8crCWzek/NYMALQSRbUa34blVBTLK1ytXYSlnSNyIu8n1eOBm0sNJkvyzHvz33ZBe2W2vioNivGr77CayWejeJQVm2tTFWxxPw54fMXCIcsznZbE6gWGhG+29aG0sbmq5JMk25KVLO5FRFbt6ywq9qJIaSmdPTOjfUVDYOTMgJZmJAeXNFj02VTadHK5GuuiJfYTWVWol02rYm47jwpq+mjLC7ziTkwb2y7tbW139ShFDja5b7EuSfJhVE4lrUS5KdzrXygm3YLqpEutia5GpYJtfU1UEckeHvMUhtynLMsAHZXOykA6EO4cFrlpmRqqK/NOpSiOZz0RUbl2mSr2um/wCOT08FE+cwZc7mytbo9ocOa4dosL7lxtM3A17n2v1HVmdiVqNvYuNmsejrcO5WMObZxY9jxZzHttdpHeD39ypmhdE7CpOORJEuhWYFtmyp2jlpRGW5M2SQnSTk3hjrC3T1ncrZaVY40ffb5XIMnRz1bYbZ7Ytw6aEOjMglzXIdbKGllzaxv6X2JTUqzotltYTTpFa6bTNtntW3D6BkhZypkdlDQ62gaSXXsdNw+cuU1OszlS9rHZpkiS562g2mFNs9HVCMyCQsAaHW/SC451iuRQayRWXtt8jskuBmKww3GauSciWgdC0NJDjMxwLhubZtzr0o+KNEyffuUNe9drbd5GpttGO2KdiHJkBt7x5tcwfkDc1uN2ndxUlpVSbVXIpOmq1h8n21Y3YkYhyZINgI82ublMhGa3Czju4LqUqrPqrnNemq1hnxfagxVzKaGndUVTmcoYmuDWsb0uldoNdN3hcXjHTo5qvc6zdl/wAEnzWXCiXU9YDtNy2Ivpp4XU1SxucxucHBzD8ZkjdHcP8AYNuS0+BqPat28RHLiXCqWUgP2ymNfPHDQyTNp3lj3NkbfTiGEXOg3C6sSlbharn2v1Edc66ojb2JU+2UXuNdiETHPYLcwnK65eGFpOoBBN+N+9RSldrtUu06s7Uj1iHvF9qhCaZkcRlnqbFkQdazSLl7nWNgOm3AngVyOnxYlVbIm86+bDZES6qbENyzFx9QBAEAQGp7T7KSzYu2rpKg09Q1mQki7XN1IBHDfxBGg00WuGoa1mre26GeWFXOxtWymPY/H6mTFKijrWs5aAA54/Rc1wB1HTq08N+4W17UQxta2SPYvEQyOVysftQo/JbSVh2ehdHURsgEhzRmK7iA/nDlL6X14aXV9c6JJFRW58blVKj8CWXItttB5ttTQ1w0bn83mPDJJfKT1Al58FVTfHE+LvTuLJvhe1/d4nvydt5aSrr3b6mYiP8A6MXNZ94+aFyr+HDF9Keain+LFJx9EKXyW0lY7Z6F0dRGyASHNGYruID+cOUvpfXhpdXVzokkVFbnxuV0qPwJZciftvQNqNtaKB/oyxVDD1XiNj2ggHtCrpnqyF7k3K31JTtxSNbxuVGy9c9+11FDP+npmTwSdeRvNd1gttrxsSrp2IkT3N2OsqFcTlWRrV2pdDYdsf8A5xhX7838saz0/wDwS933Lpf+VneY/Ki1xZQhjg15rIw1xFw1xvZ2XjY2NuK7Q2+O/wBKnKm/w24oVm0NHVR7R4d51UtnBqRlDYgzKbtubgm6tidGscmBtsuNyEjXo9mJb58DoeI/+3yfuO/lK85vzIbF2Gi+Sylqvc9TPFQwU/wnwPJc79JIP0ub9bnbupb650escmHPLO/ZuMtKjsCLfIq8RxGrptq8VmpGxODORMoeHFwZyfpNAcBpzib8Owq1jI3xRNffO9vErc57Xvc3qL3CnR4f5Ppqlk3LOkDpuVtYOlks1oy/F52UEdN924Z5LzVCMVLWyt1IWstHErr33mn0te2lhw2QQ1MZp3ETvkiLWFs555znfa7rX3rY5iyLIl0W+yy55bDOjsCMWy5bcuJtG21D51thHTcfMpnDqc+7Wn6QHgstM/Vwq/8A2TyL5m45MPUprTKs4jh4cdRR4bIXX38u5ro9e1rA5asOodb6nJ4bfuUYtal+DV8S42plLvJRRkHW0Av1htvaFRAlqt/eWyr/AI7e43fBKWrZI7zqojmBAyhkeSx4k6m/BYpHRr8jbd9zUxHp8y3ObSNLK2XDRuficbsv+S8cp9gYwr0kzak3+q+KZGLYqx/7J4HynYXVcWGH4mJvdl/yY28pu6CHOP8A4RckWb/VPFcgmapH/t5G0bPaeVHEA70jHGW9bA1gNur0R2rLN/4sdusuj/539x5xvXytUOX0hC8vt+plltfqvfvK7F/4j78U+wf/AOQ23BTXpMVq6WuxKWmEXJCptM5zXOewG4EjWhwBA678OF7aEjikbG1972y4dhSr5GK9W7LlpjuEx0vkfkjik5VpDH8puDy+aM5gOAtbuCqikWSsRXJbb6KSlYjKZUTq9UPuyDxDtm9tVrNPCw0sp9ExBo+CaPikW78pPEX5UJihRWbEVbp18SUXwyqjtq7OzgdHXnGwIAgCAICgxbZt0uImaOrqYHEBpax4yEDd8G4EA9a0Rzo1uFWovqVOjut0VUM2z2zkVIJC10kkkpvJLI7M9xG65sBYXOllGWd0lr5ImxE2HY4kZe28o6PydthpwyKur42Dc1koaNd5sGWWh1crlu5jV7ipKVE2OXxNhx3A2VeCOppS7K4N5wtmu0gh1yN9x9pWaKVY342l0kaPbhUkYRhzKfC44I75Y2hoJ3m3E24k3PaVGR6vcrl3nWtRrUahq1H5O2w04ZFXV8bBuayUNGu82DLLW6uVy3cxq9xQlKibHL4l9PgLH4zT1Je8vpmua0XFnZ25SXaXJtroRqs6TKjHMtkv2LVjRXI7gYXbLw+6oV4Lmy5cpaLZXc0tzEWvfLYb/ihd6Q7Varcc1TdZrN5IxPA2T4tTVDnPDqYuLALWOcAHNcX4DcQosmVjHMTf9iTo0c5HcD5j+Cx1LoDI9zeRmbKzKQLubuBuDp2WK7FK6O9k2pYPYjrX3Zn3GMCZU1tPI9zwaeTlGBtrE6aOuDppwsuRzKxHIm/IPjRyoq7iwqGh0RYTbMCOvUW0VaZZklIWz2Dso8GZTxuc5jM1i+2bnOc83sAN7jwVk0qyvV67yLGIxuFDHQ4FHHjFRUBznOqcmdrrFoyNyiwtfdvuSjpnOY1nD7hGIjldxKj3BwDCTTcrNyHLCYRktsN/wVy2+Tcbb7i99Te7pj8eOyXtb89pX0duHDu2l5tBg8dZhD6eW4a+1y21wQQ4EEg8QFRFKsT0e0skYj24VItHs6xmMsqeUkfIynFOMxbYtBvnNmjnE36tdym6dVYrLZXucSNEdi6rGLC9k4IIqprC7/FFxkvbmh2bmtsNwzOte+9dkqXvVqr/ABONha29t5jqtj4pNmI6EyS5IyCHAtz80ki5y249HBdbUubKstkuvgcWFqswHrCNlzBiDZDW1str/Byy5mG4I1bl16e0JJUY22wNTsQMhwrfEq9qnqfZSF21ra8ucJGi2XTKTlczMdL3sengFxKhyRLFuCwtWTWbxBspC3ax1eHOMjhbLplBytZmGl72HTxKLUOWJItwSFus1m8yY5szHUVrJw+SCdgs2WIgOy/quBBDm6nQhcinVjVba6LuUk+JHKi7FGBbMx01Y+YvkmnkFnSykF2XTmgAANboNB0DoCSzq9EbayJuQ4yJGqq7VMmH7OxRS1Ju54qnF0jX2LdQQWgADSxO+64+Zzkb/rsOpGiX6yCzYyIbKvoDLMYnG4JLc7RnD8rTltbMOIO89VrOlO1qS2S5DUN1ervkSMb2WiqqKFjnSMdAQYpWEB7S0Aby0jg07t4HQoRVDo1VU37U3EnxNeiX3F4wWYATc239PXoqC09IAgCAIAgCAIAgCAIDiGBYXh/vfvnlcxlW0SGNwlIkztvyYEYdrrbh+K9yWSfpGFubct2XWeWxseqxKuee8tsbcJsHwc4hbK5zuVLyRdlm2c51wQS3KSetUxfC+XVdxa/4mx6wsNkhDHt66PDXE0fIXmAc50YlubWc4nW2Xj+t0G1dRiWBHTfNfLjYlFhSW0ey2faetjsJixWCatrWmYySubE1zjljiAFmtaCADrv6r7ybqiR1OqRx5WTPrU7CxJUV78/Y+7P4u+ihxOnJMjaIF8GY3Ia5ri2MnoFmeJ6guSxpKsb9mLJfcRvVmNv07DFhGA0L9nY6rE3tdNUjOZZZS066taznACzbaD2WAlJNMkishTJNyJ6hkbFYjpNqkryimI+TxnJP5SIPja1+fPcNOW5fc5jodVCjxJULdLLmdqFTVZLlkVsEVJFtnRtwh1y5zvOWxvc+PkhbVxJI3F1uu3G17VWR0L1n7rpZblaIxsjdV39hZeUamdXYvDQM+LFJUP7Q0si/jJB6nKqjckTFlXiie/kWVCLI5I07fYtsBxzlvJ0Kgm7mU78545o2kE9+W/eqpYcNRg6/UsjkvDiXh6Gp+TKt8yo6lkno+bsrGDpbks/7cje5a61utVqpxVvsZ6Z2BFReFzN5JonR41MJDd88EdQT053Odf8AjHio16o5iW2IqodpUVHLddqIpFwmoMflMfU/ElqpaR56w1uQd7g36KnI29MjN6Ijvci1VSbFuVVQ+icy+VBlXfmCqdSs/wDzhynXoJeT3lLYaVY99sXip26rPjvle3kSNuBRe+K3/iFuR80H6/p8o+36Pnbs3Uo0ut6P+1tv1cE4nZ9Xrk1my3X9jdtjqajZgodQC0Eji8Hn6uHMJ+E5w9C3csNQ6VX2l2p2fY0woxG/Bs7/ALl4qC0IAgCAIAgCAIAgCAIAgCAIAgCA0Lya7MRDZuN1TSME4e7WWIZxZ3NPOF+xehW1DllVGOy6lyMlNEmBMTc+wn7aUD5cdw+0bpGNmdylmlzQ0hvpaWA371VTvRrJM7LYnM1VczLeYdnKSWg2lkpBHI6jlvLA8NJbE8+lE51uaNDa56N5cVKZzZo0kv8AEmS9fWcjasb1Zb4VzTq6iFs++XCTNTSU1RNCZDJTyQM5S7XAcxwBu0iw37yTwsTOVG1Nno5EXYt8u8jHeG7VRVTdbMkbP7NyTU1fLVNMT667WsOro47ODSflajT5I3XIEZZ2tVjWZ4fNTscSqjld/Ir4KmWLZnzGrw+eWWJjmRPjiEsR0LWPD/imxHXYdwsVrXSa1j0RFzW62XrIoqtZgc1VVOq6HnE8FqG+SuCAwvMzXtLo2jM4DlHO3NvwI7F1krFqnOvl+Djo3JAjbZls+gkoNsWyU8T3UtXpOyNpIilG6XKBzWm+vD0vkhU42zQ2cvxN2dacCzCscl2pku3t4kLD9mpK3H6uqmkq6W8nJRCNxic6JgAzatuWnmnTS996sfO2KNjGojsrrfPNSDYle9z1VU3cCJRYZPS4RitE2OaRhaXU78hOflGZXAOAs51sl7cQ7RSdIyR8Ul0Rd/VYi1jmNezNeHeR9pdmqh2F4cIWPDn07KWos0ktaeTPOFuaAeUuTuUoZ2I6TEu9XJ5nJY34WW4WU2aDD3x+UoPbG4QmiDM4acgc2TRubdfK0adazK9FprKueK/kXo1UmvbKxrowSd2xtU8RSCcVzqqFpYcxIczUNtc83PbpWjWsSZqXyw4VKcDtW5bZ3uhmOBTRbPYVaOR0jatks1mkubyhL3lwA0sLNJPQua1rpJc8rKid2w7q3IxnG91J2PyyU/lFbUimqJ4/NRHeGMu5xkcbX0G7r4hQiRr6fBiRFvfNeolIqtmxWVUtuNpwHFjU07nGnngyutlmZlJ0vcC5uOCySx4FtiRew0MfiS9lTtLRVEw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xQSBhUTEhQVFRUWGB8ZFhcYGR8fGxwYGhkbGh0YHxUaHCghGiExHRwUIT0iJSkrLi4uGSEzODMsNygtLi0BCgoKDg0OGxAQGzIkICY2LywyNDIsLCwsNCwsNywyLCwsLywwLCwsNCwsLDQwLCwsLCwsLCwsLCwsLCwsLCwsLP/AABEIAMoA+QMBEQACEQEDEQH/xAAbAAEAAgMBAQAAAAAAAAAAAAAABAUDBgcCAf/EAE0QAAEDAgMDBwUMCAQFBQAAAAEAAgMEEQUSIQYxQRMiUWFxgZEHFDJTsRYXI0JigpKTocHR0zNSVXKistLhJGPC8BVDc+LxNDU2RIP/xAAaAQEAAwEBAQAAAAAAAAAAAAAAAgMEAQUG/8QAOxEAAQMCAgYIBQQCAgIDAAAAAAECAwQREiEFEzFBUfAUYXGBkaGx0SIyUsHhFSNCUyRiM/E0QwZysv/aAAwDAQACEQMRAD8A7igCAIAgCAIAgCAIAgCAIAgCAIAgCAIAgCAIAgCAIAgCAIAgCAIAgCAIAgCAIAgCAIAgCAIAgK7aSrdDs9USsID44nvaTqMzWkjTjqFZC1HSNau9UIPVUaqocY99Cv8AWR/VtXt/p8PBfE8vpko99Cv9ZH9W1P0+HgviOmSj30K/1kf1bU/T4eC+I6ZKPfQr/WR/VtT9Ph4L4jpko99Cv9ZH9W1P0+HgviOmSnz30K/1kf1bU/T4eC+I6ZKPfQr/AFkf1bU/T4eC+I6ZKPfQr/WR/VtT9Ph4L4jpkp998+v9ZH9W1P0+Hh5jpspsOwnlDnm2iZDVOYWSAtYQ0NtJvbqOmxbbpIWaqomMjVzN3oXU9W5z8Ljq68k9EIAgCAIAgCAIAgCAIAgCAIAgCAIAgCAIAgK/aGsdDgM8zQ0ujie9ocLtJa0kAgEXGnSrIWo+RrV3qhF7sLVU5D76tX6mk+rf+avY/TouK+Kex5fTn8EHvq1fqaT6t/5qfp0XFfFPYdOfwQe+rV+ppPq3/mp+nRcV8U9h05/BB76tX6mk+rf+an6dFxXxT2HTn8EHvq1fqaT6t/5qfp0XFfFPYdOfwQe+rV+ppPq3/mp+nRcV8U9h05/BB76tX6mk+rf+an6dFxXxT2HTn8EHvq1fqaT6t/5qfp0XFfFPYdOfwQpcW2xqKiozSCLTc0NIaOwZvt3rZDE2Ftmp7nnVUfSXYnuXs3J5DCtr5aefO2Gnc4eiXsccvWAJAL9aTR61uFVVE6hSxMp3YkS69e47nsxjArMCinFgXt5wHB40c36QPdZfOTxLFIrD6OKRHsRxaqosCAIAgCAIAgCAIAgCAIAgCAIAgCAIAgCAr9oagR4DPI5jZGsie4xu9FwDSS03B0O7cVZC1XSNRFtmhF62aqnHvdzS/sij8GflL2ehyf2r5+55nS2fQnPcPdzS/sij8GflJ0OT+1fP3HS2fQnPcPdzS/sij8GflJ0OT+1fP3HSmfQnPcPdzS/sij8GflJ0OT+1fP3HSmfQnPcPdzS/sij8GflJ0OT+1fP3HSmfQnPcPdzS/sij8GflJ0OT+1fP3HSmfQnPcDtzTW0wmj+i38pOhyf2rz3nFqmfQhrs2MMdKXGmhF+DWtAHY0NsFvbZqWPHfTyPcrlkXuyT1LOLaqBmHcmzDqbPxleGvN+JAdHYdm7tWd0LnSYletuCZG5jkjhwN28V+JfMqf8AijL/APp4/Af0rVfqPP6K/wDsXnvOmeTTa+F9YKNlO2nBBc0h187wBe/NGuUE9jexeLXU77a1XX7rWQ9+ilYiatqeK3VTpS8s9EIAgCAIAgCAIAgCAIAgCAIAgCAIAgCAICv2hlYzAZ3SszxtieXs3ZmhpJbfrFwrIkVZGo1bLdCL1RGqqnIPdJhP7MP0/wC69jo9T/YeZr4PoHukwn9mH6f906PU/wBg18H0D3SYT+zD9P8AunR6n+wa+D6B7pMJ/Zh+n/dOj1P9g18H0D3SYT+zD9P+6dHqf7Br4PoPEu0mF8mcuGa20u82v12K6lPUXzkOOnht8LMzXTW05ffkLXPA7uwXXoZIh4yxTqt8fkWeIYzQGiayGiLT8aR77uPgbBZoo5EerpHX6k2G6dbxoyLJeK5qQqGupBUgy07nMG9rXWJ6r8B9qukxK2zMlMsET0eiyvunBDPi2L0kk/wVGImDgHEk9ZN/sChAxzE+NbqW1eOR37So1OzPvMmz+N0lPiLZn08hcwhzAx9ucOJPEdXHjpouVDHSMwsslztI10b8crlW2y2Xid4wnEGVGGxzR+jI0OHSL8D1g3HaF85IxWOVq7j6Njkc1HIS1AkEAQBAEAQBAEAQBAEAQBAEAQBAEAQBAV20RjGAVBmDjFyT+UDfSLMpzAajW11ZDi1jcO26EJLYVuce85wL1NZ4j8xezhrOKc9x5mKl4KPOcD9TWeI/MTDWcU57hipeCjznA/U1viPzEw1nFOe4YqXgo85wP1Nb4j8xMNZxTnuGKl4KfHVWB5TaCsJ4DMPbyi6jave5Oe44r6a2SKa8X0hk9GUAntsPparfkiHkKlSrtqIhYYnNhnm7WwR1Ob473ka9jQ4hZ4UlxKsipbciGupX4EbDt3qvsYcKfh3nF6htQWjc1lrk9ZLhYKc2PDaLb1kKVHo6865cEMNZNRGpJjjlYz4oJubdZzb1ONFRqY1upVNr3PVY7Im4m0U2FtoSZI6mSU7gCGsHVcPue23V1qmRJlf8KojfFTTDZsa6z4neCe/PeVhfS39GX/fetPwmK1VxadZ8l+OUppfM4HTFzQZPhQALEjMGWcdLm9j+sT2eFXxPxaxUS2zL7n0FC9MOrvdey3gb6vON4QBAEAQBAEAQBAEAQBAEAQBAEAQBAEBFxWiE+GSwuJDZWOYSN4DgQSL8dVNj1Y5HJuOObiRUND96Gm9fP/B/Qt/6nJwTzMfQY+Kj3oab18/8H9CfqcnBPMdBj4qPehpvXz/wf0J+pycE8x0GPip5k8ktK2MudUTgAXJOSwA3n0F1NJSqtkanmRdRRNS6rkaPNs1E6uLYXSuaXWZe2Y8BuA39C9lqKjLyZceB80+uV0uGFt0vZOJa4/sNBS0rGmaR07hdzRlytH0b9Q6bE9Sy00z53KqJZqeJvrntpY2oub128E5/J52e2CZO10kkr44WA5n6b7bhcd//AJXaqo1VmtS7l3EaBX1CLJJZrE2qVc+zkRqyIXSlpNmXsXHgNAN56Fpaio279u/gYZK9VkVIm3TdxLjFdhIKbDWmaWQ1DxcRty2aOlxyn7N50G4lZYZ3TSLgT4E3+3PsejUvSmhRZf8AkXcmxO3nNdnEgYJsQaqryMc4AaucbWaOndv6Bx8VdUSshbid3GSjknqn4WNS29c8udyHrHNl6WOpyQSyyW9Jxy5b9DbN17VynWV7cUiW53kq2siifghzttXd3F55P9jXjFo6pr3MZGd5A5+hDmgcRYkX4doWbSE8bWLHtVfI2aL18zkkVERvr2e51peCfQhAEAQBAEAQBAEAQBAEAQBAEAQBAEAQBAEAQBAaRt/jf/1mHoMpHiGewnu617GjKb/2u7vc+c03XW/x2d/t917iHs5TNpcLNbMOcdIGniTfXv17gTrdW1T3TyJTs7+eczPQRNpIVq5dv8U54+mZT4fSS12NanVxzSO/Vb/uwA7FrlkZSxZbtnPqYIIpa+oz35qvBOdhP2qxVuQUlPpDFobfGcOviL37Tr0KmjgdfXSfMvknPkadJ1bbJTQ5Mb5rz4rmSsJpmUOG+dTi8r9IYzvFx6R6NPAdZsqp3uqpNTH8qbV557i+liZQw9JmT41+VOeUTrWxS0dNNXYudbucbvcdzR09nABbHvjpYupNh50UU1fP1rtXgnOxC0xzFWQUnmlJo0aSyDe93EX9p7hpvzU8DpXa+bbuThz+dptratkDOi02zevFedvhsPWyWy3LESzAiL4reL/wb7VytrtX8DNvp+Tui9Fa60svy7k4/j1OiMaAwAAADQAbgOiy8FVVVup9YiIiWQ9Lh0IAgCAIAgCAIAgCAIAgCAIAgCAIAgCAIAgCAr8dxMU2GukO8aNHS47h9/YCr6eFZpEYnKGWsqW08KyL3dpzjZ/DnVmM88ki+eV3VfdfpJ08ehe/UzJTxfD2Jz1HyNDTOrKj49m1V54mTarFfOMRDI/0cfMjaOPC4A6dAOoBco4NTHidtXNSWk6vpM2CP5UyT39uotK5ww/AhC0/4iYXkcN7W7rA+IHzis0adLm1i/I3Z18+yG6ZU0dTapv/ACO29Sc5J3qQNlMLa7NUz6Qw66/GcOFuI3acSQNdVfWzuS0UfzO9DLoyka69RN8jfNefHYQsSrZa7GNASXHLGzoHAfeT28FbFGymiz3ZqvPkZqieWuqMt+SJ1c7VLnFqltDh3msBvK4XnkG8XHojo08B1m6yQMWqk10nypsTnnuQ9GqlbQRdGhX4l+ZeeUTrW5H2P2c84l5WUfBNOg/XI4dnSe7ptZXVmqTAz5l8inRWjde7WSJ8Kea+3Hw4nSWizbDQDcvntp9giWyQ+oAgCAIAgCAIAgCAIAgCAIAgCAIAgCAIAgCAIAgOa7d4ryuKck08yLTtf8Y927uPSvodHQYI8a7V9D4/TVXrZtW3Y313+GzxJVZ/gdlxENJ6jV/S1ttR4EN7S4qqP/KqMf8AFuzt5z8DRL/gUaRp879vUnOXipF2PomtD6yb9HCOb1v6uy473DoVtdI5bQM2u9OfIo0TA1qOqpflbs7efNStaJK7HflSO7mtH3AePetC4KWHqTzX8mNEkr6nrXyT8IWO12INaG0kOkUOjvlP436bG/eT0LPRRKt55Pmd6c+Rr0pUNbali+Vu3rX8epJwxgoME85eBy8otC08G/rW8Ce4aXKrmVaqbVN+Vu3nnepdTtSgp9e/53fKnVzmvcmRU4BhT6zFDmJy3zSv46np6Sb/AGngtVTO2njy7ETngYKGkfWTfFs2qvO9TqkELWQhjAA1osAOAC+ac5XLddp9uxjWNRrUsiGRRJBAEAQBAEAQBAEAQBAEAQBAEAQBAEAQBAEAQBAV20GI+b4S+T41rM/eOg/HsBWimh1sqN8ewyVtT0eB0m/d27jn2x2HcvjOZ+rI+e8nieAJ7dewFe5XTaqKzdq5IfLaJp9fUY3bG5r27vfuI+L1bqzHiW65nBkY+Tew7OJPaVZBG2nhz3ZqU1Urq2q+Hetk7Ocy02wqGxU0dFEebGAZD0uOov4l3zh0LNQsWRzqh+1dnZzkbdLSNiY2kj2NzXt5z70MmFjzLZt1Qf00/Ni6m9P+ruaozf5NQkSfK3Ne3nLxJ0ydBpFnX535J2c5+BW7K4WJ8QL5P0UQzyE7jxAJ67EnqBWisnWJmFvzLkhj0ZSpPKr5PlbmvPr1GHG8QfWYxdoJBOSJvVfTvO/v6lOnhbTxWXtUrrKh9ZUfD2InPE6RgGEtpsOEY1dve7pcd/dw7Avn6mdZpFcuzd2H19FSNpokYm3f2lks5rCAIAgCAIAgCAIAgCAIAgCAIAgCAIAgCAIAgCAIDn/lFxHNWsgB0YMzv3nbvBv8y9zRcNmLIu/Lu59D5bT1Rie2FN2a9q7PL1PD/wDCbFAbpKo9+Qj2Zbd711P36u+5nr/36HF/xNHW/lJ6f9epi2LgbGyWskHNhaQ3rcRrbrsQPnqde5XK2Bu13pz6FeiI2xo+qfsamXbzl3lZhVK6sx4B2udxdIfk7z2dA7QtEz208N03ZIY6aJ1bVfFvW69nOSEja/EeWxctZ6EXMYBu03kDt07AFChh1cV3bVzUt0rU66fA3Y3JPuT8cPmezzKVv6SXnzEdHR4i3Y09Kop/8idZl2JknPO01Vi9DpW0zfmdm7ny7EJPk9wi7zUvG67Y+34zvu8VXpOosmqTtX7Jz1FugqPbO7sT7r9vE3teKfTBAEAQBAEAQBAEAQBAEAQBAEAQBAEAQBAEAQBAEB5keGxlxNgBcnqC6iKq2Q4qoiXU5NA01m0Yv/zZLnqbvI7mj7F9O5Up4Mtyef8A2fCsRaysz/kvl+EJe3FdymNFjfRiGQAbr73fbp81VaOiwQ4l2rn7GjTM+sqMCbG5e/t3EzaU+bbPQUg0c4cpL7bfSv8AQCqpP3p3zbtic9nqaNIr0aljpk2rmvPb6HzAj5rsxNVbnyfBxey478x+YlT+/UNh3JmvPO05Rf4tG+o/k7JOe30IexdAJMV5R/6OEZ3E7rj0fvPzVdXyqyPC3a7L356zPoiBJJ9Y75W5r9vfuIdXM+sx0kb5X2aOhu4eA396tY1tPDnuQzyvfW1WX8lsnUn4TadWoaVsVI2NnotAA/Ht4r5mR6vcrl2qfcRRNiYjG7EM6gWBAEAQBAEAQBAEAQBAEAQBAEAQBAEAQBAEAQBAEBRba1nJ7PvtvfZg+dv/AIQ5bdHx4506s+e883S82qpXcVy8dvlc1bYWMMM9S7dFGbdp1PfYW+cvS0iquwRJvU8TQrUZrKh2xqfn7eZW7NUxqNomZtecZHns52vabDvWirekUC27EMmj41qKtqu44l9fNRtJUmo2ifl153JsHYcot2m570pGJDAl+1TmkJFqKtUbxwp6ealhttII+RpWHmwsBPW4i2vXYX+cqNHtV2KZdrl556jXph6RpHTN2NTz59T0/wDw2xIG6Sqdfryfha301xP3qvqZ68+hJf8AF0db+Unp/wBepn8nWH5qt85GjBlb+87ee5unzlDSk1mpGm/PnncT0DT4numXdknau3y9Tf14Z9SEAQBAEAQBAEAQBAEAQBAEAQBAEAQBAEAQBAEAQBAaJ5Sar4aKIcAXkdug9jvFe1olmTn9x8z/APIJc2R9/t9yLJ8DsABudPJc9l7+FmN+krE/crV4NTn1KnfsaLRN7158k8xsd8FhlVU8WsysPyt9vHk12u/ckji4rdefE5on9qGWo4JZOfAg7E0nKbQMvujBee7QfxFp7ldpCTBAvXlz3GbQ8OsqkVd2fPeRat5q9oTb/myWafkk5R4Nt4KxiJBBnuTnzKJVWrq1t/Jbd2xPIsNuqkHFxE3RsLA0Dhci5+zKO5UaOYqRY12uW5q01KizpG3Y1ETnyN22VoeRwKNttSM7u12v2Cw7l49ZLrJnL3eB9Jo6DU0zW79q9qluspuCAIAgCAIAgCAIAgCAIAgCAIAgCAIAgCAIAgCAIAgOWba1GfaOT5NmjuAv9pK+l0ezDAnXmfFaYkV9W5OFk57ydt0cjaanH/Li177NH8p8VTo74scnFefU06aVGJFCn8U/H2PlX8FsDG3cZpMzuy5IPg2NGfuVrl+lOfVRL+zoxrd71vz4IfNmPgtnqufccvJtPQSPxczwSs+OeOPv58FOaN/apJpu5O3lUMGwlOHY8HHdGxz+r9X7ye5WaSfaGyb1sVaEjxVOJf4oq/b7ldTtNVtAL3+Fluf3S658BfwV7l1EHYhkYnSqvP8Akvl/0dfC+VPvQgCAIAgCAIAgCAIAgCAIAgCAIAgCAIAgCAIAgCAIAgOSw/DbVDiHz37i+/sX1Dv26bsb9j4Zn71d2u8rkjbifNtHJ8kNaPog+0lV6ObaBOu5Zpl+KrcnCyc+JM235kFLD6uLXvs2/wDCVVo/4lkk4rz6mjTPwNih4J7J9j5VfB7ARjjLKSewF2v8LEZ8da5eCc+ol/b0W1PqX39kPmzXwezdZN0tEYPQSCPa5q7V/HURM7+fAaO/bpJpe7nxMewFPm2gDv1GOd3mzf8AUVLSb8MFuK/n7Feg48VTi4Iq/b7nTF86fYhAEAQBAEAQBAEAQBAEAQBAEAQBAEAQBAEAQBAfCUB4dO0b3NHeFLC7gRV7U3mOSrbyLi1zTlaToQdwXUjddEVCKyNwqqLsOY7Fx32ki6sx8GO++y+jr1tTu7vU+M0Q29Yzv9FMWJ/C7UPB+NOW92fL7FKL4KZF4JfyIVH7tc5F3ut52J238t9oSP1WNHtd96p0Y20HaqmnTjr1VuCJ7/czbW83BaKP/LuR15Wf9yhRfFLK7r9yzSl208DOr7IfPQ8n3/Vm9h/7F35q7sTn1OZR6K/+zuf/AMk3ybtA5eRxAADRc7vjE6/RVOlVVcDU6zRoBERJHr1fc3ZtSw7ntPeF4+Bybj6NJGrvQyNcDuIXLErop9XDoQBAEAQBAEAQBAEAQBAEBgnqQ34r3Hoa0n7bWU2sxb08St0iN3L4KV02MyD0aWd3aGgfzH2K9tM1dsiefsZXVb0+WJy+HuQJccrPi0RHa6/sAV7aWm3y+RldW1n8YPMhSYtiZ3U7W9jT971ckFEn8/P8Gd1XpNdkaJ3fkiyVeKk+i8dQYz7xdWJHQJv81KHS6WXdbuaRZG4o7fy/cQPZZWotCnApcmlXbcXknoR3UGInf5we15/qU0lo02YfD8FS0+kl24vH8mF+C1p3xyntP91NKmmTYqFa0Veu1HeP5MXubqvUP+z8VLpkH1IVfplX9Cnz3N1XqH+A/FOmQfUg/TKv6FNg2YwieOgq80bmudFlYDxNnaDvssNXURPfHZ10Rc/I9bR1HPFFNibZVSyduZ52MwWaLGs8sbmtDDqek2/uu19TE+LCx11uR0TQzxVGKRtkspEo8CqPdEyR0Tg3lg8k23Z8196tfVQ6hWo7O1vIoioKnpaSKzLFfzue9qcEqJceleyJzmm1iLa2Y0dPUuUdTCyFrXOz/JLSVDUS1LnsZdMvRCbtlhM0tTEIo3OayIC4tvudN/QAqaCoiY12N1lVTRpaknlexI23REPOJYPMdkaeFsbi9ri5zdLi5ef9S7FURdKe9Vyt7exyooploY4mtuqLdfP3GH4POzZCojMbhI97bN4kAs1/m8ElqInVTHYskT3EFHOygkZh+JVTLqyNf9zdV6h/2fit3TYPqQ8n9Mq/oUe5qq9Q/wCz8U6bB9SHf0yr+hT2zAawbopB2H+64tVTrtchJtBWt2NXxMzcMrxubOOx5/qUFnpF2qngWJS6RTZi8fyZW0uJA6Gp+mfYXKKyUS/T4E0h0mn1eP5JDDig3ct35T7VWvQV4eZcn6snHyMzKrFQdzz2sZ+CisdAu9PFSxJdLJuXwaSWYpig3wA9rfwcFWsFCv8ALz/BclTpRP8A1p4fkkxY1iHxqQHsuPa4qtaak3Sc+Ba2s0h/KH7fdSVHjtVfnUL+0PHsLfvVS0sG6VPAvbW1X8oF8UJkWMvPpUtQOwNP+pVLTt3SN8/Y0Nq3rtid5e5Pgqw74sjT8ph9u5UujVN6eJobKjtyp3KSFWWhAEAQGuY/tQYcUZS08Dqmoc3PkDgxrWXtd0jtBuP9ri+mKnxNV7nWbs4+RTJLhdhal1JmA4rNMHielkpnsto5zXMde/oyN9K1tdOIUJY2tthdckxyu2pY1/CttaqpoRNBhr3sN7ETxjUGxFnAHf1LRJSxxuwuksvYpUyd70ujfMvKLaEP2omonRljo2CRrs1w9htcgWFrEgePQqHQ2iSRF25dhYkl3qw+nHwdrPMmszERcrJJm0aL2DcttT6PEaOXNT+1rFXfY7rPjwd5RYVtrVVNCJYMNe9huARPGNRoRZwB3rRJSxxuwuksvYpUyd70ujfMsdp9sGUOJU8crCWzek/NYMALQSRbUa34blVBTLK1ytXYSlnSNyIu8n1eOBm0sNJkvyzHvz33ZBe2W2vioNivGr77CayWejeJQVm2tTFWxxPw54fMXCIcsznZbE6gWGhG+29aG0sbmq5JMk25KVLO5FRFbt6ywq9qJIaSmdPTOjfUVDYOTMgJZmJAeXNFj02VTadHK5GuuiJfYTWVWol02rYm47jwpq+mjLC7ziTkwb2y7tbW139ShFDja5b7EuSfJhVE4lrUS5KdzrXygm3YLqpEutia5GpYJtfU1UEckeHvMUhtynLMsAHZXOykA6EO4cFrlpmRqqK/NOpSiOZz0RUbl2mSr2um/wCOT08FE+cwZc7mytbo9ocOa4dosL7lxtM3A17n2v1HVmdiVqNvYuNmsejrcO5WMObZxY9jxZzHttdpHeD39ypmhdE7CpOORJEuhWYFtmyp2jlpRGW5M2SQnSTk3hjrC3T1ncrZaVY40ffb5XIMnRz1bYbZ7Ytw6aEOjMglzXIdbKGllzaxv6X2JTUqzotltYTTpFa6bTNtntW3D6BkhZypkdlDQ62gaSXXsdNw+cuU1OszlS9rHZpkiS562g2mFNs9HVCMyCQsAaHW/SC451iuRQayRWXtt8jskuBmKww3GauSciWgdC0NJDjMxwLhubZtzr0o+KNEyffuUNe9drbd5GpttGO2KdiHJkBt7x5tcwfkDc1uN2ndxUlpVSbVXIpOmq1h8n21Y3YkYhyZINgI82ublMhGa3Czju4LqUqrPqrnNemq1hnxfagxVzKaGndUVTmcoYmuDWsb0uldoNdN3hcXjHTo5qvc6zdl/wAEnzWXCiXU9YDtNy2Ivpp4XU1SxucxucHBzD8ZkjdHcP8AYNuS0+BqPat28RHLiXCqWUgP2ymNfPHDQyTNp3lj3NkbfTiGEXOg3C6sSlbharn2v1Edc66ojb2JU+2UXuNdiETHPYLcwnK65eGFpOoBBN+N+9RSldrtUu06s7Uj1iHvF9qhCaZkcRlnqbFkQdazSLl7nWNgOm3AngVyOnxYlVbIm86+bDZES6qbENyzFx9QBAEAQGp7T7KSzYu2rpKg09Q1mQki7XN1IBHDfxBGg00WuGoa1mre26GeWFXOxtWymPY/H6mTFKijrWs5aAA54/Rc1wB1HTq08N+4W17UQxta2SPYvEQyOVysftQo/JbSVh2ehdHURsgEhzRmK7iA/nDlL6X14aXV9c6JJFRW58blVKj8CWXItttB5ttTQ1w0bn83mPDJJfKT1Al58FVTfHE+LvTuLJvhe1/d4nvydt5aSrr3b6mYiP8A6MXNZ94+aFyr+HDF9Keain+LFJx9EKXyW0lY7Z6F0dRGyASHNGYruID+cOUvpfXhpdXVzokkVFbnxuV0qPwJZciftvQNqNtaKB/oyxVDD1XiNj2ggHtCrpnqyF7k3K31JTtxSNbxuVGy9c9+11FDP+npmTwSdeRvNd1gttrxsSrp2IkT3N2OsqFcTlWRrV2pdDYdsf8A5xhX7838saz0/wDwS933Lpf+VneY/Ki1xZQhjg15rIw1xFw1xvZ2XjY2NuK7Q2+O/wBKnKm/w24oVm0NHVR7R4d51UtnBqRlDYgzKbtubgm6tidGscmBtsuNyEjXo9mJb58DoeI/+3yfuO/lK85vzIbF2Gi+Sylqvc9TPFQwU/wnwPJc79JIP0ub9bnbupb650escmHPLO/ZuMtKjsCLfIq8RxGrptq8VmpGxODORMoeHFwZyfpNAcBpzib8Owq1jI3xRNffO9vErc57Xvc3qL3CnR4f5Ppqlk3LOkDpuVtYOlks1oy/F52UEdN924Z5LzVCMVLWyt1IWstHErr33mn0te2lhw2QQ1MZp3ETvkiLWFs555znfa7rX3rY5iyLIl0W+yy55bDOjsCMWy5bcuJtG21D51thHTcfMpnDqc+7Wn6QHgstM/Vwq/8A2TyL5m45MPUprTKs4jh4cdRR4bIXX38u5ro9e1rA5asOodb6nJ4bfuUYtal+DV8S42plLvJRRkHW0Av1htvaFRAlqt/eWyr/AI7e43fBKWrZI7zqojmBAyhkeSx4k6m/BYpHRr8jbd9zUxHp8y3ObSNLK2XDRuficbsv+S8cp9gYwr0kzak3+q+KZGLYqx/7J4HynYXVcWGH4mJvdl/yY28pu6CHOP8A4RckWb/VPFcgmapH/t5G0bPaeVHEA70jHGW9bA1gNur0R2rLN/4sdusuj/539x5xvXytUOX0hC8vt+plltfqvfvK7F/4j78U+wf/AOQ23BTXpMVq6WuxKWmEXJCptM5zXOewG4EjWhwBA678OF7aEjikbG1972y4dhSr5GK9W7LlpjuEx0vkfkjik5VpDH8puDy+aM5gOAtbuCqikWSsRXJbb6KSlYjKZUTq9UPuyDxDtm9tVrNPCw0sp9ExBo+CaPikW78pPEX5UJihRWbEVbp18SUXwyqjtq7OzgdHXnGwIAgCAICgxbZt0uImaOrqYHEBpax4yEDd8G4EA9a0Rzo1uFWovqVOjut0VUM2z2zkVIJC10kkkpvJLI7M9xG65sBYXOllGWd0lr5ImxE2HY4kZe28o6PydthpwyKur42Dc1koaNd5sGWWh1crlu5jV7ipKVE2OXxNhx3A2VeCOppS7K4N5wtmu0gh1yN9x9pWaKVY342l0kaPbhUkYRhzKfC44I75Y2hoJ3m3E24k3PaVGR6vcrl3nWtRrUahq1H5O2w04ZFXV8bBuayUNGu82DLLW6uVy3cxq9xQlKibHL4l9PgLH4zT1Je8vpmua0XFnZ25SXaXJtroRqs6TKjHMtkv2LVjRXI7gYXbLw+6oV4Lmy5cpaLZXc0tzEWvfLYb/ihd6Q7Varcc1TdZrN5IxPA2T4tTVDnPDqYuLALWOcAHNcX4DcQosmVjHMTf9iTo0c5HcD5j+Cx1LoDI9zeRmbKzKQLubuBuDp2WK7FK6O9k2pYPYjrX3Zn3GMCZU1tPI9zwaeTlGBtrE6aOuDppwsuRzKxHIm/IPjRyoq7iwqGh0RYTbMCOvUW0VaZZklIWz2Dso8GZTxuc5jM1i+2bnOc83sAN7jwVk0qyvV67yLGIxuFDHQ4FHHjFRUBznOqcmdrrFoyNyiwtfdvuSjpnOY1nD7hGIjldxKj3BwDCTTcrNyHLCYRktsN/wVy2+Tcbb7i99Te7pj8eOyXtb89pX0duHDu2l5tBg8dZhD6eW4a+1y21wQQ4EEg8QFRFKsT0e0skYj24VItHs6xmMsqeUkfIynFOMxbYtBvnNmjnE36tdym6dVYrLZXucSNEdi6rGLC9k4IIqprC7/FFxkvbmh2bmtsNwzOte+9dkqXvVqr/ABONha29t5jqtj4pNmI6EyS5IyCHAtz80ki5y249HBdbUubKstkuvgcWFqswHrCNlzBiDZDW1str/Byy5mG4I1bl16e0JJUY22wNTsQMhwrfEq9qnqfZSF21ra8ucJGi2XTKTlczMdL3sengFxKhyRLFuCwtWTWbxBspC3ax1eHOMjhbLplBytZmGl72HTxKLUOWJItwSFus1m8yY5szHUVrJw+SCdgs2WIgOy/quBBDm6nQhcinVjVba6LuUk+JHKi7FGBbMx01Y+YvkmnkFnSykF2XTmgAANboNB0DoCSzq9EbayJuQ4yJGqq7VMmH7OxRS1Ju54qnF0jX2LdQQWgADSxO+64+Zzkb/rsOpGiX6yCzYyIbKvoDLMYnG4JLc7RnD8rTltbMOIO89VrOlO1qS2S5DUN1ervkSMb2WiqqKFjnSMdAQYpWEB7S0Aby0jg07t4HQoRVDo1VU37U3EnxNeiX3F4wWYATc239PXoqC09IAgCAIAgCAIAgCAIDiGBYXh/vfvnlcxlW0SGNwlIkztvyYEYdrrbh+K9yWSfpGFubct2XWeWxseqxKuee8tsbcJsHwc4hbK5zuVLyRdlm2c51wQS3KSetUxfC+XVdxa/4mx6wsNkhDHt66PDXE0fIXmAc50YlubWc4nW2Xj+t0G1dRiWBHTfNfLjYlFhSW0ey2faetjsJixWCatrWmYySubE1zjljiAFmtaCADrv6r7ybqiR1OqRx5WTPrU7CxJUV78/Y+7P4u+ihxOnJMjaIF8GY3Ia5ri2MnoFmeJ6guSxpKsb9mLJfcRvVmNv07DFhGA0L9nY6rE3tdNUjOZZZS066taznACzbaD2WAlJNMkishTJNyJ6hkbFYjpNqkryimI+TxnJP5SIPja1+fPcNOW5fc5jodVCjxJULdLLmdqFTVZLlkVsEVJFtnRtwh1y5zvOWxvc+PkhbVxJI3F1uu3G17VWR0L1n7rpZblaIxsjdV39hZeUamdXYvDQM+LFJUP7Q0si/jJB6nKqjckTFlXiie/kWVCLI5I07fYtsBxzlvJ0Kgm7mU78545o2kE9+W/eqpYcNRg6/UsjkvDiXh6Gp+TKt8yo6lkno+bsrGDpbks/7cje5a61utVqpxVvsZ6Z2BFReFzN5JonR41MJDd88EdQT053Odf8AjHio16o5iW2IqodpUVHLddqIpFwmoMflMfU/ElqpaR56w1uQd7g36KnI29MjN6Ijvci1VSbFuVVQ+icy+VBlXfmCqdSs/wDzhynXoJeT3lLYaVY99sXip26rPjvle3kSNuBRe+K3/iFuR80H6/p8o+36Pnbs3Uo0ut6P+1tv1cE4nZ9Xrk1my3X9jdtjqajZgodQC0Eji8Hn6uHMJ+E5w9C3csNQ6VX2l2p2fY0woxG/Bs7/ALl4qC0IAgCAIAgCAIAgCAIAgCAIAgCA0Lya7MRDZuN1TSME4e7WWIZxZ3NPOF+xehW1DllVGOy6lyMlNEmBMTc+wn7aUD5cdw+0bpGNmdylmlzQ0hvpaWA371VTvRrJM7LYnM1VczLeYdnKSWg2lkpBHI6jlvLA8NJbE8+lE51uaNDa56N5cVKZzZo0kv8AEmS9fWcjasb1Zb4VzTq6iFs++XCTNTSU1RNCZDJTyQM5S7XAcxwBu0iw37yTwsTOVG1Nno5EXYt8u8jHeG7VRVTdbMkbP7NyTU1fLVNMT667WsOro47ODSflajT5I3XIEZZ2tVjWZ4fNTscSqjld/Ir4KmWLZnzGrw+eWWJjmRPjiEsR0LWPD/imxHXYdwsVrXSa1j0RFzW62XrIoqtZgc1VVOq6HnE8FqG+SuCAwvMzXtLo2jM4DlHO3NvwI7F1krFqnOvl+Djo3JAjbZls+gkoNsWyU8T3UtXpOyNpIilG6XKBzWm+vD0vkhU42zQ2cvxN2dacCzCscl2pku3t4kLD9mpK3H6uqmkq6W8nJRCNxic6JgAzatuWnmnTS996sfO2KNjGojsrrfPNSDYle9z1VU3cCJRYZPS4RitE2OaRhaXU78hOflGZXAOAs51sl7cQ7RSdIyR8Ul0Rd/VYi1jmNezNeHeR9pdmqh2F4cIWPDn07KWos0ktaeTPOFuaAeUuTuUoZ2I6TEu9XJ5nJY34WW4WU2aDD3x+UoPbG4QmiDM4acgc2TRubdfK0adazK9FprKueK/kXo1UmvbKxrowSd2xtU8RSCcVzqqFpYcxIczUNtc83PbpWjWsSZqXyw4VKcDtW5bZ3uhmOBTRbPYVaOR0jatks1mkubyhL3lwA0sLNJPQua1rpJc8rKid2w7q3IxnG91J2PyyU/lFbUimqJ4/NRHeGMu5xkcbX0G7r4hQiRr6fBiRFvfNeolIqtmxWVUtuNpwHFjU07nGnngyutlmZlJ0vcC5uOCySx4FtiRew0MfiS9lTtLRVEw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xQSBhUTEhQVFRUWGB8ZFhcYGR8fGxwYGhkbGh0YHxUaHCghGiExHRwUIT0iJSkrLi4uGSEzODMsNygtLi0BCgoKDg0OGxAQGzIkICY2LywyNDIsLCwsNCwsNywyLCwsLywwLCwsNCwsLDQwLCwsLCwsLCwsLCwsLCwsLCwsLP/AABEIAMoA+QMBEQACEQEDEQH/xAAbAAEAAgMBAQAAAAAAAAAAAAAABAUDBgcCAf/EAE0QAAEDAgMDBwUMCAQFBQAAAAEAAgMEEQUSIQYxQRMiUWFxgZEHFDJTsRYXI0JigpKTocHR0zNSVXKistLhJGPC8BVDc+LxNDU2RIP/xAAaAQEAAwEBAQAAAAAAAAAAAAAAAgMEAQUG/8QAOxEAAQMCAgYIBQQCAgIDAAAAAAECAwQREiEFEzFBUfAUYXGBkaGx0SIyUsHhFSNCUyRiM/E0QwZysv/aAAwDAQACEQMRAD8A7igCAIAgCAIAgCAIAgCAIAgCAIAgCAIAgCAIAgCAIAgCAIAgCAIAgCAIAgCAIAgCAIAgCAIAgK7aSrdDs9USsID44nvaTqMzWkjTjqFZC1HSNau9UIPVUaqocY99Cv8AWR/VtXt/p8PBfE8vpko99Cv9ZH9W1P0+HgviOmSj30K/1kf1bU/T4eC+I6ZKPfQr/WR/VtT9Ph4L4jpko99Cv9ZH9W1P0+HgviOmSnz30K/1kf1bU/T4eC+I6ZKPfQr/AFkf1bU/T4eC+I6ZKPfQr/WR/VtT9Ph4L4jpkp998+v9ZH9W1P0+Hh5jpspsOwnlDnm2iZDVOYWSAtYQ0NtJvbqOmxbbpIWaqomMjVzN3oXU9W5z8Ljq68k9EIAgCAIAgCAIAgCAIAgCAIAgCAIAgCAIAgK/aGsdDgM8zQ0ujie9ocLtJa0kAgEXGnSrIWo+RrV3qhF7sLVU5D76tX6mk+rf+avY/TouK+Kex5fTn8EHvq1fqaT6t/5qfp0XFfFPYdOfwQe+rV+ppPq3/mp+nRcV8U9h05/BB76tX6mk+rf+an6dFxXxT2HTn8EHvq1fqaT6t/5qfp0XFfFPYdOfwQe+rV+ppPq3/mp+nRcV8U9h05/BB76tX6mk+rf+an6dFxXxT2HTn8EHvq1fqaT6t/5qfp0XFfFPYdOfwQpcW2xqKiozSCLTc0NIaOwZvt3rZDE2Ftmp7nnVUfSXYnuXs3J5DCtr5aefO2Gnc4eiXsccvWAJAL9aTR61uFVVE6hSxMp3YkS69e47nsxjArMCinFgXt5wHB40c36QPdZfOTxLFIrD6OKRHsRxaqosCAIAgCAIAgCAIAgCAIAgCAIAgCAIAgCAr9oagR4DPI5jZGsie4xu9FwDSS03B0O7cVZC1XSNRFtmhF62aqnHvdzS/sij8GflL2ehyf2r5+55nS2fQnPcPdzS/sij8GflJ0OT+1fP3HS2fQnPcPdzS/sij8GflJ0OT+1fP3HSmfQnPcPdzS/sij8GflJ0OT+1fP3HSmfQnPcPdzS/sij8GflJ0OT+1fP3HSmfQnPcPdzS/sij8GflJ0OT+1fP3HSmfQnPcDtzTW0wmj+i38pOhyf2rz3nFqmfQhrs2MMdKXGmhF+DWtAHY0NsFvbZqWPHfTyPcrlkXuyT1LOLaqBmHcmzDqbPxleGvN+JAdHYdm7tWd0LnSYletuCZG5jkjhwN28V+JfMqf8AijL/APp4/Af0rVfqPP6K/wDsXnvOmeTTa+F9YKNlO2nBBc0h187wBe/NGuUE9jexeLXU77a1XX7rWQ9+ilYiatqeK3VTpS8s9EIAgCAIAgCAIAgCAIAgCAIAgCAIAgCAICv2hlYzAZ3SszxtieXs3ZmhpJbfrFwrIkVZGo1bLdCL1RGqqnIPdJhP7MP0/wC69jo9T/YeZr4PoHukwn9mH6f906PU/wBg18H0D3SYT+zD9P8AunR6n+wa+D6B7pMJ/Zh+n/dOj1P9g18H0D3SYT+zD9P+6dHqf7Br4PoPEu0mF8mcuGa20u82v12K6lPUXzkOOnht8LMzXTW05ffkLXPA7uwXXoZIh4yxTqt8fkWeIYzQGiayGiLT8aR77uPgbBZoo5EerpHX6k2G6dbxoyLJeK5qQqGupBUgy07nMG9rXWJ6r8B9qukxK2zMlMsET0eiyvunBDPi2L0kk/wVGImDgHEk9ZN/sChAxzE+NbqW1eOR37So1OzPvMmz+N0lPiLZn08hcwhzAx9ucOJPEdXHjpouVDHSMwsslztI10b8crlW2y2Xid4wnEGVGGxzR+jI0OHSL8D1g3HaF85IxWOVq7j6Njkc1HIS1AkEAQBAEAQBAEAQBAEAQBAEAQBAEAQBAV20RjGAVBmDjFyT+UDfSLMpzAajW11ZDi1jcO26EJLYVuce85wL1NZ4j8xezhrOKc9x5mKl4KPOcD9TWeI/MTDWcU57hipeCjznA/U1viPzEw1nFOe4YqXgo85wP1Nb4j8xMNZxTnuGKl4KfHVWB5TaCsJ4DMPbyi6jave5Oe44r6a2SKa8X0hk9GUAntsPparfkiHkKlSrtqIhYYnNhnm7WwR1Ob473ka9jQ4hZ4UlxKsipbciGupX4EbDt3qvsYcKfh3nF6htQWjc1lrk9ZLhYKc2PDaLb1kKVHo6865cEMNZNRGpJjjlYz4oJubdZzb1ONFRqY1upVNr3PVY7Im4m0U2FtoSZI6mSU7gCGsHVcPue23V1qmRJlf8KojfFTTDZsa6z4neCe/PeVhfS39GX/fetPwmK1VxadZ8l+OUppfM4HTFzQZPhQALEjMGWcdLm9j+sT2eFXxPxaxUS2zL7n0FC9MOrvdey3gb6vON4QBAEAQBAEAQBAEAQBAEAQBAEAQBAEBFxWiE+GSwuJDZWOYSN4DgQSL8dVNj1Y5HJuOObiRUND96Gm9fP/B/Qt/6nJwTzMfQY+Kj3oab18/8H9CfqcnBPMdBj4qPehpvXz/wf0J+pycE8x0GPip5k8ktK2MudUTgAXJOSwA3n0F1NJSqtkanmRdRRNS6rkaPNs1E6uLYXSuaXWZe2Y8BuA39C9lqKjLyZceB80+uV0uGFt0vZOJa4/sNBS0rGmaR07hdzRlytH0b9Q6bE9Sy00z53KqJZqeJvrntpY2oub128E5/J52e2CZO10kkr44WA5n6b7bhcd//AJXaqo1VmtS7l3EaBX1CLJJZrE2qVc+zkRqyIXSlpNmXsXHgNAN56Fpaio279u/gYZK9VkVIm3TdxLjFdhIKbDWmaWQ1DxcRty2aOlxyn7N50G4lZYZ3TSLgT4E3+3PsejUvSmhRZf8AkXcmxO3nNdnEgYJsQaqryMc4AaucbWaOndv6Bx8VdUSshbid3GSjknqn4WNS29c8udyHrHNl6WOpyQSyyW9Jxy5b9DbN17VynWV7cUiW53kq2siifghzttXd3F55P9jXjFo6pr3MZGd5A5+hDmgcRYkX4doWbSE8bWLHtVfI2aL18zkkVERvr2e51peCfQhAEAQBAEAQBAEAQBAEAQBAEAQBAEAQBAEAQBAaRt/jf/1mHoMpHiGewnu617GjKb/2u7vc+c03XW/x2d/t917iHs5TNpcLNbMOcdIGniTfXv17gTrdW1T3TyJTs7+eczPQRNpIVq5dv8U54+mZT4fSS12NanVxzSO/Vb/uwA7FrlkZSxZbtnPqYIIpa+oz35qvBOdhP2qxVuQUlPpDFobfGcOviL37Tr0KmjgdfXSfMvknPkadJ1bbJTQ5Mb5rz4rmSsJpmUOG+dTi8r9IYzvFx6R6NPAdZsqp3uqpNTH8qbV557i+liZQw9JmT41+VOeUTrWxS0dNNXYudbucbvcdzR09nABbHvjpYupNh50UU1fP1rtXgnOxC0xzFWQUnmlJo0aSyDe93EX9p7hpvzU8DpXa+bbuThz+dptratkDOi02zevFedvhsPWyWy3LESzAiL4reL/wb7VytrtX8DNvp+Tui9Fa60svy7k4/j1OiMaAwAAADQAbgOiy8FVVVup9YiIiWQ9Lh0IAgCAIAgCAIAgCAIAgCAIAgCAIAgCAIAgCAr8dxMU2GukO8aNHS47h9/YCr6eFZpEYnKGWsqW08KyL3dpzjZ/DnVmM88ki+eV3VfdfpJ08ehe/UzJTxfD2Jz1HyNDTOrKj49m1V54mTarFfOMRDI/0cfMjaOPC4A6dAOoBco4NTHidtXNSWk6vpM2CP5UyT39uotK5ww/AhC0/4iYXkcN7W7rA+IHzis0adLm1i/I3Z18+yG6ZU0dTapv/ACO29Sc5J3qQNlMLa7NUz6Qw66/GcOFuI3acSQNdVfWzuS0UfzO9DLoyka69RN8jfNefHYQsSrZa7GNASXHLGzoHAfeT28FbFGymiz3ZqvPkZqieWuqMt+SJ1c7VLnFqltDh3msBvK4XnkG8XHojo08B1m6yQMWqk10nypsTnnuQ9GqlbQRdGhX4l+ZeeUTrW5H2P2c84l5WUfBNOg/XI4dnSe7ptZXVmqTAz5l8inRWjde7WSJ8Kea+3Hw4nSWizbDQDcvntp9giWyQ+oAgCAIAgCAIAgCAIAgCAIAgCAIAgCAIAgCAIAgOa7d4ryuKck08yLTtf8Y927uPSvodHQYI8a7V9D4/TVXrZtW3Y313+GzxJVZ/gdlxENJ6jV/S1ttR4EN7S4qqP/KqMf8AFuzt5z8DRL/gUaRp879vUnOXipF2PomtD6yb9HCOb1v6uy473DoVtdI5bQM2u9OfIo0TA1qOqpflbs7efNStaJK7HflSO7mtH3AePetC4KWHqTzX8mNEkr6nrXyT8IWO12INaG0kOkUOjvlP436bG/eT0LPRRKt55Pmd6c+Rr0pUNbali+Vu3rX8epJwxgoME85eBy8otC08G/rW8Ce4aXKrmVaqbVN+Vu3nnepdTtSgp9e/53fKnVzmvcmRU4BhT6zFDmJy3zSv46np6Sb/AGngtVTO2njy7ETngYKGkfWTfFs2qvO9TqkELWQhjAA1osAOAC+ac5XLddp9uxjWNRrUsiGRRJBAEAQBAEAQBAEAQBAEAQBAEAQBAEAQBAEAQBAV20GI+b4S+T41rM/eOg/HsBWimh1sqN8ewyVtT0eB0m/d27jn2x2HcvjOZ+rI+e8nieAJ7dewFe5XTaqKzdq5IfLaJp9fUY3bG5r27vfuI+L1bqzHiW65nBkY+Tew7OJPaVZBG2nhz3ZqU1Urq2q+Hetk7Ocy02wqGxU0dFEebGAZD0uOov4l3zh0LNQsWRzqh+1dnZzkbdLSNiY2kj2NzXt5z70MmFjzLZt1Qf00/Ni6m9P+ruaozf5NQkSfK3Ne3nLxJ0ydBpFnX535J2c5+BW7K4WJ8QL5P0UQzyE7jxAJ67EnqBWisnWJmFvzLkhj0ZSpPKr5PlbmvPr1GHG8QfWYxdoJBOSJvVfTvO/v6lOnhbTxWXtUrrKh9ZUfD2InPE6RgGEtpsOEY1dve7pcd/dw7Avn6mdZpFcuzd2H19FSNpokYm3f2lks5rCAIAgCAIAgCAIAgCAIAgCAIAgCAIAgCAIAgCAIDn/lFxHNWsgB0YMzv3nbvBv8y9zRcNmLIu/Lu59D5bT1Rie2FN2a9q7PL1PD/wDCbFAbpKo9+Qj2Zbd711P36u+5nr/36HF/xNHW/lJ6f9epi2LgbGyWskHNhaQ3rcRrbrsQPnqde5XK2Bu13pz6FeiI2xo+qfsamXbzl3lZhVK6sx4B2udxdIfk7z2dA7QtEz208N03ZIY6aJ1bVfFvW69nOSEja/EeWxctZ6EXMYBu03kDt07AFChh1cV3bVzUt0rU66fA3Y3JPuT8cPmezzKVv6SXnzEdHR4i3Y09Kop/8idZl2JknPO01Vi9DpW0zfmdm7ny7EJPk9wi7zUvG67Y+34zvu8VXpOosmqTtX7Jz1FugqPbO7sT7r9vE3teKfTBAEAQBAEAQBAEAQBAEAQBAEAQBAEAQBAEAQBAEB5keGxlxNgBcnqC6iKq2Q4qoiXU5NA01m0Yv/zZLnqbvI7mj7F9O5Up4Mtyef8A2fCsRaysz/kvl+EJe3FdymNFjfRiGQAbr73fbp81VaOiwQ4l2rn7GjTM+sqMCbG5e/t3EzaU+bbPQUg0c4cpL7bfSv8AQCqpP3p3zbtic9nqaNIr0aljpk2rmvPb6HzAj5rsxNVbnyfBxey478x+YlT+/UNh3JmvPO05Rf4tG+o/k7JOe30IexdAJMV5R/6OEZ3E7rj0fvPzVdXyqyPC3a7L356zPoiBJJ9Y75W5r9vfuIdXM+sx0kb5X2aOhu4eA396tY1tPDnuQzyvfW1WX8lsnUn4TadWoaVsVI2NnotAA/Ht4r5mR6vcrl2qfcRRNiYjG7EM6gWBAEAQBAEAQBAEAQBAEAQBAEAQBAEAQBAEAQBAEBRba1nJ7PvtvfZg+dv/AIQ5bdHx4506s+e883S82qpXcVy8dvlc1bYWMMM9S7dFGbdp1PfYW+cvS0iquwRJvU8TQrUZrKh2xqfn7eZW7NUxqNomZtecZHns52vabDvWirekUC27EMmj41qKtqu44l9fNRtJUmo2ifl153JsHYcot2m570pGJDAl+1TmkJFqKtUbxwp6ealhttII+RpWHmwsBPW4i2vXYX+cqNHtV2KZdrl556jXph6RpHTN2NTz59T0/wDw2xIG6Sqdfryfha301xP3qvqZ68+hJf8AF0db+Unp/wBepn8nWH5qt85GjBlb+87ee5unzlDSk1mpGm/PnncT0DT4numXdknau3y9Tf14Z9SEAQBAEAQBAEAQBAEAQBAEAQBAEAQBAEAQBAEAQBAaJ5Sar4aKIcAXkdug9jvFe1olmTn9x8z/APIJc2R9/t9yLJ8DsABudPJc9l7+FmN+krE/crV4NTn1KnfsaLRN7158k8xsd8FhlVU8WsysPyt9vHk12u/ckji4rdefE5on9qGWo4JZOfAg7E0nKbQMvujBee7QfxFp7ldpCTBAvXlz3GbQ8OsqkVd2fPeRat5q9oTb/myWafkk5R4Nt4KxiJBBnuTnzKJVWrq1t/Jbd2xPIsNuqkHFxE3RsLA0Dhci5+zKO5UaOYqRY12uW5q01KizpG3Y1ETnyN22VoeRwKNttSM7u12v2Cw7l49ZLrJnL3eB9Jo6DU0zW79q9qluspuCAIAgCAIAgCAIAgCAIAgCAIAgCAIAgCAIAgCAIAgOWba1GfaOT5NmjuAv9pK+l0ezDAnXmfFaYkV9W5OFk57ydt0cjaanH/Li177NH8p8VTo74scnFefU06aVGJFCn8U/H2PlX8FsDG3cZpMzuy5IPg2NGfuVrl+lOfVRL+zoxrd71vz4IfNmPgtnqufccvJtPQSPxczwSs+OeOPv58FOaN/apJpu5O3lUMGwlOHY8HHdGxz+r9X7ye5WaSfaGyb1sVaEjxVOJf4oq/b7ldTtNVtAL3+Fluf3S658BfwV7l1EHYhkYnSqvP8Akvl/0dfC+VPvQgCAIAgCAIAgCAIAgCAIAgCAIAgCAIAgCAIAgCAIAgOSw/DbVDiHz37i+/sX1Dv26bsb9j4Zn71d2u8rkjbifNtHJ8kNaPog+0lV6ObaBOu5Zpl+KrcnCyc+JM235kFLD6uLXvs2/wDCVVo/4lkk4rz6mjTPwNih4J7J9j5VfB7ARjjLKSewF2v8LEZ8da5eCc+ol/b0W1PqX39kPmzXwezdZN0tEYPQSCPa5q7V/HURM7+fAaO/bpJpe7nxMewFPm2gDv1GOd3mzf8AUVLSb8MFuK/n7Feg48VTi4Iq/b7nTF86fYhAEAQBAEAQBAEAQBAEAQBAEAQBAEAQBAEAQBAfCUB4dO0b3NHeFLC7gRV7U3mOSrbyLi1zTlaToQdwXUjddEVCKyNwqqLsOY7Fx32ki6sx8GO++y+jr1tTu7vU+M0Q29Yzv9FMWJ/C7UPB+NOW92fL7FKL4KZF4JfyIVH7tc5F3ut52J238t9oSP1WNHtd96p0Y20HaqmnTjr1VuCJ7/czbW83BaKP/LuR15Wf9yhRfFLK7r9yzSl208DOr7IfPQ8n3/Vm9h/7F35q7sTn1OZR6K/+zuf/AMk3ybtA5eRxAADRc7vjE6/RVOlVVcDU6zRoBERJHr1fc3ZtSw7ntPeF4+Bybj6NJGrvQyNcDuIXLErop9XDoQBAEAQBAEAQBAEAQBAEBgnqQ34r3Hoa0n7bWU2sxb08St0iN3L4KV02MyD0aWd3aGgfzH2K9tM1dsiefsZXVb0+WJy+HuQJccrPi0RHa6/sAV7aWm3y+RldW1n8YPMhSYtiZ3U7W9jT971ckFEn8/P8Gd1XpNdkaJ3fkiyVeKk+i8dQYz7xdWJHQJv81KHS6WXdbuaRZG4o7fy/cQPZZWotCnApcmlXbcXknoR3UGInf5we15/qU0lo02YfD8FS0+kl24vH8mF+C1p3xyntP91NKmmTYqFa0Veu1HeP5MXubqvUP+z8VLpkH1IVfplX9Cnz3N1XqH+A/FOmQfUg/TKv6FNg2YwieOgq80bmudFlYDxNnaDvssNXURPfHZ10Rc/I9bR1HPFFNibZVSyduZ52MwWaLGs8sbmtDDqek2/uu19TE+LCx11uR0TQzxVGKRtkspEo8CqPdEyR0Tg3lg8k23Z8196tfVQ6hWo7O1vIoioKnpaSKzLFfzue9qcEqJceleyJzmm1iLa2Y0dPUuUdTCyFrXOz/JLSVDUS1LnsZdMvRCbtlhM0tTEIo3OayIC4tvudN/QAqaCoiY12N1lVTRpaknlexI23REPOJYPMdkaeFsbi9ri5zdLi5ef9S7FURdKe9Vyt7exyooploY4mtuqLdfP3GH4POzZCojMbhI97bN4kAs1/m8ElqInVTHYskT3EFHOygkZh+JVTLqyNf9zdV6h/2fit3TYPqQ8n9Mq/oUe5qq9Q/wCz8U6bB9SHf0yr+hT2zAawbopB2H+64tVTrtchJtBWt2NXxMzcMrxubOOx5/qUFnpF2qngWJS6RTZi8fyZW0uJA6Gp+mfYXKKyUS/T4E0h0mn1eP5JDDig3ct35T7VWvQV4eZcn6snHyMzKrFQdzz2sZ+CisdAu9PFSxJdLJuXwaSWYpig3wA9rfwcFWsFCv8ALz/BclTpRP8A1p4fkkxY1iHxqQHsuPa4qtaak3Sc+Ba2s0h/KH7fdSVHjtVfnUL+0PHsLfvVS0sG6VPAvbW1X8oF8UJkWMvPpUtQOwNP+pVLTt3SN8/Y0Nq3rtid5e5Pgqw74sjT8ph9u5UujVN6eJobKjtyp3KSFWWhAEAQGuY/tQYcUZS08Dqmoc3PkDgxrWXtd0jtBuP9ri+mKnxNV7nWbs4+RTJLhdhal1JmA4rNMHielkpnsto5zXMde/oyN9K1tdOIUJY2tthdckxyu2pY1/CttaqpoRNBhr3sN7ETxjUGxFnAHf1LRJSxxuwuksvYpUyd70ujfMvKLaEP2omonRljo2CRrs1w9htcgWFrEgePQqHQ2iSRF25dhYkl3qw+nHwdrPMmszERcrJJm0aL2DcttT6PEaOXNT+1rFXfY7rPjwd5RYVtrVVNCJYMNe9huARPGNRoRZwB3rRJSxxuwuksvYpUyd70ujfMsdp9sGUOJU8crCWzek/NYMALQSRbUa34blVBTLK1ytXYSlnSNyIu8n1eOBm0sNJkvyzHvz33ZBe2W2vioNivGr77CayWejeJQVm2tTFWxxPw54fMXCIcsznZbE6gWGhG+29aG0sbmq5JMk25KVLO5FRFbt6ywq9qJIaSmdPTOjfUVDYOTMgJZmJAeXNFj02VTadHK5GuuiJfYTWVWol02rYm47jwpq+mjLC7ziTkwb2y7tbW139ShFDja5b7EuSfJhVE4lrUS5KdzrXygm3YLqpEutia5GpYJtfU1UEckeHvMUhtynLMsAHZXOykA6EO4cFrlpmRqqK/NOpSiOZz0RUbl2mSr2um/wCOT08FE+cwZc7mytbo9ocOa4dosL7lxtM3A17n2v1HVmdiVqNvYuNmsejrcO5WMObZxY9jxZzHttdpHeD39ypmhdE7CpOORJEuhWYFtmyp2jlpRGW5M2SQnSTk3hjrC3T1ncrZaVY40ffb5XIMnRz1bYbZ7Ytw6aEOjMglzXIdbKGllzaxv6X2JTUqzotltYTTpFa6bTNtntW3D6BkhZypkdlDQ62gaSXXsdNw+cuU1OszlS9rHZpkiS562g2mFNs9HVCMyCQsAaHW/SC451iuRQayRWXtt8jskuBmKww3GauSciWgdC0NJDjMxwLhubZtzr0o+KNEyffuUNe9drbd5GpttGO2KdiHJkBt7x5tcwfkDc1uN2ndxUlpVSbVXIpOmq1h8n21Y3YkYhyZINgI82ublMhGa3Czju4LqUqrPqrnNemq1hnxfagxVzKaGndUVTmcoYmuDWsb0uldoNdN3hcXjHTo5qvc6zdl/wAEnzWXCiXU9YDtNy2Ivpp4XU1SxucxucHBzD8ZkjdHcP8AYNuS0+BqPat28RHLiXCqWUgP2ymNfPHDQyTNp3lj3NkbfTiGEXOg3C6sSlbharn2v1Edc66ojb2JU+2UXuNdiETHPYLcwnK65eGFpOoBBN+N+9RSldrtUu06s7Uj1iHvF9qhCaZkcRlnqbFkQdazSLl7nWNgOm3AngVyOnxYlVbIm86+bDZES6qbENyzFx9QBAEAQGp7T7KSzYu2rpKg09Q1mQki7XN1IBHDfxBGg00WuGoa1mre26GeWFXOxtWymPY/H6mTFKijrWs5aAA54/Rc1wB1HTq08N+4W17UQxta2SPYvEQyOVysftQo/JbSVh2ehdHURsgEhzRmK7iA/nDlL6X14aXV9c6JJFRW58blVKj8CWXItttB5ttTQ1w0bn83mPDJJfKT1Al58FVTfHE+LvTuLJvhe1/d4nvydt5aSrr3b6mYiP8A6MXNZ94+aFyr+HDF9Keain+LFJx9EKXyW0lY7Z6F0dRGyASHNGYruID+cOUvpfXhpdXVzokkVFbnxuV0qPwJZciftvQNqNtaKB/oyxVDD1XiNj2ggHtCrpnqyF7k3K31JTtxSNbxuVGy9c9+11FDP+npmTwSdeRvNd1gttrxsSrp2IkT3N2OsqFcTlWRrV2pdDYdsf8A5xhX7838saz0/wDwS933Lpf+VneY/Ki1xZQhjg15rIw1xFw1xvZ2XjY2NuK7Q2+O/wBKnKm/w24oVm0NHVR7R4d51UtnBqRlDYgzKbtubgm6tidGscmBtsuNyEjXo9mJb58DoeI/+3yfuO/lK85vzIbF2Gi+Sylqvc9TPFQwU/wnwPJc79JIP0ub9bnbupb650escmHPLO/ZuMtKjsCLfIq8RxGrptq8VmpGxODORMoeHFwZyfpNAcBpzib8Owq1jI3xRNffO9vErc57Xvc3qL3CnR4f5Ppqlk3LOkDpuVtYOlks1oy/F52UEdN924Z5LzVCMVLWyt1IWstHErr33mn0te2lhw2QQ1MZp3ETvkiLWFs555znfa7rX3rY5iyLIl0W+yy55bDOjsCMWy5bcuJtG21D51thHTcfMpnDqc+7Wn6QHgstM/Vwq/8A2TyL5m45MPUprTKs4jh4cdRR4bIXX38u5ro9e1rA5asOodb6nJ4bfuUYtal+DV8S42plLvJRRkHW0Av1htvaFRAlqt/eWyr/AI7e43fBKWrZI7zqojmBAyhkeSx4k6m/BYpHRr8jbd9zUxHp8y3ObSNLK2XDRuficbsv+S8cp9gYwr0kzak3+q+KZGLYqx/7J4HynYXVcWGH4mJvdl/yY28pu6CHOP8A4RckWb/VPFcgmapH/t5G0bPaeVHEA70jHGW9bA1gNur0R2rLN/4sdusuj/539x5xvXytUOX0hC8vt+plltfqvfvK7F/4j78U+wf/AOQ23BTXpMVq6WuxKWmEXJCptM5zXOewG4EjWhwBA678OF7aEjikbG1972y4dhSr5GK9W7LlpjuEx0vkfkjik5VpDH8puDy+aM5gOAtbuCqikWSsRXJbb6KSlYjKZUTq9UPuyDxDtm9tVrNPCw0sp9ExBo+CaPikW78pPEX5UJihRWbEVbp18SUXwyqjtq7OzgdHXnGwIAgCAICgxbZt0uImaOrqYHEBpax4yEDd8G4EA9a0Rzo1uFWovqVOjut0VUM2z2zkVIJC10kkkpvJLI7M9xG65sBYXOllGWd0lr5ImxE2HY4kZe28o6PydthpwyKur42Dc1koaNd5sGWWh1crlu5jV7ipKVE2OXxNhx3A2VeCOppS7K4N5wtmu0gh1yN9x9pWaKVY342l0kaPbhUkYRhzKfC44I75Y2hoJ3m3E24k3PaVGR6vcrl3nWtRrUahq1H5O2w04ZFXV8bBuayUNGu82DLLW6uVy3cxq9xQlKibHL4l9PgLH4zT1Je8vpmua0XFnZ25SXaXJtroRqs6TKjHMtkv2LVjRXI7gYXbLw+6oV4Lmy5cpaLZXc0tzEWvfLYb/ihd6Q7Varcc1TdZrN5IxPA2T4tTVDnPDqYuLALWOcAHNcX4DcQosmVjHMTf9iTo0c5HcD5j+Cx1LoDI9zeRmbKzKQLubuBuDp2WK7FK6O9k2pYPYjrX3Zn3GMCZU1tPI9zwaeTlGBtrE6aOuDppwsuRzKxHIm/IPjRyoq7iwqGh0RYTbMCOvUW0VaZZklIWz2Dso8GZTxuc5jM1i+2bnOc83sAN7jwVk0qyvV67yLGIxuFDHQ4FHHjFRUBznOqcmdrrFoyNyiwtfdvuSjpnOY1nD7hGIjldxKj3BwDCTTcrNyHLCYRktsN/wVy2+Tcbb7i99Te7pj8eOyXtb89pX0duHDu2l5tBg8dZhD6eW4a+1y21wQQ4EEg8QFRFKsT0e0skYj24VItHs6xmMsqeUkfIynFOMxbYtBvnNmjnE36tdym6dVYrLZXucSNEdi6rGLC9k4IIqprC7/FFxkvbmh2bmtsNwzOte+9dkqXvVqr/ABONha29t5jqtj4pNmI6EyS5IyCHAtz80ki5y249HBdbUubKstkuvgcWFqswHrCNlzBiDZDW1str/Byy5mG4I1bl16e0JJUY22wNTsQMhwrfEq9qnqfZSF21ra8ucJGi2XTKTlczMdL3sengFxKhyRLFuCwtWTWbxBspC3ax1eHOMjhbLplBytZmGl72HTxKLUOWJItwSFus1m8yY5szHUVrJw+SCdgs2WIgOy/quBBDm6nQhcinVjVba6LuUk+JHKi7FGBbMx01Y+YvkmnkFnSykF2XTmgAANboNB0DoCSzq9EbayJuQ4yJGqq7VMmH7OxRS1Ju54qnF0jX2LdQQWgADSxO+64+Zzkb/rsOpGiX6yCzYyIbKvoDLMYnG4JLc7RnD8rTltbMOIO89VrOlO1qS2S5DUN1ervkSMb2WiqqKFjnSMdAQYpWEB7S0Aby0jg07t4HQoRVDo1VU37U3EnxNeiX3F4wWYATc239PXoqC09IAgCAIAgCAIAgCAIDiGBYXh/vfvnlcxlW0SGNwlIkztvyYEYdrrbh+K9yWSfpGFubct2XWeWxseqxKuee8tsbcJsHwc4hbK5zuVLyRdlm2c51wQS3KSetUxfC+XVdxa/4mx6wsNkhDHt66PDXE0fIXmAc50YlubWc4nW2Xj+t0G1dRiWBHTfNfLjYlFhSW0ey2faetjsJixWCatrWmYySubE1zjljiAFmtaCADrv6r7ybqiR1OqRx5WTPrU7CxJUV78/Y+7P4u+ihxOnJMjaIF8GY3Ia5ri2MnoFmeJ6guSxpKsb9mLJfcRvVmNv07DFhGA0L9nY6rE3tdNUjOZZZS066taznACzbaD2WAlJNMkishTJNyJ6hkbFYjpNqkryimI+TxnJP5SIPja1+fPcNOW5fc5jodVCjxJULdLLmdqFTVZLlkVsEVJFtnRtwh1y5zvOWxvc+PkhbVxJI3F1uu3G17VWR0L1n7rpZblaIxsjdV39hZeUamdXYvDQM+LFJUP7Q0si/jJB6nKqjckTFlXiie/kWVCLI5I07fYtsBxzlvJ0Kgm7mU78545o2kE9+W/eqpYcNRg6/UsjkvDiXh6Gp+TKt8yo6lkno+bsrGDpbks/7cje5a61utVqpxVvsZ6Z2BFReFzN5JonR41MJDd88EdQT053Odf8AjHio16o5iW2IqodpUVHLddqIpFwmoMflMfU/ElqpaR56w1uQd7g36KnI29MjN6Ijvci1VSbFuVVQ+icy+VBlXfmCqdSs/wDzhynXoJeT3lLYaVY99sXip26rPjvle3kSNuBRe+K3/iFuR80H6/p8o+36Pnbs3Uo0ut6P+1tv1cE4nZ9Xrk1my3X9jdtjqajZgodQC0Eji8Hn6uHMJ+E5w9C3csNQ6VX2l2p2fY0woxG/Bs7/ALl4qC0IAgCAIAgCAIAgCAIAgCAIAgCA0Lya7MRDZuN1TSME4e7WWIZxZ3NPOF+xehW1DllVGOy6lyMlNEmBMTc+wn7aUD5cdw+0bpGNmdylmlzQ0hvpaWA371VTvRrJM7LYnM1VczLeYdnKSWg2lkpBHI6jlvLA8NJbE8+lE51uaNDa56N5cVKZzZo0kv8AEmS9fWcjasb1Zb4VzTq6iFs++XCTNTSU1RNCZDJTyQM5S7XAcxwBu0iw37yTwsTOVG1Nno5EXYt8u8jHeG7VRVTdbMkbP7NyTU1fLVNMT667WsOro47ODSflajT5I3XIEZZ2tVjWZ4fNTscSqjld/Ir4KmWLZnzGrw+eWWJjmRPjiEsR0LWPD/imxHXYdwsVrXSa1j0RFzW62XrIoqtZgc1VVOq6HnE8FqG+SuCAwvMzXtLo2jM4DlHO3NvwI7F1krFqnOvl+Djo3JAjbZls+gkoNsWyU8T3UtXpOyNpIilG6XKBzWm+vD0vkhU42zQ2cvxN2dacCzCscl2pku3t4kLD9mpK3H6uqmkq6W8nJRCNxic6JgAzatuWnmnTS996sfO2KNjGojsrrfPNSDYle9z1VU3cCJRYZPS4RitE2OaRhaXU78hOflGZXAOAs51sl7cQ7RSdIyR8Ul0Rd/VYi1jmNezNeHeR9pdmqh2F4cIWPDn07KWos0ktaeTPOFuaAeUuTuUoZ2I6TEu9XJ5nJY34WW4WU2aDD3x+UoPbG4QmiDM4acgc2TRubdfK0adazK9FprKueK/kXo1UmvbKxrowSd2xtU8RSCcVzqqFpYcxIczUNtc83PbpWjWsSZqXyw4VKcDtW5bZ3uhmOBTRbPYVaOR0jatks1mkubyhL3lwA0sLNJPQua1rpJc8rKid2w7q3IxnG91J2PyyU/lFbUimqJ4/NRHeGMu5xkcbX0G7r4hQiRr6fBiRFvfNeolIqtmxWVUtuNpwHFjU07nGnngyutlmZlJ0vcC5uOCySx4FtiRew0MfiS9lTtLRVEw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8" name="Picture 8" descr="http://anvil-project.net/upgraded_site/wordpress/wp-content/uploads/2013/02/Seventh_Framework_Programme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6258508"/>
            <a:ext cx="737680" cy="599492"/>
          </a:xfrm>
          <a:prstGeom prst="rect">
            <a:avLst/>
          </a:prstGeom>
          <a:noFill/>
        </p:spPr>
      </p:pic>
      <p:pic>
        <p:nvPicPr>
          <p:cNvPr id="29698" name="Picture 2" descr="FP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6268457"/>
            <a:ext cx="432048" cy="589543"/>
          </a:xfrm>
          <a:prstGeom prst="rect">
            <a:avLst/>
          </a:prstGeom>
          <a:noFill/>
        </p:spPr>
      </p:pic>
      <p:pic>
        <p:nvPicPr>
          <p:cNvPr id="22532" name="Picture 4" descr="Ministerstwo Nauki i Szkolnictwa Wy&amp;zdot;sze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8062" y="6287747"/>
            <a:ext cx="2480320" cy="538879"/>
          </a:xfrm>
          <a:prstGeom prst="rect">
            <a:avLst/>
          </a:prstGeom>
          <a:noFill/>
        </p:spPr>
      </p:pic>
      <p:pic>
        <p:nvPicPr>
          <p:cNvPr id="2" name="Picture 4" descr="Aerial Picture of LIGO Hanford Observator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2204864"/>
            <a:ext cx="1800200" cy="1310947"/>
          </a:xfrm>
          <a:prstGeom prst="rect">
            <a:avLst/>
          </a:prstGeom>
          <a:noFill/>
        </p:spPr>
      </p:pic>
      <p:cxnSp>
        <p:nvCxnSpPr>
          <p:cNvPr id="31" name="Łącznik prosty ze strzałką 30"/>
          <p:cNvCxnSpPr/>
          <p:nvPr/>
        </p:nvCxnSpPr>
        <p:spPr>
          <a:xfrm>
            <a:off x="3923928" y="2852936"/>
            <a:ext cx="136815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8" descr="Quantum computers strengthen the computational paths leading to correct solutions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2276872"/>
            <a:ext cx="1728192" cy="1296144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323528" y="3717032"/>
            <a:ext cx="8820472" cy="24560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u="sng" dirty="0" smtClean="0"/>
              <a:t>R. Demkowicz-Dobrzański</a:t>
            </a:r>
            <a:r>
              <a:rPr lang="pl-PL" u="sng" baseline="30000" dirty="0" smtClean="0"/>
              <a:t>1</a:t>
            </a:r>
            <a:r>
              <a:rPr lang="pl-PL" dirty="0" smtClean="0"/>
              <a:t>, J. Kołodyński</a:t>
            </a:r>
            <a:r>
              <a:rPr lang="pl-PL" baseline="30000" dirty="0" smtClean="0"/>
              <a:t>1</a:t>
            </a:r>
            <a:r>
              <a:rPr lang="pl-PL" dirty="0" smtClean="0"/>
              <a:t>, M. Jarzyna</a:t>
            </a:r>
            <a:r>
              <a:rPr lang="pl-PL" baseline="30000" dirty="0" smtClean="0"/>
              <a:t>1</a:t>
            </a:r>
            <a:r>
              <a:rPr lang="pl-PL" dirty="0" smtClean="0"/>
              <a:t>, K. Banaszek</a:t>
            </a:r>
            <a:r>
              <a:rPr lang="pl-PL" baseline="30000" dirty="0" smtClean="0"/>
              <a:t>1</a:t>
            </a:r>
            <a:endParaRPr lang="pl-PL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pl-PL" dirty="0" smtClean="0"/>
              <a:t>M. Markiewicz</a:t>
            </a:r>
            <a:r>
              <a:rPr lang="pl-PL" baseline="30000" dirty="0" smtClean="0"/>
              <a:t>1</a:t>
            </a:r>
            <a:r>
              <a:rPr lang="pl-PL" dirty="0" smtClean="0"/>
              <a:t>, K. Chabuda</a:t>
            </a:r>
            <a:r>
              <a:rPr lang="pl-PL" baseline="30000" dirty="0" smtClean="0"/>
              <a:t>1</a:t>
            </a:r>
            <a:r>
              <a:rPr lang="pl-PL" dirty="0" smtClean="0"/>
              <a:t>, M. Guta</a:t>
            </a:r>
            <a:r>
              <a:rPr lang="pl-PL" baseline="30000" dirty="0" smtClean="0"/>
              <a:t>2</a:t>
            </a:r>
            <a:r>
              <a:rPr lang="pl-PL" dirty="0" smtClean="0"/>
              <a:t> , K. Macieszczak</a:t>
            </a:r>
            <a:r>
              <a:rPr lang="pl-PL" baseline="30000" dirty="0" smtClean="0"/>
              <a:t>1,2</a:t>
            </a:r>
            <a:r>
              <a:rPr lang="pl-PL" dirty="0" smtClean="0"/>
              <a:t>, R. Schnabel</a:t>
            </a:r>
            <a:r>
              <a:rPr lang="pl-PL" baseline="30000" dirty="0" smtClean="0"/>
              <a:t>3,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smtClean="0"/>
              <a:t>M Fraas</a:t>
            </a:r>
            <a:r>
              <a:rPr lang="pl-PL" baseline="30000" dirty="0" smtClean="0"/>
              <a:t>4</a:t>
            </a:r>
            <a:r>
              <a:rPr lang="pl-PL" dirty="0" smtClean="0"/>
              <a:t> , L. </a:t>
            </a:r>
            <a:r>
              <a:rPr lang="pl-PL" dirty="0" err="1" smtClean="0"/>
              <a:t>Maccone</a:t>
            </a:r>
            <a:r>
              <a:rPr lang="pl-PL" dirty="0" smtClean="0"/>
              <a:t> </a:t>
            </a:r>
            <a:r>
              <a:rPr lang="pl-PL" baseline="30000" dirty="0" smtClean="0"/>
              <a:t>5</a:t>
            </a:r>
            <a:endParaRPr lang="pl-PL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pl-PL" sz="1600" i="1" baseline="30000" dirty="0" smtClean="0"/>
              <a:t>1</a:t>
            </a:r>
            <a:r>
              <a:rPr lang="pl-PL" sz="1600" i="1" dirty="0" smtClean="0"/>
              <a:t>Faculty of </a:t>
            </a:r>
            <a:r>
              <a:rPr lang="pl-PL" sz="1600" i="1" dirty="0" err="1" smtClean="0"/>
              <a:t>Physics</a:t>
            </a:r>
            <a:r>
              <a:rPr lang="pl-PL" sz="1600" i="1" dirty="0" smtClean="0"/>
              <a:t>, </a:t>
            </a:r>
            <a:r>
              <a:rPr lang="pl-PL" sz="1600" i="1" dirty="0" err="1" smtClean="0"/>
              <a:t>University</a:t>
            </a:r>
            <a:r>
              <a:rPr lang="pl-PL" sz="1600" i="1" dirty="0" smtClean="0"/>
              <a:t> of Warsaw, Poland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pl-PL" sz="1600" i="1" baseline="30000" dirty="0" smtClean="0"/>
              <a:t>2</a:t>
            </a:r>
            <a:r>
              <a:rPr lang="en-US" sz="1600" i="1" dirty="0" smtClean="0"/>
              <a:t> School of Mathematical Sciences</a:t>
            </a:r>
            <a:r>
              <a:rPr lang="pl-PL" sz="1600" i="1" dirty="0" smtClean="0"/>
              <a:t>, </a:t>
            </a:r>
            <a:r>
              <a:rPr lang="en-US" sz="1600" i="1" dirty="0" smtClean="0"/>
              <a:t>University of Nottingham</a:t>
            </a:r>
            <a:r>
              <a:rPr lang="pl-PL" sz="1600" i="1" dirty="0" smtClean="0"/>
              <a:t>, United </a:t>
            </a:r>
            <a:r>
              <a:rPr lang="pl-PL" sz="1600" i="1" dirty="0" err="1" smtClean="0"/>
              <a:t>Kingdom</a:t>
            </a:r>
            <a:endParaRPr lang="pl-PL" sz="1600" i="1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pl-PL" sz="1600" baseline="30000" dirty="0" smtClean="0"/>
              <a:t>3</a:t>
            </a:r>
            <a:r>
              <a:rPr lang="pl-PL" sz="1600" i="1" dirty="0" smtClean="0"/>
              <a:t>Max-Planck-Institut fur </a:t>
            </a:r>
            <a:r>
              <a:rPr lang="pl-PL" sz="1600" i="1" dirty="0" err="1" smtClean="0"/>
              <a:t>Gravitationsphysik</a:t>
            </a:r>
            <a:r>
              <a:rPr lang="pl-PL" sz="1600" i="1" dirty="0" smtClean="0"/>
              <a:t>, </a:t>
            </a:r>
            <a:r>
              <a:rPr lang="pl-PL" sz="1600" i="1" dirty="0" err="1" smtClean="0"/>
              <a:t>Hannover</a:t>
            </a:r>
            <a:r>
              <a:rPr lang="pl-PL" sz="1600" i="1" dirty="0" smtClean="0"/>
              <a:t>, Germany</a:t>
            </a:r>
          </a:p>
          <a:p>
            <a:pPr algn="ctr">
              <a:spcBef>
                <a:spcPct val="20000"/>
              </a:spcBef>
              <a:defRPr/>
            </a:pPr>
            <a:r>
              <a:rPr lang="pl-PL" sz="1600" i="1" baseline="30000" dirty="0" smtClean="0"/>
              <a:t>4</a:t>
            </a:r>
            <a:r>
              <a:rPr lang="en-US" sz="1600" i="1" dirty="0" smtClean="0"/>
              <a:t> </a:t>
            </a:r>
            <a:r>
              <a:rPr lang="de-DE" sz="1600" i="1" dirty="0" smtClean="0"/>
              <a:t>Theoretische Physik, ETH </a:t>
            </a:r>
            <a:r>
              <a:rPr lang="de-DE" sz="1600" i="1" dirty="0" err="1" smtClean="0"/>
              <a:t>Zurich</a:t>
            </a:r>
            <a:r>
              <a:rPr lang="de-DE" sz="1600" i="1" dirty="0" smtClean="0"/>
              <a:t>, 8093 </a:t>
            </a:r>
            <a:r>
              <a:rPr lang="de-DE" sz="1600" i="1" dirty="0" err="1" smtClean="0"/>
              <a:t>Zurich</a:t>
            </a:r>
            <a:r>
              <a:rPr lang="de-DE" sz="1600" i="1" dirty="0" smtClean="0"/>
              <a:t>, </a:t>
            </a:r>
            <a:r>
              <a:rPr lang="de-DE" sz="1600" i="1" dirty="0" err="1" smtClean="0"/>
              <a:t>Switzerland</a:t>
            </a:r>
            <a:endParaRPr lang="pl-PL" sz="1600" i="1" dirty="0" smtClean="0"/>
          </a:p>
          <a:p>
            <a:pPr algn="ctr">
              <a:spcBef>
                <a:spcPct val="20000"/>
              </a:spcBef>
              <a:defRPr/>
            </a:pPr>
            <a:r>
              <a:rPr lang="pl-PL" sz="1600" i="1" baseline="30000" dirty="0" smtClean="0"/>
              <a:t>5</a:t>
            </a:r>
            <a:r>
              <a:rPr lang="it-IT" sz="1600" i="1" dirty="0" smtClean="0"/>
              <a:t> Universit`a di Pavia, Italy.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143000"/>
          </a:xfrm>
        </p:spPr>
        <p:txBody>
          <a:bodyPr>
            <a:noAutofit/>
          </a:bodyPr>
          <a:lstStyle/>
          <a:p>
            <a:r>
              <a:rPr lang="pl-PL" b="1" dirty="0" smtClean="0"/>
              <a:t>Channel </a:t>
            </a:r>
            <a:r>
              <a:rPr lang="pl-PL" b="1" dirty="0" err="1" smtClean="0"/>
              <a:t>simulation</a:t>
            </a:r>
            <a:r>
              <a:rPr lang="pl-PL" b="1" dirty="0" smtClean="0"/>
              <a:t> idea</a:t>
            </a:r>
            <a:endParaRPr lang="en-US" b="1" dirty="0"/>
          </a:p>
        </p:txBody>
      </p:sp>
      <p:cxnSp>
        <p:nvCxnSpPr>
          <p:cNvPr id="33" name="Łącznik prosty 32"/>
          <p:cNvCxnSpPr/>
          <p:nvPr/>
        </p:nvCxnSpPr>
        <p:spPr bwMode="auto">
          <a:xfrm>
            <a:off x="3491881" y="1628800"/>
            <a:ext cx="165618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4318437" y="2060848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 bwMode="auto">
          <a:xfrm>
            <a:off x="3851921" y="1988840"/>
            <a:ext cx="14401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3995936" y="1340768"/>
            <a:ext cx="800100" cy="7920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2" name="Obraz 4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267181" y="1556791"/>
            <a:ext cx="273397" cy="273397"/>
          </a:xfrm>
          <a:prstGeom prst="rect">
            <a:avLst/>
          </a:prstGeom>
          <a:noFill/>
          <a:ln/>
          <a:effectLst/>
        </p:spPr>
      </p:pic>
      <p:cxnSp>
        <p:nvCxnSpPr>
          <p:cNvPr id="43" name="Łącznik prosty 42"/>
          <p:cNvCxnSpPr/>
          <p:nvPr/>
        </p:nvCxnSpPr>
        <p:spPr bwMode="auto">
          <a:xfrm>
            <a:off x="3491882" y="2996952"/>
            <a:ext cx="165618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 bwMode="auto">
          <a:xfrm>
            <a:off x="3851922" y="3356992"/>
            <a:ext cx="14401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Prostokąt 47"/>
          <p:cNvSpPr/>
          <p:nvPr/>
        </p:nvSpPr>
        <p:spPr>
          <a:xfrm>
            <a:off x="3995937" y="2708920"/>
            <a:ext cx="800100" cy="7920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9" name="Obraz 4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267181" y="2924943"/>
            <a:ext cx="273397" cy="273397"/>
          </a:xfrm>
          <a:prstGeom prst="rect">
            <a:avLst/>
          </a:prstGeom>
          <a:noFill/>
          <a:ln/>
          <a:effectLst/>
        </p:spPr>
      </p:pic>
      <p:pic>
        <p:nvPicPr>
          <p:cNvPr id="50" name="Obraz 4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816" t="-35522" r="-25816" b="-35522"/>
          <a:stretch>
            <a:fillRect/>
          </a:stretch>
        </p:blipFill>
        <p:spPr bwMode="auto">
          <a:xfrm>
            <a:off x="3409235" y="3130329"/>
            <a:ext cx="485428" cy="397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51" name="Obraz 5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816" t="-35522" r="-25816" b="-35522"/>
          <a:stretch>
            <a:fillRect/>
          </a:stretch>
        </p:blipFill>
        <p:spPr bwMode="auto">
          <a:xfrm>
            <a:off x="3419873" y="1772816"/>
            <a:ext cx="485428" cy="397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57" name="Obraz 5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36975" y="2212273"/>
            <a:ext cx="415260" cy="301801"/>
          </a:xfrm>
          <a:prstGeom prst="rect">
            <a:avLst/>
          </a:prstGeom>
          <a:noFill/>
          <a:ln/>
          <a:effectLst/>
        </p:spPr>
      </p:pic>
      <p:pic>
        <p:nvPicPr>
          <p:cNvPr id="60" name="Obraz 59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23728" y="2212273"/>
            <a:ext cx="453019" cy="382040"/>
          </a:xfrm>
          <a:prstGeom prst="rect">
            <a:avLst/>
          </a:prstGeom>
          <a:noFill/>
          <a:ln/>
          <a:effectLst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24145" y="126876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8104" y="126876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pole tekstowe 62"/>
          <p:cNvSpPr txBox="1"/>
          <p:nvPr/>
        </p:nvSpPr>
        <p:spPr>
          <a:xfrm>
            <a:off x="323528" y="3861048"/>
            <a:ext cx="838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Quantum Fisher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nonincreasing</a:t>
            </a:r>
            <a:r>
              <a:rPr lang="pl-PL" dirty="0" smtClean="0"/>
              <a:t> under </a:t>
            </a:r>
            <a:r>
              <a:rPr lang="pl-PL" dirty="0" err="1" smtClean="0"/>
              <a:t>parameter</a:t>
            </a:r>
            <a:r>
              <a:rPr lang="pl-PL" dirty="0" smtClean="0"/>
              <a:t> independent CP </a:t>
            </a:r>
            <a:r>
              <a:rPr lang="pl-PL" dirty="0" err="1" smtClean="0"/>
              <a:t>maps</a:t>
            </a:r>
            <a:r>
              <a:rPr lang="pl-PL" dirty="0" smtClean="0"/>
              <a:t>!</a:t>
            </a:r>
            <a:endParaRPr lang="en-US" dirty="0"/>
          </a:p>
        </p:txBody>
      </p:sp>
      <p:pic>
        <p:nvPicPr>
          <p:cNvPr id="66" name="Obraz 6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7704" y="4365104"/>
            <a:ext cx="4580208" cy="428961"/>
          </a:xfrm>
          <a:prstGeom prst="rect">
            <a:avLst/>
          </a:prstGeom>
          <a:noFill/>
          <a:ln/>
          <a:effectLst/>
        </p:spPr>
      </p:pic>
      <p:pic>
        <p:nvPicPr>
          <p:cNvPr id="65" name="Obraz 64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587" t="-10911" r="-3587" b="-10911"/>
          <a:stretch>
            <a:fillRect/>
          </a:stretch>
        </p:blipFill>
        <p:spPr bwMode="auto">
          <a:xfrm>
            <a:off x="2627784" y="5085184"/>
            <a:ext cx="3017892" cy="112781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2" name="Grupa 23"/>
          <p:cNvGrpSpPr/>
          <p:nvPr/>
        </p:nvGrpSpPr>
        <p:grpSpPr>
          <a:xfrm>
            <a:off x="323528" y="6309320"/>
            <a:ext cx="5406631" cy="369332"/>
            <a:chOff x="381879" y="6411498"/>
            <a:chExt cx="5406631" cy="369332"/>
          </a:xfrm>
        </p:grpSpPr>
        <p:sp>
          <p:nvSpPr>
            <p:cNvPr id="22" name="pole tekstowe 21"/>
            <p:cNvSpPr txBox="1"/>
            <p:nvPr/>
          </p:nvSpPr>
          <p:spPr>
            <a:xfrm>
              <a:off x="381879" y="6411498"/>
              <a:ext cx="3187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We </a:t>
              </a:r>
              <a:r>
                <a:rPr lang="pl-PL" dirty="0" err="1" smtClean="0"/>
                <a:t>call</a:t>
              </a:r>
              <a:r>
                <a:rPr lang="pl-PL" dirty="0" smtClean="0"/>
                <a:t> </a:t>
              </a:r>
              <a:r>
                <a:rPr lang="pl-PL" dirty="0" err="1" smtClean="0"/>
                <a:t>the</a:t>
              </a:r>
              <a:r>
                <a:rPr lang="pl-PL" dirty="0" smtClean="0"/>
                <a:t> </a:t>
              </a:r>
              <a:r>
                <a:rPr lang="pl-PL" dirty="0" err="1" smtClean="0"/>
                <a:t>simulation</a:t>
              </a:r>
              <a:r>
                <a:rPr lang="pl-PL" dirty="0" smtClean="0"/>
                <a:t> </a:t>
              </a:r>
              <a:r>
                <a:rPr lang="pl-PL" dirty="0" err="1" smtClean="0"/>
                <a:t>classical</a:t>
              </a:r>
              <a:r>
                <a:rPr lang="pl-PL" dirty="0" smtClean="0"/>
                <a:t>: </a:t>
              </a:r>
              <a:endParaRPr lang="en-US" dirty="0"/>
            </a:p>
          </p:txBody>
        </p:sp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604614" y="6446854"/>
              <a:ext cx="2183896" cy="33070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86490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err="1" smtClean="0">
                <a:ea typeface="+mj-ea"/>
                <a:cs typeface="+mj-cs"/>
              </a:rPr>
              <a:t>Geometric</a:t>
            </a:r>
            <a:r>
              <a:rPr lang="pl-PL" sz="4400" b="1" dirty="0" smtClean="0">
                <a:ea typeface="+mj-ea"/>
                <a:cs typeface="+mj-cs"/>
              </a:rPr>
              <a:t> construction of (</a:t>
            </a:r>
            <a:r>
              <a:rPr lang="pl-PL" sz="4400" b="1" dirty="0" err="1" smtClean="0">
                <a:ea typeface="+mj-ea"/>
                <a:cs typeface="+mj-cs"/>
              </a:rPr>
              <a:t>local</a:t>
            </a:r>
            <a:r>
              <a:rPr lang="pl-PL" sz="4400" b="1" dirty="0" smtClean="0">
                <a:ea typeface="+mj-ea"/>
                <a:cs typeface="+mj-cs"/>
              </a:rPr>
              <a:t>) channel </a:t>
            </a:r>
            <a:r>
              <a:rPr lang="pl-PL" sz="4400" b="1" dirty="0" err="1" smtClean="0">
                <a:ea typeface="+mj-ea"/>
                <a:cs typeface="+mj-cs"/>
              </a:rPr>
              <a:t>simulation</a:t>
            </a:r>
            <a:endParaRPr lang="pl-PL" sz="4400" b="1" dirty="0" smtClean="0">
              <a:ea typeface="+mj-ea"/>
              <a:cs typeface="+mj-cs"/>
            </a:endParaRPr>
          </a:p>
          <a:p>
            <a:pPr algn="ctr"/>
            <a:endParaRPr lang="en-US" dirty="0"/>
          </a:p>
        </p:txBody>
      </p:sp>
      <p:grpSp>
        <p:nvGrpSpPr>
          <p:cNvPr id="2" name="Grupa 41"/>
          <p:cNvGrpSpPr/>
          <p:nvPr/>
        </p:nvGrpSpPr>
        <p:grpSpPr>
          <a:xfrm>
            <a:off x="1979710" y="1556792"/>
            <a:ext cx="5213996" cy="1872208"/>
            <a:chOff x="1979710" y="1556792"/>
            <a:chExt cx="5213996" cy="1872208"/>
          </a:xfrm>
        </p:grpSpPr>
        <p:grpSp>
          <p:nvGrpSpPr>
            <p:cNvPr id="3" name="Grupa 59"/>
            <p:cNvGrpSpPr/>
            <p:nvPr/>
          </p:nvGrpSpPr>
          <p:grpSpPr bwMode="auto">
            <a:xfrm>
              <a:off x="1979710" y="1700808"/>
              <a:ext cx="5040560" cy="1728192"/>
              <a:chOff x="1979710" y="1700808"/>
              <a:chExt cx="5040560" cy="1728192"/>
            </a:xfrm>
          </p:grpSpPr>
          <p:grpSp>
            <p:nvGrpSpPr>
              <p:cNvPr id="5" name="Grupa 58"/>
              <p:cNvGrpSpPr/>
              <p:nvPr/>
            </p:nvGrpSpPr>
            <p:grpSpPr bwMode="auto">
              <a:xfrm>
                <a:off x="1979710" y="1700808"/>
                <a:ext cx="5040560" cy="1728192"/>
                <a:chOff x="1979712" y="1700809"/>
                <a:chExt cx="5040560" cy="1728192"/>
              </a:xfrm>
            </p:grpSpPr>
            <p:sp>
              <p:nvSpPr>
                <p:cNvPr id="22" name="Elipsa 21"/>
                <p:cNvSpPr/>
                <p:nvPr/>
              </p:nvSpPr>
              <p:spPr bwMode="auto">
                <a:xfrm>
                  <a:off x="1979712" y="1700809"/>
                  <a:ext cx="5040560" cy="1728192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Obraz 55" descr="TP_tmp.emf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661942" y="1901206"/>
                  <a:ext cx="381001" cy="278893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24" name="Łuk 23"/>
                <p:cNvSpPr/>
                <p:nvPr/>
              </p:nvSpPr>
              <p:spPr bwMode="auto">
                <a:xfrm>
                  <a:off x="3635896" y="2132857"/>
                  <a:ext cx="1512168" cy="936104"/>
                </a:xfrm>
                <a:prstGeom prst="arc">
                  <a:avLst>
                    <a:gd name="adj1" fmla="val 14758231"/>
                    <a:gd name="adj2" fmla="val 2082771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Elipsa 20"/>
              <p:cNvSpPr/>
              <p:nvPr/>
            </p:nvSpPr>
            <p:spPr bwMode="auto">
              <a:xfrm>
                <a:off x="4707682" y="2142754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upa 28"/>
            <p:cNvGrpSpPr/>
            <p:nvPr/>
          </p:nvGrpSpPr>
          <p:grpSpPr>
            <a:xfrm>
              <a:off x="3118553" y="1556792"/>
              <a:ext cx="4075153" cy="1646535"/>
              <a:chOff x="3118553" y="1556792"/>
              <a:chExt cx="4075153" cy="1646535"/>
            </a:xfrm>
          </p:grpSpPr>
          <p:sp>
            <p:nvSpPr>
              <p:cNvPr id="13" name="Elipsa 12"/>
              <p:cNvSpPr/>
              <p:nvPr/>
            </p:nvSpPr>
            <p:spPr bwMode="auto">
              <a:xfrm>
                <a:off x="3508847" y="1729186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upa 27"/>
              <p:cNvGrpSpPr/>
              <p:nvPr/>
            </p:nvGrpSpPr>
            <p:grpSpPr>
              <a:xfrm>
                <a:off x="3118553" y="1556792"/>
                <a:ext cx="4075153" cy="1646535"/>
                <a:chOff x="3118553" y="1556792"/>
                <a:chExt cx="4075153" cy="1646535"/>
              </a:xfrm>
            </p:grpSpPr>
            <p:grpSp>
              <p:nvGrpSpPr>
                <p:cNvPr id="15" name="Grupa 26"/>
                <p:cNvGrpSpPr/>
                <p:nvPr/>
              </p:nvGrpSpPr>
              <p:grpSpPr>
                <a:xfrm>
                  <a:off x="3118553" y="1556792"/>
                  <a:ext cx="4075153" cy="1646535"/>
                  <a:chOff x="3118553" y="1556792"/>
                  <a:chExt cx="4075153" cy="1646535"/>
                </a:xfrm>
              </p:grpSpPr>
              <p:pic>
                <p:nvPicPr>
                  <p:cNvPr id="8" name="Obraz 7" descr="TP_tmp.png"/>
                  <p:cNvPicPr>
                    <a:picLocks noChangeAspect="1"/>
                  </p:cNvPicPr>
                  <p:nvPr>
                    <p:custDataLst>
                      <p:tags r:id="rId13"/>
                    </p:custDataLst>
                  </p:nvPr>
                </p:nvPicPr>
                <p:blipFill>
                  <a:blip r:embed="rId2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17591" y="1772817"/>
                    <a:ext cx="254067" cy="12627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9" name="Obraz 8" descr="TP_tmp.png"/>
                  <p:cNvPicPr>
                    <a:picLocks noChangeAspect="1"/>
                  </p:cNvPicPr>
                  <p:nvPr>
                    <p:custDataLst>
                      <p:tags r:id="rId14"/>
                    </p:custDataLst>
                  </p:nvPr>
                </p:nvPicPr>
                <p:blipFill>
                  <a:blip r:embed="rId2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5902086" y="2348880"/>
                    <a:ext cx="253430" cy="20183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cxnSp>
                <p:nvCxnSpPr>
                  <p:cNvPr id="10" name="Łącznik prosty 9"/>
                  <p:cNvCxnSpPr/>
                  <p:nvPr/>
                </p:nvCxnSpPr>
                <p:spPr bwMode="auto">
                  <a:xfrm>
                    <a:off x="3563886" y="1772816"/>
                    <a:ext cx="3240360" cy="1152128"/>
                  </a:xfrm>
                  <a:prstGeom prst="line">
                    <a:avLst/>
                  </a:prstGeom>
                  <a:noFill/>
                  <a:ln>
                    <a:solidFill>
                      <a:srgbClr val="0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1" name="Obraz 10" descr="TP_tmp.emf"/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>
                  <a:blip r:embed="rId2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3118553" y="1556792"/>
                    <a:ext cx="331369" cy="203097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12" name="Obraz 11" descr="TP_tmp.emf"/>
                  <p:cNvPicPr>
                    <a:picLocks noChangeAspect="1"/>
                  </p:cNvPicPr>
                  <p:nvPr>
                    <p:custDataLst>
                      <p:tags r:id="rId16"/>
                    </p:custDataLst>
                  </p:nvPr>
                </p:nvPicPr>
                <p:blipFill>
                  <a:blip r:embed="rId2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6863600" y="2924943"/>
                    <a:ext cx="330106" cy="278384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sp>
              <p:nvSpPr>
                <p:cNvPr id="14" name="Elipsa 13"/>
                <p:cNvSpPr/>
                <p:nvPr/>
              </p:nvSpPr>
              <p:spPr bwMode="auto">
                <a:xfrm>
                  <a:off x="6745264" y="2886275"/>
                  <a:ext cx="72008" cy="7200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upa 65"/>
            <p:cNvGrpSpPr/>
            <p:nvPr/>
          </p:nvGrpSpPr>
          <p:grpSpPr bwMode="auto">
            <a:xfrm>
              <a:off x="3663122" y="2132857"/>
              <a:ext cx="1886780" cy="543959"/>
              <a:chOff x="3680721" y="2132857"/>
              <a:chExt cx="1886780" cy="543959"/>
            </a:xfrm>
          </p:grpSpPr>
          <p:pic>
            <p:nvPicPr>
              <p:cNvPr id="61" name="Obraz 60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680721" y="2132857"/>
                <a:ext cx="722512" cy="2557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4" name="Obraz 63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844470" y="2420889"/>
                <a:ext cx="723031" cy="255927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16" name="Elipsa 15"/>
            <p:cNvSpPr/>
            <p:nvPr/>
          </p:nvSpPr>
          <p:spPr bwMode="auto">
            <a:xfrm>
              <a:off x="4198467" y="2109020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ipsa 16"/>
            <p:cNvSpPr/>
            <p:nvPr/>
          </p:nvSpPr>
          <p:spPr bwMode="auto">
            <a:xfrm>
              <a:off x="5072283" y="2420889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a 44"/>
          <p:cNvGrpSpPr/>
          <p:nvPr/>
        </p:nvGrpSpPr>
        <p:grpSpPr>
          <a:xfrm>
            <a:off x="401134" y="4869160"/>
            <a:ext cx="3328139" cy="1547112"/>
            <a:chOff x="401134" y="4869160"/>
            <a:chExt cx="3328139" cy="1547112"/>
          </a:xfrm>
        </p:grpSpPr>
        <p:grpSp>
          <p:nvGrpSpPr>
            <p:cNvPr id="20" name="Grupa 50"/>
            <p:cNvGrpSpPr/>
            <p:nvPr/>
          </p:nvGrpSpPr>
          <p:grpSpPr bwMode="auto">
            <a:xfrm>
              <a:off x="401134" y="4869160"/>
              <a:ext cx="3328139" cy="1547112"/>
              <a:chOff x="395536" y="4869160"/>
              <a:chExt cx="3328139" cy="1547112"/>
            </a:xfrm>
          </p:grpSpPr>
          <p:cxnSp>
            <p:nvCxnSpPr>
              <p:cNvPr id="29" name="Łącznik prosty 28"/>
              <p:cNvCxnSpPr/>
              <p:nvPr/>
            </p:nvCxnSpPr>
            <p:spPr bwMode="auto">
              <a:xfrm>
                <a:off x="395536" y="5373216"/>
                <a:ext cx="1226362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Prostokąt 29"/>
              <p:cNvSpPr/>
              <p:nvPr/>
            </p:nvSpPr>
            <p:spPr bwMode="auto">
              <a:xfrm>
                <a:off x="611560" y="5085184"/>
                <a:ext cx="1847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pl-PL" sz="4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1" name="Obraz 40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755576" y="5085184"/>
                <a:ext cx="494988" cy="47335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pic>
          <p:grpSp>
            <p:nvGrpSpPr>
              <p:cNvPr id="23" name="Grupa 46"/>
              <p:cNvGrpSpPr/>
              <p:nvPr/>
            </p:nvGrpSpPr>
            <p:grpSpPr bwMode="auto">
              <a:xfrm>
                <a:off x="2054066" y="4869160"/>
                <a:ext cx="1559689" cy="1080120"/>
                <a:chOff x="2054188" y="4869160"/>
                <a:chExt cx="1559689" cy="1080120"/>
              </a:xfrm>
            </p:grpSpPr>
            <p:cxnSp>
              <p:nvCxnSpPr>
                <p:cNvPr id="36" name="Łącznik prosty 35"/>
                <p:cNvCxnSpPr/>
                <p:nvPr/>
              </p:nvCxnSpPr>
              <p:spPr bwMode="auto">
                <a:xfrm>
                  <a:off x="2353737" y="5709253"/>
                  <a:ext cx="360040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 bwMode="auto">
                <a:xfrm>
                  <a:off x="2173717" y="5109187"/>
                  <a:ext cx="1440160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Prostokąt 37"/>
                <p:cNvSpPr/>
                <p:nvPr/>
              </p:nvSpPr>
              <p:spPr bwMode="auto">
                <a:xfrm>
                  <a:off x="2653771" y="4869160"/>
                  <a:ext cx="666750" cy="10801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pic>
              <p:nvPicPr>
                <p:cNvPr id="39" name="Obraz 38" descr="TP_tmp.emf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7" cstate="print"/>
                <a:stretch>
                  <a:fillRect/>
                </a:stretch>
              </p:blipFill>
              <p:spPr bwMode="auto">
                <a:xfrm>
                  <a:off x="2855844" y="5328612"/>
                  <a:ext cx="227831" cy="227831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44" name="Obraz 43" descr="TP_tmp.emf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2054188" y="5649247"/>
                  <a:ext cx="265807" cy="193182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pic>
            <p:nvPicPr>
              <p:cNvPr id="49" name="Obraz 48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08958" y="6165303"/>
                <a:ext cx="3314717" cy="25096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54" name="Obraz 5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19672" y="5157192"/>
              <a:ext cx="507062" cy="33755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5" name="Grupa 42"/>
          <p:cNvGrpSpPr/>
          <p:nvPr/>
        </p:nvGrpSpPr>
        <p:grpSpPr>
          <a:xfrm>
            <a:off x="467544" y="3573016"/>
            <a:ext cx="8446854" cy="586786"/>
            <a:chOff x="467544" y="3573016"/>
            <a:chExt cx="8446854" cy="586786"/>
          </a:xfrm>
        </p:grpSpPr>
        <p:pic>
          <p:nvPicPr>
            <p:cNvPr id="68" name="Obraz 67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3573016"/>
              <a:ext cx="3046254" cy="5867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1" name="Obraz 7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7544" y="3645024"/>
              <a:ext cx="4470988" cy="33528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2" name="Obraz 7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31640" y="4077072"/>
            <a:ext cx="2346417" cy="474311"/>
          </a:xfrm>
          <a:prstGeom prst="rect">
            <a:avLst/>
          </a:prstGeom>
          <a:noFill/>
          <a:ln/>
          <a:effectLst/>
        </p:spPr>
      </p:pic>
      <p:pic>
        <p:nvPicPr>
          <p:cNvPr id="74" name="Obraz 7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9992" y="4725144"/>
            <a:ext cx="3436627" cy="363779"/>
          </a:xfrm>
          <a:prstGeom prst="rect">
            <a:avLst/>
          </a:prstGeom>
          <a:noFill/>
          <a:ln/>
          <a:effectLst/>
        </p:spPr>
      </p:pic>
      <p:pic>
        <p:nvPicPr>
          <p:cNvPr id="76" name="Obraz 7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39952" y="5445224"/>
            <a:ext cx="4368279" cy="7359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86490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ea typeface="+mj-ea"/>
                <a:cs typeface="+mj-cs"/>
              </a:rPr>
              <a:t>Heisenberg </a:t>
            </a:r>
            <a:r>
              <a:rPr lang="pl-PL" sz="4400" b="1" dirty="0" err="1" smtClean="0">
                <a:ea typeface="+mj-ea"/>
                <a:cs typeface="+mj-cs"/>
              </a:rPr>
              <a:t>scaling</a:t>
            </a:r>
            <a:r>
              <a:rPr lang="pl-PL" sz="4400" b="1" dirty="0" smtClean="0">
                <a:ea typeface="+mj-ea"/>
                <a:cs typeface="+mj-cs"/>
              </a:rPr>
              <a:t> </a:t>
            </a:r>
            <a:r>
              <a:rPr lang="pl-PL" sz="4400" b="1" dirty="0" err="1" smtClean="0">
                <a:ea typeface="+mj-ea"/>
                <a:cs typeface="+mj-cs"/>
              </a:rPr>
              <a:t>lost</a:t>
            </a:r>
            <a:endParaRPr lang="pl-PL" sz="4400" b="1" dirty="0" smtClean="0">
              <a:ea typeface="+mj-ea"/>
              <a:cs typeface="+mj-cs"/>
            </a:endParaRPr>
          </a:p>
          <a:p>
            <a:pPr algn="ctr"/>
            <a:endParaRPr lang="en-US" dirty="0"/>
          </a:p>
        </p:txBody>
      </p:sp>
      <p:grpSp>
        <p:nvGrpSpPr>
          <p:cNvPr id="2" name="Grupa 59"/>
          <p:cNvGrpSpPr/>
          <p:nvPr/>
        </p:nvGrpSpPr>
        <p:grpSpPr bwMode="auto">
          <a:xfrm>
            <a:off x="2051720" y="1196752"/>
            <a:ext cx="5040560" cy="1728192"/>
            <a:chOff x="1979710" y="1700808"/>
            <a:chExt cx="5040560" cy="1728192"/>
          </a:xfrm>
        </p:grpSpPr>
        <p:grpSp>
          <p:nvGrpSpPr>
            <p:cNvPr id="3" name="Grupa 58"/>
            <p:cNvGrpSpPr/>
            <p:nvPr/>
          </p:nvGrpSpPr>
          <p:grpSpPr bwMode="auto">
            <a:xfrm>
              <a:off x="1979710" y="1700808"/>
              <a:ext cx="5040560" cy="1728192"/>
              <a:chOff x="1979712" y="1700809"/>
              <a:chExt cx="5040560" cy="1728192"/>
            </a:xfrm>
          </p:grpSpPr>
          <p:sp>
            <p:nvSpPr>
              <p:cNvPr id="22" name="Elipsa 21"/>
              <p:cNvSpPr/>
              <p:nvPr/>
            </p:nvSpPr>
            <p:spPr bwMode="auto">
              <a:xfrm>
                <a:off x="1979712" y="1700809"/>
                <a:ext cx="5040560" cy="1728192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6" name="Obraz 55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661942" y="1901206"/>
                <a:ext cx="381001" cy="27889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4" name="Łuk 23"/>
              <p:cNvSpPr/>
              <p:nvPr/>
            </p:nvSpPr>
            <p:spPr bwMode="auto">
              <a:xfrm>
                <a:off x="3635896" y="2132857"/>
                <a:ext cx="1512168" cy="936104"/>
              </a:xfrm>
              <a:prstGeom prst="arc">
                <a:avLst>
                  <a:gd name="adj1" fmla="val 14758231"/>
                  <a:gd name="adj2" fmla="val 2082771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Elipsa 20"/>
            <p:cNvSpPr/>
            <p:nvPr/>
          </p:nvSpPr>
          <p:spPr bwMode="auto">
            <a:xfrm>
              <a:off x="4707682" y="2142754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a 28"/>
          <p:cNvGrpSpPr/>
          <p:nvPr/>
        </p:nvGrpSpPr>
        <p:grpSpPr>
          <a:xfrm>
            <a:off x="3190563" y="1052736"/>
            <a:ext cx="4075153" cy="1646535"/>
            <a:chOff x="3118553" y="1556792"/>
            <a:chExt cx="4075153" cy="1646535"/>
          </a:xfrm>
        </p:grpSpPr>
        <p:sp>
          <p:nvSpPr>
            <p:cNvPr id="13" name="Elipsa 12"/>
            <p:cNvSpPr/>
            <p:nvPr/>
          </p:nvSpPr>
          <p:spPr bwMode="auto">
            <a:xfrm>
              <a:off x="3508847" y="1729186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upa 27"/>
            <p:cNvGrpSpPr/>
            <p:nvPr/>
          </p:nvGrpSpPr>
          <p:grpSpPr>
            <a:xfrm>
              <a:off x="3118553" y="1556792"/>
              <a:ext cx="4075153" cy="1646535"/>
              <a:chOff x="3118553" y="1556792"/>
              <a:chExt cx="4075153" cy="1646535"/>
            </a:xfrm>
          </p:grpSpPr>
          <p:grpSp>
            <p:nvGrpSpPr>
              <p:cNvPr id="7" name="Grupa 26"/>
              <p:cNvGrpSpPr/>
              <p:nvPr/>
            </p:nvGrpSpPr>
            <p:grpSpPr>
              <a:xfrm>
                <a:off x="3118553" y="1556792"/>
                <a:ext cx="4075153" cy="1646535"/>
                <a:chOff x="3118553" y="1556792"/>
                <a:chExt cx="4075153" cy="1646535"/>
              </a:xfrm>
            </p:grpSpPr>
            <p:pic>
              <p:nvPicPr>
                <p:cNvPr id="8" name="Obraz 7" descr="TP_tmp.png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317591" y="1772817"/>
                  <a:ext cx="254067" cy="126273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9" name="Obraz 8" descr="TP_tmp.png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5902086" y="2348880"/>
                  <a:ext cx="253430" cy="201833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10" name="Łącznik prosty 9"/>
                <p:cNvCxnSpPr/>
                <p:nvPr/>
              </p:nvCxnSpPr>
              <p:spPr bwMode="auto">
                <a:xfrm>
                  <a:off x="3563886" y="1772816"/>
                  <a:ext cx="3240360" cy="1152128"/>
                </a:xfrm>
                <a:prstGeom prst="line">
                  <a:avLst/>
                </a:prstGeom>
                <a:noFill/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" name="Obraz 10" descr="TP_tmp.emf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3118553" y="1556792"/>
                  <a:ext cx="331369" cy="203097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12" name="Obraz 11" descr="TP_tmp.emf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863600" y="2924943"/>
                  <a:ext cx="330106" cy="278384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14" name="Elipsa 13"/>
              <p:cNvSpPr/>
              <p:nvPr/>
            </p:nvSpPr>
            <p:spPr bwMode="auto">
              <a:xfrm>
                <a:off x="6745264" y="2886275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upa 65"/>
          <p:cNvGrpSpPr/>
          <p:nvPr/>
        </p:nvGrpSpPr>
        <p:grpSpPr bwMode="auto">
          <a:xfrm>
            <a:off x="3735132" y="1628801"/>
            <a:ext cx="1886780" cy="543959"/>
            <a:chOff x="3680721" y="2132857"/>
            <a:chExt cx="1886780" cy="543959"/>
          </a:xfrm>
        </p:grpSpPr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680721" y="2132857"/>
              <a:ext cx="722512" cy="2557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844470" y="2420889"/>
              <a:ext cx="723031" cy="25592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6" name="Elipsa 15"/>
          <p:cNvSpPr/>
          <p:nvPr/>
        </p:nvSpPr>
        <p:spPr bwMode="auto">
          <a:xfrm>
            <a:off x="4270477" y="1604964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/>
          <p:cNvSpPr/>
          <p:nvPr/>
        </p:nvSpPr>
        <p:spPr bwMode="auto">
          <a:xfrm>
            <a:off x="5144293" y="1916833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Obraz 4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806" t="-14903" r="-4806" b="-14903"/>
          <a:stretch>
            <a:fillRect/>
          </a:stretch>
        </p:blipFill>
        <p:spPr bwMode="auto">
          <a:xfrm>
            <a:off x="3347866" y="3140968"/>
            <a:ext cx="2512759" cy="95960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66" name="Grupa 65"/>
          <p:cNvGrpSpPr/>
          <p:nvPr/>
        </p:nvGrpSpPr>
        <p:grpSpPr>
          <a:xfrm>
            <a:off x="1403650" y="4149080"/>
            <a:ext cx="5488170" cy="1517119"/>
            <a:chOff x="1403650" y="4149080"/>
            <a:chExt cx="5488170" cy="1517119"/>
          </a:xfrm>
        </p:grpSpPr>
        <p:sp>
          <p:nvSpPr>
            <p:cNvPr id="96" name="Prostokąt 95"/>
            <p:cNvSpPr/>
            <p:nvPr/>
          </p:nvSpPr>
          <p:spPr>
            <a:xfrm>
              <a:off x="1403650" y="4221088"/>
              <a:ext cx="1164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dephasing</a:t>
              </a:r>
              <a:endParaRPr lang="en-US" dirty="0"/>
            </a:p>
          </p:txBody>
        </p:sp>
        <p:grpSp>
          <p:nvGrpSpPr>
            <p:cNvPr id="18" name="Grupa 63"/>
            <p:cNvGrpSpPr/>
            <p:nvPr/>
          </p:nvGrpSpPr>
          <p:grpSpPr>
            <a:xfrm>
              <a:off x="2843810" y="4149080"/>
              <a:ext cx="1646982" cy="536142"/>
              <a:chOff x="4557598" y="3212976"/>
              <a:chExt cx="2543640" cy="828032"/>
            </a:xfrm>
          </p:grpSpPr>
          <p:pic>
            <p:nvPicPr>
              <p:cNvPr id="104" name="Obraz 48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484936" y="3601818"/>
                <a:ext cx="178298" cy="20268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05" name="Elipsa 104"/>
              <p:cNvSpPr/>
              <p:nvPr/>
            </p:nvSpPr>
            <p:spPr>
              <a:xfrm>
                <a:off x="5925750" y="3457803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Łącznik prosty ze strzałką 105"/>
              <p:cNvCxnSpPr/>
              <p:nvPr/>
            </p:nvCxnSpPr>
            <p:spPr>
              <a:xfrm>
                <a:off x="6501814" y="3673827"/>
                <a:ext cx="172819" cy="9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Elipsa 106"/>
              <p:cNvSpPr/>
              <p:nvPr/>
            </p:nvSpPr>
            <p:spPr>
              <a:xfrm>
                <a:off x="6717838" y="3457803"/>
                <a:ext cx="383400" cy="54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Elipsa 107"/>
              <p:cNvSpPr/>
              <p:nvPr/>
            </p:nvSpPr>
            <p:spPr>
              <a:xfrm>
                <a:off x="4644008" y="3501008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Łuk 108"/>
              <p:cNvSpPr/>
              <p:nvPr/>
            </p:nvSpPr>
            <p:spPr>
              <a:xfrm>
                <a:off x="4557598" y="3457803"/>
                <a:ext cx="734482" cy="216024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0" name="Obraz 109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516216" y="3429000"/>
                <a:ext cx="144016" cy="16849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11" name="Obraz 53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4860032" y="3212976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3" name="Obraz 11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04050" y="4149080"/>
              <a:ext cx="1887770" cy="608771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9" name="Grupa 100"/>
            <p:cNvGrpSpPr/>
            <p:nvPr/>
          </p:nvGrpSpPr>
          <p:grpSpPr>
            <a:xfrm>
              <a:off x="1619674" y="4869160"/>
              <a:ext cx="5064458" cy="797039"/>
              <a:chOff x="1619672" y="5805264"/>
              <a:chExt cx="5064458" cy="797039"/>
            </a:xfrm>
          </p:grpSpPr>
          <p:grpSp>
            <p:nvGrpSpPr>
              <p:cNvPr id="20" name="Grupa 24"/>
              <p:cNvGrpSpPr/>
              <p:nvPr/>
            </p:nvGrpSpPr>
            <p:grpSpPr>
              <a:xfrm>
                <a:off x="2555776" y="5805264"/>
                <a:ext cx="1734732" cy="797039"/>
                <a:chOff x="2339752" y="4365104"/>
                <a:chExt cx="2952328" cy="1289062"/>
              </a:xfrm>
            </p:grpSpPr>
            <p:grpSp>
              <p:nvGrpSpPr>
                <p:cNvPr id="23" name="Grupa 27"/>
                <p:cNvGrpSpPr/>
                <p:nvPr/>
              </p:nvGrpSpPr>
              <p:grpSpPr>
                <a:xfrm>
                  <a:off x="2339752" y="4653136"/>
                  <a:ext cx="2952328" cy="1001030"/>
                  <a:chOff x="3275856" y="1268760"/>
                  <a:chExt cx="2952328" cy="1001030"/>
                </a:xfrm>
              </p:grpSpPr>
              <p:cxnSp>
                <p:nvCxnSpPr>
                  <p:cNvPr id="74" name="Łącznik prosty 73"/>
                  <p:cNvCxnSpPr/>
                  <p:nvPr/>
                </p:nvCxnSpPr>
                <p:spPr>
                  <a:xfrm>
                    <a:off x="3275856" y="1484784"/>
                    <a:ext cx="360040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Łącznik prosty 75"/>
                  <p:cNvCxnSpPr/>
                  <p:nvPr/>
                </p:nvCxnSpPr>
                <p:spPr>
                  <a:xfrm>
                    <a:off x="4067944" y="2132856"/>
                    <a:ext cx="1296144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Łącznik prosty 79"/>
                  <p:cNvCxnSpPr/>
                  <p:nvPr/>
                </p:nvCxnSpPr>
                <p:spPr>
                  <a:xfrm>
                    <a:off x="4211960" y="1484784"/>
                    <a:ext cx="122413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Prostokąt 80"/>
                  <p:cNvSpPr/>
                  <p:nvPr/>
                </p:nvSpPr>
                <p:spPr>
                  <a:xfrm>
                    <a:off x="4860032" y="1268760"/>
                    <a:ext cx="504056" cy="432048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 dirty="0"/>
                  </a:p>
                </p:txBody>
              </p:sp>
              <p:pic>
                <p:nvPicPr>
                  <p:cNvPr id="82" name="Obraz 53" descr="TP_tmp.emf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28" cstate="print"/>
                  <a:srcRect/>
                  <a:stretch>
                    <a:fillRect/>
                  </a:stretch>
                </p:blipFill>
                <p:spPr bwMode="auto">
                  <a:xfrm>
                    <a:off x="5001865" y="1374552"/>
                    <a:ext cx="167640" cy="196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83" name="Łącznik prosty 82"/>
                  <p:cNvCxnSpPr/>
                  <p:nvPr/>
                </p:nvCxnSpPr>
                <p:spPr>
                  <a:xfrm rot="5400000" flipH="1" flipV="1">
                    <a:off x="4138475" y="1980281"/>
                    <a:ext cx="568980" cy="10037"/>
                  </a:xfrm>
                  <a:prstGeom prst="line">
                    <a:avLst/>
                  </a:prstGeom>
                  <a:ln>
                    <a:prstDash val="dash"/>
                    <a:headEnd type="non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Łącznik prosty 83"/>
                  <p:cNvCxnSpPr/>
                  <p:nvPr/>
                </p:nvCxnSpPr>
                <p:spPr>
                  <a:xfrm flipH="1" flipV="1">
                    <a:off x="588285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Łącznik prosty 84"/>
                  <p:cNvCxnSpPr/>
                  <p:nvPr/>
                </p:nvCxnSpPr>
                <p:spPr>
                  <a:xfrm flipV="1">
                    <a:off x="5724128" y="1484784"/>
                    <a:ext cx="504056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Łącznik prosty 85"/>
                  <p:cNvCxnSpPr/>
                  <p:nvPr/>
                </p:nvCxnSpPr>
                <p:spPr>
                  <a:xfrm flipV="1">
                    <a:off x="5364088" y="1859789"/>
                    <a:ext cx="395695" cy="27306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Prostokąt 86"/>
                  <p:cNvSpPr/>
                  <p:nvPr/>
                </p:nvSpPr>
                <p:spPr>
                  <a:xfrm>
                    <a:off x="5594492" y="17452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cxnSp>
                <p:nvCxnSpPr>
                  <p:cNvPr id="88" name="Łącznik prosty 87"/>
                  <p:cNvCxnSpPr/>
                  <p:nvPr/>
                </p:nvCxnSpPr>
                <p:spPr>
                  <a:xfrm>
                    <a:off x="5436096" y="1484784"/>
                    <a:ext cx="288032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Prostokąt 88"/>
                  <p:cNvSpPr/>
                  <p:nvPr/>
                </p:nvSpPr>
                <p:spPr>
                  <a:xfrm rot="18900000">
                    <a:off x="4189060" y="1425880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90" name="Obraz 89" descr="TP_tmp.emf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2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1412776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sp>
                <p:nvSpPr>
                  <p:cNvPr id="91" name="Prostokąt 90"/>
                  <p:cNvSpPr/>
                  <p:nvPr/>
                </p:nvSpPr>
                <p:spPr>
                  <a:xfrm rot="18900000">
                    <a:off x="4189060" y="20739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92" name="Obraz 91" descr="TP_tmp.emf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2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2060848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cxnSp>
                <p:nvCxnSpPr>
                  <p:cNvPr id="93" name="Łącznik prosty 92"/>
                  <p:cNvCxnSpPr/>
                  <p:nvPr/>
                </p:nvCxnSpPr>
                <p:spPr>
                  <a:xfrm flipH="1" flipV="1">
                    <a:off x="372261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Łącznik prosty 93"/>
                  <p:cNvCxnSpPr/>
                  <p:nvPr/>
                </p:nvCxnSpPr>
                <p:spPr>
                  <a:xfrm flipV="1">
                    <a:off x="3635896" y="1484784"/>
                    <a:ext cx="576064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Łącznik prosty 96"/>
                  <p:cNvCxnSpPr/>
                  <p:nvPr/>
                </p:nvCxnSpPr>
                <p:spPr>
                  <a:xfrm flipV="1">
                    <a:off x="3347864" y="1916832"/>
                    <a:ext cx="281062" cy="2160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Prostokąt 97"/>
                  <p:cNvSpPr/>
                  <p:nvPr/>
                </p:nvSpPr>
                <p:spPr>
                  <a:xfrm>
                    <a:off x="3419872" y="1772816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</p:grpSp>
            <p:cxnSp>
              <p:nvCxnSpPr>
                <p:cNvPr id="72" name="Łącznik prosty 71"/>
                <p:cNvCxnSpPr/>
                <p:nvPr/>
              </p:nvCxnSpPr>
              <p:spPr>
                <a:xfrm rot="5400000" flipH="1">
                  <a:off x="3223433" y="4633551"/>
                  <a:ext cx="545451" cy="855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Prostokąt 98"/>
              <p:cNvSpPr/>
              <p:nvPr/>
            </p:nvSpPr>
            <p:spPr>
              <a:xfrm>
                <a:off x="1619672" y="6093296"/>
                <a:ext cx="5469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 err="1" smtClean="0"/>
                  <a:t>loss</a:t>
                </a:r>
                <a:endParaRPr lang="en-US" dirty="0"/>
              </a:p>
            </p:txBody>
          </p:sp>
          <p:pic>
            <p:nvPicPr>
              <p:cNvPr id="100" name="Obraz 99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923702" y="5949279"/>
                <a:ext cx="1760428" cy="608566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62" name="Prostokąt 61"/>
          <p:cNvSpPr/>
          <p:nvPr/>
        </p:nvSpPr>
        <p:spPr>
          <a:xfrm>
            <a:off x="611560" y="6165304"/>
            <a:ext cx="798603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l-PL" sz="2400" dirty="0" err="1" smtClean="0"/>
              <a:t>Bounds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easy</a:t>
            </a:r>
            <a:r>
              <a:rPr lang="pl-PL" sz="2400" dirty="0" smtClean="0"/>
              <a:t> to </a:t>
            </a:r>
            <a:r>
              <a:rPr lang="pl-PL" sz="2400" dirty="0" err="1" smtClean="0"/>
              <a:t>saturate</a:t>
            </a:r>
            <a:r>
              <a:rPr lang="pl-PL" sz="2400" dirty="0" smtClean="0"/>
              <a:t> ! (</a:t>
            </a:r>
            <a:r>
              <a:rPr lang="pl-PL" sz="2400" dirty="0" err="1" smtClean="0"/>
              <a:t>squeezed</a:t>
            </a:r>
            <a:r>
              <a:rPr lang="pl-PL" sz="2400" dirty="0" smtClean="0"/>
              <a:t>, </a:t>
            </a:r>
            <a:r>
              <a:rPr lang="pl-PL" sz="2400" dirty="0" err="1" smtClean="0"/>
              <a:t>spin-squeezed</a:t>
            </a:r>
            <a:r>
              <a:rPr lang="pl-PL" sz="2400" dirty="0" smtClean="0"/>
              <a:t> </a:t>
            </a:r>
            <a:r>
              <a:rPr lang="pl-PL" sz="2400" dirty="0" err="1" smtClean="0"/>
              <a:t>states</a:t>
            </a:r>
            <a:r>
              <a:rPr lang="pl-PL" sz="2400" dirty="0" smtClean="0"/>
              <a:t>)</a:t>
            </a:r>
            <a:endParaRPr lang="en-US" sz="2400" dirty="0"/>
          </a:p>
        </p:txBody>
      </p:sp>
      <p:sp>
        <p:nvSpPr>
          <p:cNvPr id="63" name="Elipsa 62"/>
          <p:cNvSpPr/>
          <p:nvPr/>
        </p:nvSpPr>
        <p:spPr>
          <a:xfrm>
            <a:off x="6073868" y="4149080"/>
            <a:ext cx="946405" cy="300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ipsa 64"/>
          <p:cNvSpPr/>
          <p:nvPr/>
        </p:nvSpPr>
        <p:spPr>
          <a:xfrm>
            <a:off x="6012162" y="5013176"/>
            <a:ext cx="946405" cy="300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51"/>
          <p:cNvGrpSpPr/>
          <p:nvPr/>
        </p:nvGrpSpPr>
        <p:grpSpPr>
          <a:xfrm>
            <a:off x="179512" y="4365104"/>
            <a:ext cx="5717236" cy="1304925"/>
            <a:chOff x="395536" y="5229200"/>
            <a:chExt cx="5717236" cy="130492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5229200"/>
              <a:ext cx="4305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5949280"/>
              <a:ext cx="1828804" cy="43129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smtClean="0">
                <a:latin typeface="+mj-lt"/>
                <a:ea typeface="+mj-ea"/>
                <a:cs typeface="+mj-cs"/>
              </a:rPr>
              <a:t>GEO600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interferometer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at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the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fundamental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quantum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bound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GEO 600 S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4125265" cy="2520280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6876256" y="4797152"/>
            <a:ext cx="186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+10dB </a:t>
            </a:r>
            <a:r>
              <a:rPr lang="pl-PL" dirty="0" err="1" smtClean="0"/>
              <a:t>squeezed</a:t>
            </a:r>
            <a:endParaRPr lang="en-US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876256" y="4437112"/>
            <a:ext cx="14931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err="1" smtClean="0"/>
              <a:t>coherent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endParaRPr lang="en-US" dirty="0"/>
          </a:p>
        </p:txBody>
      </p:sp>
      <p:cxnSp>
        <p:nvCxnSpPr>
          <p:cNvPr id="23" name="Łącznik prosty 22"/>
          <p:cNvCxnSpPr/>
          <p:nvPr/>
        </p:nvCxnSpPr>
        <p:spPr>
          <a:xfrm>
            <a:off x="6084168" y="5013176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/>
          <a:srcRect l="615" r="1229" b="1853"/>
          <a:stretch>
            <a:fillRect/>
          </a:stretch>
        </p:blipFill>
        <p:spPr bwMode="auto">
          <a:xfrm>
            <a:off x="4283968" y="1412776"/>
            <a:ext cx="4382130" cy="290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Łącznik prosty 13"/>
          <p:cNvCxnSpPr/>
          <p:nvPr/>
        </p:nvCxnSpPr>
        <p:spPr>
          <a:xfrm>
            <a:off x="6084168" y="4653136"/>
            <a:ext cx="50405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6876256" y="5157192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endParaRPr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683568" y="6488668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RDD, K. Banaszek, R.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Schnabel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Phys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Rev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A,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041802(R) (2013)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Łącznik prosty 29"/>
          <p:cNvCxnSpPr/>
          <p:nvPr/>
        </p:nvCxnSpPr>
        <p:spPr>
          <a:xfrm>
            <a:off x="6084168" y="5373216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1115616" y="5661248"/>
            <a:ext cx="662473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 smtClean="0"/>
              <a:t>The</a:t>
            </a:r>
            <a:r>
              <a:rPr lang="pl-PL" sz="2400" b="1" dirty="0" smtClean="0"/>
              <a:t> most general quantum </a:t>
            </a:r>
            <a:r>
              <a:rPr lang="pl-PL" sz="2400" b="1" dirty="0" err="1" smtClean="0"/>
              <a:t>strategies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could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additionally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improve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the</a:t>
            </a:r>
            <a:r>
              <a:rPr lang="pl-PL" sz="2400" b="1" dirty="0" smtClean="0"/>
              <a:t> precision by </a:t>
            </a:r>
            <a:r>
              <a:rPr lang="pl-PL" sz="2400" b="1" dirty="0" err="1" smtClean="0"/>
              <a:t>at</a:t>
            </a:r>
            <a:r>
              <a:rPr lang="pl-PL" sz="2400" b="1" dirty="0" smtClean="0"/>
              <a:t> most  8%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16" grpId="0"/>
      <p:bldP spid="17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a 73"/>
          <p:cNvGrpSpPr/>
          <p:nvPr/>
        </p:nvGrpSpPr>
        <p:grpSpPr>
          <a:xfrm>
            <a:off x="179512" y="1484784"/>
            <a:ext cx="2601756" cy="2223076"/>
            <a:chOff x="0" y="2132856"/>
            <a:chExt cx="2938851" cy="2511108"/>
          </a:xfrm>
        </p:grpSpPr>
        <p:cxnSp>
          <p:nvCxnSpPr>
            <p:cNvPr id="62" name="Łącznik prosty 61"/>
            <p:cNvCxnSpPr/>
            <p:nvPr/>
          </p:nvCxnSpPr>
          <p:spPr>
            <a:xfrm>
              <a:off x="836244" y="249289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/>
            <p:cNvCxnSpPr/>
            <p:nvPr/>
          </p:nvCxnSpPr>
          <p:spPr>
            <a:xfrm>
              <a:off x="2060379" y="2492896"/>
              <a:ext cx="50405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0" y="3284984"/>
              <a:ext cx="399786" cy="31399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6" name="Łącznik prosty 65"/>
            <p:cNvCxnSpPr/>
            <p:nvPr/>
          </p:nvCxnSpPr>
          <p:spPr>
            <a:xfrm>
              <a:off x="836244" y="436510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y 66"/>
            <p:cNvCxnSpPr/>
            <p:nvPr/>
          </p:nvCxnSpPr>
          <p:spPr>
            <a:xfrm>
              <a:off x="2060379" y="4365104"/>
              <a:ext cx="50405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Łącznik prosty 67"/>
            <p:cNvCxnSpPr/>
            <p:nvPr/>
          </p:nvCxnSpPr>
          <p:spPr>
            <a:xfrm>
              <a:off x="1556324" y="3068960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Obraz 68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1628332" y="3284984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48212" y="2132856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64436" y="2132856"/>
              <a:ext cx="374415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Obraz 71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/>
            <a:srcRect l="-47244" t="-51633" r="-47244" b="-51633"/>
            <a:stretch>
              <a:fillRect/>
            </a:stretch>
          </p:blipFill>
          <p:spPr bwMode="auto">
            <a:xfrm>
              <a:off x="1340300" y="2204864"/>
              <a:ext cx="592800" cy="5668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73" name="Obraz 72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/>
            <a:srcRect l="-47244" t="-51633" r="-47244" b="-51633"/>
            <a:stretch>
              <a:fillRect/>
            </a:stretch>
          </p:blipFill>
          <p:spPr bwMode="auto">
            <a:xfrm>
              <a:off x="1340300" y="4077072"/>
              <a:ext cx="592800" cy="5668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err="1" smtClean="0">
                <a:latin typeface="+mj-lt"/>
                <a:ea typeface="+mj-ea"/>
                <a:cs typeface="+mj-cs"/>
              </a:rPr>
              <a:t>Adaptive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schemes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,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error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correction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…???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62"/>
          <p:cNvGrpSpPr/>
          <p:nvPr/>
        </p:nvGrpSpPr>
        <p:grpSpPr>
          <a:xfrm>
            <a:off x="0" y="4797152"/>
            <a:ext cx="9144000" cy="2060848"/>
            <a:chOff x="0" y="4797152"/>
            <a:chExt cx="9144000" cy="2060848"/>
          </a:xfrm>
        </p:grpSpPr>
        <p:sp>
          <p:nvSpPr>
            <p:cNvPr id="28" name="Tytuł 11"/>
            <p:cNvSpPr txBox="1">
              <a:spLocks/>
            </p:cNvSpPr>
            <p:nvPr/>
          </p:nvSpPr>
          <p:spPr>
            <a:xfrm>
              <a:off x="0" y="4797152"/>
              <a:ext cx="9144000" cy="12241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4000" b="1" dirty="0" err="1" smtClean="0">
                  <a:latin typeface="+mj-lt"/>
                  <a:ea typeface="+mj-ea"/>
                  <a:cs typeface="+mj-cs"/>
                </a:rPr>
                <a:t>The</a:t>
              </a:r>
              <a:r>
                <a:rPr lang="pl-PL" sz="4000" b="1" dirty="0" smtClean="0">
                  <a:latin typeface="+mj-lt"/>
                  <a:ea typeface="+mj-ea"/>
                  <a:cs typeface="+mj-cs"/>
                </a:rPr>
                <a:t> same </a:t>
              </a:r>
              <a:r>
                <a:rPr lang="pl-PL" sz="4000" b="1" dirty="0" err="1" smtClean="0">
                  <a:latin typeface="+mj-lt"/>
                  <a:ea typeface="+mj-ea"/>
                  <a:cs typeface="+mj-cs"/>
                </a:rPr>
                <a:t>bounds</a:t>
              </a:r>
              <a:r>
                <a:rPr lang="pl-PL" sz="4000" b="1" dirty="0" smtClean="0">
                  <a:latin typeface="+mj-lt"/>
                  <a:ea typeface="+mj-ea"/>
                  <a:cs typeface="+mj-cs"/>
                </a:rPr>
                <a:t> </a:t>
              </a:r>
              <a:r>
                <a:rPr lang="pl-PL" sz="4000" b="1" dirty="0" err="1" smtClean="0">
                  <a:latin typeface="+mj-lt"/>
                  <a:ea typeface="+mj-ea"/>
                  <a:cs typeface="+mj-cs"/>
                </a:rPr>
                <a:t>apply</a:t>
              </a:r>
              <a:r>
                <a:rPr lang="pl-PL" sz="4000" b="1" dirty="0" smtClean="0">
                  <a:latin typeface="+mj-lt"/>
                  <a:ea typeface="+mj-ea"/>
                  <a:cs typeface="+mj-cs"/>
                </a:rPr>
                <a:t>!</a:t>
              </a:r>
              <a:endParaRPr kumimoji="0" lang="en-GB" sz="4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3383360" y="6519446"/>
              <a:ext cx="57606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pl-PL" sz="1600" dirty="0" smtClean="0">
                  <a:solidFill>
                    <a:prstClr val="black"/>
                  </a:solidFill>
                  <a:latin typeface="Times" pitchFamily="18" charset="0"/>
                </a:rPr>
                <a:t>RDD,</a:t>
              </a:r>
              <a:r>
                <a:rPr lang="en-US" sz="1600" dirty="0" smtClean="0">
                  <a:solidFill>
                    <a:prstClr val="black"/>
                  </a:solidFill>
                  <a:latin typeface="Times" pitchFamily="18" charset="0"/>
                </a:rPr>
                <a:t> </a:t>
              </a:r>
              <a:r>
                <a:rPr lang="pl-PL" sz="1600" dirty="0" smtClean="0">
                  <a:solidFill>
                    <a:prstClr val="black"/>
                  </a:solidFill>
                  <a:latin typeface="Times" pitchFamily="18" charset="0"/>
                </a:rPr>
                <a:t>L. </a:t>
              </a:r>
              <a:r>
                <a:rPr lang="pl-PL" sz="1600" dirty="0" err="1" smtClean="0">
                  <a:solidFill>
                    <a:prstClr val="black"/>
                  </a:solidFill>
                  <a:latin typeface="Times" pitchFamily="18" charset="0"/>
                </a:rPr>
                <a:t>Maccone</a:t>
              </a:r>
              <a:r>
                <a:rPr lang="fr-FR" sz="1600" dirty="0" smtClean="0">
                  <a:solidFill>
                    <a:prstClr val="black"/>
                  </a:solidFill>
                  <a:latin typeface="Times" pitchFamily="18" charset="0"/>
                </a:rPr>
                <a:t> </a:t>
              </a:r>
              <a:r>
                <a:rPr lang="pl-PL" sz="1600" dirty="0" err="1" smtClean="0"/>
                <a:t>Phys</a:t>
              </a:r>
              <a:r>
                <a:rPr lang="pl-PL" sz="1600" dirty="0" smtClean="0"/>
                <a:t>. </a:t>
              </a:r>
              <a:r>
                <a:rPr lang="pl-PL" sz="1600" dirty="0" err="1" smtClean="0"/>
                <a:t>Rev</a:t>
              </a:r>
              <a:r>
                <a:rPr lang="pl-PL" sz="1600" dirty="0" smtClean="0"/>
                <a:t>. </a:t>
              </a:r>
              <a:r>
                <a:rPr lang="pl-PL" sz="1600" dirty="0" err="1" smtClean="0"/>
                <a:t>Lett</a:t>
              </a:r>
              <a:r>
                <a:rPr lang="pl-PL" sz="1600" dirty="0" smtClean="0"/>
                <a:t>. </a:t>
              </a:r>
              <a:r>
                <a:rPr lang="pl-PL" sz="1600" b="1" dirty="0" smtClean="0"/>
                <a:t>113,</a:t>
              </a:r>
              <a:r>
                <a:rPr lang="pl-PL" sz="1600" dirty="0" smtClean="0"/>
                <a:t> 250801 (2014) </a:t>
              </a:r>
              <a:endParaRPr lang="pl-PL" sz="16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</p:grpSp>
      <p:pic>
        <p:nvPicPr>
          <p:cNvPr id="23" name="Obraz 2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59832" y="1772816"/>
            <a:ext cx="543879" cy="1083109"/>
          </a:xfrm>
          <a:prstGeom prst="rect">
            <a:avLst/>
          </a:prstGeom>
          <a:noFill/>
          <a:ln/>
          <a:effectLst/>
        </p:spPr>
      </p:pic>
      <p:grpSp>
        <p:nvGrpSpPr>
          <p:cNvPr id="7" name="Grupa 34"/>
          <p:cNvGrpSpPr/>
          <p:nvPr/>
        </p:nvGrpSpPr>
        <p:grpSpPr>
          <a:xfrm>
            <a:off x="3995936" y="1556792"/>
            <a:ext cx="5011074" cy="1944216"/>
            <a:chOff x="1164326" y="3907641"/>
            <a:chExt cx="4268693" cy="1656184"/>
          </a:xfrm>
        </p:grpSpPr>
        <p:cxnSp>
          <p:nvCxnSpPr>
            <p:cNvPr id="36" name="Łącznik prosty 35"/>
            <p:cNvCxnSpPr/>
            <p:nvPr/>
          </p:nvCxnSpPr>
          <p:spPr>
            <a:xfrm>
              <a:off x="4671540" y="458959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4671540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>
            <a:xfrm>
              <a:off x="2723088" y="458959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>
              <a:off x="2723088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>
              <a:off x="3697314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y 40"/>
            <p:cNvCxnSpPr/>
            <p:nvPr/>
          </p:nvCxnSpPr>
          <p:spPr>
            <a:xfrm>
              <a:off x="2235975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ostokąt 41"/>
            <p:cNvSpPr/>
            <p:nvPr/>
          </p:nvSpPr>
          <p:spPr>
            <a:xfrm>
              <a:off x="2430820" y="4005064"/>
              <a:ext cx="438402" cy="151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Łącznik prosty 42"/>
            <p:cNvCxnSpPr/>
            <p:nvPr/>
          </p:nvCxnSpPr>
          <p:spPr>
            <a:xfrm>
              <a:off x="1554016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43"/>
            <p:cNvCxnSpPr/>
            <p:nvPr/>
          </p:nvCxnSpPr>
          <p:spPr>
            <a:xfrm>
              <a:off x="3161490" y="4833156"/>
              <a:ext cx="3409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Obraz 4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print"/>
            <a:srcRect l="-47244" t="-51633" r="-47244" b="-51633"/>
            <a:stretch>
              <a:fillRect/>
            </a:stretch>
          </p:blipFill>
          <p:spPr bwMode="auto">
            <a:xfrm>
              <a:off x="1812398" y="3998283"/>
              <a:ext cx="406068" cy="38832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6" name="Obraz 4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3210201" y="4589599"/>
              <a:ext cx="174239" cy="1544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7" name="Łącznik prosty 46"/>
            <p:cNvCxnSpPr/>
            <p:nvPr/>
          </p:nvCxnSpPr>
          <p:spPr>
            <a:xfrm>
              <a:off x="4233138" y="4199909"/>
              <a:ext cx="2922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07883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Obraz 4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1164326" y="4687022"/>
              <a:ext cx="270845" cy="2127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0" name="Obraz 4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5220072" y="4653136"/>
              <a:ext cx="212947" cy="1547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1" name="Obraz 5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2538357" y="4638310"/>
              <a:ext cx="182067" cy="202701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52" name="Łącznik prosty 51"/>
            <p:cNvCxnSpPr/>
            <p:nvPr/>
          </p:nvCxnSpPr>
          <p:spPr>
            <a:xfrm>
              <a:off x="1651439" y="4589599"/>
              <a:ext cx="6819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Prostokąt 52"/>
            <p:cNvSpPr/>
            <p:nvPr/>
          </p:nvSpPr>
          <p:spPr>
            <a:xfrm>
              <a:off x="4427984" y="4005064"/>
              <a:ext cx="438402" cy="1510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Łącznik prosty 53"/>
            <p:cNvCxnSpPr/>
            <p:nvPr/>
          </p:nvCxnSpPr>
          <p:spPr>
            <a:xfrm>
              <a:off x="3697314" y="4589599"/>
              <a:ext cx="6819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y 54"/>
            <p:cNvCxnSpPr/>
            <p:nvPr/>
          </p:nvCxnSpPr>
          <p:spPr>
            <a:xfrm>
              <a:off x="1992418" y="4833156"/>
              <a:ext cx="0" cy="34097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55"/>
            <p:cNvCxnSpPr/>
            <p:nvPr/>
          </p:nvCxnSpPr>
          <p:spPr>
            <a:xfrm>
              <a:off x="4038293" y="4833156"/>
              <a:ext cx="0" cy="340979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Obraz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4543759" y="4638310"/>
              <a:ext cx="263013" cy="202411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63808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Obraz 5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 l="-47244" t="-51633" r="-47244" b="-51633"/>
            <a:stretch>
              <a:fillRect/>
            </a:stretch>
          </p:blipFill>
          <p:spPr bwMode="auto">
            <a:xfrm>
              <a:off x="3900630" y="3998283"/>
              <a:ext cx="406068" cy="38832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pic>
        <p:nvPicPr>
          <p:cNvPr id="61" name="Obraz 6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771800" y="2492896"/>
            <a:ext cx="249981" cy="181681"/>
          </a:xfrm>
          <a:prstGeom prst="rect">
            <a:avLst/>
          </a:prstGeom>
          <a:noFill/>
          <a:ln/>
          <a:effectLst/>
        </p:spPr>
      </p:pic>
      <p:sp>
        <p:nvSpPr>
          <p:cNvPr id="64" name="Prostokąt 63"/>
          <p:cNvSpPr/>
          <p:nvPr/>
        </p:nvSpPr>
        <p:spPr>
          <a:xfrm>
            <a:off x="1691680" y="3645024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smtClean="0">
                <a:latin typeface="Times" pitchFamily="18" charset="0"/>
                <a:cs typeface="Times New Roman" pitchFamily="18" charset="0"/>
              </a:rPr>
              <a:t>E. </a:t>
            </a:r>
            <a:r>
              <a:rPr lang="pl-PL" sz="1600" dirty="0" err="1" smtClean="0">
                <a:latin typeface="Times" pitchFamily="18" charset="0"/>
                <a:cs typeface="Times New Roman" pitchFamily="18" charset="0"/>
              </a:rPr>
              <a:t>Kessler</a:t>
            </a:r>
            <a:r>
              <a:rPr lang="pl-PL" sz="1600" dirty="0" smtClean="0">
                <a:latin typeface="Times" pitchFamily="18" charset="0"/>
                <a:cs typeface="Times New Roman" pitchFamily="18" charset="0"/>
              </a:rPr>
              <a:t> </a:t>
            </a:r>
            <a:r>
              <a:rPr lang="pl-PL" sz="1600" dirty="0" err="1" smtClean="0">
                <a:latin typeface="Times" pitchFamily="18" charset="0"/>
                <a:cs typeface="Times New Roman" pitchFamily="18" charset="0"/>
              </a:rPr>
              <a:t>et.al</a:t>
            </a:r>
            <a:r>
              <a:rPr lang="pl-PL" sz="1600" dirty="0" smtClean="0">
                <a:latin typeface="Times" pitchFamily="18" charset="0"/>
                <a:cs typeface="Times New Roman" pitchFamily="18" charset="0"/>
              </a:rPr>
              <a:t> </a:t>
            </a:r>
            <a:r>
              <a:rPr lang="pl-PL" sz="1600" dirty="0" err="1" smtClean="0">
                <a:latin typeface="Times" pitchFamily="18" charset="0"/>
              </a:rPr>
              <a:t>Phys</a:t>
            </a:r>
            <a:r>
              <a:rPr lang="pl-PL" sz="1600" dirty="0" smtClean="0">
                <a:latin typeface="Times" pitchFamily="18" charset="0"/>
              </a:rPr>
              <a:t>. </a:t>
            </a:r>
            <a:r>
              <a:rPr lang="pl-PL" sz="1600" dirty="0" err="1" smtClean="0">
                <a:latin typeface="Times" pitchFamily="18" charset="0"/>
              </a:rPr>
              <a:t>Rev</a:t>
            </a:r>
            <a:r>
              <a:rPr lang="pl-PL" sz="1600" dirty="0" smtClean="0">
                <a:latin typeface="Times" pitchFamily="18" charset="0"/>
              </a:rPr>
              <a:t>. </a:t>
            </a:r>
            <a:r>
              <a:rPr lang="pl-PL" sz="1600" dirty="0" err="1" smtClean="0">
                <a:latin typeface="Times" pitchFamily="18" charset="0"/>
              </a:rPr>
              <a:t>Lett</a:t>
            </a:r>
            <a:r>
              <a:rPr lang="pl-PL" sz="1600" dirty="0" smtClean="0">
                <a:latin typeface="Times" pitchFamily="18" charset="0"/>
              </a:rPr>
              <a:t>. 112, 150802 (2014</a:t>
            </a:r>
            <a:r>
              <a:rPr lang="pl-PL" sz="1600" dirty="0" smtClean="0">
                <a:latin typeface="Times" pitchFamily="18" charset="0"/>
                <a:cs typeface="Times New Roman" pitchFamily="18" charset="0"/>
              </a:rPr>
              <a:t>)</a:t>
            </a:r>
          </a:p>
          <a:p>
            <a:pPr algn="r"/>
            <a:r>
              <a:rPr lang="pl-PL" sz="1600" dirty="0" smtClean="0">
                <a:latin typeface="Times" pitchFamily="18" charset="0"/>
                <a:cs typeface="Times New Roman" pitchFamily="18" charset="0"/>
              </a:rPr>
              <a:t>W. </a:t>
            </a:r>
            <a:r>
              <a:rPr lang="pl-PL" sz="1600" dirty="0" err="1" smtClean="0">
                <a:latin typeface="Times" pitchFamily="18" charset="0"/>
                <a:cs typeface="Times New Roman" pitchFamily="18" charset="0"/>
              </a:rPr>
              <a:t>Dür</a:t>
            </a:r>
            <a:r>
              <a:rPr lang="pl-PL" sz="1600" dirty="0" smtClean="0">
                <a:latin typeface="Times" pitchFamily="18" charset="0"/>
                <a:cs typeface="Times New Roman" pitchFamily="18" charset="0"/>
              </a:rPr>
              <a:t>, et al.,  </a:t>
            </a:r>
            <a:r>
              <a:rPr lang="pl-PL" sz="1600" dirty="0" err="1" smtClean="0">
                <a:latin typeface="Times" pitchFamily="18" charset="0"/>
                <a:cs typeface="Times New Roman" pitchFamily="18" charset="0"/>
              </a:rPr>
              <a:t>Phys</a:t>
            </a:r>
            <a:r>
              <a:rPr lang="pl-PL" sz="1600" dirty="0" smtClean="0"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 smtClean="0">
                <a:latin typeface="Times" pitchFamily="18" charset="0"/>
                <a:cs typeface="Times New Roman" pitchFamily="18" charset="0"/>
              </a:rPr>
              <a:t>Rev</a:t>
            </a:r>
            <a:r>
              <a:rPr lang="pl-PL" sz="1600" dirty="0" smtClean="0">
                <a:latin typeface="Times" pitchFamily="18" charset="0"/>
                <a:cs typeface="Times New Roman" pitchFamily="18" charset="0"/>
              </a:rPr>
              <a:t>. </a:t>
            </a:r>
            <a:r>
              <a:rPr lang="pl-PL" sz="1600" dirty="0" err="1" smtClean="0">
                <a:latin typeface="Times" pitchFamily="18" charset="0"/>
                <a:cs typeface="Times New Roman" pitchFamily="18" charset="0"/>
              </a:rPr>
              <a:t>Lett</a:t>
            </a:r>
            <a:r>
              <a:rPr lang="pl-PL" sz="1600" dirty="0" smtClean="0">
                <a:latin typeface="Times" pitchFamily="18" charset="0"/>
                <a:cs typeface="Times New Roman" pitchFamily="18" charset="0"/>
              </a:rPr>
              <a:t>. 112, 080801 (2014)</a:t>
            </a:r>
          </a:p>
          <a:p>
            <a:pPr algn="r"/>
            <a:endParaRPr lang="en-US" sz="1600" dirty="0">
              <a:latin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pl-PL" b="1" dirty="0" smtClean="0"/>
              <a:t>Channel </a:t>
            </a:r>
            <a:r>
              <a:rPr lang="pl-PL" b="1" dirty="0" err="1" smtClean="0"/>
              <a:t>simulation</a:t>
            </a:r>
            <a:r>
              <a:rPr lang="pl-PL" b="1" dirty="0" smtClean="0"/>
              <a:t> </a:t>
            </a:r>
            <a:r>
              <a:rPr lang="pl-PL" b="1" dirty="0" err="1" smtClean="0"/>
              <a:t>works</a:t>
            </a:r>
            <a:r>
              <a:rPr lang="pl-PL" b="1" dirty="0" smtClean="0"/>
              <a:t> as </a:t>
            </a:r>
            <a:r>
              <a:rPr lang="pl-PL" b="1" dirty="0" err="1" smtClean="0"/>
              <a:t>well</a:t>
            </a:r>
            <a:endParaRPr lang="en-US" b="1" dirty="0"/>
          </a:p>
        </p:txBody>
      </p:sp>
      <p:pic>
        <p:nvPicPr>
          <p:cNvPr id="142" name="Obraz 14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11760" y="5733256"/>
            <a:ext cx="4052997" cy="429024"/>
          </a:xfrm>
          <a:prstGeom prst="rect">
            <a:avLst/>
          </a:prstGeom>
          <a:noFill/>
          <a:ln/>
          <a:effectLst/>
        </p:spPr>
      </p:pic>
      <p:grpSp>
        <p:nvGrpSpPr>
          <p:cNvPr id="3" name="Grupa 95"/>
          <p:cNvGrpSpPr/>
          <p:nvPr/>
        </p:nvGrpSpPr>
        <p:grpSpPr>
          <a:xfrm>
            <a:off x="5694386" y="2924942"/>
            <a:ext cx="3009450" cy="2160240"/>
            <a:chOff x="5694386" y="2924942"/>
            <a:chExt cx="3009450" cy="2160240"/>
          </a:xfrm>
        </p:grpSpPr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329339" y="3284984"/>
              <a:ext cx="275024" cy="179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upa 140"/>
            <p:cNvGrpSpPr/>
            <p:nvPr/>
          </p:nvGrpSpPr>
          <p:grpSpPr bwMode="auto">
            <a:xfrm>
              <a:off x="5694386" y="2924942"/>
              <a:ext cx="3009450" cy="2160240"/>
              <a:chOff x="5652119" y="2924942"/>
              <a:chExt cx="3009450" cy="2160240"/>
            </a:xfrm>
          </p:grpSpPr>
          <p:sp>
            <p:nvSpPr>
              <p:cNvPr id="83" name="Elipsa 82"/>
              <p:cNvSpPr/>
              <p:nvPr/>
            </p:nvSpPr>
            <p:spPr bwMode="auto">
              <a:xfrm>
                <a:off x="6329338" y="2924942"/>
                <a:ext cx="576064" cy="5277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Kształt 81"/>
              <p:cNvCxnSpPr/>
              <p:nvPr/>
            </p:nvCxnSpPr>
            <p:spPr bwMode="auto">
              <a:xfrm rot="16200000" flipH="1">
                <a:off x="6682876" y="3291485"/>
                <a:ext cx="192314" cy="323325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4" name="Obraz 83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 bwMode="auto">
              <a:xfrm>
                <a:off x="5652119" y="4106217"/>
                <a:ext cx="200597" cy="14230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85" name="Łącznik prosty 84"/>
              <p:cNvCxnSpPr/>
              <p:nvPr/>
            </p:nvCxnSpPr>
            <p:spPr bwMode="auto">
              <a:xfrm>
                <a:off x="6473354" y="3645022"/>
                <a:ext cx="46137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Łącznik prosty 85"/>
              <p:cNvCxnSpPr/>
              <p:nvPr/>
            </p:nvCxnSpPr>
            <p:spPr bwMode="auto">
              <a:xfrm>
                <a:off x="6545362" y="4005062"/>
                <a:ext cx="46137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Łącznik prosty 86"/>
              <p:cNvCxnSpPr/>
              <p:nvPr/>
            </p:nvCxnSpPr>
            <p:spPr bwMode="auto">
              <a:xfrm>
                <a:off x="6473354" y="4869158"/>
                <a:ext cx="46137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Łącznik prosty 87"/>
              <p:cNvCxnSpPr/>
              <p:nvPr/>
            </p:nvCxnSpPr>
            <p:spPr bwMode="auto">
              <a:xfrm>
                <a:off x="6689378" y="4149078"/>
                <a:ext cx="0" cy="37025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9" name="Obraz 88" descr="TP_tmp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6041306" y="4077070"/>
                <a:ext cx="294097" cy="23098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39" name="Obraz 138" descr="TP_tmp.emf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 bwMode="auto">
              <a:xfrm>
                <a:off x="8430097" y="4077070"/>
                <a:ext cx="231472" cy="168228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92" name="Łącznik prosty 91"/>
              <p:cNvCxnSpPr/>
              <p:nvPr/>
            </p:nvCxnSpPr>
            <p:spPr bwMode="auto">
              <a:xfrm>
                <a:off x="7553474" y="3645022"/>
                <a:ext cx="46137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/>
              <p:cNvCxnSpPr/>
              <p:nvPr/>
            </p:nvCxnSpPr>
            <p:spPr bwMode="auto">
              <a:xfrm>
                <a:off x="7553474" y="4005062"/>
                <a:ext cx="46137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y 93"/>
              <p:cNvCxnSpPr/>
              <p:nvPr/>
            </p:nvCxnSpPr>
            <p:spPr bwMode="auto">
              <a:xfrm>
                <a:off x="7553474" y="4869158"/>
                <a:ext cx="46137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upa 134"/>
              <p:cNvGrpSpPr/>
              <p:nvPr/>
            </p:nvGrpSpPr>
            <p:grpSpPr bwMode="auto">
              <a:xfrm>
                <a:off x="6833394" y="3428998"/>
                <a:ext cx="1008112" cy="1656184"/>
                <a:chOff x="6876256" y="3429000"/>
                <a:chExt cx="1008112" cy="1656184"/>
              </a:xfrm>
            </p:grpSpPr>
            <p:sp>
              <p:nvSpPr>
                <p:cNvPr id="97" name="Prostokąt 96"/>
                <p:cNvSpPr/>
                <p:nvPr/>
              </p:nvSpPr>
              <p:spPr bwMode="auto">
                <a:xfrm>
                  <a:off x="6876256" y="3429000"/>
                  <a:ext cx="1008112" cy="16561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8" name="Obraz 97" descr="TP_tmp.emf"/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30" cstate="print"/>
                <a:stretch>
                  <a:fillRect/>
                </a:stretch>
              </p:blipFill>
              <p:spPr bwMode="auto">
                <a:xfrm>
                  <a:off x="7164288" y="3933056"/>
                  <a:ext cx="405384" cy="509016"/>
                </a:xfrm>
                <a:prstGeom prst="rect">
                  <a:avLst/>
                </a:prstGeom>
                <a:solidFill>
                  <a:schemeClr val="bg1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</p:grpSp>
          <p:pic>
            <p:nvPicPr>
              <p:cNvPr id="136" name="Obraz 135" descr="TP_tmp.emf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401104" y="3068957"/>
                <a:ext cx="460385" cy="315153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985523" y="3284984"/>
              <a:ext cx="275024" cy="179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a 89"/>
          <p:cNvGrpSpPr/>
          <p:nvPr/>
        </p:nvGrpSpPr>
        <p:grpSpPr>
          <a:xfrm>
            <a:off x="395536" y="980728"/>
            <a:ext cx="4984000" cy="4392486"/>
            <a:chOff x="395536" y="980728"/>
            <a:chExt cx="4984000" cy="4392486"/>
          </a:xfrm>
        </p:grpSpPr>
        <p:cxnSp>
          <p:nvCxnSpPr>
            <p:cNvPr id="25" name="Kształt 24"/>
            <p:cNvCxnSpPr/>
            <p:nvPr/>
          </p:nvCxnSpPr>
          <p:spPr bwMode="auto">
            <a:xfrm rot="16200000" flipH="1">
              <a:off x="3370507" y="3291485"/>
              <a:ext cx="192314" cy="323325"/>
            </a:xfrm>
            <a:prstGeom prst="bentConnector2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rostokąt 26"/>
            <p:cNvSpPr/>
            <p:nvPr/>
          </p:nvSpPr>
          <p:spPr bwMode="auto">
            <a:xfrm>
              <a:off x="1000745" y="3501006"/>
              <a:ext cx="648072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Obraz 2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 rot="5400000">
              <a:off x="2658681" y="3098104"/>
              <a:ext cx="200597" cy="14230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9" name="Łącznik prosty 28"/>
            <p:cNvCxnSpPr/>
            <p:nvPr/>
          </p:nvCxnSpPr>
          <p:spPr bwMode="auto">
            <a:xfrm>
              <a:off x="4464631" y="4099330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29"/>
            <p:cNvCxnSpPr/>
            <p:nvPr/>
          </p:nvCxnSpPr>
          <p:spPr bwMode="auto">
            <a:xfrm>
              <a:off x="4464631" y="3676186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/>
          </p:nvCxnSpPr>
          <p:spPr bwMode="auto">
            <a:xfrm>
              <a:off x="2117257" y="4097492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/>
            <p:cNvCxnSpPr/>
            <p:nvPr/>
          </p:nvCxnSpPr>
          <p:spPr bwMode="auto">
            <a:xfrm>
              <a:off x="2117257" y="3674348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/>
            <p:cNvCxnSpPr/>
            <p:nvPr/>
          </p:nvCxnSpPr>
          <p:spPr bwMode="auto">
            <a:xfrm>
              <a:off x="3406770" y="3676186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/>
            <p:cNvCxnSpPr/>
            <p:nvPr/>
          </p:nvCxnSpPr>
          <p:spPr bwMode="auto">
            <a:xfrm>
              <a:off x="1588327" y="3674348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 bwMode="auto">
            <a:xfrm>
              <a:off x="847825" y="3674348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 bwMode="auto">
            <a:xfrm>
              <a:off x="2593294" y="4361957"/>
              <a:ext cx="37025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 bwMode="auto">
            <a:xfrm>
              <a:off x="3988593" y="3676186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Obraz 45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395536" y="4149080"/>
              <a:ext cx="294097" cy="2309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2" name="Obraz 12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2814134" y="3991705"/>
              <a:ext cx="189292" cy="16783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3" name="Prostokąt 52"/>
            <p:cNvSpPr/>
            <p:nvPr/>
          </p:nvSpPr>
          <p:spPr bwMode="auto">
            <a:xfrm>
              <a:off x="4200166" y="3464614"/>
              <a:ext cx="476037" cy="1639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Obraz 12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5148064" y="4149080"/>
              <a:ext cx="231472" cy="16822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4" name="Łącznik prosty 53"/>
            <p:cNvCxnSpPr/>
            <p:nvPr/>
          </p:nvCxnSpPr>
          <p:spPr bwMode="auto">
            <a:xfrm>
              <a:off x="3406770" y="4099330"/>
              <a:ext cx="74050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y 54"/>
            <p:cNvCxnSpPr/>
            <p:nvPr/>
          </p:nvCxnSpPr>
          <p:spPr bwMode="auto">
            <a:xfrm>
              <a:off x="1323862" y="4361957"/>
              <a:ext cx="0" cy="37025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55"/>
            <p:cNvCxnSpPr/>
            <p:nvPr/>
          </p:nvCxnSpPr>
          <p:spPr bwMode="auto">
            <a:xfrm>
              <a:off x="3777021" y="4363795"/>
              <a:ext cx="0" cy="37025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Obraz 5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4325880" y="4152223"/>
              <a:ext cx="285592" cy="219787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4" cstate="print"/>
            <a:srcRect l="-71044" t="-71044" r="-71044" b="-71044"/>
            <a:stretch>
              <a:fillRect/>
            </a:stretch>
          </p:blipFill>
          <p:spPr bwMode="auto">
            <a:xfrm>
              <a:off x="1144761" y="3428998"/>
              <a:ext cx="498048" cy="498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5" dir="2700031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7" name="Obraz 6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4" cstate="print"/>
            <a:srcRect l="-71044" t="-71044" r="-71044" b="-71044"/>
            <a:stretch>
              <a:fillRect/>
            </a:stretch>
          </p:blipFill>
          <p:spPr bwMode="auto">
            <a:xfrm>
              <a:off x="3593033" y="3428998"/>
              <a:ext cx="498048" cy="498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5" dir="2700031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sp>
          <p:nvSpPr>
            <p:cNvPr id="70" name="Prostokąt 69"/>
            <p:cNvSpPr/>
            <p:nvPr/>
          </p:nvSpPr>
          <p:spPr bwMode="auto">
            <a:xfrm>
              <a:off x="1000745" y="3356990"/>
              <a:ext cx="3816424" cy="187220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Łącznik prosty 70"/>
            <p:cNvCxnSpPr/>
            <p:nvPr/>
          </p:nvCxnSpPr>
          <p:spPr bwMode="auto">
            <a:xfrm>
              <a:off x="928737" y="4077070"/>
              <a:ext cx="93610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/>
            <p:cNvCxnSpPr/>
            <p:nvPr/>
          </p:nvCxnSpPr>
          <p:spPr bwMode="auto">
            <a:xfrm>
              <a:off x="961440" y="4963884"/>
              <a:ext cx="10801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a 126"/>
            <p:cNvGrpSpPr/>
            <p:nvPr/>
          </p:nvGrpSpPr>
          <p:grpSpPr bwMode="auto">
            <a:xfrm>
              <a:off x="1799899" y="3462776"/>
              <a:ext cx="476037" cy="1639683"/>
              <a:chOff x="1842762" y="3462778"/>
              <a:chExt cx="476037" cy="1639683"/>
            </a:xfrm>
          </p:grpSpPr>
          <p:sp>
            <p:nvSpPr>
              <p:cNvPr id="74" name="Prostokąt 73"/>
              <p:cNvSpPr/>
              <p:nvPr/>
            </p:nvSpPr>
            <p:spPr bwMode="auto">
              <a:xfrm>
                <a:off x="1842762" y="3462778"/>
                <a:ext cx="476037" cy="1639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Obraz 74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 bwMode="auto">
              <a:xfrm>
                <a:off x="1959531" y="4150387"/>
                <a:ext cx="197697" cy="220102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</p:grp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89148" y="3356992"/>
              <a:ext cx="275024" cy="179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781991" y="3358830"/>
              <a:ext cx="275024" cy="179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a 98"/>
            <p:cNvGrpSpPr/>
            <p:nvPr/>
          </p:nvGrpSpPr>
          <p:grpSpPr>
            <a:xfrm>
              <a:off x="971600" y="980728"/>
              <a:ext cx="4140441" cy="1800200"/>
              <a:chOff x="1407883" y="3907641"/>
              <a:chExt cx="3809206" cy="1656184"/>
            </a:xfrm>
          </p:grpSpPr>
          <p:cxnSp>
            <p:nvCxnSpPr>
              <p:cNvPr id="100" name="Łącznik prosty 99"/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/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y 101"/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Łącznik prosty 102"/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Łącznik prosty 103"/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Łącznik prosty 104"/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Prostokąt 105"/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Łącznik prosty 106"/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Łącznik prosty 107"/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9" name="Obraz 108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812398" y="3998283"/>
                <a:ext cx="406068" cy="3883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10" name="Obraz 109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 bwMode="auto">
              <a:xfrm>
                <a:off x="3210201" y="4589599"/>
                <a:ext cx="174239" cy="154492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11" name="Łącznik prosty 110"/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2" name="Picture 3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Obraz 112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114" name="Łącznik prosty 113"/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Prostokąt 114"/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" name="Łącznik prosty 115"/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Łącznik prosty 116"/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Łącznik prosty 117"/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9" name="Obraz 118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20" name="Picture 3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Obraz 120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3900630" y="3998283"/>
                <a:ext cx="406068" cy="3883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</p:grpSp>
        <p:cxnSp>
          <p:nvCxnSpPr>
            <p:cNvPr id="69" name="Kształt 68"/>
            <p:cNvCxnSpPr/>
            <p:nvPr/>
          </p:nvCxnSpPr>
          <p:spPr bwMode="auto">
            <a:xfrm rot="16200000" flipH="1">
              <a:off x="893090" y="3291487"/>
              <a:ext cx="192314" cy="323325"/>
            </a:xfrm>
            <a:prstGeom prst="bentConnector2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a 127"/>
            <p:cNvGrpSpPr/>
            <p:nvPr/>
          </p:nvGrpSpPr>
          <p:grpSpPr bwMode="auto">
            <a:xfrm>
              <a:off x="568696" y="2996950"/>
              <a:ext cx="505477" cy="383750"/>
              <a:chOff x="568698" y="2996950"/>
              <a:chExt cx="505477" cy="383750"/>
            </a:xfrm>
          </p:grpSpPr>
          <p:pic>
            <p:nvPicPr>
              <p:cNvPr id="125" name="Obraz 124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13112" y="3140965"/>
                <a:ext cx="265495" cy="19295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77" name="Elipsa 76"/>
              <p:cNvSpPr/>
              <p:nvPr/>
            </p:nvSpPr>
            <p:spPr bwMode="auto">
              <a:xfrm>
                <a:off x="568698" y="2996950"/>
                <a:ext cx="505477" cy="38375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1" name="Obraz 130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5148064" y="1844824"/>
              <a:ext cx="231472" cy="16822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2" name="Obraz 131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611560" y="1844824"/>
              <a:ext cx="294097" cy="230986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1" name="Grupa 132"/>
            <p:cNvGrpSpPr/>
            <p:nvPr/>
          </p:nvGrpSpPr>
          <p:grpSpPr bwMode="auto">
            <a:xfrm>
              <a:off x="3059832" y="2924944"/>
              <a:ext cx="505477" cy="383750"/>
              <a:chOff x="568698" y="2996950"/>
              <a:chExt cx="505477" cy="383750"/>
            </a:xfrm>
          </p:grpSpPr>
          <p:pic>
            <p:nvPicPr>
              <p:cNvPr id="134" name="Obraz 133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13112" y="3140965"/>
                <a:ext cx="265495" cy="19295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35" name="Elipsa 134"/>
              <p:cNvSpPr/>
              <p:nvPr/>
            </p:nvSpPr>
            <p:spPr bwMode="auto">
              <a:xfrm>
                <a:off x="568698" y="2996950"/>
                <a:ext cx="505477" cy="38375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/>
              <a:t>Quantum </a:t>
            </a:r>
            <a:r>
              <a:rPr lang="pl-PL" sz="4900" b="1" dirty="0" err="1" smtClean="0"/>
              <a:t>Metrology</a:t>
            </a:r>
            <a:r>
              <a:rPr lang="pl-PL" sz="4900" b="1" dirty="0" smtClean="0"/>
              <a:t>:</a:t>
            </a:r>
            <a:r>
              <a:rPr lang="pl-PL" b="1" dirty="0" smtClean="0">
                <a:sym typeface="Symbol"/>
              </a:rPr>
              <a:t/>
            </a:r>
            <a:br>
              <a:rPr lang="pl-PL" b="1" dirty="0" smtClean="0">
                <a:sym typeface="Symbol"/>
              </a:rPr>
            </a:br>
            <a:r>
              <a:rPr lang="pl-PL" sz="2700" b="1" dirty="0" err="1" smtClean="0">
                <a:sym typeface="Symbol"/>
              </a:rPr>
              <a:t>quadratic</a:t>
            </a:r>
            <a:r>
              <a:rPr lang="pl-PL" sz="2700" b="1" dirty="0" smtClean="0">
                <a:sym typeface="Symbol"/>
              </a:rPr>
              <a:t> </a:t>
            </a:r>
            <a:r>
              <a:rPr lang="pl-PL" sz="2700" b="1" dirty="0" err="1" smtClean="0">
                <a:sym typeface="Symbol"/>
              </a:rPr>
              <a:t>gain</a:t>
            </a:r>
            <a:r>
              <a:rPr lang="pl-PL" sz="2700" b="1" dirty="0" smtClean="0">
                <a:sym typeface="Symbol"/>
              </a:rPr>
              <a:t> </a:t>
            </a:r>
            <a:r>
              <a:rPr lang="pl-PL" sz="2700" b="1" dirty="0" err="1" smtClean="0">
                <a:sym typeface="Symbol"/>
              </a:rPr>
              <a:t>in</a:t>
            </a:r>
            <a:r>
              <a:rPr lang="pl-PL" sz="2700" b="1" dirty="0" smtClean="0">
                <a:sym typeface="Symbol"/>
              </a:rPr>
              <a:t> precision </a:t>
            </a:r>
            <a:r>
              <a:rPr lang="pl-PL" sz="2700" b="1" dirty="0" err="1" smtClean="0">
                <a:sym typeface="Symbol"/>
              </a:rPr>
              <a:t>in</a:t>
            </a:r>
            <a:r>
              <a:rPr lang="pl-PL" sz="2700" b="1" dirty="0" smtClean="0">
                <a:sym typeface="Symbol"/>
              </a:rPr>
              <a:t> </a:t>
            </a:r>
            <a:r>
              <a:rPr lang="pl-PL" sz="2700" b="1" dirty="0" err="1" smtClean="0">
                <a:sym typeface="Symbol"/>
              </a:rPr>
              <a:t>ideal</a:t>
            </a:r>
            <a:r>
              <a:rPr lang="pl-PL" sz="2700" b="1" dirty="0" smtClean="0">
                <a:sym typeface="Symbol"/>
              </a:rPr>
              <a:t> </a:t>
            </a:r>
            <a:r>
              <a:rPr lang="pl-PL" sz="2700" b="1" dirty="0" err="1" smtClean="0">
                <a:sym typeface="Symbol"/>
              </a:rPr>
              <a:t>scenario</a:t>
            </a:r>
            <a:r>
              <a:rPr lang="pl-PL" sz="2700" b="1" dirty="0" smtClean="0">
                <a:sym typeface="Symbol"/>
              </a:rPr>
              <a:t/>
            </a:r>
            <a:br>
              <a:rPr lang="pl-PL" sz="2700" b="1" dirty="0" smtClean="0">
                <a:sym typeface="Symbol"/>
              </a:rPr>
            </a:br>
            <a:r>
              <a:rPr lang="pl-PL" sz="2700" b="1" dirty="0" smtClean="0">
                <a:sym typeface="Symbol"/>
              </a:rPr>
              <a:t/>
            </a:r>
            <a:br>
              <a:rPr lang="pl-PL" sz="2700" b="1" dirty="0" smtClean="0">
                <a:sym typeface="Symbol"/>
              </a:rPr>
            </a:br>
            <a:r>
              <a:rPr lang="pl-PL" sz="2700" b="1" dirty="0" err="1" smtClean="0">
                <a:sym typeface="Symbol"/>
              </a:rPr>
              <a:t>reduced</a:t>
            </a:r>
            <a:r>
              <a:rPr lang="pl-PL" sz="2700" b="1" dirty="0" smtClean="0">
                <a:sym typeface="Symbol"/>
              </a:rPr>
              <a:t> to </a:t>
            </a:r>
            <a:r>
              <a:rPr lang="pl-PL" sz="2700" b="1" dirty="0" err="1" smtClean="0">
                <a:sym typeface="Symbol"/>
              </a:rPr>
              <a:t>constant</a:t>
            </a:r>
            <a:r>
              <a:rPr lang="pl-PL" sz="2700" b="1" dirty="0" smtClean="0">
                <a:sym typeface="Symbol"/>
              </a:rPr>
              <a:t> </a:t>
            </a:r>
            <a:r>
              <a:rPr lang="pl-PL" sz="2700" b="1" dirty="0" err="1" smtClean="0">
                <a:sym typeface="Symbol"/>
              </a:rPr>
              <a:t>factor</a:t>
            </a:r>
            <a:r>
              <a:rPr lang="pl-PL" sz="2700" b="1" dirty="0" smtClean="0">
                <a:sym typeface="Symbol"/>
              </a:rPr>
              <a:t> </a:t>
            </a:r>
            <a:r>
              <a:rPr lang="pl-PL" sz="2700" b="1" dirty="0" err="1" smtClean="0">
                <a:sym typeface="Symbol"/>
              </a:rPr>
              <a:t>improvement</a:t>
            </a:r>
            <a:r>
              <a:rPr lang="pl-PL" sz="2700" b="1" dirty="0" smtClean="0">
                <a:sym typeface="Symbol"/>
              </a:rPr>
              <a:t> </a:t>
            </a:r>
            <a:br>
              <a:rPr lang="pl-PL" sz="2700" b="1" dirty="0" smtClean="0">
                <a:sym typeface="Symbol"/>
              </a:rPr>
            </a:br>
            <a:r>
              <a:rPr lang="pl-PL" sz="2700" b="1" dirty="0" err="1" smtClean="0">
                <a:sym typeface="Symbol"/>
              </a:rPr>
              <a:t>in</a:t>
            </a:r>
            <a:r>
              <a:rPr lang="pl-PL" sz="2700" b="1" dirty="0" smtClean="0">
                <a:sym typeface="Symbol"/>
              </a:rPr>
              <a:t> </a:t>
            </a:r>
            <a:r>
              <a:rPr lang="pl-PL" sz="2700" b="1" dirty="0" err="1" smtClean="0">
                <a:sym typeface="Symbol"/>
              </a:rPr>
              <a:t>presence</a:t>
            </a:r>
            <a:r>
              <a:rPr lang="pl-PL" sz="2700" b="1" dirty="0" smtClean="0">
                <a:sym typeface="Symbol"/>
              </a:rPr>
              <a:t> of </a:t>
            </a:r>
            <a:r>
              <a:rPr lang="pl-PL" sz="2700" b="1" dirty="0" err="1" smtClean="0">
                <a:sym typeface="Symbol"/>
              </a:rPr>
              <a:t>decoherence</a:t>
            </a:r>
            <a:r>
              <a:rPr lang="pl-PL" sz="2700" b="1" dirty="0" smtClean="0">
                <a:sym typeface="Symbol"/>
              </a:rPr>
              <a:t/>
            </a:r>
            <a:br>
              <a:rPr lang="pl-PL" sz="2700" b="1" dirty="0" smtClean="0">
                <a:sym typeface="Symbol"/>
              </a:rPr>
            </a:br>
            <a:endParaRPr lang="en-US" sz="2700" b="1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23528" y="3284984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Quantum </a:t>
            </a: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</a:t>
            </a:r>
            <a:r>
              <a:rPr kumimoji="0" lang="pl-PL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algorithm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/>
            </a:r>
            <a:b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</a:b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quadratic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gain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in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 precision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in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ideal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scenario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Symbo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700" b="1" dirty="0" smtClean="0">
              <a:latin typeface="+mj-lt"/>
              <a:ea typeface="+mj-ea"/>
              <a:cs typeface="+mj-cs"/>
              <a:sym typeface="Symbo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??????? </a:t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</a:br>
            <a:r>
              <a:rPr lang="pl-PL" sz="2400" b="1" noProof="0" dirty="0" err="1" smtClean="0">
                <a:latin typeface="+mj-lt"/>
                <a:ea typeface="+mj-ea"/>
                <a:cs typeface="+mj-cs"/>
                <a:sym typeface="Symbol"/>
              </a:rPr>
              <a:t>i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n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presence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 of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decoherence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Frequency</a:t>
            </a:r>
            <a:r>
              <a:rPr lang="pl-PL" b="1" dirty="0" smtClean="0"/>
              <a:t> </a:t>
            </a:r>
            <a:r>
              <a:rPr lang="pl-PL" b="1" dirty="0" err="1" smtClean="0"/>
              <a:t>vs</a:t>
            </a:r>
            <a:r>
              <a:rPr lang="pl-PL" b="1" dirty="0" smtClean="0"/>
              <a:t> </a:t>
            </a:r>
            <a:r>
              <a:rPr lang="pl-PL" b="1" dirty="0" err="1" smtClean="0"/>
              <a:t>phase</a:t>
            </a:r>
            <a:r>
              <a:rPr lang="pl-PL" b="1" dirty="0" smtClean="0"/>
              <a:t> </a:t>
            </a:r>
            <a:r>
              <a:rPr lang="pl-PL" b="1" dirty="0" err="1" smtClean="0"/>
              <a:t>estimation</a:t>
            </a:r>
            <a:endParaRPr lang="en-US" b="1" dirty="0"/>
          </a:p>
        </p:txBody>
      </p:sp>
      <p:pic>
        <p:nvPicPr>
          <p:cNvPr id="8" name="Obraz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rcRect l="-47244" t="-51633" r="-47244" b="-51633"/>
          <a:stretch>
            <a:fillRect/>
          </a:stretch>
        </p:blipFill>
        <p:spPr bwMode="auto">
          <a:xfrm>
            <a:off x="971600" y="1484784"/>
            <a:ext cx="6023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" name="Obraz 4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97" t="-10499" r="-2197" b="-10499"/>
          <a:stretch>
            <a:fillRect/>
          </a:stretch>
        </p:blipFill>
        <p:spPr bwMode="auto">
          <a:xfrm>
            <a:off x="2399205" y="5504677"/>
            <a:ext cx="4017470" cy="9745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</p:pic>
      <p:cxnSp>
        <p:nvCxnSpPr>
          <p:cNvPr id="49" name="Łącznik prosty 48"/>
          <p:cNvCxnSpPr/>
          <p:nvPr/>
        </p:nvCxnSpPr>
        <p:spPr>
          <a:xfrm>
            <a:off x="1691680" y="1772816"/>
            <a:ext cx="576064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Obraz 6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rcRect l="-31496" t="-51633" r="-31496" b="-51633"/>
          <a:stretch>
            <a:fillRect/>
          </a:stretch>
        </p:blipFill>
        <p:spPr bwMode="auto">
          <a:xfrm>
            <a:off x="2411760" y="1484784"/>
            <a:ext cx="756378" cy="5753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3" name="Obraz 6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851920" y="1628800"/>
            <a:ext cx="1794284" cy="389359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44" name="Grupa 43"/>
          <p:cNvGrpSpPr/>
          <p:nvPr/>
        </p:nvGrpSpPr>
        <p:grpSpPr>
          <a:xfrm>
            <a:off x="395536" y="2276872"/>
            <a:ext cx="7371480" cy="3024336"/>
            <a:chOff x="395536" y="2276872"/>
            <a:chExt cx="7371480" cy="3024336"/>
          </a:xfrm>
        </p:grpSpPr>
        <p:cxnSp>
          <p:nvCxnSpPr>
            <p:cNvPr id="52" name="Łącznik prosty 51"/>
            <p:cNvCxnSpPr/>
            <p:nvPr/>
          </p:nvCxnSpPr>
          <p:spPr>
            <a:xfrm>
              <a:off x="6084168" y="3861048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/>
            <p:cNvCxnSpPr/>
            <p:nvPr/>
          </p:nvCxnSpPr>
          <p:spPr>
            <a:xfrm>
              <a:off x="6084168" y="508518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53"/>
            <p:cNvCxnSpPr/>
            <p:nvPr/>
          </p:nvCxnSpPr>
          <p:spPr>
            <a:xfrm>
              <a:off x="6084168" y="328498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/>
            <p:cNvCxnSpPr/>
            <p:nvPr/>
          </p:nvCxnSpPr>
          <p:spPr>
            <a:xfrm>
              <a:off x="2888478" y="385854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>
              <a:off x="2888478" y="508268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/>
            <p:cNvCxnSpPr/>
            <p:nvPr/>
          </p:nvCxnSpPr>
          <p:spPr>
            <a:xfrm>
              <a:off x="2888478" y="328248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4644008" y="328498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>
              <a:off x="2168398" y="328248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2456430" y="2994450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395536" y="2276872"/>
              <a:ext cx="66803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err="1" smtClean="0"/>
                <a:t>Estimate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frequnecy</a:t>
              </a:r>
              <a:r>
                <a:rPr lang="pl-PL" sz="2400" dirty="0" smtClean="0"/>
                <a:t>, under </a:t>
              </a:r>
              <a:r>
                <a:rPr lang="pl-PL" sz="2400" dirty="0" err="1" smtClean="0"/>
                <a:t>total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interrogation</a:t>
              </a:r>
              <a:r>
                <a:rPr lang="pl-PL" sz="2400" dirty="0" smtClean="0"/>
                <a:t> time </a:t>
              </a:r>
              <a:r>
                <a:rPr lang="pl-PL" sz="2400" i="1" dirty="0" smtClean="0"/>
                <a:t>T</a:t>
              </a:r>
              <a:endParaRPr lang="en-US" sz="2400" dirty="0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1160286" y="328248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>
              <a:off x="3536550" y="4218586"/>
              <a:ext cx="5040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>
            <a:xfrm>
              <a:off x="5436096" y="328498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44262" y="285043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584222" y="4002562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2615398" y="3930554"/>
              <a:ext cx="269142" cy="299645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7" name="Obraz 66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3536550" y="3714530"/>
              <a:ext cx="859002" cy="372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9" name="Obraz 68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6992934" y="3930554"/>
              <a:ext cx="774082" cy="3147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2" name="Łącznik prosty 31"/>
            <p:cNvCxnSpPr/>
            <p:nvPr/>
          </p:nvCxnSpPr>
          <p:spPr>
            <a:xfrm>
              <a:off x="1304302" y="3858546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>
              <a:off x="1376310" y="5082682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ostokąt 35"/>
            <p:cNvSpPr/>
            <p:nvPr/>
          </p:nvSpPr>
          <p:spPr>
            <a:xfrm>
              <a:off x="5724128" y="2996952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Łącznik prosty 37"/>
            <p:cNvCxnSpPr/>
            <p:nvPr/>
          </p:nvCxnSpPr>
          <p:spPr>
            <a:xfrm>
              <a:off x="4644008" y="3861048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>
              <a:off x="4644008" y="5085184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>
              <a:off x="1808358" y="421858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>
              <a:off x="5148064" y="4221088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Obraz 55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5895274" y="3933056"/>
              <a:ext cx="388802" cy="299216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516216" y="2852936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rcRect l="-31496" t="-51633" r="-31496" b="-51633"/>
            <a:stretch>
              <a:fillRect/>
            </a:stretch>
          </p:blipFill>
          <p:spPr bwMode="auto">
            <a:xfrm>
              <a:off x="1520326" y="2922442"/>
              <a:ext cx="756378" cy="575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/>
            <a:srcRect l="-31496" t="-51633" r="-31496" b="-51633"/>
            <a:stretch>
              <a:fillRect/>
            </a:stretch>
          </p:blipFill>
          <p:spPr bwMode="auto">
            <a:xfrm>
              <a:off x="4760686" y="2994450"/>
              <a:ext cx="756378" cy="575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Frequency</a:t>
            </a:r>
            <a:r>
              <a:rPr lang="pl-PL" b="1" dirty="0" smtClean="0"/>
              <a:t> </a:t>
            </a:r>
            <a:r>
              <a:rPr lang="pl-PL" b="1" dirty="0" err="1" smtClean="0"/>
              <a:t>estimation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presence</a:t>
            </a:r>
            <a:r>
              <a:rPr lang="pl-PL" b="1" dirty="0" smtClean="0"/>
              <a:t> of </a:t>
            </a:r>
            <a:r>
              <a:rPr lang="pl-PL" b="1" dirty="0" err="1" smtClean="0"/>
              <a:t>dephasing</a:t>
            </a:r>
            <a:endParaRPr lang="en-US" b="1" dirty="0"/>
          </a:p>
        </p:txBody>
      </p:sp>
      <p:grpSp>
        <p:nvGrpSpPr>
          <p:cNvPr id="43" name="Grupa 42"/>
          <p:cNvGrpSpPr/>
          <p:nvPr/>
        </p:nvGrpSpPr>
        <p:grpSpPr>
          <a:xfrm>
            <a:off x="1475656" y="1484784"/>
            <a:ext cx="5894297" cy="2090734"/>
            <a:chOff x="512214" y="1482282"/>
            <a:chExt cx="6909339" cy="2450774"/>
          </a:xfrm>
        </p:grpSpPr>
        <p:cxnSp>
          <p:nvCxnSpPr>
            <p:cNvPr id="44" name="Łącznik prosty 43"/>
            <p:cNvCxnSpPr/>
            <p:nvPr/>
          </p:nvCxnSpPr>
          <p:spPr>
            <a:xfrm>
              <a:off x="6012160" y="249289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/>
            <p:cNvCxnSpPr/>
            <p:nvPr/>
          </p:nvCxnSpPr>
          <p:spPr>
            <a:xfrm>
              <a:off x="6012160" y="191683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56"/>
            <p:cNvCxnSpPr/>
            <p:nvPr/>
          </p:nvCxnSpPr>
          <p:spPr>
            <a:xfrm>
              <a:off x="2816470" y="249039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57"/>
            <p:cNvCxnSpPr/>
            <p:nvPr/>
          </p:nvCxnSpPr>
          <p:spPr>
            <a:xfrm>
              <a:off x="2816470" y="191433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/>
            <p:cNvCxnSpPr/>
            <p:nvPr/>
          </p:nvCxnSpPr>
          <p:spPr>
            <a:xfrm>
              <a:off x="4572000" y="191683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59"/>
            <p:cNvCxnSpPr/>
            <p:nvPr/>
          </p:nvCxnSpPr>
          <p:spPr>
            <a:xfrm>
              <a:off x="2096390" y="191433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Prostokąt 61"/>
            <p:cNvSpPr/>
            <p:nvPr/>
          </p:nvSpPr>
          <p:spPr>
            <a:xfrm>
              <a:off x="2384422" y="1626298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Łącznik prosty 65"/>
            <p:cNvCxnSpPr/>
            <p:nvPr/>
          </p:nvCxnSpPr>
          <p:spPr>
            <a:xfrm>
              <a:off x="1088278" y="191433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Łącznik prosty 67"/>
            <p:cNvCxnSpPr/>
            <p:nvPr/>
          </p:nvCxnSpPr>
          <p:spPr>
            <a:xfrm>
              <a:off x="3464542" y="2850434"/>
              <a:ext cx="5040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/>
            <p:cNvCxnSpPr/>
            <p:nvPr/>
          </p:nvCxnSpPr>
          <p:spPr>
            <a:xfrm>
              <a:off x="5364088" y="191683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72254" y="1482282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Obraz 7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512214" y="2634410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3" name="Obraz 7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2543390" y="2562402"/>
              <a:ext cx="269142" cy="299645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74" name="Obraz 7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3464542" y="2346378"/>
              <a:ext cx="859002" cy="372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5" name="Obraz 7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6876256" y="2564904"/>
              <a:ext cx="545297" cy="2287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6" name="Łącznik prosty 75"/>
            <p:cNvCxnSpPr/>
            <p:nvPr/>
          </p:nvCxnSpPr>
          <p:spPr>
            <a:xfrm>
              <a:off x="1232294" y="2490394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Prostokąt 76"/>
            <p:cNvSpPr/>
            <p:nvPr/>
          </p:nvSpPr>
          <p:spPr>
            <a:xfrm>
              <a:off x="5652120" y="1628800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Łącznik prosty 77"/>
            <p:cNvCxnSpPr/>
            <p:nvPr/>
          </p:nvCxnSpPr>
          <p:spPr>
            <a:xfrm>
              <a:off x="4572000" y="2492896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Łącznik prosty 78"/>
            <p:cNvCxnSpPr/>
            <p:nvPr/>
          </p:nvCxnSpPr>
          <p:spPr>
            <a:xfrm>
              <a:off x="1736350" y="2850434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Łącznik prosty 79"/>
            <p:cNvCxnSpPr/>
            <p:nvPr/>
          </p:nvCxnSpPr>
          <p:spPr>
            <a:xfrm>
              <a:off x="5076056" y="285293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Obraz 8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5823266" y="2564904"/>
              <a:ext cx="388802" cy="299216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444208" y="148478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Obraz 82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/>
            <a:srcRect l="-31496" t="-51633" r="-31496" b="-51633"/>
            <a:stretch>
              <a:fillRect/>
            </a:stretch>
          </p:blipFill>
          <p:spPr bwMode="auto">
            <a:xfrm>
              <a:off x="1403648" y="1556792"/>
              <a:ext cx="756378" cy="575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8" dir="2700013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84" name="Obraz 83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/>
            <a:srcRect l="-31496" t="-51633" r="-31496" b="-51633"/>
            <a:stretch>
              <a:fillRect/>
            </a:stretch>
          </p:blipFill>
          <p:spPr bwMode="auto">
            <a:xfrm>
              <a:off x="4716016" y="1628800"/>
              <a:ext cx="756378" cy="57539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8" dir="2700013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pic>
        <p:nvPicPr>
          <p:cNvPr id="85" name="Obraz 8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123728" y="4077072"/>
            <a:ext cx="2057409" cy="313754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86" name="Grupa 85"/>
          <p:cNvGrpSpPr/>
          <p:nvPr/>
        </p:nvGrpSpPr>
        <p:grpSpPr bwMode="auto">
          <a:xfrm>
            <a:off x="4716016" y="3861048"/>
            <a:ext cx="1990818" cy="648072"/>
            <a:chOff x="3491880" y="3861048"/>
            <a:chExt cx="2520280" cy="820428"/>
          </a:xfrm>
        </p:grpSpPr>
        <p:pic>
          <p:nvPicPr>
            <p:cNvPr id="87" name="Obraz 8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10702" y="4246319"/>
              <a:ext cx="176661" cy="20082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8" name="Elipsa 87"/>
            <p:cNvSpPr/>
            <p:nvPr/>
          </p:nvSpPr>
          <p:spPr bwMode="auto">
            <a:xfrm>
              <a:off x="4847467" y="4103626"/>
              <a:ext cx="535041" cy="5350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Łącznik prosty ze strzałką 88"/>
            <p:cNvCxnSpPr/>
            <p:nvPr/>
          </p:nvCxnSpPr>
          <p:spPr bwMode="auto">
            <a:xfrm>
              <a:off x="5418241" y="4317667"/>
              <a:ext cx="171232" cy="9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Elipsa 89"/>
            <p:cNvSpPr/>
            <p:nvPr/>
          </p:nvSpPr>
          <p:spPr bwMode="auto">
            <a:xfrm>
              <a:off x="5632281" y="4103626"/>
              <a:ext cx="379879" cy="5350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Elipsa 90"/>
            <p:cNvSpPr/>
            <p:nvPr/>
          </p:nvSpPr>
          <p:spPr bwMode="auto">
            <a:xfrm>
              <a:off x="3577497" y="4146435"/>
              <a:ext cx="535041" cy="5350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Łuk 91"/>
            <p:cNvSpPr/>
            <p:nvPr/>
          </p:nvSpPr>
          <p:spPr bwMode="auto">
            <a:xfrm>
              <a:off x="3491880" y="4103626"/>
              <a:ext cx="727737" cy="214040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Obraz 9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3694368" y="3861048"/>
              <a:ext cx="360437" cy="13786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2" name="Obraz 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08101" y="4797152"/>
            <a:ext cx="2767345" cy="626605"/>
          </a:xfrm>
          <a:prstGeom prst="rect">
            <a:avLst/>
          </a:prstGeom>
          <a:noFill/>
          <a:ln/>
          <a:effectLst/>
        </p:spPr>
      </p:pic>
      <p:pic>
        <p:nvPicPr>
          <p:cNvPr id="127" name="Obraz 12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8144" y="3789040"/>
            <a:ext cx="771755" cy="223114"/>
          </a:xfrm>
          <a:prstGeom prst="rect">
            <a:avLst/>
          </a:prstGeom>
          <a:noFill/>
          <a:ln/>
          <a:effectLst/>
        </p:spPr>
      </p:pic>
      <p:pic>
        <p:nvPicPr>
          <p:cNvPr id="41" name="Obraz 4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6518" y="4869160"/>
            <a:ext cx="4481805" cy="559483"/>
          </a:xfrm>
          <a:prstGeom prst="rect">
            <a:avLst/>
          </a:prstGeom>
          <a:noFill/>
          <a:ln/>
          <a:effectLst/>
        </p:spPr>
      </p:pic>
      <p:pic>
        <p:nvPicPr>
          <p:cNvPr id="133" name="Obraz 13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170" t="-11811" r="-4170" b="-11811"/>
          <a:stretch>
            <a:fillRect/>
          </a:stretch>
        </p:blipFill>
        <p:spPr bwMode="auto">
          <a:xfrm>
            <a:off x="3203848" y="5589240"/>
            <a:ext cx="2636682" cy="10621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pl-PL" b="1" dirty="0" err="1" smtClean="0"/>
              <a:t>The</a:t>
            </a:r>
            <a:r>
              <a:rPr lang="pl-PL" b="1" dirty="0" smtClean="0"/>
              <a:t> Grover </a:t>
            </a:r>
            <a:r>
              <a:rPr lang="pl-PL" b="1" dirty="0" err="1" smtClean="0"/>
              <a:t>algorithm</a:t>
            </a:r>
            <a:endParaRPr lang="en-US" b="1" dirty="0"/>
          </a:p>
        </p:txBody>
      </p:sp>
      <p:pic>
        <p:nvPicPr>
          <p:cNvPr id="21" name="Obraz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115314" y="1340767"/>
            <a:ext cx="2543708" cy="359027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" name="Obraz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436096" y="1412776"/>
            <a:ext cx="2273361" cy="328354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49" name="Grupa 48"/>
          <p:cNvGrpSpPr/>
          <p:nvPr/>
        </p:nvGrpSpPr>
        <p:grpSpPr>
          <a:xfrm>
            <a:off x="395536" y="4149080"/>
            <a:ext cx="7021538" cy="962309"/>
            <a:chOff x="395536" y="4149080"/>
            <a:chExt cx="7021538" cy="962309"/>
          </a:xfrm>
        </p:grpSpPr>
        <p:sp>
          <p:nvSpPr>
            <p:cNvPr id="61" name="Prostokąt 60"/>
            <p:cNvSpPr/>
            <p:nvPr/>
          </p:nvSpPr>
          <p:spPr>
            <a:xfrm>
              <a:off x="395536" y="4149080"/>
              <a:ext cx="7021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err="1" smtClean="0"/>
                <a:t>Number</a:t>
              </a:r>
              <a:r>
                <a:rPr lang="pl-PL" sz="2400" dirty="0" smtClean="0"/>
                <a:t> of </a:t>
              </a:r>
              <a:r>
                <a:rPr lang="pl-PL" sz="2400" dirty="0" err="1" smtClean="0"/>
                <a:t>oracle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calls</a:t>
              </a:r>
              <a:r>
                <a:rPr lang="pl-PL" sz="2400" dirty="0" smtClean="0"/>
                <a:t> to </a:t>
              </a:r>
              <a:r>
                <a:rPr lang="pl-PL" sz="2400" dirty="0" err="1" smtClean="0"/>
                <a:t>find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the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distinguished</a:t>
              </a:r>
              <a:r>
                <a:rPr lang="pl-PL" sz="2400" dirty="0" smtClean="0"/>
                <a:t> state: </a:t>
              </a:r>
              <a:endParaRPr lang="en-US" sz="2400" dirty="0"/>
            </a:p>
          </p:txBody>
        </p:sp>
        <p:pic>
          <p:nvPicPr>
            <p:cNvPr id="63" name="Obraz 62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3779912" y="4797152"/>
              <a:ext cx="1202000" cy="3142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7" name="Grupa 46"/>
          <p:cNvGrpSpPr/>
          <p:nvPr/>
        </p:nvGrpSpPr>
        <p:grpSpPr>
          <a:xfrm>
            <a:off x="6660232" y="2708919"/>
            <a:ext cx="2078947" cy="1528937"/>
            <a:chOff x="6660232" y="2708919"/>
            <a:chExt cx="2078947" cy="1528937"/>
          </a:xfrm>
        </p:grpSpPr>
        <p:cxnSp>
          <p:nvCxnSpPr>
            <p:cNvPr id="39" name="Łącznik prosty ze strzałką 38"/>
            <p:cNvCxnSpPr/>
            <p:nvPr/>
          </p:nvCxnSpPr>
          <p:spPr>
            <a:xfrm>
              <a:off x="6660232" y="4077072"/>
              <a:ext cx="144016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/>
            <p:cNvCxnSpPr/>
            <p:nvPr/>
          </p:nvCxnSpPr>
          <p:spPr>
            <a:xfrm flipV="1">
              <a:off x="6660232" y="2924944"/>
              <a:ext cx="0" cy="11521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Obraz 43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7884368" y="3573016"/>
              <a:ext cx="330708" cy="2788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5" name="Łącznik prosty ze strzałką 44"/>
            <p:cNvCxnSpPr/>
            <p:nvPr/>
          </p:nvCxnSpPr>
          <p:spPr>
            <a:xfrm flipV="1">
              <a:off x="6660232" y="3573016"/>
              <a:ext cx="1152128" cy="50405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Obraz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8244408" y="3933056"/>
              <a:ext cx="457200" cy="30480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1" name="Łącznik prosty ze strzałką 50"/>
            <p:cNvCxnSpPr/>
            <p:nvPr/>
          </p:nvCxnSpPr>
          <p:spPr>
            <a:xfrm flipV="1">
              <a:off x="6660232" y="3284984"/>
              <a:ext cx="1008112" cy="792088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Łuk 55"/>
            <p:cNvSpPr/>
            <p:nvPr/>
          </p:nvSpPr>
          <p:spPr>
            <a:xfrm>
              <a:off x="7452320" y="3212976"/>
              <a:ext cx="504056" cy="720080"/>
            </a:xfrm>
            <a:prstGeom prst="arc">
              <a:avLst/>
            </a:prstGeom>
            <a:ln>
              <a:solidFill>
                <a:srgbClr val="0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Obraz 57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8028384" y="3212976"/>
              <a:ext cx="710795" cy="30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0" name="Obraz 59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7308304" y="3573016"/>
              <a:ext cx="101135" cy="1620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6761190" y="2708919"/>
              <a:ext cx="278892" cy="27889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7" name="Grupa 56"/>
          <p:cNvGrpSpPr/>
          <p:nvPr/>
        </p:nvGrpSpPr>
        <p:grpSpPr bwMode="auto">
          <a:xfrm>
            <a:off x="741409" y="1916832"/>
            <a:ext cx="5944075" cy="2010470"/>
            <a:chOff x="755576" y="1916832"/>
            <a:chExt cx="5944075" cy="2010470"/>
          </a:xfrm>
        </p:grpSpPr>
        <p:pic>
          <p:nvPicPr>
            <p:cNvPr id="33" name="Obraz 32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755576" y="3068960"/>
              <a:ext cx="2202504" cy="85834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5" name="Obraz 6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3420155" y="3429000"/>
              <a:ext cx="2029744" cy="31398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1" name="Łącznik prosty 30"/>
            <p:cNvCxnSpPr/>
            <p:nvPr/>
          </p:nvCxnSpPr>
          <p:spPr bwMode="auto">
            <a:xfrm>
              <a:off x="4211960" y="23488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 bwMode="auto">
            <a:xfrm>
              <a:off x="2699792" y="23488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 bwMode="auto">
            <a:xfrm>
              <a:off x="2339752" y="23488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Obraz 11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899592" y="2204864"/>
              <a:ext cx="372519" cy="31415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3" name="Łącznik prosty 12"/>
            <p:cNvCxnSpPr/>
            <p:nvPr/>
          </p:nvCxnSpPr>
          <p:spPr bwMode="auto">
            <a:xfrm>
              <a:off x="1331640" y="23488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0" cstate="print"/>
            <a:srcRect l="-47244" t="-71044" r="-47244" b="-71044"/>
            <a:stretch>
              <a:fillRect/>
            </a:stretch>
          </p:blipFill>
          <p:spPr bwMode="auto">
            <a:xfrm>
              <a:off x="1763688" y="2132856"/>
              <a:ext cx="601692" cy="4980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15" name="Łącznik prosty 14"/>
            <p:cNvCxnSpPr/>
            <p:nvPr/>
          </p:nvCxnSpPr>
          <p:spPr bwMode="auto">
            <a:xfrm>
              <a:off x="3419872" y="2348880"/>
              <a:ext cx="5040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 bwMode="auto">
            <a:xfrm>
              <a:off x="5364088" y="23488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27"/>
            <p:cNvCxnSpPr/>
            <p:nvPr/>
          </p:nvCxnSpPr>
          <p:spPr bwMode="auto">
            <a:xfrm>
              <a:off x="5004048" y="2348880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Obraz 6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1" cstate="print"/>
            <a:srcRect l="-71044" t="-71044" r="-71044" b="-71044"/>
            <a:stretch>
              <a:fillRect/>
            </a:stretch>
          </p:blipFill>
          <p:spPr bwMode="auto">
            <a:xfrm>
              <a:off x="2555776" y="2132856"/>
              <a:ext cx="498054" cy="4980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8" dir="2700013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32" name="Obraz 3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3707904" y="1916832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Obraz 36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 cstate="print"/>
            <a:srcRect l="-47244" t="-71044" r="-47244" b="-71044"/>
            <a:stretch>
              <a:fillRect/>
            </a:stretch>
          </p:blipFill>
          <p:spPr bwMode="auto">
            <a:xfrm>
              <a:off x="4427984" y="2132856"/>
              <a:ext cx="601692" cy="4980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4" name="Obraz 5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6127842" y="2204864"/>
              <a:ext cx="571809" cy="3142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7" name="Obraz 66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 cstate="print"/>
            <a:srcRect l="-71044" t="-71044" r="-71044" b="-71044"/>
            <a:stretch>
              <a:fillRect/>
            </a:stretch>
          </p:blipFill>
          <p:spPr bwMode="auto">
            <a:xfrm>
              <a:off x="5220072" y="2132856"/>
              <a:ext cx="498054" cy="4980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8" dir="2700013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59" name="Prostokąt 58"/>
          <p:cNvSpPr/>
          <p:nvPr/>
        </p:nvSpPr>
        <p:spPr>
          <a:xfrm>
            <a:off x="395536" y="537321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/>
              <a:t>Quadratic</a:t>
            </a:r>
            <a:r>
              <a:rPr lang="pl-PL" sz="2400" dirty="0" smtClean="0"/>
              <a:t> </a:t>
            </a:r>
            <a:r>
              <a:rPr lang="pl-PL" sz="2400" dirty="0" err="1" smtClean="0"/>
              <a:t>enhancement</a:t>
            </a:r>
            <a:r>
              <a:rPr lang="pl-PL" sz="2400" dirty="0" smtClean="0"/>
              <a:t> </a:t>
            </a:r>
            <a:r>
              <a:rPr lang="pl-PL" sz="2400" dirty="0" err="1" smtClean="0"/>
              <a:t>just</a:t>
            </a:r>
            <a:r>
              <a:rPr lang="pl-PL" sz="2400" dirty="0" smtClean="0"/>
              <a:t> as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metrology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metrology</a:t>
            </a:r>
            <a:endParaRPr lang="en-US" b="1" dirty="0"/>
          </a:p>
        </p:txBody>
      </p:sp>
      <p:grpSp>
        <p:nvGrpSpPr>
          <p:cNvPr id="66" name="Grupa 65"/>
          <p:cNvGrpSpPr/>
          <p:nvPr/>
        </p:nvGrpSpPr>
        <p:grpSpPr>
          <a:xfrm>
            <a:off x="539552" y="3645024"/>
            <a:ext cx="7613746" cy="1496825"/>
            <a:chOff x="539552" y="3645024"/>
            <a:chExt cx="7613746" cy="1496825"/>
          </a:xfrm>
        </p:grpSpPr>
        <p:pic>
          <p:nvPicPr>
            <p:cNvPr id="46" name="Obraz 45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2051720" y="3645024"/>
              <a:ext cx="1519381" cy="79237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48" name="Grupa 47"/>
            <p:cNvGrpSpPr/>
            <p:nvPr/>
          </p:nvGrpSpPr>
          <p:grpSpPr>
            <a:xfrm>
              <a:off x="539552" y="3789040"/>
              <a:ext cx="7613746" cy="1352809"/>
              <a:chOff x="539552" y="2564904"/>
              <a:chExt cx="7613746" cy="1352809"/>
            </a:xfrm>
          </p:grpSpPr>
          <p:pic>
            <p:nvPicPr>
              <p:cNvPr id="58" name="Obraz 57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4572000" y="2564904"/>
                <a:ext cx="1625617" cy="609416"/>
              </a:xfrm>
              <a:prstGeom prst="rect">
                <a:avLst/>
              </a:prstGeom>
              <a:noFill/>
              <a:ln/>
              <a:effectLst/>
            </p:spPr>
          </p:pic>
          <p:grpSp>
            <p:nvGrpSpPr>
              <p:cNvPr id="9" name="Grupa 39"/>
              <p:cNvGrpSpPr/>
              <p:nvPr/>
            </p:nvGrpSpPr>
            <p:grpSpPr>
              <a:xfrm>
                <a:off x="539552" y="3429000"/>
                <a:ext cx="7613746" cy="488713"/>
                <a:chOff x="539552" y="5085184"/>
                <a:chExt cx="7613746" cy="488713"/>
              </a:xfrm>
            </p:grpSpPr>
            <p:pic>
              <p:nvPicPr>
                <p:cNvPr id="57" name="Obraz 56" descr="TP_tmp.emf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427984" y="5157192"/>
                  <a:ext cx="3725314" cy="416705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59" name="Prostokąt 58"/>
                <p:cNvSpPr/>
                <p:nvPr/>
              </p:nvSpPr>
              <p:spPr>
                <a:xfrm>
                  <a:off x="539552" y="5085184"/>
                  <a:ext cx="374371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l-PL" sz="2400" dirty="0" smtClean="0"/>
                    <a:t>Quantum Fisher </a:t>
                  </a:r>
                  <a:r>
                    <a:rPr lang="pl-PL" sz="2400" dirty="0" err="1" smtClean="0"/>
                    <a:t>Information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50" name="Grupa 49"/>
          <p:cNvGrpSpPr/>
          <p:nvPr/>
        </p:nvGrpSpPr>
        <p:grpSpPr>
          <a:xfrm>
            <a:off x="683568" y="5589240"/>
            <a:ext cx="7051864" cy="506047"/>
            <a:chOff x="683568" y="4365104"/>
            <a:chExt cx="7051864" cy="506047"/>
          </a:xfrm>
        </p:grpSpPr>
        <p:pic>
          <p:nvPicPr>
            <p:cNvPr id="16" name="Obraz 15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683568" y="4365104"/>
              <a:ext cx="1402905" cy="3726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4365104"/>
              <a:ext cx="1371514" cy="50604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8" name="Obraz 67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52120" y="4437112"/>
              <a:ext cx="2083312" cy="38100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" name="Obraz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082343" y="1556793"/>
            <a:ext cx="372047" cy="313754"/>
          </a:xfrm>
          <a:prstGeom prst="rect">
            <a:avLst/>
          </a:prstGeom>
          <a:noFill/>
          <a:ln/>
          <a:effectLst/>
        </p:spPr>
      </p:pic>
      <p:cxnSp>
        <p:nvCxnSpPr>
          <p:cNvPr id="5" name="Łącznik prosty 4"/>
          <p:cNvCxnSpPr/>
          <p:nvPr/>
        </p:nvCxnSpPr>
        <p:spPr>
          <a:xfrm>
            <a:off x="2658407" y="1700809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/>
          <a:srcRect l="-47244" t="-51633" r="-47244" b="-51633"/>
          <a:stretch>
            <a:fillRect/>
          </a:stretch>
        </p:blipFill>
        <p:spPr bwMode="auto">
          <a:xfrm>
            <a:off x="3090455" y="1412777"/>
            <a:ext cx="6023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7" name="Łącznik prosty 6"/>
          <p:cNvCxnSpPr/>
          <p:nvPr/>
        </p:nvCxnSpPr>
        <p:spPr>
          <a:xfrm>
            <a:off x="3882542" y="1700809"/>
            <a:ext cx="50405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chemat blokowy: opóźnienie 7"/>
          <p:cNvSpPr/>
          <p:nvPr/>
        </p:nvSpPr>
        <p:spPr>
          <a:xfrm>
            <a:off x="5250695" y="1484785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4" name="Obraz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4602623" y="1556793"/>
            <a:ext cx="515142" cy="314237"/>
          </a:xfrm>
          <a:prstGeom prst="rect">
            <a:avLst/>
          </a:prstGeom>
          <a:noFill/>
          <a:ln/>
          <a:effectLst/>
        </p:spPr>
      </p:pic>
      <p:pic>
        <p:nvPicPr>
          <p:cNvPr id="42" name="Obraz 4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64088" y="1556792"/>
            <a:ext cx="288352" cy="288352"/>
          </a:xfrm>
          <a:prstGeom prst="rect">
            <a:avLst/>
          </a:prstGeom>
          <a:noFill/>
          <a:ln/>
          <a:effectLst/>
        </p:spPr>
      </p:pic>
      <p:pic>
        <p:nvPicPr>
          <p:cNvPr id="44" name="Obraz 4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6114791" y="1556793"/>
            <a:ext cx="487848" cy="315464"/>
          </a:xfrm>
          <a:prstGeom prst="rect">
            <a:avLst/>
          </a:prstGeom>
          <a:noFill/>
          <a:ln/>
          <a:effectLst/>
        </p:spPr>
      </p:pic>
      <p:sp>
        <p:nvSpPr>
          <p:cNvPr id="72" name="Elipsa 71"/>
          <p:cNvSpPr/>
          <p:nvPr/>
        </p:nvSpPr>
        <p:spPr>
          <a:xfrm>
            <a:off x="2514391" y="1628801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lipsa 74"/>
          <p:cNvSpPr/>
          <p:nvPr/>
        </p:nvSpPr>
        <p:spPr>
          <a:xfrm>
            <a:off x="4314591" y="1628801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upa 62"/>
          <p:cNvGrpSpPr/>
          <p:nvPr/>
        </p:nvGrpSpPr>
        <p:grpSpPr>
          <a:xfrm>
            <a:off x="1050410" y="2348881"/>
            <a:ext cx="2982305" cy="763104"/>
            <a:chOff x="1050410" y="2348881"/>
            <a:chExt cx="2982305" cy="763104"/>
          </a:xfrm>
        </p:grpSpPr>
        <p:grpSp>
          <p:nvGrpSpPr>
            <p:cNvPr id="28" name="Grupa 27"/>
            <p:cNvGrpSpPr/>
            <p:nvPr/>
          </p:nvGrpSpPr>
          <p:grpSpPr bwMode="auto">
            <a:xfrm>
              <a:off x="1842498" y="2348881"/>
              <a:ext cx="2190217" cy="763104"/>
              <a:chOff x="4558396" y="1628800"/>
              <a:chExt cx="2190217" cy="763104"/>
            </a:xfrm>
          </p:grpSpPr>
          <p:grpSp>
            <p:nvGrpSpPr>
              <p:cNvPr id="29" name="Grupa 41"/>
              <p:cNvGrpSpPr/>
              <p:nvPr/>
            </p:nvGrpSpPr>
            <p:grpSpPr bwMode="auto">
              <a:xfrm>
                <a:off x="6071724" y="1628800"/>
                <a:ext cx="676889" cy="763104"/>
                <a:chOff x="6703423" y="2276830"/>
                <a:chExt cx="1469070" cy="1656184"/>
              </a:xfrm>
            </p:grpSpPr>
            <p:sp>
              <p:nvSpPr>
                <p:cNvPr id="31" name="Elipsa 30"/>
                <p:cNvSpPr/>
                <p:nvPr/>
              </p:nvSpPr>
              <p:spPr bwMode="auto">
                <a:xfrm>
                  <a:off x="6876256" y="2852936"/>
                  <a:ext cx="1080078" cy="108007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Łuk 31"/>
                <p:cNvSpPr/>
                <p:nvPr/>
              </p:nvSpPr>
              <p:spPr bwMode="auto">
                <a:xfrm>
                  <a:off x="6703423" y="2766519"/>
                  <a:ext cx="1469070" cy="432079"/>
                </a:xfrm>
                <a:prstGeom prst="arc">
                  <a:avLst>
                    <a:gd name="adj1" fmla="val 8176016"/>
                    <a:gd name="adj2" fmla="val 2201711"/>
                  </a:avLst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3" name="Obraz 53" descr="TP_tmp.emf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7308335" y="2276830"/>
                  <a:ext cx="335304" cy="392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0" name="Obraz 29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 bwMode="auto">
              <a:xfrm>
                <a:off x="4558396" y="1916832"/>
                <a:ext cx="973175" cy="286631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4" name="Obraz 3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/>
            <a:srcRect l="-47244" t="-51633" r="-47244" b="-51633"/>
            <a:stretch>
              <a:fillRect/>
            </a:stretch>
          </p:blipFill>
          <p:spPr bwMode="auto">
            <a:xfrm>
              <a:off x="1050410" y="2564905"/>
              <a:ext cx="527092" cy="504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65" name="Grupa 64"/>
          <p:cNvGrpSpPr/>
          <p:nvPr/>
        </p:nvGrpSpPr>
        <p:grpSpPr>
          <a:xfrm>
            <a:off x="4427984" y="2420888"/>
            <a:ext cx="2859468" cy="730262"/>
            <a:chOff x="4427984" y="2420888"/>
            <a:chExt cx="2859468" cy="730262"/>
          </a:xfrm>
        </p:grpSpPr>
        <p:sp>
          <p:nvSpPr>
            <p:cNvPr id="35" name="pole tekstowe 34"/>
            <p:cNvSpPr txBox="1"/>
            <p:nvPr/>
          </p:nvSpPr>
          <p:spPr>
            <a:xfrm>
              <a:off x="4427984" y="249289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/>
                <a:t>=</a:t>
              </a:r>
              <a:endParaRPr lang="en-US" sz="2800" dirty="0"/>
            </a:p>
          </p:txBody>
        </p:sp>
        <p:grpSp>
          <p:nvGrpSpPr>
            <p:cNvPr id="36" name="Grupa 35"/>
            <p:cNvGrpSpPr/>
            <p:nvPr/>
          </p:nvGrpSpPr>
          <p:grpSpPr>
            <a:xfrm>
              <a:off x="5364088" y="2420888"/>
              <a:ext cx="1923364" cy="730262"/>
              <a:chOff x="1280484" y="1236648"/>
              <a:chExt cx="2170778" cy="824200"/>
            </a:xfrm>
          </p:grpSpPr>
          <p:cxnSp>
            <p:nvCxnSpPr>
              <p:cNvPr id="37" name="Łącznik prosty 36"/>
              <p:cNvCxnSpPr/>
              <p:nvPr/>
            </p:nvCxnSpPr>
            <p:spPr>
              <a:xfrm>
                <a:off x="1280484" y="1427284"/>
                <a:ext cx="324914" cy="2735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/>
              <p:cNvCxnSpPr/>
              <p:nvPr/>
            </p:nvCxnSpPr>
            <p:spPr>
              <a:xfrm>
                <a:off x="2125261" y="1427284"/>
                <a:ext cx="595383" cy="253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3" name="Grupa 63"/>
              <p:cNvGrpSpPr/>
              <p:nvPr/>
            </p:nvGrpSpPr>
            <p:grpSpPr>
              <a:xfrm>
                <a:off x="2216588" y="1236648"/>
                <a:ext cx="1234674" cy="820574"/>
                <a:chOff x="6289654" y="2334373"/>
                <a:chExt cx="1234674" cy="820574"/>
              </a:xfrm>
            </p:grpSpPr>
            <p:sp>
              <p:nvSpPr>
                <p:cNvPr id="53" name="Prostokąt 52"/>
                <p:cNvSpPr/>
                <p:nvPr/>
              </p:nvSpPr>
              <p:spPr>
                <a:xfrm>
                  <a:off x="6289654" y="2334373"/>
                  <a:ext cx="454880" cy="41028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 dirty="0"/>
                </a:p>
              </p:txBody>
            </p:sp>
            <p:pic>
              <p:nvPicPr>
                <p:cNvPr id="54" name="Obraz 53" descr="TP_tmp.emf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6417650" y="2434837"/>
                  <a:ext cx="151285" cy="186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5" name="Łącznik prosty 54"/>
                <p:cNvCxnSpPr/>
                <p:nvPr/>
              </p:nvCxnSpPr>
              <p:spPr>
                <a:xfrm flipH="1" flipV="1">
                  <a:off x="7212689" y="2927614"/>
                  <a:ext cx="311639" cy="2273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>
                <a:xfrm flipV="1">
                  <a:off x="7069448" y="2539516"/>
                  <a:ext cx="454880" cy="3636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Łącznik prosty 59"/>
                <p:cNvCxnSpPr/>
                <p:nvPr/>
              </p:nvCxnSpPr>
              <p:spPr>
                <a:xfrm flipV="1">
                  <a:off x="6744534" y="2895634"/>
                  <a:ext cx="357091" cy="25931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1" name="Prostokąt 60"/>
                <p:cNvSpPr/>
                <p:nvPr/>
              </p:nvSpPr>
              <p:spPr>
                <a:xfrm>
                  <a:off x="6952460" y="2786865"/>
                  <a:ext cx="454880" cy="1367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62" name="Łącznik prosty 61"/>
                <p:cNvCxnSpPr/>
                <p:nvPr/>
              </p:nvCxnSpPr>
              <p:spPr>
                <a:xfrm>
                  <a:off x="6809517" y="2539516"/>
                  <a:ext cx="259931" cy="205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Łącznik prosty 44"/>
              <p:cNvCxnSpPr/>
              <p:nvPr/>
            </p:nvCxnSpPr>
            <p:spPr>
              <a:xfrm flipH="1" flipV="1">
                <a:off x="1683657" y="1815383"/>
                <a:ext cx="368063" cy="2454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flipV="1">
                <a:off x="1605398" y="1427284"/>
                <a:ext cx="519863" cy="3636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>
              <a:xfrm flipV="1">
                <a:off x="1345467" y="1837571"/>
                <a:ext cx="253641" cy="2051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Prostokąt 50"/>
              <p:cNvSpPr/>
              <p:nvPr/>
            </p:nvSpPr>
            <p:spPr>
              <a:xfrm>
                <a:off x="1410450" y="1700809"/>
                <a:ext cx="454880" cy="13676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52" name="Łącznik prosty 51"/>
              <p:cNvCxnSpPr/>
              <p:nvPr/>
            </p:nvCxnSpPr>
            <p:spPr>
              <a:xfrm>
                <a:off x="2051720" y="2060848"/>
                <a:ext cx="648072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Łącznik prosty 30"/>
          <p:cNvCxnSpPr/>
          <p:nvPr/>
        </p:nvCxnSpPr>
        <p:spPr>
          <a:xfrm>
            <a:off x="4211960" y="24208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2699792" y="24208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2339752" y="24208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Continuous</a:t>
            </a:r>
            <a:r>
              <a:rPr lang="pl-PL" b="1" dirty="0" smtClean="0"/>
              <a:t> </a:t>
            </a:r>
            <a:r>
              <a:rPr lang="pl-PL" b="1" dirty="0" err="1" smtClean="0"/>
              <a:t>version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Grover </a:t>
            </a:r>
            <a:r>
              <a:rPr lang="pl-PL" b="1" dirty="0" err="1" smtClean="0"/>
              <a:t>algorithm</a:t>
            </a:r>
            <a:endParaRPr lang="en-US" b="1" dirty="0"/>
          </a:p>
        </p:txBody>
      </p: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436096" y="1412776"/>
            <a:ext cx="2273361" cy="328354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33" name="Obraz 3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55576" y="3140968"/>
            <a:ext cx="2202504" cy="858342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899592" y="2276872"/>
            <a:ext cx="372519" cy="314152"/>
          </a:xfrm>
          <a:prstGeom prst="rect">
            <a:avLst/>
          </a:prstGeom>
          <a:noFill/>
          <a:ln/>
          <a:effectLst/>
        </p:spPr>
      </p:pic>
      <p:cxnSp>
        <p:nvCxnSpPr>
          <p:cNvPr id="13" name="Łącznik prosty 12"/>
          <p:cNvCxnSpPr/>
          <p:nvPr/>
        </p:nvCxnSpPr>
        <p:spPr>
          <a:xfrm>
            <a:off x="1331640" y="24208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3419872" y="2420888"/>
            <a:ext cx="5040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5364088" y="24208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5004048" y="24208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Obraz 6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/>
          <a:srcRect l="-71044" t="-71044" r="-71044" b="-71044"/>
          <a:stretch>
            <a:fillRect/>
          </a:stretch>
        </p:blipFill>
        <p:spPr bwMode="auto">
          <a:xfrm>
            <a:off x="2555776" y="2204864"/>
            <a:ext cx="498054" cy="4980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/>
          <a:srcRect l="-29807" t="-47244" r="-29807" b="-47244"/>
          <a:stretch>
            <a:fillRect/>
          </a:stretch>
        </p:blipFill>
        <p:spPr bwMode="auto">
          <a:xfrm>
            <a:off x="1547664" y="2132856"/>
            <a:ext cx="782675" cy="601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42" name="Obraz 4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3203848" y="1988840"/>
            <a:ext cx="858572" cy="372619"/>
          </a:xfrm>
          <a:prstGeom prst="rect">
            <a:avLst/>
          </a:prstGeom>
          <a:noFill/>
          <a:ln/>
          <a:effectLst/>
        </p:spPr>
      </p:pic>
      <p:pic>
        <p:nvPicPr>
          <p:cNvPr id="35" name="Obraz 3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156176" y="2276872"/>
            <a:ext cx="515142" cy="314237"/>
          </a:xfrm>
          <a:prstGeom prst="rect">
            <a:avLst/>
          </a:prstGeom>
          <a:noFill/>
          <a:ln/>
          <a:effectLst/>
        </p:spPr>
      </p:pic>
      <p:pic>
        <p:nvPicPr>
          <p:cNvPr id="65" name="Obraz 64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420155" y="3501008"/>
            <a:ext cx="2029744" cy="313983"/>
          </a:xfrm>
          <a:prstGeom prst="rect">
            <a:avLst/>
          </a:prstGeom>
          <a:noFill/>
          <a:ln/>
          <a:effectLst/>
        </p:spPr>
      </p:pic>
      <p:cxnSp>
        <p:nvCxnSpPr>
          <p:cNvPr id="39" name="Łącznik prosty ze strzałką 38"/>
          <p:cNvCxnSpPr/>
          <p:nvPr/>
        </p:nvCxnSpPr>
        <p:spPr>
          <a:xfrm>
            <a:off x="6660232" y="4077072"/>
            <a:ext cx="144016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flipV="1">
            <a:off x="6660232" y="2924944"/>
            <a:ext cx="0" cy="11521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Obraz 43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884368" y="3573016"/>
            <a:ext cx="330708" cy="278892"/>
          </a:xfrm>
          <a:prstGeom prst="rect">
            <a:avLst/>
          </a:prstGeom>
          <a:noFill/>
          <a:ln/>
          <a:effectLst/>
        </p:spPr>
      </p:pic>
      <p:cxnSp>
        <p:nvCxnSpPr>
          <p:cNvPr id="45" name="Łącznik prosty ze strzałką 44"/>
          <p:cNvCxnSpPr/>
          <p:nvPr/>
        </p:nvCxnSpPr>
        <p:spPr>
          <a:xfrm flipV="1">
            <a:off x="6660232" y="3573016"/>
            <a:ext cx="1152128" cy="5040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Obraz 47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6761190" y="2708919"/>
            <a:ext cx="278892" cy="278892"/>
          </a:xfrm>
          <a:prstGeom prst="rect">
            <a:avLst/>
          </a:prstGeom>
          <a:noFill/>
          <a:ln/>
          <a:effectLst/>
        </p:spPr>
      </p:pic>
      <p:pic>
        <p:nvPicPr>
          <p:cNvPr id="50" name="Obraz 49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8244408" y="3933056"/>
            <a:ext cx="457200" cy="304800"/>
          </a:xfrm>
          <a:prstGeom prst="rect">
            <a:avLst/>
          </a:prstGeom>
          <a:noFill/>
          <a:ln/>
          <a:effectLst/>
        </p:spPr>
      </p:pic>
      <p:cxnSp>
        <p:nvCxnSpPr>
          <p:cNvPr id="51" name="Łącznik prosty ze strzałką 50"/>
          <p:cNvCxnSpPr/>
          <p:nvPr/>
        </p:nvCxnSpPr>
        <p:spPr>
          <a:xfrm flipV="1">
            <a:off x="6660232" y="3284984"/>
            <a:ext cx="1008112" cy="792088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Łuk 55"/>
          <p:cNvSpPr/>
          <p:nvPr/>
        </p:nvSpPr>
        <p:spPr>
          <a:xfrm>
            <a:off x="7452320" y="3212976"/>
            <a:ext cx="504056" cy="720080"/>
          </a:xfrm>
          <a:prstGeom prst="arc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Obraz 48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7987765" y="3212975"/>
            <a:ext cx="792031" cy="283912"/>
          </a:xfrm>
          <a:prstGeom prst="rect">
            <a:avLst/>
          </a:prstGeom>
          <a:noFill/>
          <a:ln/>
          <a:effectLst/>
        </p:spPr>
      </p:pic>
      <p:pic>
        <p:nvPicPr>
          <p:cNvPr id="60" name="Obraz 59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7308304" y="3573016"/>
            <a:ext cx="101135" cy="162060"/>
          </a:xfrm>
          <a:prstGeom prst="rect">
            <a:avLst/>
          </a:prstGeom>
          <a:noFill/>
          <a:ln/>
          <a:effectLst/>
        </p:spPr>
      </p:pic>
      <p:pic>
        <p:nvPicPr>
          <p:cNvPr id="67" name="Obraz 66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/>
          <a:srcRect l="-71044" t="-71044" r="-71044" b="-71044"/>
          <a:stretch>
            <a:fillRect/>
          </a:stretch>
        </p:blipFill>
        <p:spPr bwMode="auto">
          <a:xfrm>
            <a:off x="5220072" y="2204864"/>
            <a:ext cx="498054" cy="4980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71" name="Obraz 70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899592" y="1412776"/>
            <a:ext cx="2634093" cy="389637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46" name="Grupa 45"/>
          <p:cNvGrpSpPr/>
          <p:nvPr/>
        </p:nvGrpSpPr>
        <p:grpSpPr bwMode="auto">
          <a:xfrm>
            <a:off x="575481" y="4221088"/>
            <a:ext cx="4801280" cy="1192337"/>
            <a:chOff x="539552" y="4221088"/>
            <a:chExt cx="4801280" cy="1192337"/>
          </a:xfrm>
        </p:grpSpPr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3995788" y="5013176"/>
              <a:ext cx="1345044" cy="4002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4" name="Prostokąt 73"/>
            <p:cNvSpPr/>
            <p:nvPr/>
          </p:nvSpPr>
          <p:spPr bwMode="auto">
            <a:xfrm>
              <a:off x="539552" y="4221088"/>
              <a:ext cx="47525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400" dirty="0" smtClean="0"/>
                <a:t>Total </a:t>
              </a:r>
              <a:r>
                <a:rPr lang="pl-PL" sz="2400" dirty="0" err="1" smtClean="0"/>
                <a:t>interrogation</a:t>
              </a:r>
              <a:r>
                <a:rPr lang="pl-PL" sz="2400" dirty="0" smtClean="0"/>
                <a:t> time </a:t>
              </a:r>
              <a:r>
                <a:rPr lang="pl-PL" sz="2400" dirty="0" err="1" smtClean="0"/>
                <a:t>required</a:t>
              </a:r>
              <a:endParaRPr lang="en-US" sz="2400" dirty="0"/>
            </a:p>
          </p:txBody>
        </p:sp>
      </p:grpSp>
      <p:pic>
        <p:nvPicPr>
          <p:cNvPr id="41" name="Obraz 40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 cstate="print"/>
          <a:srcRect l="-29807" t="-47244" r="-29807" b="-47244"/>
          <a:stretch>
            <a:fillRect/>
          </a:stretch>
        </p:blipFill>
        <p:spPr bwMode="auto">
          <a:xfrm>
            <a:off x="4283968" y="2132856"/>
            <a:ext cx="782675" cy="601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sp>
        <p:nvSpPr>
          <p:cNvPr id="43" name="Prostokąt 42"/>
          <p:cNvSpPr/>
          <p:nvPr/>
        </p:nvSpPr>
        <p:spPr>
          <a:xfrm>
            <a:off x="539552" y="566124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/>
              <a:t>Interrogation</a:t>
            </a:r>
            <a:r>
              <a:rPr lang="pl-PL" sz="2400" dirty="0" smtClean="0"/>
              <a:t> time </a:t>
            </a:r>
            <a:r>
              <a:rPr lang="pl-PL" sz="2400" dirty="0" err="1" smtClean="0"/>
              <a:t>required</a:t>
            </a:r>
            <a:r>
              <a:rPr lang="pl-PL" sz="2400" dirty="0" smtClean="0"/>
              <a:t> </a:t>
            </a:r>
            <a:r>
              <a:rPr lang="pl-PL" sz="2400" dirty="0" err="1" smtClean="0"/>
              <a:t>reduced</a:t>
            </a:r>
            <a:r>
              <a:rPr lang="pl-PL" sz="2400" dirty="0" smtClean="0"/>
              <a:t> as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metrology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Grover and </a:t>
            </a:r>
            <a:r>
              <a:rPr lang="pl-PL" b="1" dirty="0" err="1" smtClean="0"/>
              <a:t>Metrology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700" b="1" dirty="0" err="1" smtClean="0"/>
              <a:t>two</a:t>
            </a:r>
            <a:r>
              <a:rPr lang="pl-PL" sz="2700" b="1" dirty="0" smtClean="0"/>
              <a:t> </a:t>
            </a:r>
            <a:r>
              <a:rPr lang="pl-PL" sz="2700" b="1" dirty="0" err="1" smtClean="0"/>
              <a:t>sides</a:t>
            </a:r>
            <a:r>
              <a:rPr lang="pl-PL" sz="2700" b="1" dirty="0" smtClean="0"/>
              <a:t> of </a:t>
            </a:r>
            <a:r>
              <a:rPr lang="pl-PL" sz="2700" b="1" dirty="0" err="1" smtClean="0"/>
              <a:t>the</a:t>
            </a:r>
            <a:r>
              <a:rPr lang="pl-PL" sz="2700" b="1" dirty="0" smtClean="0"/>
              <a:t> same </a:t>
            </a:r>
            <a:r>
              <a:rPr lang="pl-PL" sz="2700" b="1" dirty="0" err="1" smtClean="0"/>
              <a:t>coin</a:t>
            </a:r>
            <a:r>
              <a:rPr lang="pl-PL" sz="2700" b="1" dirty="0" smtClean="0"/>
              <a:t>  </a:t>
            </a:r>
            <a:endParaRPr lang="en-US" sz="2700" b="1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6516216" y="256490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/>
          <p:cNvCxnSpPr/>
          <p:nvPr/>
        </p:nvCxnSpPr>
        <p:spPr>
          <a:xfrm>
            <a:off x="6516216" y="3789040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516216" y="1988840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3105990" y="260098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105990" y="382512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3105990" y="202492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5076056" y="1988840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2385910" y="202492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2673942" y="1736892"/>
            <a:ext cx="648072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Łącznik prosty 11"/>
          <p:cNvCxnSpPr/>
          <p:nvPr/>
        </p:nvCxnSpPr>
        <p:spPr>
          <a:xfrm>
            <a:off x="1377798" y="202492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4042094" y="2961028"/>
            <a:ext cx="5040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898078" y="2456972"/>
            <a:ext cx="858572" cy="372619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498478" y="2672996"/>
            <a:ext cx="774082" cy="344035"/>
          </a:xfrm>
          <a:prstGeom prst="rect">
            <a:avLst/>
          </a:prstGeom>
          <a:noFill/>
          <a:ln/>
          <a:effectLst/>
        </p:spPr>
      </p:pic>
      <p:cxnSp>
        <p:nvCxnSpPr>
          <p:cNvPr id="18" name="Łącznik prosty 17"/>
          <p:cNvCxnSpPr/>
          <p:nvPr/>
        </p:nvCxnSpPr>
        <p:spPr>
          <a:xfrm>
            <a:off x="5868144" y="1988840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61774" y="1592876"/>
            <a:ext cx="37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Obraz 3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715558" y="2817011"/>
            <a:ext cx="400380" cy="314462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832910" y="2672996"/>
            <a:ext cx="269142" cy="299645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cxnSp>
        <p:nvCxnSpPr>
          <p:cNvPr id="22" name="Łącznik prosty 21"/>
          <p:cNvCxnSpPr/>
          <p:nvPr/>
        </p:nvCxnSpPr>
        <p:spPr>
          <a:xfrm>
            <a:off x="1521814" y="2600988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1593822" y="3825124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6156176" y="1700808"/>
            <a:ext cx="648072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Łącznik prosty 24"/>
          <p:cNvCxnSpPr/>
          <p:nvPr/>
        </p:nvCxnSpPr>
        <p:spPr>
          <a:xfrm>
            <a:off x="5076056" y="2564904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5076056" y="3789040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2025870" y="2961028"/>
            <a:ext cx="0" cy="5040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5580112" y="2924944"/>
            <a:ext cx="0" cy="5040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327322" y="2636912"/>
            <a:ext cx="388802" cy="299216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264" y="1556792"/>
            <a:ext cx="37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Obraz 3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rcRect l="-29807" t="-47244" r="-29807" b="-47244"/>
          <a:stretch>
            <a:fillRect/>
          </a:stretch>
        </p:blipFill>
        <p:spPr bwMode="auto">
          <a:xfrm>
            <a:off x="1658934" y="1693530"/>
            <a:ext cx="782675" cy="601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rcRect l="-29807" t="-47244" r="-29807" b="-47244"/>
          <a:stretch>
            <a:fillRect/>
          </a:stretch>
        </p:blipFill>
        <p:spPr bwMode="auto">
          <a:xfrm>
            <a:off x="5194222" y="1664884"/>
            <a:ext cx="782675" cy="601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8" dir="270001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36" name="Grupa 35"/>
          <p:cNvGrpSpPr/>
          <p:nvPr/>
        </p:nvGrpSpPr>
        <p:grpSpPr>
          <a:xfrm>
            <a:off x="2123728" y="4365104"/>
            <a:ext cx="4050096" cy="399479"/>
            <a:chOff x="2123728" y="4365104"/>
            <a:chExt cx="4050096" cy="399479"/>
          </a:xfrm>
        </p:grpSpPr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2123728" y="4365104"/>
              <a:ext cx="1743651" cy="399479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pic>
          <p:nvPicPr>
            <p:cNvPr id="44" name="Obraz 43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4716016" y="4365104"/>
              <a:ext cx="1457808" cy="313857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</p:grpSp>
      <p:pic>
        <p:nvPicPr>
          <p:cNvPr id="51" name="Obraz 50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103579" y="5604205"/>
            <a:ext cx="4545848" cy="313920"/>
          </a:xfrm>
          <a:prstGeom prst="rect">
            <a:avLst/>
          </a:prstGeom>
          <a:solidFill>
            <a:schemeClr val="bg1"/>
          </a:solidFill>
          <a:ln/>
          <a:effectLst/>
        </p:spPr>
      </p:pic>
      <p:sp>
        <p:nvSpPr>
          <p:cNvPr id="50" name="Prostokąt 49"/>
          <p:cNvSpPr/>
          <p:nvPr/>
        </p:nvSpPr>
        <p:spPr>
          <a:xfrm>
            <a:off x="395536" y="4869160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Under </a:t>
            </a:r>
            <a:r>
              <a:rPr lang="pl-PL" sz="2400" dirty="0" err="1" smtClean="0"/>
              <a:t>total</a:t>
            </a:r>
            <a:r>
              <a:rPr lang="pl-PL" sz="2400" dirty="0" smtClean="0"/>
              <a:t> </a:t>
            </a:r>
            <a:r>
              <a:rPr lang="pl-PL" sz="2400" dirty="0" err="1" smtClean="0"/>
              <a:t>interrogation</a:t>
            </a:r>
            <a:r>
              <a:rPr lang="pl-PL" sz="2400" dirty="0" smtClean="0"/>
              <a:t> time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400" i="1" dirty="0" smtClean="0"/>
              <a:t> </a:t>
            </a:r>
            <a:r>
              <a:rPr lang="pl-PL" sz="2400" dirty="0" err="1" smtClean="0"/>
              <a:t>fixed</a:t>
            </a:r>
            <a:r>
              <a:rPr lang="pl-PL" sz="2400" i="1" dirty="0" smtClean="0"/>
              <a:t> </a:t>
            </a:r>
            <a:r>
              <a:rPr lang="pl-PL" sz="2400" dirty="0" smtClean="0"/>
              <a:t> </a:t>
            </a:r>
            <a:endParaRPr lang="en-US" sz="2400" dirty="0"/>
          </a:p>
        </p:txBody>
      </p:sp>
      <p:pic>
        <p:nvPicPr>
          <p:cNvPr id="55" name="Obraz 54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2123728" y="6093296"/>
            <a:ext cx="4002079" cy="313921"/>
          </a:xfrm>
          <a:prstGeom prst="rect">
            <a:avLst/>
          </a:prstGeom>
          <a:solidFill>
            <a:schemeClr val="bg1"/>
          </a:solidFill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Limit on </a:t>
            </a:r>
            <a:r>
              <a:rPr lang="pl-PL" b="1" dirty="0" err="1" smtClean="0"/>
              <a:t>how</a:t>
            </a:r>
            <a:r>
              <a:rPr lang="pl-PL" b="1" dirty="0" smtClean="0"/>
              <a:t> </a:t>
            </a:r>
            <a:r>
              <a:rPr lang="pl-PL" b="1" dirty="0" err="1" smtClean="0"/>
              <a:t>fast</a:t>
            </a:r>
            <a:r>
              <a:rPr lang="pl-PL" b="1" dirty="0" smtClean="0"/>
              <a:t> </a:t>
            </a:r>
            <a:r>
              <a:rPr lang="pl-PL" b="1" dirty="0" err="1" smtClean="0"/>
              <a:t>probe</a:t>
            </a:r>
            <a:r>
              <a:rPr lang="pl-PL" b="1" dirty="0" smtClean="0"/>
              <a:t> </a:t>
            </a:r>
            <a:r>
              <a:rPr lang="pl-PL" b="1" dirty="0" err="1" smtClean="0"/>
              <a:t>states</a:t>
            </a:r>
            <a:r>
              <a:rPr lang="pl-PL" b="1" dirty="0" smtClean="0"/>
              <a:t> </a:t>
            </a:r>
            <a:r>
              <a:rPr lang="pl-PL" b="1" dirty="0" err="1" smtClean="0"/>
              <a:t>can</a:t>
            </a:r>
            <a:r>
              <a:rPr lang="pl-PL" b="1" dirty="0" smtClean="0"/>
              <a:t> </a:t>
            </a:r>
            <a:r>
              <a:rPr lang="pl-PL" b="1" dirty="0" err="1" smtClean="0"/>
              <a:t>become</a:t>
            </a:r>
            <a:r>
              <a:rPr lang="pl-PL" b="1" dirty="0" smtClean="0"/>
              <a:t> </a:t>
            </a:r>
            <a:r>
              <a:rPr lang="pl-PL" b="1" dirty="0" err="1" smtClean="0"/>
              <a:t>distinguishable</a:t>
            </a:r>
            <a:r>
              <a:rPr lang="pl-PL" b="1" dirty="0" smtClean="0"/>
              <a:t>?</a:t>
            </a:r>
            <a:endParaRPr lang="en-US" b="1" dirty="0"/>
          </a:p>
        </p:txBody>
      </p:sp>
      <p:pic>
        <p:nvPicPr>
          <p:cNvPr id="19" name="Obraz 1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860032" y="2924944"/>
            <a:ext cx="2209804" cy="304800"/>
          </a:xfrm>
          <a:prstGeom prst="rect">
            <a:avLst/>
          </a:prstGeom>
          <a:noFill/>
          <a:ln/>
          <a:effectLst/>
        </p:spPr>
      </p:pic>
      <p:grpSp>
        <p:nvGrpSpPr>
          <p:cNvPr id="24" name="Grupa 23"/>
          <p:cNvGrpSpPr/>
          <p:nvPr/>
        </p:nvGrpSpPr>
        <p:grpSpPr>
          <a:xfrm>
            <a:off x="323528" y="4437112"/>
            <a:ext cx="3850072" cy="927048"/>
            <a:chOff x="323528" y="4437112"/>
            <a:chExt cx="3850072" cy="927048"/>
          </a:xfrm>
        </p:grpSpPr>
        <p:sp>
          <p:nvSpPr>
            <p:cNvPr id="16" name="Prostokąt 15"/>
            <p:cNvSpPr/>
            <p:nvPr/>
          </p:nvSpPr>
          <p:spPr>
            <a:xfrm>
              <a:off x="323528" y="4437112"/>
              <a:ext cx="30924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err="1" smtClean="0"/>
                <a:t>Bures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angular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distance</a:t>
              </a:r>
              <a:r>
                <a:rPr lang="pl-PL" sz="2400" dirty="0" smtClean="0"/>
                <a:t>:</a:t>
              </a:r>
              <a:endParaRPr lang="en-US" sz="2400" dirty="0"/>
            </a:p>
          </p:txBody>
        </p:sp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403648" y="5085184"/>
              <a:ext cx="2769952" cy="27897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9" name="Obraz 4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72000" y="5013176"/>
            <a:ext cx="4114817" cy="355093"/>
          </a:xfrm>
          <a:prstGeom prst="rect">
            <a:avLst/>
          </a:prstGeom>
          <a:noFill/>
          <a:ln/>
          <a:effectLst/>
        </p:spPr>
      </p:pic>
      <p:grpSp>
        <p:nvGrpSpPr>
          <p:cNvPr id="25" name="Grupa 24"/>
          <p:cNvGrpSpPr/>
          <p:nvPr/>
        </p:nvGrpSpPr>
        <p:grpSpPr>
          <a:xfrm>
            <a:off x="3275856" y="1484784"/>
            <a:ext cx="2592288" cy="2952328"/>
            <a:chOff x="3275856" y="1484784"/>
            <a:chExt cx="2592288" cy="2952328"/>
          </a:xfrm>
        </p:grpSpPr>
        <p:sp>
          <p:nvSpPr>
            <p:cNvPr id="28" name="Łuk 27"/>
            <p:cNvSpPr/>
            <p:nvPr/>
          </p:nvSpPr>
          <p:spPr>
            <a:xfrm>
              <a:off x="3851920" y="1484784"/>
              <a:ext cx="2016224" cy="2952328"/>
            </a:xfrm>
            <a:prstGeom prst="arc">
              <a:avLst>
                <a:gd name="adj1" fmla="val 9151050"/>
                <a:gd name="adj2" fmla="val 19630820"/>
              </a:avLst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Łącznik prosty 30"/>
            <p:cNvCxnSpPr/>
            <p:nvPr/>
          </p:nvCxnSpPr>
          <p:spPr>
            <a:xfrm flipH="1">
              <a:off x="4096973" y="1744351"/>
              <a:ext cx="186198" cy="25820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ipsa 33"/>
            <p:cNvSpPr/>
            <p:nvPr/>
          </p:nvSpPr>
          <p:spPr>
            <a:xfrm>
              <a:off x="3995936" y="198884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ipsa 34"/>
            <p:cNvSpPr/>
            <p:nvPr/>
          </p:nvSpPr>
          <p:spPr>
            <a:xfrm>
              <a:off x="4283968" y="162880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Obraz 3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211960" y="1916832"/>
              <a:ext cx="1239930" cy="2840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Obraz 39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3275856" y="1988840"/>
              <a:ext cx="609602" cy="2438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4" name="Obraz 43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3275856" y="1484784"/>
              <a:ext cx="935128" cy="2438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6" name="Grupa 25"/>
          <p:cNvGrpSpPr/>
          <p:nvPr/>
        </p:nvGrpSpPr>
        <p:grpSpPr>
          <a:xfrm>
            <a:off x="323528" y="5517232"/>
            <a:ext cx="6874962" cy="1059126"/>
            <a:chOff x="323528" y="5517232"/>
            <a:chExt cx="6874962" cy="1059126"/>
          </a:xfrm>
        </p:grpSpPr>
        <p:sp>
          <p:nvSpPr>
            <p:cNvPr id="46" name="Prostokąt 45"/>
            <p:cNvSpPr/>
            <p:nvPr/>
          </p:nvSpPr>
          <p:spPr>
            <a:xfrm>
              <a:off x="323528" y="5517232"/>
              <a:ext cx="290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smtClean="0"/>
                <a:t>By triangle </a:t>
              </a:r>
              <a:r>
                <a:rPr lang="pl-PL" sz="2400" dirty="0" err="1" smtClean="0"/>
                <a:t>inequality</a:t>
              </a:r>
              <a:r>
                <a:rPr lang="pl-PL" sz="2400" dirty="0" smtClean="0"/>
                <a:t>:</a:t>
              </a:r>
              <a:endParaRPr lang="en-US" sz="2400" dirty="0"/>
            </a:p>
          </p:txBody>
        </p:sp>
        <p:pic>
          <p:nvPicPr>
            <p:cNvPr id="57" name="Obraz 5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1331640" y="6093296"/>
              <a:ext cx="5866850" cy="48306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3" name="Grupa 22"/>
          <p:cNvGrpSpPr/>
          <p:nvPr/>
        </p:nvGrpSpPr>
        <p:grpSpPr>
          <a:xfrm>
            <a:off x="323528" y="1340768"/>
            <a:ext cx="6390706" cy="2961620"/>
            <a:chOff x="323528" y="1340768"/>
            <a:chExt cx="6390706" cy="2961620"/>
          </a:xfrm>
        </p:grpSpPr>
        <p:pic>
          <p:nvPicPr>
            <p:cNvPr id="15" name="Obraz 1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293281" y="3573016"/>
              <a:ext cx="1085606" cy="3138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Obraz 9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940150" y="2060848"/>
              <a:ext cx="774084" cy="34403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" name="Elipsa 5"/>
            <p:cNvSpPr/>
            <p:nvPr/>
          </p:nvSpPr>
          <p:spPr>
            <a:xfrm>
              <a:off x="3851920" y="3356992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ipsa 6"/>
            <p:cNvSpPr/>
            <p:nvPr/>
          </p:nvSpPr>
          <p:spPr>
            <a:xfrm>
              <a:off x="5652120" y="2276872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Łącznik prosty ze strzałką 8"/>
            <p:cNvCxnSpPr>
              <a:stCxn id="6" idx="7"/>
              <a:endCxn id="7" idx="3"/>
            </p:cNvCxnSpPr>
            <p:nvPr/>
          </p:nvCxnSpPr>
          <p:spPr>
            <a:xfrm flipV="1">
              <a:off x="3974845" y="2399797"/>
              <a:ext cx="1698366" cy="978286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rostokąt 12"/>
            <p:cNvSpPr/>
            <p:nvPr/>
          </p:nvSpPr>
          <p:spPr>
            <a:xfrm>
              <a:off x="3019075" y="3933056"/>
              <a:ext cx="16484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dirty="0" err="1" smtClean="0"/>
                <a:t>reference</a:t>
              </a:r>
              <a:r>
                <a:rPr lang="pl-PL" dirty="0" smtClean="0"/>
                <a:t> state </a:t>
              </a:r>
              <a:endParaRPr lang="en-US" dirty="0"/>
            </a:p>
          </p:txBody>
        </p:sp>
        <p:sp>
          <p:nvSpPr>
            <p:cNvPr id="56" name="Prostokąt 55"/>
            <p:cNvSpPr/>
            <p:nvPr/>
          </p:nvSpPr>
          <p:spPr>
            <a:xfrm>
              <a:off x="323528" y="1340768"/>
              <a:ext cx="23105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err="1" smtClean="0"/>
                <a:t>Fix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oracle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index</a:t>
              </a:r>
              <a:r>
                <a:rPr lang="pl-PL" sz="2400" dirty="0" smtClean="0"/>
                <a:t>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a 35"/>
          <p:cNvGrpSpPr/>
          <p:nvPr/>
        </p:nvGrpSpPr>
        <p:grpSpPr>
          <a:xfrm>
            <a:off x="2627784" y="1268760"/>
            <a:ext cx="843005" cy="504056"/>
            <a:chOff x="2627784" y="1268760"/>
            <a:chExt cx="843005" cy="504056"/>
          </a:xfrm>
        </p:grpSpPr>
        <p:cxnSp>
          <p:nvCxnSpPr>
            <p:cNvPr id="47" name="Łącznik prosty ze strzałką 46"/>
            <p:cNvCxnSpPr>
              <a:endCxn id="33" idx="7"/>
            </p:cNvCxnSpPr>
            <p:nvPr/>
          </p:nvCxnSpPr>
          <p:spPr>
            <a:xfrm flipV="1">
              <a:off x="2627784" y="1361859"/>
              <a:ext cx="843005" cy="410957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Obraz 51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2771800" y="1268760"/>
              <a:ext cx="172019" cy="3440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0283" y="-63557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What</a:t>
            </a:r>
            <a:r>
              <a:rPr lang="pl-PL" b="1" dirty="0" smtClean="0"/>
              <a:t> Grover </a:t>
            </a:r>
            <a:r>
              <a:rPr lang="pl-PL" b="1" dirty="0" err="1" smtClean="0"/>
              <a:t>needs</a:t>
            </a:r>
            <a:r>
              <a:rPr lang="pl-PL" b="1" dirty="0" smtClean="0"/>
              <a:t>…</a:t>
            </a:r>
            <a:endParaRPr lang="en-US" b="1" dirty="0"/>
          </a:p>
        </p:txBody>
      </p:sp>
      <p:pic>
        <p:nvPicPr>
          <p:cNvPr id="15" name="Obraz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550062" y="2996952"/>
            <a:ext cx="1085606" cy="313848"/>
          </a:xfrm>
          <a:prstGeom prst="rect">
            <a:avLst/>
          </a:prstGeom>
          <a:noFill/>
          <a:ln/>
          <a:effectLst/>
        </p:spPr>
      </p:pic>
      <p:pic>
        <p:nvPicPr>
          <p:cNvPr id="26" name="Obraz 2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804443" y="1412776"/>
            <a:ext cx="774086" cy="373280"/>
          </a:xfrm>
          <a:prstGeom prst="rect">
            <a:avLst/>
          </a:prstGeom>
          <a:noFill/>
          <a:ln/>
          <a:effectLst/>
        </p:spPr>
      </p:pic>
      <p:sp>
        <p:nvSpPr>
          <p:cNvPr id="6" name="Elipsa 5"/>
          <p:cNvSpPr/>
          <p:nvPr/>
        </p:nvSpPr>
        <p:spPr>
          <a:xfrm>
            <a:off x="4108701" y="278092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Łącznik prosty ze strzałką 8"/>
          <p:cNvCxnSpPr>
            <a:stCxn id="6" idx="7"/>
          </p:cNvCxnSpPr>
          <p:nvPr/>
        </p:nvCxnSpPr>
        <p:spPr>
          <a:xfrm flipV="1">
            <a:off x="4231626" y="1823733"/>
            <a:ext cx="1698366" cy="978286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a 24"/>
          <p:cNvSpPr/>
          <p:nvPr/>
        </p:nvSpPr>
        <p:spPr>
          <a:xfrm>
            <a:off x="2524525" y="170080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upa 50"/>
          <p:cNvGrpSpPr/>
          <p:nvPr/>
        </p:nvGrpSpPr>
        <p:grpSpPr bwMode="auto">
          <a:xfrm>
            <a:off x="539549" y="3573016"/>
            <a:ext cx="7965935" cy="427227"/>
            <a:chOff x="539548" y="3573016"/>
            <a:chExt cx="7965935" cy="427227"/>
          </a:xfrm>
        </p:grpSpPr>
        <p:pic>
          <p:nvPicPr>
            <p:cNvPr id="49" name="Obraz 48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539548" y="3645024"/>
              <a:ext cx="3811371" cy="35521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0" name="Prostokąt 29"/>
            <p:cNvSpPr/>
            <p:nvPr/>
          </p:nvSpPr>
          <p:spPr bwMode="auto">
            <a:xfrm>
              <a:off x="4449180" y="3573016"/>
              <a:ext cx="40563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2000" dirty="0" err="1" smtClean="0"/>
                <a:t>Final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states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should</a:t>
              </a:r>
              <a:r>
                <a:rPr lang="pl-PL" sz="2000" dirty="0" smtClean="0"/>
                <a:t> be </a:t>
              </a:r>
              <a:r>
                <a:rPr lang="pl-PL" sz="2000" dirty="0" err="1" smtClean="0"/>
                <a:t>distinguishable</a:t>
              </a:r>
              <a:endParaRPr lang="en-US" sz="2000" dirty="0"/>
            </a:p>
          </p:txBody>
        </p:sp>
      </p:grpSp>
      <p:pic>
        <p:nvPicPr>
          <p:cNvPr id="39" name="Obraz 3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987823" y="908720"/>
            <a:ext cx="774088" cy="373281"/>
          </a:xfrm>
          <a:prstGeom prst="rect">
            <a:avLst/>
          </a:prstGeom>
          <a:noFill/>
          <a:ln/>
          <a:effectLst/>
        </p:spPr>
      </p:pic>
      <p:sp>
        <p:nvSpPr>
          <p:cNvPr id="33" name="Elipsa 32"/>
          <p:cNvSpPr/>
          <p:nvPr/>
        </p:nvSpPr>
        <p:spPr>
          <a:xfrm>
            <a:off x="3347864" y="134076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Łuk 40"/>
          <p:cNvSpPr/>
          <p:nvPr/>
        </p:nvSpPr>
        <p:spPr>
          <a:xfrm>
            <a:off x="2699792" y="1196752"/>
            <a:ext cx="3312368" cy="1656184"/>
          </a:xfrm>
          <a:prstGeom prst="arc">
            <a:avLst>
              <a:gd name="adj1" fmla="val 14003943"/>
              <a:gd name="adj2" fmla="val 20721537"/>
            </a:avLst>
          </a:prstGeom>
          <a:noFill/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a 41"/>
          <p:cNvSpPr/>
          <p:nvPr/>
        </p:nvSpPr>
        <p:spPr>
          <a:xfrm>
            <a:off x="5940152" y="170080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Obraz 4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868144" y="1268760"/>
            <a:ext cx="774090" cy="373282"/>
          </a:xfrm>
          <a:prstGeom prst="rect">
            <a:avLst/>
          </a:prstGeom>
          <a:noFill/>
          <a:ln/>
          <a:effectLst/>
        </p:spPr>
      </p:pic>
      <p:grpSp>
        <p:nvGrpSpPr>
          <p:cNvPr id="43" name="Grupa 42"/>
          <p:cNvGrpSpPr/>
          <p:nvPr/>
        </p:nvGrpSpPr>
        <p:grpSpPr>
          <a:xfrm>
            <a:off x="1547664" y="1412776"/>
            <a:ext cx="3201964" cy="3067173"/>
            <a:chOff x="1547664" y="1412776"/>
            <a:chExt cx="3201964" cy="3067173"/>
          </a:xfrm>
        </p:grpSpPr>
        <p:cxnSp>
          <p:nvCxnSpPr>
            <p:cNvPr id="31" name="Łącznik prosty ze strzałką 30"/>
            <p:cNvCxnSpPr>
              <a:endCxn id="6" idx="0"/>
            </p:cNvCxnSpPr>
            <p:nvPr/>
          </p:nvCxnSpPr>
          <p:spPr>
            <a:xfrm>
              <a:off x="3419872" y="1412776"/>
              <a:ext cx="760837" cy="1368152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>
              <a:endCxn id="6" idx="1"/>
            </p:cNvCxnSpPr>
            <p:nvPr/>
          </p:nvCxnSpPr>
          <p:spPr>
            <a:xfrm>
              <a:off x="2596533" y="1814998"/>
              <a:ext cx="1533259" cy="987021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1547664" y="4149080"/>
              <a:ext cx="3201964" cy="33086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2" name="Prostokąt 61"/>
          <p:cNvSpPr/>
          <p:nvPr/>
        </p:nvSpPr>
        <p:spPr>
          <a:xfrm>
            <a:off x="395536" y="5301208"/>
            <a:ext cx="6435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err="1" smtClean="0"/>
              <a:t>Probe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needs</a:t>
            </a:r>
            <a:r>
              <a:rPr lang="pl-PL" sz="2000" b="1" dirty="0" smtClean="0"/>
              <a:t> to be </a:t>
            </a:r>
            <a:r>
              <a:rPr lang="pl-PL" sz="2000" b="1" dirty="0" err="1" smtClean="0"/>
              <a:t>sensitive</a:t>
            </a:r>
            <a:r>
              <a:rPr lang="pl-PL" sz="2000" b="1" dirty="0" smtClean="0"/>
              <a:t> to </a:t>
            </a:r>
            <a:r>
              <a:rPr lang="pl-PL" sz="2000" b="1" dirty="0" err="1" smtClean="0"/>
              <a:t>all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oracles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simultaneously</a:t>
            </a:r>
            <a:r>
              <a:rPr lang="pl-PL" sz="2000" b="1" dirty="0" smtClean="0"/>
              <a:t> !!!</a:t>
            </a:r>
            <a:endParaRPr lang="en-US" sz="2000" b="1" dirty="0"/>
          </a:p>
        </p:txBody>
      </p:sp>
      <p:grpSp>
        <p:nvGrpSpPr>
          <p:cNvPr id="44" name="Grupa 43"/>
          <p:cNvGrpSpPr/>
          <p:nvPr/>
        </p:nvGrpSpPr>
        <p:grpSpPr>
          <a:xfrm>
            <a:off x="395536" y="4725144"/>
            <a:ext cx="7811066" cy="483062"/>
            <a:chOff x="395536" y="4725144"/>
            <a:chExt cx="7811066" cy="483062"/>
          </a:xfrm>
        </p:grpSpPr>
        <p:sp>
          <p:nvSpPr>
            <p:cNvPr id="55" name="Prostokąt 54"/>
            <p:cNvSpPr/>
            <p:nvPr/>
          </p:nvSpPr>
          <p:spPr>
            <a:xfrm>
              <a:off x="395536" y="4725144"/>
              <a:ext cx="16434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2000" dirty="0" smtClean="0"/>
                <a:t>We </a:t>
              </a:r>
              <a:r>
                <a:rPr lang="pl-PL" sz="2000" dirty="0" err="1" smtClean="0"/>
                <a:t>know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that</a:t>
              </a:r>
              <a:endParaRPr lang="en-US" sz="2000" dirty="0"/>
            </a:p>
          </p:txBody>
        </p:sp>
        <p:pic>
          <p:nvPicPr>
            <p:cNvPr id="63" name="Obraz 62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339752" y="4725144"/>
              <a:ext cx="5866850" cy="48306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5" name="Obraz 7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490135" y="6021288"/>
            <a:ext cx="1549920" cy="355094"/>
          </a:xfrm>
          <a:prstGeom prst="rect">
            <a:avLst/>
          </a:prstGeom>
          <a:noFill/>
          <a:ln/>
          <a:effectLst/>
        </p:spPr>
      </p:pic>
      <p:grpSp>
        <p:nvGrpSpPr>
          <p:cNvPr id="54" name="Grupa 53"/>
          <p:cNvGrpSpPr/>
          <p:nvPr/>
        </p:nvGrpSpPr>
        <p:grpSpPr>
          <a:xfrm>
            <a:off x="6948264" y="5301208"/>
            <a:ext cx="1549920" cy="432048"/>
            <a:chOff x="6948264" y="5301208"/>
            <a:chExt cx="1549920" cy="432048"/>
          </a:xfrm>
        </p:grpSpPr>
        <p:pic>
          <p:nvPicPr>
            <p:cNvPr id="53" name="Obraz 5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6948264" y="5373216"/>
              <a:ext cx="1549920" cy="35509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8" name="Elipsa 67"/>
            <p:cNvSpPr/>
            <p:nvPr/>
          </p:nvSpPr>
          <p:spPr>
            <a:xfrm>
              <a:off x="7524328" y="5301208"/>
              <a:ext cx="576064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Obraz 69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755576" y="6021288"/>
            <a:ext cx="742213" cy="371962"/>
          </a:xfrm>
          <a:prstGeom prst="rect">
            <a:avLst/>
          </a:prstGeom>
          <a:noFill/>
          <a:ln/>
          <a:effectLst/>
        </p:spPr>
      </p:pic>
      <p:grpSp>
        <p:nvGrpSpPr>
          <p:cNvPr id="48" name="Grupa 47"/>
          <p:cNvGrpSpPr/>
          <p:nvPr/>
        </p:nvGrpSpPr>
        <p:grpSpPr>
          <a:xfrm>
            <a:off x="3203848" y="6021288"/>
            <a:ext cx="5502715" cy="400110"/>
            <a:chOff x="3347864" y="6165304"/>
            <a:chExt cx="5502715" cy="400110"/>
          </a:xfrm>
        </p:grpSpPr>
        <p:pic>
          <p:nvPicPr>
            <p:cNvPr id="78" name="Obraz 77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5220072" y="6165304"/>
              <a:ext cx="1322263" cy="35534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0" name="Łącznik prosty ze strzałką 79"/>
            <p:cNvCxnSpPr/>
            <p:nvPr/>
          </p:nvCxnSpPr>
          <p:spPr>
            <a:xfrm>
              <a:off x="3347864" y="6309320"/>
              <a:ext cx="172819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Prostokąt 80"/>
            <p:cNvSpPr/>
            <p:nvPr/>
          </p:nvSpPr>
          <p:spPr>
            <a:xfrm>
              <a:off x="6876256" y="6165304"/>
              <a:ext cx="19743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2000" dirty="0" smtClean="0"/>
                <a:t>Grover </a:t>
              </a:r>
              <a:r>
                <a:rPr lang="pl-PL" sz="2000" dirty="0" err="1" smtClean="0"/>
                <a:t>is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optimal</a:t>
              </a:r>
              <a:endParaRPr lang="en-US" sz="2000" dirty="0"/>
            </a:p>
          </p:txBody>
        </p:sp>
      </p:grpSp>
      <p:pic>
        <p:nvPicPr>
          <p:cNvPr id="40" name="Obraz 39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4860032" y="4149080"/>
            <a:ext cx="712056" cy="330869"/>
          </a:xfrm>
          <a:prstGeom prst="rect">
            <a:avLst/>
          </a:prstGeom>
          <a:noFill/>
          <a:ln/>
          <a:effectLst/>
        </p:spPr>
      </p:pic>
      <p:grpSp>
        <p:nvGrpSpPr>
          <p:cNvPr id="50" name="Grupa 49"/>
          <p:cNvGrpSpPr/>
          <p:nvPr/>
        </p:nvGrpSpPr>
        <p:grpSpPr>
          <a:xfrm>
            <a:off x="6372200" y="2852936"/>
            <a:ext cx="2399351" cy="1872208"/>
            <a:chOff x="6372200" y="2852936"/>
            <a:chExt cx="2399351" cy="1872208"/>
          </a:xfrm>
        </p:grpSpPr>
        <p:pic>
          <p:nvPicPr>
            <p:cNvPr id="58" name="Obraz 5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72200" y="2852936"/>
              <a:ext cx="2399351" cy="68092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cxnSp>
          <p:nvCxnSpPr>
            <p:cNvPr id="60" name="Łącznik prosty ze strzałką 59"/>
            <p:cNvCxnSpPr>
              <a:stCxn id="58" idx="2"/>
            </p:cNvCxnSpPr>
            <p:nvPr/>
          </p:nvCxnSpPr>
          <p:spPr>
            <a:xfrm flipH="1">
              <a:off x="7524328" y="3533860"/>
              <a:ext cx="47548" cy="119128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a 51"/>
          <p:cNvGrpSpPr/>
          <p:nvPr/>
        </p:nvGrpSpPr>
        <p:grpSpPr>
          <a:xfrm>
            <a:off x="899592" y="5805264"/>
            <a:ext cx="2769739" cy="483270"/>
            <a:chOff x="827584" y="5733256"/>
            <a:chExt cx="2769739" cy="483270"/>
          </a:xfrm>
        </p:grpSpPr>
        <p:pic>
          <p:nvPicPr>
            <p:cNvPr id="69" name="Obraz 68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1691680" y="5733256"/>
              <a:ext cx="1905643" cy="48327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6" name="Obraz 65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827584" y="5733256"/>
              <a:ext cx="742213" cy="37196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Grover </a:t>
            </a:r>
            <a:r>
              <a:rPr lang="pl-PL" b="1" dirty="0" err="1" smtClean="0"/>
              <a:t>with</a:t>
            </a:r>
            <a:r>
              <a:rPr lang="pl-PL" b="1" dirty="0" smtClean="0"/>
              <a:t> </a:t>
            </a:r>
            <a:r>
              <a:rPr lang="pl-PL" b="1" dirty="0" err="1" smtClean="0"/>
              <a:t>imperfect</a:t>
            </a:r>
            <a:r>
              <a:rPr lang="pl-PL" b="1" dirty="0" smtClean="0"/>
              <a:t> </a:t>
            </a:r>
            <a:r>
              <a:rPr lang="pl-PL" b="1" dirty="0" err="1" smtClean="0"/>
              <a:t>oracles</a:t>
            </a:r>
            <a:endParaRPr lang="en-US" sz="2700" b="1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6660232" y="206084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/>
          <p:cNvCxnSpPr/>
          <p:nvPr/>
        </p:nvCxnSpPr>
        <p:spPr>
          <a:xfrm>
            <a:off x="6660232" y="328498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660232" y="148478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3250006" y="2096932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250006" y="332106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3250006" y="152086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5220072" y="148478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2529926" y="152086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2817958" y="1232836"/>
            <a:ext cx="648072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Łącznik prosty 11"/>
          <p:cNvCxnSpPr/>
          <p:nvPr/>
        </p:nvCxnSpPr>
        <p:spPr>
          <a:xfrm>
            <a:off x="1521814" y="152086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4186110" y="2456972"/>
            <a:ext cx="5040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4042094" y="1952916"/>
            <a:ext cx="858572" cy="372619"/>
          </a:xfrm>
          <a:prstGeom prst="rect">
            <a:avLst/>
          </a:prstGeom>
          <a:noFill/>
          <a:ln/>
          <a:effectLst/>
        </p:spPr>
      </p:pic>
      <p:pic>
        <p:nvPicPr>
          <p:cNvPr id="43" name="Obraz 4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7524328" y="2132856"/>
            <a:ext cx="572822" cy="344036"/>
          </a:xfrm>
          <a:prstGeom prst="rect">
            <a:avLst/>
          </a:prstGeom>
          <a:noFill/>
          <a:ln/>
          <a:effectLst/>
        </p:spPr>
      </p:pic>
      <p:cxnSp>
        <p:nvCxnSpPr>
          <p:cNvPr id="18" name="Łącznik prosty 17"/>
          <p:cNvCxnSpPr/>
          <p:nvPr/>
        </p:nvCxnSpPr>
        <p:spPr>
          <a:xfrm>
            <a:off x="6012160" y="1484784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05790" y="1088820"/>
            <a:ext cx="37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Obraz 3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859574" y="2312955"/>
            <a:ext cx="400380" cy="314462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976926" y="2168940"/>
            <a:ext cx="269142" cy="299645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cxnSp>
        <p:nvCxnSpPr>
          <p:cNvPr id="22" name="Łącznik prosty 21"/>
          <p:cNvCxnSpPr/>
          <p:nvPr/>
        </p:nvCxnSpPr>
        <p:spPr>
          <a:xfrm>
            <a:off x="1665830" y="2096932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1737838" y="3321068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6300192" y="1196752"/>
            <a:ext cx="648072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Łącznik prosty 24"/>
          <p:cNvCxnSpPr/>
          <p:nvPr/>
        </p:nvCxnSpPr>
        <p:spPr>
          <a:xfrm>
            <a:off x="5220072" y="2060848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5220072" y="3284984"/>
            <a:ext cx="10081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2169886" y="2456972"/>
            <a:ext cx="0" cy="5040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5724128" y="2420888"/>
            <a:ext cx="0" cy="50405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az 2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6471338" y="2132856"/>
            <a:ext cx="388802" cy="299216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92280" y="1052736"/>
            <a:ext cx="37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Obraz 3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/>
          <a:srcRect l="-29807" t="-47244" r="-29807" b="-47244"/>
          <a:stretch>
            <a:fillRect/>
          </a:stretch>
        </p:blipFill>
        <p:spPr bwMode="auto">
          <a:xfrm>
            <a:off x="1835696" y="1196752"/>
            <a:ext cx="782675" cy="601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7" dir="2700019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41" name="Obraz 40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/>
          <a:srcRect l="-29807" t="-47244" r="-29807" b="-47244"/>
          <a:stretch>
            <a:fillRect/>
          </a:stretch>
        </p:blipFill>
        <p:spPr bwMode="auto">
          <a:xfrm>
            <a:off x="5364088" y="1196752"/>
            <a:ext cx="782675" cy="601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7" dir="2700019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48" name="Grupa 47"/>
          <p:cNvGrpSpPr/>
          <p:nvPr/>
        </p:nvGrpSpPr>
        <p:grpSpPr>
          <a:xfrm>
            <a:off x="899592" y="3876441"/>
            <a:ext cx="6786400" cy="399989"/>
            <a:chOff x="899592" y="3876441"/>
            <a:chExt cx="6786400" cy="399989"/>
          </a:xfrm>
        </p:grpSpPr>
        <p:pic>
          <p:nvPicPr>
            <p:cNvPr id="45" name="Obraz 44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3819511" y="3876441"/>
              <a:ext cx="1743651" cy="399479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pic>
          <p:nvPicPr>
            <p:cNvPr id="46" name="Obraz 45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6228184" y="3933056"/>
              <a:ext cx="1457808" cy="313857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pic>
          <p:nvPicPr>
            <p:cNvPr id="49" name="Obraz 48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899592" y="3933056"/>
              <a:ext cx="2089437" cy="343374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</p:grpSp>
      <p:grpSp>
        <p:nvGrpSpPr>
          <p:cNvPr id="51" name="Grupa 50"/>
          <p:cNvGrpSpPr/>
          <p:nvPr/>
        </p:nvGrpSpPr>
        <p:grpSpPr>
          <a:xfrm>
            <a:off x="251520" y="4221088"/>
            <a:ext cx="8424936" cy="616134"/>
            <a:chOff x="251520" y="4221088"/>
            <a:chExt cx="8424936" cy="616134"/>
          </a:xfrm>
        </p:grpSpPr>
        <p:grpSp>
          <p:nvGrpSpPr>
            <p:cNvPr id="50" name="Grupa 49"/>
            <p:cNvGrpSpPr/>
            <p:nvPr/>
          </p:nvGrpSpPr>
          <p:grpSpPr>
            <a:xfrm>
              <a:off x="251520" y="4221088"/>
              <a:ext cx="8021876" cy="616134"/>
              <a:chOff x="251520" y="4221088"/>
              <a:chExt cx="8021876" cy="616134"/>
            </a:xfrm>
          </p:grpSpPr>
          <p:cxnSp>
            <p:nvCxnSpPr>
              <p:cNvPr id="53" name="Łącznik prosty ze strzałką 52"/>
              <p:cNvCxnSpPr/>
              <p:nvPr/>
            </p:nvCxnSpPr>
            <p:spPr>
              <a:xfrm flipV="1">
                <a:off x="1979712" y="4221088"/>
                <a:ext cx="0" cy="3046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Prostokąt 58"/>
              <p:cNvSpPr/>
              <p:nvPr/>
            </p:nvSpPr>
            <p:spPr>
              <a:xfrm>
                <a:off x="251520" y="4437112"/>
                <a:ext cx="80218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2000" dirty="0" err="1" smtClean="0"/>
                  <a:t>dephasing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in</a:t>
                </a:r>
                <a:r>
                  <a:rPr lang="pl-PL" sz="2000" dirty="0" smtClean="0"/>
                  <a:t> M </a:t>
                </a:r>
                <a:r>
                  <a:rPr lang="pl-PL" sz="2000" dirty="0" err="1" smtClean="0"/>
                  <a:t>dimensional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space</a:t>
                </a:r>
                <a:r>
                  <a:rPr lang="pl-PL" sz="2000" dirty="0" smtClean="0"/>
                  <a:t> – </a:t>
                </a:r>
                <a:r>
                  <a:rPr lang="pl-PL" sz="2000" dirty="0" err="1" smtClean="0"/>
                  <a:t>all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off-diagonal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elements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multiplied</a:t>
                </a:r>
                <a:r>
                  <a:rPr lang="pl-PL" sz="2000" dirty="0" smtClean="0"/>
                  <a:t> by</a:t>
                </a:r>
                <a:endParaRPr lang="en-US" sz="2000" dirty="0"/>
              </a:p>
            </p:txBody>
          </p:sp>
        </p:grpSp>
        <p:pic>
          <p:nvPicPr>
            <p:cNvPr id="60" name="Obraz 59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244408" y="4509120"/>
              <a:ext cx="432048" cy="21602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63" name="Obraz 62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1475656" y="4869160"/>
            <a:ext cx="5536196" cy="483064"/>
          </a:xfrm>
          <a:prstGeom prst="rect">
            <a:avLst/>
          </a:prstGeom>
          <a:noFill/>
          <a:ln/>
          <a:effectLst/>
        </p:spPr>
      </p:pic>
      <p:grpSp>
        <p:nvGrpSpPr>
          <p:cNvPr id="54" name="Grupa 53"/>
          <p:cNvGrpSpPr/>
          <p:nvPr/>
        </p:nvGrpSpPr>
        <p:grpSpPr>
          <a:xfrm>
            <a:off x="1921993" y="5805264"/>
            <a:ext cx="1183209" cy="753427"/>
            <a:chOff x="1849985" y="5733256"/>
            <a:chExt cx="1183209" cy="753427"/>
          </a:xfrm>
        </p:grpSpPr>
        <p:sp>
          <p:nvSpPr>
            <p:cNvPr id="65" name="Elipsa 64"/>
            <p:cNvSpPr/>
            <p:nvPr/>
          </p:nvSpPr>
          <p:spPr>
            <a:xfrm>
              <a:off x="2267744" y="5733256"/>
              <a:ext cx="576064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rostokąt 72"/>
            <p:cNvSpPr/>
            <p:nvPr/>
          </p:nvSpPr>
          <p:spPr>
            <a:xfrm>
              <a:off x="1849985" y="6117351"/>
              <a:ext cx="11832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err="1" smtClean="0"/>
                <a:t>conjecture</a:t>
              </a:r>
              <a:endParaRPr lang="en-US" dirty="0"/>
            </a:p>
          </p:txBody>
        </p:sp>
      </p:grpSp>
      <p:grpSp>
        <p:nvGrpSpPr>
          <p:cNvPr id="70" name="Grupa 69"/>
          <p:cNvGrpSpPr/>
          <p:nvPr/>
        </p:nvGrpSpPr>
        <p:grpSpPr>
          <a:xfrm>
            <a:off x="3995935" y="5589240"/>
            <a:ext cx="4968553" cy="1080120"/>
            <a:chOff x="3995935" y="5589240"/>
            <a:chExt cx="4968553" cy="1080120"/>
          </a:xfrm>
        </p:grpSpPr>
        <p:sp>
          <p:nvSpPr>
            <p:cNvPr id="61" name="Prostokąt 60"/>
            <p:cNvSpPr/>
            <p:nvPr/>
          </p:nvSpPr>
          <p:spPr>
            <a:xfrm>
              <a:off x="5652120" y="5589240"/>
              <a:ext cx="3312368" cy="108012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upa 66"/>
            <p:cNvGrpSpPr/>
            <p:nvPr/>
          </p:nvGrpSpPr>
          <p:grpSpPr bwMode="auto">
            <a:xfrm>
              <a:off x="3995935" y="5733255"/>
              <a:ext cx="4055328" cy="457200"/>
              <a:chOff x="3995936" y="5733255"/>
              <a:chExt cx="4055328" cy="457200"/>
            </a:xfrm>
          </p:grpSpPr>
          <p:pic>
            <p:nvPicPr>
              <p:cNvPr id="62" name="Obraz 61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588222" y="5733255"/>
                <a:ext cx="1463042" cy="457200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8" name="Łącznik prosty ze strzałką 67"/>
              <p:cNvCxnSpPr/>
              <p:nvPr/>
            </p:nvCxnSpPr>
            <p:spPr bwMode="auto">
              <a:xfrm>
                <a:off x="3995936" y="5975607"/>
                <a:ext cx="144016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Prostokąt 73"/>
            <p:cNvSpPr/>
            <p:nvPr/>
          </p:nvSpPr>
          <p:spPr>
            <a:xfrm>
              <a:off x="5724128" y="6237312"/>
              <a:ext cx="308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Grover </a:t>
              </a:r>
              <a:r>
                <a:rPr lang="pl-PL" dirty="0" err="1" smtClean="0"/>
                <a:t>quadratic</a:t>
              </a:r>
              <a:r>
                <a:rPr lang="pl-PL" dirty="0" smtClean="0"/>
                <a:t> </a:t>
              </a:r>
              <a:r>
                <a:rPr lang="pl-PL" dirty="0" err="1" smtClean="0"/>
                <a:t>speed-up</a:t>
              </a:r>
              <a:r>
                <a:rPr lang="pl-PL" dirty="0" smtClean="0"/>
                <a:t> </a:t>
              </a:r>
              <a:r>
                <a:rPr lang="pl-PL" dirty="0" err="1" smtClean="0"/>
                <a:t>lost</a:t>
              </a:r>
              <a:endParaRPr lang="en-US" dirty="0"/>
            </a:p>
          </p:txBody>
        </p:sp>
      </p:grpSp>
      <p:sp>
        <p:nvSpPr>
          <p:cNvPr id="75" name="Prostokąt 74"/>
          <p:cNvSpPr/>
          <p:nvPr/>
        </p:nvSpPr>
        <p:spPr>
          <a:xfrm>
            <a:off x="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RDD,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M. Markiewicz, </a:t>
            </a:r>
            <a:r>
              <a:rPr lang="en-US" sz="1400" dirty="0" smtClean="0"/>
              <a:t>Phys. Rev. A 91, 062322 (2015) 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58" name="Obraz 57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2733441" y="5401004"/>
            <a:ext cx="2718123" cy="330808"/>
          </a:xfrm>
          <a:prstGeom prst="rect">
            <a:avLst/>
          </a:prstGeom>
          <a:noFill/>
          <a:ln/>
          <a:effectLst/>
        </p:spPr>
      </p:pic>
      <p:grpSp>
        <p:nvGrpSpPr>
          <p:cNvPr id="71" name="Grupa 70"/>
          <p:cNvGrpSpPr/>
          <p:nvPr/>
        </p:nvGrpSpPr>
        <p:grpSpPr>
          <a:xfrm>
            <a:off x="6084168" y="2996952"/>
            <a:ext cx="2708690" cy="1944216"/>
            <a:chOff x="6084168" y="2996952"/>
            <a:chExt cx="2708690" cy="1944216"/>
          </a:xfrm>
        </p:grpSpPr>
        <p:pic>
          <p:nvPicPr>
            <p:cNvPr id="57" name="Obraz 5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4170" t="-11811" r="-4170" b="-11811"/>
            <a:stretch>
              <a:fillRect/>
            </a:stretch>
          </p:blipFill>
          <p:spPr bwMode="auto">
            <a:xfrm>
              <a:off x="6156176" y="2996952"/>
              <a:ext cx="2636682" cy="106217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cxnSp>
          <p:nvCxnSpPr>
            <p:cNvPr id="64" name="Łącznik prosty ze strzałką 63"/>
            <p:cNvCxnSpPr>
              <a:stCxn id="57" idx="2"/>
            </p:cNvCxnSpPr>
            <p:nvPr/>
          </p:nvCxnSpPr>
          <p:spPr>
            <a:xfrm flipH="1">
              <a:off x="6084168" y="4059128"/>
              <a:ext cx="1390349" cy="8820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43"/>
          <p:cNvGrpSpPr/>
          <p:nvPr/>
        </p:nvGrpSpPr>
        <p:grpSpPr>
          <a:xfrm>
            <a:off x="2771800" y="3284984"/>
            <a:ext cx="3384376" cy="1152128"/>
            <a:chOff x="3567661" y="1412775"/>
            <a:chExt cx="5213994" cy="1872209"/>
          </a:xfrm>
          <a:noFill/>
        </p:grpSpPr>
        <p:grpSp>
          <p:nvGrpSpPr>
            <p:cNvPr id="5" name="Grupa 38"/>
            <p:cNvGrpSpPr/>
            <p:nvPr/>
          </p:nvGrpSpPr>
          <p:grpSpPr>
            <a:xfrm>
              <a:off x="3567661" y="1556792"/>
              <a:ext cx="5040560" cy="1728192"/>
              <a:chOff x="3567661" y="1556792"/>
              <a:chExt cx="5040560" cy="1728192"/>
            </a:xfrm>
            <a:grpFill/>
          </p:grpSpPr>
          <p:grpSp>
            <p:nvGrpSpPr>
              <p:cNvPr id="18" name="Grupa 37"/>
              <p:cNvGrpSpPr/>
              <p:nvPr/>
            </p:nvGrpSpPr>
            <p:grpSpPr>
              <a:xfrm>
                <a:off x="3567661" y="1556792"/>
                <a:ext cx="5040560" cy="1728192"/>
                <a:chOff x="3567661" y="1556792"/>
                <a:chExt cx="5040560" cy="1728192"/>
              </a:xfrm>
              <a:grpFill/>
            </p:grpSpPr>
            <p:sp>
              <p:nvSpPr>
                <p:cNvPr id="20" name="Elipsa 19"/>
                <p:cNvSpPr/>
                <p:nvPr/>
              </p:nvSpPr>
              <p:spPr>
                <a:xfrm>
                  <a:off x="3567661" y="1556792"/>
                  <a:ext cx="5040560" cy="1728192"/>
                </a:xfrm>
                <a:prstGeom prst="ellips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Obraz 20" descr="TP_tmp.emf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287991" y="1757189"/>
                  <a:ext cx="304801" cy="278893"/>
                </a:xfrm>
                <a:prstGeom prst="rect">
                  <a:avLst/>
                </a:prstGeom>
                <a:grpFill/>
                <a:ln/>
                <a:effectLst/>
              </p:spPr>
            </p:pic>
            <p:sp>
              <p:nvSpPr>
                <p:cNvPr id="22" name="Łuk 21"/>
                <p:cNvSpPr/>
                <p:nvPr/>
              </p:nvSpPr>
              <p:spPr>
                <a:xfrm>
                  <a:off x="5223845" y="1988840"/>
                  <a:ext cx="1512168" cy="936104"/>
                </a:xfrm>
                <a:prstGeom prst="arc">
                  <a:avLst>
                    <a:gd name="adj1" fmla="val 14758231"/>
                    <a:gd name="adj2" fmla="val 2082771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Elipsa 18"/>
              <p:cNvSpPr/>
              <p:nvPr/>
            </p:nvSpPr>
            <p:spPr>
              <a:xfrm>
                <a:off x="6295631" y="199873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Obraz 5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5540" y="1628800"/>
              <a:ext cx="254067" cy="126273"/>
            </a:xfrm>
            <a:prstGeom prst="rect">
              <a:avLst/>
            </a:prstGeom>
            <a:grpFill/>
            <a:ln/>
            <a:effectLst/>
          </p:spPr>
        </p:pic>
        <p:pic>
          <p:nvPicPr>
            <p:cNvPr id="7" name="Obraz 6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490035" y="2204863"/>
              <a:ext cx="253430" cy="201833"/>
            </a:xfrm>
            <a:prstGeom prst="rect">
              <a:avLst/>
            </a:prstGeom>
            <a:grpFill/>
            <a:ln/>
            <a:effectLst/>
          </p:spPr>
        </p:pic>
        <p:cxnSp>
          <p:nvCxnSpPr>
            <p:cNvPr id="8" name="Łącznik prosty 7"/>
            <p:cNvCxnSpPr/>
            <p:nvPr/>
          </p:nvCxnSpPr>
          <p:spPr bwMode="auto">
            <a:xfrm>
              <a:off x="5151835" y="1628799"/>
              <a:ext cx="3240360" cy="1152128"/>
            </a:xfrm>
            <a:prstGeom prst="line">
              <a:avLst/>
            </a:prstGeom>
            <a:grpFill/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Obraz 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706502" y="1412775"/>
              <a:ext cx="331369" cy="203097"/>
            </a:xfrm>
            <a:prstGeom prst="rect">
              <a:avLst/>
            </a:prstGeom>
            <a:grpFill/>
            <a:ln/>
            <a:effectLst/>
          </p:spPr>
        </p:pic>
        <p:pic>
          <p:nvPicPr>
            <p:cNvPr id="10" name="Obraz 9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451549" y="2780926"/>
              <a:ext cx="330106" cy="278384"/>
            </a:xfrm>
            <a:prstGeom prst="rect">
              <a:avLst/>
            </a:prstGeom>
            <a:grpFill/>
            <a:ln/>
            <a:effectLst/>
          </p:spPr>
        </p:pic>
        <p:sp>
          <p:nvSpPr>
            <p:cNvPr id="11" name="Elipsa 10"/>
            <p:cNvSpPr/>
            <p:nvPr/>
          </p:nvSpPr>
          <p:spPr bwMode="auto">
            <a:xfrm>
              <a:off x="5096796" y="1585169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a 11"/>
            <p:cNvSpPr/>
            <p:nvPr/>
          </p:nvSpPr>
          <p:spPr bwMode="auto">
            <a:xfrm>
              <a:off x="8333213" y="2742258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upa 57"/>
            <p:cNvGrpSpPr/>
            <p:nvPr/>
          </p:nvGrpSpPr>
          <p:grpSpPr>
            <a:xfrm>
              <a:off x="5292080" y="1988840"/>
              <a:ext cx="1804766" cy="543776"/>
              <a:chOff x="5292080" y="1988840"/>
              <a:chExt cx="1804766" cy="543776"/>
            </a:xfrm>
            <a:grpFill/>
          </p:grpSpPr>
          <p:pic>
            <p:nvPicPr>
              <p:cNvPr id="16" name="Obraz 15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292080" y="1988840"/>
                <a:ext cx="628878" cy="255743"/>
              </a:xfrm>
              <a:prstGeom prst="rect">
                <a:avLst/>
              </a:prstGeom>
              <a:grpFill/>
              <a:ln/>
              <a:effectLst/>
            </p:spPr>
          </p:pic>
          <p:pic>
            <p:nvPicPr>
              <p:cNvPr id="17" name="Obraz 16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444208" y="2276872"/>
                <a:ext cx="652638" cy="255744"/>
              </a:xfrm>
              <a:prstGeom prst="rect">
                <a:avLst/>
              </a:prstGeom>
              <a:grpFill/>
              <a:ln/>
              <a:effectLst/>
            </p:spPr>
          </p:pic>
        </p:grpSp>
        <p:sp>
          <p:nvSpPr>
            <p:cNvPr id="14" name="Elipsa 13"/>
            <p:cNvSpPr/>
            <p:nvPr/>
          </p:nvSpPr>
          <p:spPr bwMode="auto">
            <a:xfrm>
              <a:off x="5786416" y="1965003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ipsa 14"/>
            <p:cNvSpPr/>
            <p:nvPr/>
          </p:nvSpPr>
          <p:spPr bwMode="auto">
            <a:xfrm>
              <a:off x="6660232" y="2276872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Łącznik prosty ze strzałką 22"/>
          <p:cNvCxnSpPr>
            <a:stCxn id="20" idx="1"/>
          </p:cNvCxnSpPr>
          <p:nvPr/>
        </p:nvCxnSpPr>
        <p:spPr>
          <a:xfrm flipH="1" flipV="1">
            <a:off x="2483768" y="3068960"/>
            <a:ext cx="767176" cy="460396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>
            <a:stCxn id="20" idx="7"/>
          </p:cNvCxnSpPr>
          <p:nvPr/>
        </p:nvCxnSpPr>
        <p:spPr>
          <a:xfrm flipV="1">
            <a:off x="5564457" y="3212976"/>
            <a:ext cx="951759" cy="31638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H="1">
            <a:off x="4283968" y="4581128"/>
            <a:ext cx="72008" cy="43204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2987824" y="4365104"/>
            <a:ext cx="310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metrological</a:t>
            </a:r>
            <a:r>
              <a:rPr lang="pl-PL" b="1" dirty="0" smtClean="0"/>
              <a:t> </a:t>
            </a:r>
            <a:r>
              <a:rPr lang="pl-PL" b="1" dirty="0" err="1" smtClean="0"/>
              <a:t>bounds</a:t>
            </a:r>
            <a:endParaRPr lang="en-US" b="1" dirty="0"/>
          </a:p>
        </p:txBody>
      </p:sp>
      <p:pic>
        <p:nvPicPr>
          <p:cNvPr id="27" name="Picture 6" descr="http://upload.wikimedia.org/wikipedia/commons/thumb/a/a9/Shore_code.svg/500px-Shore_code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87824" y="5085184"/>
            <a:ext cx="2808312" cy="1210159"/>
          </a:xfrm>
          <a:prstGeom prst="rect">
            <a:avLst/>
          </a:prstGeom>
          <a:noFill/>
        </p:spPr>
      </p:pic>
      <p:sp>
        <p:nvSpPr>
          <p:cNvPr id="28" name="pole tekstowe 27"/>
          <p:cNvSpPr txBox="1"/>
          <p:nvPr/>
        </p:nvSpPr>
        <p:spPr>
          <a:xfrm>
            <a:off x="2555776" y="6237312"/>
            <a:ext cx="368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computing</a:t>
            </a:r>
            <a:r>
              <a:rPr lang="pl-PL" b="1" dirty="0" smtClean="0"/>
              <a:t> </a:t>
            </a:r>
            <a:r>
              <a:rPr lang="pl-PL" b="1" dirty="0" err="1" smtClean="0"/>
              <a:t>speed-up</a:t>
            </a:r>
            <a:r>
              <a:rPr lang="pl-PL" b="1" dirty="0" smtClean="0"/>
              <a:t> </a:t>
            </a:r>
            <a:r>
              <a:rPr lang="pl-PL" b="1" dirty="0" err="1" smtClean="0"/>
              <a:t>limits</a:t>
            </a:r>
            <a:endParaRPr lang="en-US" b="1" dirty="0"/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17" cstate="print"/>
          <a:srcRect l="615" r="1229" b="1853"/>
          <a:stretch>
            <a:fillRect/>
          </a:stretch>
        </p:blipFill>
        <p:spPr bwMode="auto">
          <a:xfrm>
            <a:off x="611560" y="1196752"/>
            <a:ext cx="2520280" cy="16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pole tekstowe 29"/>
          <p:cNvSpPr txBox="1"/>
          <p:nvPr/>
        </p:nvSpPr>
        <p:spPr>
          <a:xfrm>
            <a:off x="539552" y="2780928"/>
            <a:ext cx="309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GW </a:t>
            </a:r>
            <a:r>
              <a:rPr lang="pl-PL" b="1" dirty="0" err="1" smtClean="0"/>
              <a:t>detectors</a:t>
            </a:r>
            <a:r>
              <a:rPr lang="pl-PL" b="1" dirty="0" smtClean="0"/>
              <a:t> </a:t>
            </a:r>
            <a:r>
              <a:rPr lang="pl-PL" b="1" dirty="0" err="1" smtClean="0"/>
              <a:t>sensitivity</a:t>
            </a:r>
            <a:r>
              <a:rPr lang="pl-PL" b="1" dirty="0" smtClean="0"/>
              <a:t> </a:t>
            </a:r>
            <a:r>
              <a:rPr lang="pl-PL" b="1" dirty="0" err="1" smtClean="0"/>
              <a:t>limits</a:t>
            </a:r>
            <a:endParaRPr lang="en-US" b="1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5220072" y="2780928"/>
            <a:ext cx="289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Atomic-clocks</a:t>
            </a:r>
            <a:r>
              <a:rPr lang="pl-PL" b="1" dirty="0" smtClean="0"/>
              <a:t> </a:t>
            </a:r>
            <a:r>
              <a:rPr lang="pl-PL" b="1" dirty="0" err="1" smtClean="0"/>
              <a:t>stability</a:t>
            </a:r>
            <a:r>
              <a:rPr lang="pl-PL" b="1" dirty="0" smtClean="0"/>
              <a:t> </a:t>
            </a:r>
            <a:r>
              <a:rPr lang="pl-PL" b="1" dirty="0" err="1" smtClean="0"/>
              <a:t>limits</a:t>
            </a:r>
            <a:endParaRPr lang="en-US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92080" y="1268760"/>
            <a:ext cx="265819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Prostokąt 32"/>
          <p:cNvSpPr/>
          <p:nvPr/>
        </p:nvSpPr>
        <p:spPr>
          <a:xfrm>
            <a:off x="2267744" y="5013176"/>
            <a:ext cx="4536504" cy="16561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rostokąt 33"/>
          <p:cNvSpPr/>
          <p:nvPr/>
        </p:nvSpPr>
        <p:spPr>
          <a:xfrm>
            <a:off x="5004048" y="1268760"/>
            <a:ext cx="3528392" cy="19442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rostokąt 34"/>
          <p:cNvSpPr/>
          <p:nvPr/>
        </p:nvSpPr>
        <p:spPr>
          <a:xfrm>
            <a:off x="395536" y="1196752"/>
            <a:ext cx="3312368" cy="19442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Summary</a:t>
            </a:r>
            <a:endParaRPr lang="en-US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Standard quantum </a:t>
            </a:r>
            <a:r>
              <a:rPr lang="pl-PL" b="1" dirty="0" err="1" smtClean="0"/>
              <a:t>metrology</a:t>
            </a:r>
            <a:endParaRPr lang="en-US" b="1" dirty="0"/>
          </a:p>
        </p:txBody>
      </p:sp>
      <p:grpSp>
        <p:nvGrpSpPr>
          <p:cNvPr id="44" name="Grupa 43"/>
          <p:cNvGrpSpPr/>
          <p:nvPr/>
        </p:nvGrpSpPr>
        <p:grpSpPr>
          <a:xfrm>
            <a:off x="3131840" y="5733256"/>
            <a:ext cx="2405081" cy="763104"/>
            <a:chOff x="5868144" y="1340768"/>
            <a:chExt cx="2405081" cy="763104"/>
          </a:xfrm>
        </p:grpSpPr>
        <p:pic>
          <p:nvPicPr>
            <p:cNvPr id="16" name="Obraz 15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5868144" y="1556792"/>
              <a:ext cx="1402905" cy="372619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42" name="Grupa 41"/>
            <p:cNvGrpSpPr/>
            <p:nvPr/>
          </p:nvGrpSpPr>
          <p:grpSpPr>
            <a:xfrm>
              <a:off x="7596336" y="1340768"/>
              <a:ext cx="676889" cy="763104"/>
              <a:chOff x="6703423" y="2276830"/>
              <a:chExt cx="1469070" cy="1656184"/>
            </a:xfrm>
          </p:grpSpPr>
          <p:sp>
            <p:nvSpPr>
              <p:cNvPr id="38" name="Elipsa 37"/>
              <p:cNvSpPr/>
              <p:nvPr/>
            </p:nvSpPr>
            <p:spPr>
              <a:xfrm>
                <a:off x="6876256" y="2852936"/>
                <a:ext cx="1080078" cy="108007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Łuk 38"/>
              <p:cNvSpPr/>
              <p:nvPr/>
            </p:nvSpPr>
            <p:spPr>
              <a:xfrm>
                <a:off x="6703423" y="2766519"/>
                <a:ext cx="1469070" cy="432079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Obraz 53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308335" y="2276830"/>
                <a:ext cx="335304" cy="392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3" name="Obraz 5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347864" y="4581128"/>
            <a:ext cx="1815859" cy="792088"/>
          </a:xfrm>
          <a:prstGeom prst="rect">
            <a:avLst/>
          </a:prstGeom>
          <a:noFill/>
          <a:ln/>
          <a:effectLst/>
        </p:spPr>
      </p:pic>
      <p:pic>
        <p:nvPicPr>
          <p:cNvPr id="71" name="Obraz 7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563888" y="4581128"/>
            <a:ext cx="1551076" cy="792377"/>
          </a:xfrm>
          <a:prstGeom prst="rect">
            <a:avLst/>
          </a:prstGeom>
          <a:noFill/>
          <a:ln/>
          <a:effectLst/>
        </p:spPr>
      </p:pic>
      <p:grpSp>
        <p:nvGrpSpPr>
          <p:cNvPr id="37" name="Grupa 36"/>
          <p:cNvGrpSpPr/>
          <p:nvPr/>
        </p:nvGrpSpPr>
        <p:grpSpPr>
          <a:xfrm>
            <a:off x="2123728" y="1556792"/>
            <a:ext cx="5900673" cy="2448272"/>
            <a:chOff x="827584" y="1412776"/>
            <a:chExt cx="5900673" cy="2448272"/>
          </a:xfrm>
        </p:grpSpPr>
        <p:pic>
          <p:nvPicPr>
            <p:cNvPr id="10" name="Obraz 9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827584" y="1556792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" name="Łącznik prosty 4"/>
            <p:cNvCxnSpPr/>
            <p:nvPr/>
          </p:nvCxnSpPr>
          <p:spPr>
            <a:xfrm>
              <a:off x="1403648" y="1700808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Obraz 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 cstate="print"/>
            <a:srcRect l="-47244" t="-51633" r="-47244" b="-51633"/>
            <a:stretch>
              <a:fillRect/>
            </a:stretch>
          </p:blipFill>
          <p:spPr bwMode="auto">
            <a:xfrm>
              <a:off x="1835696" y="1412776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7" name="Łącznik prosty 6"/>
            <p:cNvCxnSpPr/>
            <p:nvPr/>
          </p:nvCxnSpPr>
          <p:spPr>
            <a:xfrm>
              <a:off x="2627783" y="1700808"/>
              <a:ext cx="50405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chemat blokowy: opóźnienie 7"/>
            <p:cNvSpPr/>
            <p:nvPr/>
          </p:nvSpPr>
          <p:spPr>
            <a:xfrm>
              <a:off x="3995936" y="1484784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4" name="Obraz 1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3347864" y="1556792"/>
              <a:ext cx="515142" cy="3142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9" name="Obraz 18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4066824" y="1556791"/>
              <a:ext cx="373364" cy="3148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Obraz 2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827584" y="3429000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7" name="Łącznik prosty 26"/>
            <p:cNvCxnSpPr/>
            <p:nvPr/>
          </p:nvCxnSpPr>
          <p:spPr>
            <a:xfrm>
              <a:off x="1403648" y="357301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Obraz 2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 l="-47244" t="-51633" r="-47244" b="-51633"/>
            <a:stretch>
              <a:fillRect/>
            </a:stretch>
          </p:blipFill>
          <p:spPr bwMode="auto">
            <a:xfrm>
              <a:off x="1835696" y="3284984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29" name="Łącznik prosty 28"/>
            <p:cNvCxnSpPr/>
            <p:nvPr/>
          </p:nvCxnSpPr>
          <p:spPr>
            <a:xfrm>
              <a:off x="2627783" y="3573016"/>
              <a:ext cx="50405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chemat blokowy: opóźnienie 29"/>
            <p:cNvSpPr/>
            <p:nvPr/>
          </p:nvSpPr>
          <p:spPr>
            <a:xfrm>
              <a:off x="3995936" y="335699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31" name="Obraz 30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3275856" y="3429000"/>
              <a:ext cx="515142" cy="3142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Obraz 4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4023456" y="3428998"/>
              <a:ext cx="460099" cy="3153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5" name="Łącznik prosty 44"/>
            <p:cNvCxnSpPr/>
            <p:nvPr/>
          </p:nvCxnSpPr>
          <p:spPr>
            <a:xfrm>
              <a:off x="2123728" y="2276872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Nawias klamrowy zamykający 46"/>
            <p:cNvSpPr/>
            <p:nvPr/>
          </p:nvSpPr>
          <p:spPr>
            <a:xfrm>
              <a:off x="4644008" y="1484784"/>
              <a:ext cx="360040" cy="2376264"/>
            </a:xfrm>
            <a:prstGeom prst="rightBrace">
              <a:avLst>
                <a:gd name="adj1" fmla="val 10508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Obraz 48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5148064" y="2492896"/>
              <a:ext cx="1580193" cy="3153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Obraz 61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2195736" y="249289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2" name="Elipsa 71"/>
            <p:cNvSpPr/>
            <p:nvPr/>
          </p:nvSpPr>
          <p:spPr>
            <a:xfrm>
              <a:off x="1259632" y="162880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ipsa 72"/>
            <p:cNvSpPr/>
            <p:nvPr/>
          </p:nvSpPr>
          <p:spPr>
            <a:xfrm>
              <a:off x="1259632" y="3501008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ipsa 73"/>
            <p:cNvSpPr/>
            <p:nvPr/>
          </p:nvSpPr>
          <p:spPr>
            <a:xfrm>
              <a:off x="3059832" y="3501008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Elipsa 74"/>
            <p:cNvSpPr/>
            <p:nvPr/>
          </p:nvSpPr>
          <p:spPr>
            <a:xfrm>
              <a:off x="3059832" y="1628800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Prostokąt 45"/>
          <p:cNvSpPr/>
          <p:nvPr/>
        </p:nvSpPr>
        <p:spPr>
          <a:xfrm>
            <a:off x="5652120" y="4725144"/>
            <a:ext cx="1865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standard </a:t>
            </a:r>
            <a:r>
              <a:rPr lang="pl-PL" sz="2000" dirty="0" err="1" smtClean="0"/>
              <a:t>scaling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Entanglement-enhanced</a:t>
            </a:r>
            <a:r>
              <a:rPr lang="pl-PL" b="1" dirty="0" smtClean="0"/>
              <a:t> </a:t>
            </a:r>
            <a:r>
              <a:rPr lang="pl-PL" b="1" dirty="0" err="1" smtClean="0"/>
              <a:t>metrology</a:t>
            </a:r>
            <a:endParaRPr lang="en-US" b="1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2627784" y="1628800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rcRect l="-47244" t="-51633" r="-47244" b="-51633"/>
          <a:stretch>
            <a:fillRect/>
          </a:stretch>
        </p:blipFill>
        <p:spPr bwMode="auto">
          <a:xfrm>
            <a:off x="3059832" y="1340768"/>
            <a:ext cx="6023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7" name="Łącznik prosty 6"/>
          <p:cNvCxnSpPr/>
          <p:nvPr/>
        </p:nvCxnSpPr>
        <p:spPr>
          <a:xfrm>
            <a:off x="3851919" y="1628800"/>
            <a:ext cx="50405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chemat blokowy: opóźnienie 7"/>
          <p:cNvSpPr/>
          <p:nvPr/>
        </p:nvSpPr>
        <p:spPr>
          <a:xfrm>
            <a:off x="5796136" y="1412776"/>
            <a:ext cx="577850" cy="2448272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910937" y="2348880"/>
            <a:ext cx="287777" cy="287777"/>
          </a:xfrm>
          <a:prstGeom prst="rect">
            <a:avLst/>
          </a:prstGeom>
          <a:noFill/>
          <a:ln/>
          <a:effectLst/>
        </p:spPr>
      </p:pic>
      <p:pic>
        <p:nvPicPr>
          <p:cNvPr id="30" name="Obraz 2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791540" y="2420888"/>
            <a:ext cx="399786" cy="313995"/>
          </a:xfrm>
          <a:prstGeom prst="rect">
            <a:avLst/>
          </a:prstGeom>
          <a:noFill/>
          <a:ln/>
          <a:effectLst/>
        </p:spPr>
      </p:pic>
      <p:cxnSp>
        <p:nvCxnSpPr>
          <p:cNvPr id="27" name="Łącznik prosty 26"/>
          <p:cNvCxnSpPr/>
          <p:nvPr/>
        </p:nvCxnSpPr>
        <p:spPr>
          <a:xfrm>
            <a:off x="2627784" y="350100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rcRect l="-47244" t="-51633" r="-47244" b="-51633"/>
          <a:stretch>
            <a:fillRect/>
          </a:stretch>
        </p:blipFill>
        <p:spPr bwMode="auto">
          <a:xfrm>
            <a:off x="3059832" y="3212976"/>
            <a:ext cx="6023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29" name="Łącznik prosty 28"/>
          <p:cNvCxnSpPr/>
          <p:nvPr/>
        </p:nvCxnSpPr>
        <p:spPr>
          <a:xfrm>
            <a:off x="3851919" y="3501008"/>
            <a:ext cx="50405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>
            <a:off x="3347864" y="2204864"/>
            <a:ext cx="0" cy="72008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az 3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6588224" y="2420888"/>
            <a:ext cx="487848" cy="315464"/>
          </a:xfrm>
          <a:prstGeom prst="rect">
            <a:avLst/>
          </a:prstGeom>
          <a:noFill/>
          <a:ln/>
          <a:effectLst/>
        </p:spPr>
      </p:pic>
      <p:pic>
        <p:nvPicPr>
          <p:cNvPr id="62" name="Obraz 6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419872" y="2420888"/>
            <a:ext cx="257571" cy="228380"/>
          </a:xfrm>
          <a:prstGeom prst="rect">
            <a:avLst/>
          </a:prstGeom>
          <a:noFill/>
          <a:ln/>
          <a:effectLst/>
        </p:spPr>
      </p:pic>
      <p:grpSp>
        <p:nvGrpSpPr>
          <p:cNvPr id="51" name="Grupa 50"/>
          <p:cNvGrpSpPr/>
          <p:nvPr/>
        </p:nvGrpSpPr>
        <p:grpSpPr bwMode="auto">
          <a:xfrm>
            <a:off x="267713" y="5373215"/>
            <a:ext cx="8607729" cy="782951"/>
            <a:chOff x="323528" y="5373216"/>
            <a:chExt cx="8607729" cy="782951"/>
          </a:xfrm>
        </p:grpSpPr>
        <p:grpSp>
          <p:nvGrpSpPr>
            <p:cNvPr id="32" name="Grupa 31"/>
            <p:cNvGrpSpPr/>
            <p:nvPr/>
          </p:nvGrpSpPr>
          <p:grpSpPr bwMode="auto">
            <a:xfrm>
              <a:off x="323528" y="5373216"/>
              <a:ext cx="2405081" cy="763104"/>
              <a:chOff x="5868144" y="1340768"/>
              <a:chExt cx="2405081" cy="763104"/>
            </a:xfrm>
          </p:grpSpPr>
          <p:pic>
            <p:nvPicPr>
              <p:cNvPr id="16" name="Obraz 15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 bwMode="auto">
              <a:xfrm>
                <a:off x="5868144" y="1556792"/>
                <a:ext cx="1402905" cy="372619"/>
              </a:xfrm>
              <a:prstGeom prst="rect">
                <a:avLst/>
              </a:prstGeom>
              <a:noFill/>
              <a:ln/>
              <a:effectLst/>
            </p:spPr>
          </p:pic>
          <p:grpSp>
            <p:nvGrpSpPr>
              <p:cNvPr id="3" name="Grupa 41"/>
              <p:cNvGrpSpPr/>
              <p:nvPr/>
            </p:nvGrpSpPr>
            <p:grpSpPr bwMode="auto">
              <a:xfrm>
                <a:off x="7596336" y="1340768"/>
                <a:ext cx="676889" cy="763104"/>
                <a:chOff x="6703423" y="2276830"/>
                <a:chExt cx="1469070" cy="1656184"/>
              </a:xfrm>
            </p:grpSpPr>
            <p:sp>
              <p:nvSpPr>
                <p:cNvPr id="38" name="Elipsa 37"/>
                <p:cNvSpPr/>
                <p:nvPr/>
              </p:nvSpPr>
              <p:spPr bwMode="auto">
                <a:xfrm>
                  <a:off x="6876256" y="2852936"/>
                  <a:ext cx="1080078" cy="108007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Łuk 38"/>
                <p:cNvSpPr/>
                <p:nvPr/>
              </p:nvSpPr>
              <p:spPr bwMode="auto">
                <a:xfrm>
                  <a:off x="6703423" y="2766519"/>
                  <a:ext cx="1469070" cy="432079"/>
                </a:xfrm>
                <a:prstGeom prst="arc">
                  <a:avLst>
                    <a:gd name="adj1" fmla="val 8176016"/>
                    <a:gd name="adj2" fmla="val 2201711"/>
                  </a:avLst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Obraz 53" descr="TP_tmp.emf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7308335" y="2276830"/>
                  <a:ext cx="335304" cy="392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50" name="Grupa 49"/>
            <p:cNvGrpSpPr/>
            <p:nvPr/>
          </p:nvGrpSpPr>
          <p:grpSpPr bwMode="auto">
            <a:xfrm>
              <a:off x="3236234" y="5589239"/>
              <a:ext cx="5695023" cy="566928"/>
              <a:chOff x="3124607" y="5589239"/>
              <a:chExt cx="5695023" cy="566928"/>
            </a:xfrm>
          </p:grpSpPr>
          <p:pic>
            <p:nvPicPr>
              <p:cNvPr id="47" name="Obraz 46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124607" y="5589239"/>
                <a:ext cx="2473384" cy="56692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0" name="Obraz 39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000034" y="5699270"/>
                <a:ext cx="2819596" cy="381026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pic>
        <p:nvPicPr>
          <p:cNvPr id="33" name="Obraz 32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3203848" y="4221088"/>
            <a:ext cx="2508916" cy="857428"/>
          </a:xfrm>
          <a:prstGeom prst="rect">
            <a:avLst/>
          </a:prstGeom>
          <a:noFill/>
          <a:ln/>
          <a:effectLst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339752" y="1268760"/>
            <a:ext cx="37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355976" y="1268760"/>
            <a:ext cx="37441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Obraz 41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4887827" y="2348880"/>
            <a:ext cx="543915" cy="343164"/>
          </a:xfrm>
          <a:prstGeom prst="rect">
            <a:avLst/>
          </a:prstGeom>
          <a:noFill/>
          <a:ln/>
          <a:effectLst/>
        </p:spPr>
      </p:pic>
      <p:sp>
        <p:nvSpPr>
          <p:cNvPr id="43" name="Prostokąt 42"/>
          <p:cNvSpPr/>
          <p:nvPr/>
        </p:nvSpPr>
        <p:spPr>
          <a:xfrm>
            <a:off x="2555776" y="6237312"/>
            <a:ext cx="3680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err="1" smtClean="0"/>
              <a:t>quadratic</a:t>
            </a:r>
            <a:r>
              <a:rPr lang="pl-PL" sz="2000" dirty="0" smtClean="0"/>
              <a:t> precision </a:t>
            </a:r>
            <a:r>
              <a:rPr lang="pl-PL" sz="2000" dirty="0" err="1" smtClean="0"/>
              <a:t>enhancement</a:t>
            </a:r>
            <a:endParaRPr lang="en-US" sz="2000" dirty="0"/>
          </a:p>
        </p:txBody>
      </p:sp>
      <p:pic>
        <p:nvPicPr>
          <p:cNvPr id="46" name="Obraz 45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779912" y="4293096"/>
            <a:ext cx="1287472" cy="6932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The</a:t>
            </a:r>
            <a:r>
              <a:rPr lang="pl-PL" b="1" dirty="0" smtClean="0"/>
              <a:t> most general </a:t>
            </a:r>
            <a:r>
              <a:rPr lang="pl-PL" b="1" dirty="0" err="1" smtClean="0"/>
              <a:t>scheme</a:t>
            </a:r>
            <a:endParaRPr lang="en-US" b="1" dirty="0"/>
          </a:p>
        </p:txBody>
      </p:sp>
      <p:pic>
        <p:nvPicPr>
          <p:cNvPr id="41" name="Obraz 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5856" y="4725144"/>
            <a:ext cx="2535918" cy="567314"/>
          </a:xfrm>
          <a:prstGeom prst="rect">
            <a:avLst/>
          </a:prstGeom>
          <a:noFill/>
          <a:ln/>
          <a:effectLst/>
        </p:spPr>
      </p:pic>
      <p:sp>
        <p:nvSpPr>
          <p:cNvPr id="15" name="Prostokąt 14"/>
          <p:cNvSpPr/>
          <p:nvPr/>
        </p:nvSpPr>
        <p:spPr>
          <a:xfrm>
            <a:off x="2627784" y="908720"/>
            <a:ext cx="3668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(</a:t>
            </a:r>
            <a:r>
              <a:rPr lang="pl-PL" sz="2400" dirty="0" err="1" smtClean="0"/>
              <a:t>adaptive</a:t>
            </a:r>
            <a:r>
              <a:rPr lang="pl-PL" sz="2400" dirty="0" smtClean="0"/>
              <a:t>, </a:t>
            </a:r>
            <a:r>
              <a:rPr lang="pl-PL" sz="2400" dirty="0" err="1" smtClean="0"/>
              <a:t>ancilla</a:t>
            </a:r>
            <a:r>
              <a:rPr lang="pl-PL" sz="2400" dirty="0" smtClean="0"/>
              <a:t> </a:t>
            </a:r>
            <a:r>
              <a:rPr lang="pl-PL" sz="2400" dirty="0" err="1" smtClean="0"/>
              <a:t>assisted</a:t>
            </a:r>
            <a:r>
              <a:rPr lang="pl-PL" sz="2400" dirty="0" smtClean="0"/>
              <a:t>)…</a:t>
            </a:r>
            <a:endParaRPr lang="en-US" sz="2400" dirty="0"/>
          </a:p>
        </p:txBody>
      </p:sp>
      <p:grpSp>
        <p:nvGrpSpPr>
          <p:cNvPr id="49" name="Grupa 48"/>
          <p:cNvGrpSpPr/>
          <p:nvPr/>
        </p:nvGrpSpPr>
        <p:grpSpPr>
          <a:xfrm>
            <a:off x="899592" y="1772816"/>
            <a:ext cx="6593395" cy="2448272"/>
            <a:chOff x="539552" y="2204864"/>
            <a:chExt cx="6593395" cy="2448272"/>
          </a:xfrm>
        </p:grpSpPr>
        <p:cxnSp>
          <p:nvCxnSpPr>
            <p:cNvPr id="52" name="Łącznik prosty 51"/>
            <p:cNvCxnSpPr/>
            <p:nvPr/>
          </p:nvCxnSpPr>
          <p:spPr>
            <a:xfrm>
              <a:off x="5724128" y="321297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/>
            <p:cNvCxnSpPr/>
            <p:nvPr/>
          </p:nvCxnSpPr>
          <p:spPr>
            <a:xfrm>
              <a:off x="5724128" y="443711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53"/>
            <p:cNvCxnSpPr/>
            <p:nvPr/>
          </p:nvCxnSpPr>
          <p:spPr>
            <a:xfrm>
              <a:off x="5724128" y="263691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/>
            <p:cNvCxnSpPr/>
            <p:nvPr/>
          </p:nvCxnSpPr>
          <p:spPr>
            <a:xfrm>
              <a:off x="2843808" y="3212976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>
              <a:off x="2843808" y="443711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/>
            <p:cNvCxnSpPr/>
            <p:nvPr/>
          </p:nvCxnSpPr>
          <p:spPr>
            <a:xfrm>
              <a:off x="2843808" y="263691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4283968" y="263691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>
              <a:off x="2123728" y="263691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2411760" y="2348880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1115616" y="263691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Obraz 1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 l="-47244" t="-51633" r="-47244" b="-51633"/>
            <a:stretch>
              <a:fillRect/>
            </a:stretch>
          </p:blipFill>
          <p:spPr bwMode="auto">
            <a:xfrm>
              <a:off x="1547664" y="2348880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20" name="Łącznik prosty 19"/>
            <p:cNvCxnSpPr/>
            <p:nvPr/>
          </p:nvCxnSpPr>
          <p:spPr>
            <a:xfrm>
              <a:off x="3491880" y="3573016"/>
              <a:ext cx="5040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Obraz 2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3563888" y="321297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rcRect l="-47244" t="-51633" r="-47244" b="-51633"/>
            <a:stretch>
              <a:fillRect/>
            </a:stretch>
          </p:blipFill>
          <p:spPr bwMode="auto">
            <a:xfrm>
              <a:off x="4499992" y="2348880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58" name="Obraz 57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6588224" y="3284984"/>
              <a:ext cx="544723" cy="31446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5" name="Łącznik prosty 24"/>
            <p:cNvCxnSpPr/>
            <p:nvPr/>
          </p:nvCxnSpPr>
          <p:spPr>
            <a:xfrm>
              <a:off x="5076056" y="2636912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99592" y="220486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539552" y="3356992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2570728" y="3284984"/>
              <a:ext cx="269142" cy="299645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32" name="Łącznik prosty 31"/>
            <p:cNvCxnSpPr/>
            <p:nvPr/>
          </p:nvCxnSpPr>
          <p:spPr>
            <a:xfrm>
              <a:off x="1259632" y="3212976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>
              <a:off x="1331640" y="4437112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ostokąt 35"/>
            <p:cNvSpPr/>
            <p:nvPr/>
          </p:nvSpPr>
          <p:spPr>
            <a:xfrm>
              <a:off x="5364088" y="2348880"/>
              <a:ext cx="648072" cy="223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Łącznik prosty 37"/>
            <p:cNvCxnSpPr/>
            <p:nvPr/>
          </p:nvCxnSpPr>
          <p:spPr>
            <a:xfrm>
              <a:off x="4283968" y="3212976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>
              <a:off x="4283968" y="4437112"/>
              <a:ext cx="100811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>
              <a:off x="1763688" y="357301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>
              <a:off x="4788024" y="3573016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Obraz 55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535234" y="3284984"/>
              <a:ext cx="388802" cy="299216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156176" y="220486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Prostokąt 58"/>
          <p:cNvSpPr/>
          <p:nvPr/>
        </p:nvSpPr>
        <p:spPr>
          <a:xfrm>
            <a:off x="1674594" y="6466607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dirty="0" smtClean="0"/>
              <a:t>V. Giovannetti, S. Lloyd, and L. Maccone, Phys. Rev.</a:t>
            </a:r>
            <a:r>
              <a:rPr lang="pl-PL" sz="1600" dirty="0" smtClean="0"/>
              <a:t> </a:t>
            </a:r>
            <a:r>
              <a:rPr lang="en-US" sz="1600" dirty="0" err="1" smtClean="0"/>
              <a:t>Lett</a:t>
            </a:r>
            <a:r>
              <a:rPr lang="en-US" sz="1600" dirty="0" smtClean="0"/>
              <a:t>. 96, 010401 (2006)</a:t>
            </a:r>
            <a:endParaRPr lang="en-US" sz="1600" dirty="0"/>
          </a:p>
        </p:txBody>
      </p:sp>
      <p:pic>
        <p:nvPicPr>
          <p:cNvPr id="43" name="Obraz 4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851920" y="5445224"/>
            <a:ext cx="1287472" cy="6932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Impact</a:t>
            </a:r>
            <a:r>
              <a:rPr lang="pl-PL" b="1" dirty="0" smtClean="0"/>
              <a:t> of </a:t>
            </a:r>
            <a:r>
              <a:rPr lang="pl-PL" b="1" dirty="0" err="1" smtClean="0"/>
              <a:t>decoherence</a:t>
            </a:r>
            <a:r>
              <a:rPr lang="pl-PL" b="1" dirty="0" smtClean="0"/>
              <a:t>…</a:t>
            </a:r>
            <a:endParaRPr lang="en-US" b="1" dirty="0"/>
          </a:p>
        </p:txBody>
      </p:sp>
      <p:grpSp>
        <p:nvGrpSpPr>
          <p:cNvPr id="2" name="Grupa 159"/>
          <p:cNvGrpSpPr/>
          <p:nvPr/>
        </p:nvGrpSpPr>
        <p:grpSpPr>
          <a:xfrm>
            <a:off x="2483768" y="1844824"/>
            <a:ext cx="3684597" cy="1080120"/>
            <a:chOff x="3131840" y="1007041"/>
            <a:chExt cx="1968772" cy="577135"/>
          </a:xfrm>
        </p:grpSpPr>
        <p:pic>
          <p:nvPicPr>
            <p:cNvPr id="3" name="Obraz 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/>
            <a:srcRect l="-47244" t="-51633" r="-47244" b="-51633"/>
            <a:stretch>
              <a:fillRect/>
            </a:stretch>
          </p:blipFill>
          <p:spPr bwMode="auto">
            <a:xfrm>
              <a:off x="3131840" y="1008112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5" name="Łącznik prosty 4"/>
            <p:cNvCxnSpPr/>
            <p:nvPr/>
          </p:nvCxnSpPr>
          <p:spPr>
            <a:xfrm>
              <a:off x="3851920" y="1296144"/>
              <a:ext cx="576064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Obraz 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/>
            <a:srcRect l="-47244" t="-51633" r="-47244" b="-51633"/>
            <a:stretch>
              <a:fillRect/>
            </a:stretch>
          </p:blipFill>
          <p:spPr bwMode="auto">
            <a:xfrm>
              <a:off x="4498920" y="1007041"/>
              <a:ext cx="601692" cy="575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64" name="Grupa 63"/>
          <p:cNvGrpSpPr/>
          <p:nvPr/>
        </p:nvGrpSpPr>
        <p:grpSpPr>
          <a:xfrm>
            <a:off x="1691680" y="3284984"/>
            <a:ext cx="5515497" cy="797039"/>
            <a:chOff x="1691680" y="3284984"/>
            <a:chExt cx="5515497" cy="797039"/>
          </a:xfrm>
        </p:grpSpPr>
        <p:grpSp>
          <p:nvGrpSpPr>
            <p:cNvPr id="8" name="Grupa 151"/>
            <p:cNvGrpSpPr/>
            <p:nvPr/>
          </p:nvGrpSpPr>
          <p:grpSpPr>
            <a:xfrm>
              <a:off x="1691680" y="3284984"/>
              <a:ext cx="4248472" cy="797039"/>
              <a:chOff x="1475656" y="1700808"/>
              <a:chExt cx="4989730" cy="936104"/>
            </a:xfrm>
          </p:grpSpPr>
          <p:grpSp>
            <p:nvGrpSpPr>
              <p:cNvPr id="11" name="Grupa 7"/>
              <p:cNvGrpSpPr/>
              <p:nvPr/>
            </p:nvGrpSpPr>
            <p:grpSpPr>
              <a:xfrm>
                <a:off x="1475656" y="1916832"/>
                <a:ext cx="1728192" cy="656159"/>
                <a:chOff x="1280484" y="1236648"/>
                <a:chExt cx="2170778" cy="824200"/>
              </a:xfrm>
            </p:grpSpPr>
            <p:cxnSp>
              <p:nvCxnSpPr>
                <p:cNvPr id="9" name="Łącznik prosty 8"/>
                <p:cNvCxnSpPr/>
                <p:nvPr/>
              </p:nvCxnSpPr>
              <p:spPr>
                <a:xfrm>
                  <a:off x="1280484" y="1427284"/>
                  <a:ext cx="324914" cy="2735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Łącznik prosty 9"/>
                <p:cNvCxnSpPr/>
                <p:nvPr/>
              </p:nvCxnSpPr>
              <p:spPr>
                <a:xfrm>
                  <a:off x="2125261" y="1427284"/>
                  <a:ext cx="595383" cy="2538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Grupa 63"/>
                <p:cNvGrpSpPr/>
                <p:nvPr/>
              </p:nvGrpSpPr>
              <p:grpSpPr>
                <a:xfrm>
                  <a:off x="2216588" y="1236648"/>
                  <a:ext cx="1234674" cy="820574"/>
                  <a:chOff x="6289654" y="2334373"/>
                  <a:chExt cx="1234674" cy="820574"/>
                </a:xfrm>
              </p:grpSpPr>
              <p:sp>
                <p:nvSpPr>
                  <p:cNvPr id="17" name="Prostokąt 16"/>
                  <p:cNvSpPr/>
                  <p:nvPr/>
                </p:nvSpPr>
                <p:spPr>
                  <a:xfrm>
                    <a:off x="6289654" y="2334373"/>
                    <a:ext cx="454880" cy="410287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 dirty="0"/>
                  </a:p>
                </p:txBody>
              </p:sp>
              <p:pic>
                <p:nvPicPr>
                  <p:cNvPr id="18" name="Obraz 53" descr="TP_tmp.emf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6417650" y="2434837"/>
                    <a:ext cx="151285" cy="1862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9" name="Łącznik prosty 18"/>
                  <p:cNvCxnSpPr/>
                  <p:nvPr/>
                </p:nvCxnSpPr>
                <p:spPr>
                  <a:xfrm flipH="1" flipV="1">
                    <a:off x="7212689" y="2927614"/>
                    <a:ext cx="311639" cy="22733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Łącznik prosty 19"/>
                  <p:cNvCxnSpPr/>
                  <p:nvPr/>
                </p:nvCxnSpPr>
                <p:spPr>
                  <a:xfrm flipV="1">
                    <a:off x="7069448" y="2539516"/>
                    <a:ext cx="454880" cy="3636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Łącznik prosty 20"/>
                  <p:cNvCxnSpPr/>
                  <p:nvPr/>
                </p:nvCxnSpPr>
                <p:spPr>
                  <a:xfrm flipV="1">
                    <a:off x="6744534" y="2895634"/>
                    <a:ext cx="357091" cy="25931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Prostokąt 21"/>
                  <p:cNvSpPr/>
                  <p:nvPr/>
                </p:nvSpPr>
                <p:spPr>
                  <a:xfrm>
                    <a:off x="6952460" y="2786865"/>
                    <a:ext cx="454880" cy="13676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cxnSp>
                <p:nvCxnSpPr>
                  <p:cNvPr id="23" name="Łącznik prosty 22"/>
                  <p:cNvCxnSpPr/>
                  <p:nvPr/>
                </p:nvCxnSpPr>
                <p:spPr>
                  <a:xfrm>
                    <a:off x="6809517" y="2539516"/>
                    <a:ext cx="259931" cy="205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Łącznik prosty 11"/>
                <p:cNvCxnSpPr/>
                <p:nvPr/>
              </p:nvCxnSpPr>
              <p:spPr>
                <a:xfrm flipH="1" flipV="1">
                  <a:off x="1683657" y="1815383"/>
                  <a:ext cx="368063" cy="24546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Łącznik prosty 12"/>
                <p:cNvCxnSpPr/>
                <p:nvPr/>
              </p:nvCxnSpPr>
              <p:spPr>
                <a:xfrm flipV="1">
                  <a:off x="1605398" y="1427284"/>
                  <a:ext cx="519863" cy="3636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Łącznik prosty 13"/>
                <p:cNvCxnSpPr/>
                <p:nvPr/>
              </p:nvCxnSpPr>
              <p:spPr>
                <a:xfrm flipV="1">
                  <a:off x="1345467" y="1837571"/>
                  <a:ext cx="253641" cy="20514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Prostokąt 14"/>
                <p:cNvSpPr/>
                <p:nvPr/>
              </p:nvSpPr>
              <p:spPr>
                <a:xfrm>
                  <a:off x="1410450" y="1700809"/>
                  <a:ext cx="454880" cy="1367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16" name="Łącznik prosty 15"/>
                <p:cNvCxnSpPr/>
                <p:nvPr/>
              </p:nvCxnSpPr>
              <p:spPr>
                <a:xfrm>
                  <a:off x="2051720" y="2060848"/>
                  <a:ext cx="64807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Łącznik prosty 23"/>
              <p:cNvCxnSpPr/>
              <p:nvPr/>
            </p:nvCxnSpPr>
            <p:spPr>
              <a:xfrm>
                <a:off x="3419872" y="2376264"/>
                <a:ext cx="576064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upa 24"/>
              <p:cNvGrpSpPr/>
              <p:nvPr/>
            </p:nvGrpSpPr>
            <p:grpSpPr>
              <a:xfrm>
                <a:off x="4427984" y="1700808"/>
                <a:ext cx="2037402" cy="936104"/>
                <a:chOff x="2339752" y="4365104"/>
                <a:chExt cx="2952328" cy="1289062"/>
              </a:xfrm>
            </p:grpSpPr>
            <p:grpSp>
              <p:nvGrpSpPr>
                <p:cNvPr id="47" name="Grupa 27"/>
                <p:cNvGrpSpPr/>
                <p:nvPr/>
              </p:nvGrpSpPr>
              <p:grpSpPr>
                <a:xfrm>
                  <a:off x="2339752" y="4653136"/>
                  <a:ext cx="2952328" cy="1001030"/>
                  <a:chOff x="3275856" y="1268760"/>
                  <a:chExt cx="2952328" cy="1001030"/>
                </a:xfrm>
              </p:grpSpPr>
              <p:cxnSp>
                <p:nvCxnSpPr>
                  <p:cNvPr id="28" name="Łącznik prosty 27"/>
                  <p:cNvCxnSpPr/>
                  <p:nvPr/>
                </p:nvCxnSpPr>
                <p:spPr>
                  <a:xfrm>
                    <a:off x="3275856" y="1484784"/>
                    <a:ext cx="360040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Łącznik prosty 28"/>
                  <p:cNvCxnSpPr/>
                  <p:nvPr/>
                </p:nvCxnSpPr>
                <p:spPr>
                  <a:xfrm>
                    <a:off x="4067944" y="2132856"/>
                    <a:ext cx="1296144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Łącznik prosty 29"/>
                  <p:cNvCxnSpPr/>
                  <p:nvPr/>
                </p:nvCxnSpPr>
                <p:spPr>
                  <a:xfrm>
                    <a:off x="4211960" y="1484784"/>
                    <a:ext cx="122413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Prostokąt 30"/>
                  <p:cNvSpPr/>
                  <p:nvPr/>
                </p:nvSpPr>
                <p:spPr>
                  <a:xfrm>
                    <a:off x="4860032" y="1268760"/>
                    <a:ext cx="504056" cy="432048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 dirty="0"/>
                  </a:p>
                </p:txBody>
              </p:sp>
              <p:pic>
                <p:nvPicPr>
                  <p:cNvPr id="32" name="Obraz 53" descr="TP_tmp.emf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5001865" y="1374552"/>
                    <a:ext cx="167640" cy="196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33" name="Łącznik prosty 32"/>
                  <p:cNvCxnSpPr/>
                  <p:nvPr/>
                </p:nvCxnSpPr>
                <p:spPr>
                  <a:xfrm rot="5400000" flipH="1" flipV="1">
                    <a:off x="4138475" y="1980281"/>
                    <a:ext cx="568980" cy="10037"/>
                  </a:xfrm>
                  <a:prstGeom prst="line">
                    <a:avLst/>
                  </a:prstGeom>
                  <a:ln>
                    <a:prstDash val="dash"/>
                    <a:headEnd type="non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Łącznik prosty 33"/>
                  <p:cNvCxnSpPr/>
                  <p:nvPr/>
                </p:nvCxnSpPr>
                <p:spPr>
                  <a:xfrm flipH="1" flipV="1">
                    <a:off x="588285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Łącznik prosty 34"/>
                  <p:cNvCxnSpPr/>
                  <p:nvPr/>
                </p:nvCxnSpPr>
                <p:spPr>
                  <a:xfrm flipV="1">
                    <a:off x="5724128" y="1484784"/>
                    <a:ext cx="504056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Łącznik prosty 35"/>
                  <p:cNvCxnSpPr/>
                  <p:nvPr/>
                </p:nvCxnSpPr>
                <p:spPr>
                  <a:xfrm flipV="1">
                    <a:off x="5364088" y="1859789"/>
                    <a:ext cx="395695" cy="27306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Prostokąt 36"/>
                  <p:cNvSpPr/>
                  <p:nvPr/>
                </p:nvSpPr>
                <p:spPr>
                  <a:xfrm>
                    <a:off x="5594492" y="17452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cxnSp>
                <p:nvCxnSpPr>
                  <p:cNvPr id="38" name="Łącznik prosty 37"/>
                  <p:cNvCxnSpPr/>
                  <p:nvPr/>
                </p:nvCxnSpPr>
                <p:spPr>
                  <a:xfrm>
                    <a:off x="5436096" y="1484784"/>
                    <a:ext cx="288032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Prostokąt 38"/>
                  <p:cNvSpPr/>
                  <p:nvPr/>
                </p:nvSpPr>
                <p:spPr>
                  <a:xfrm rot="18900000">
                    <a:off x="4189060" y="1425880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40" name="Obraz 39" descr="TP_tmp.emf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1412776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sp>
                <p:nvSpPr>
                  <p:cNvPr id="41" name="Prostokąt 40"/>
                  <p:cNvSpPr/>
                  <p:nvPr/>
                </p:nvSpPr>
                <p:spPr>
                  <a:xfrm rot="18900000">
                    <a:off x="4189060" y="20739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42" name="Obraz 41" descr="TP_tmp.emf"/>
                  <p:cNvPicPr>
                    <a:picLocks noChangeAspect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2060848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cxnSp>
                <p:nvCxnSpPr>
                  <p:cNvPr id="43" name="Łącznik prosty 42"/>
                  <p:cNvCxnSpPr/>
                  <p:nvPr/>
                </p:nvCxnSpPr>
                <p:spPr>
                  <a:xfrm flipH="1" flipV="1">
                    <a:off x="372261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Łącznik prosty 43"/>
                  <p:cNvCxnSpPr/>
                  <p:nvPr/>
                </p:nvCxnSpPr>
                <p:spPr>
                  <a:xfrm flipV="1">
                    <a:off x="3635896" y="1484784"/>
                    <a:ext cx="576064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Łącznik prosty 44"/>
                  <p:cNvCxnSpPr/>
                  <p:nvPr/>
                </p:nvCxnSpPr>
                <p:spPr>
                  <a:xfrm flipV="1">
                    <a:off x="3347864" y="1916832"/>
                    <a:ext cx="281062" cy="2160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Prostokąt 45"/>
                  <p:cNvSpPr/>
                  <p:nvPr/>
                </p:nvSpPr>
                <p:spPr>
                  <a:xfrm>
                    <a:off x="3419872" y="1772816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</p:grpSp>
            <p:cxnSp>
              <p:nvCxnSpPr>
                <p:cNvPr id="27" name="Łącznik prosty 26"/>
                <p:cNvCxnSpPr/>
                <p:nvPr/>
              </p:nvCxnSpPr>
              <p:spPr>
                <a:xfrm rot="5400000" flipH="1">
                  <a:off x="3223433" y="4633551"/>
                  <a:ext cx="545451" cy="855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Prostokąt 61"/>
            <p:cNvSpPr/>
            <p:nvPr/>
          </p:nvSpPr>
          <p:spPr>
            <a:xfrm>
              <a:off x="6660232" y="3645024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loss</a:t>
              </a:r>
              <a:endParaRPr lang="en-US" dirty="0"/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2195736" y="4293096"/>
            <a:ext cx="5340565" cy="585356"/>
            <a:chOff x="2195736" y="4293096"/>
            <a:chExt cx="5340565" cy="585356"/>
          </a:xfrm>
        </p:grpSpPr>
        <p:sp>
          <p:nvSpPr>
            <p:cNvPr id="63" name="Prostokąt 62"/>
            <p:cNvSpPr/>
            <p:nvPr/>
          </p:nvSpPr>
          <p:spPr>
            <a:xfrm>
              <a:off x="6372200" y="4509120"/>
              <a:ext cx="1164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dephasing</a:t>
              </a:r>
              <a:endParaRPr lang="en-US" dirty="0"/>
            </a:p>
          </p:txBody>
        </p:sp>
        <p:grpSp>
          <p:nvGrpSpPr>
            <p:cNvPr id="55" name="Grupa 63"/>
            <p:cNvGrpSpPr/>
            <p:nvPr/>
          </p:nvGrpSpPr>
          <p:grpSpPr>
            <a:xfrm>
              <a:off x="4221162" y="4293096"/>
              <a:ext cx="1646982" cy="536142"/>
              <a:chOff x="4557598" y="3212976"/>
              <a:chExt cx="2543640" cy="828032"/>
            </a:xfrm>
          </p:grpSpPr>
          <p:pic>
            <p:nvPicPr>
              <p:cNvPr id="49" name="Obraz 48" descr="TP_tmp.emf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484936" y="3601818"/>
                <a:ext cx="178298" cy="20268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0" name="Elipsa 49"/>
              <p:cNvSpPr/>
              <p:nvPr/>
            </p:nvSpPr>
            <p:spPr>
              <a:xfrm>
                <a:off x="5925750" y="3457803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Łącznik prosty ze strzałką 50"/>
              <p:cNvCxnSpPr/>
              <p:nvPr/>
            </p:nvCxnSpPr>
            <p:spPr>
              <a:xfrm>
                <a:off x="6501814" y="3673827"/>
                <a:ext cx="172819" cy="9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Elipsa 51"/>
              <p:cNvSpPr/>
              <p:nvPr/>
            </p:nvSpPr>
            <p:spPr>
              <a:xfrm>
                <a:off x="6717838" y="3457803"/>
                <a:ext cx="383400" cy="54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Elipsa 52"/>
              <p:cNvSpPr/>
              <p:nvPr/>
            </p:nvSpPr>
            <p:spPr>
              <a:xfrm>
                <a:off x="4644008" y="3501008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Łuk 53"/>
              <p:cNvSpPr/>
              <p:nvPr/>
            </p:nvSpPr>
            <p:spPr>
              <a:xfrm>
                <a:off x="4557598" y="3457803"/>
                <a:ext cx="734482" cy="216024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6" name="Obraz 55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516216" y="3429000"/>
                <a:ext cx="144016" cy="16849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7" name="Obraz 53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860032" y="3212976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8" name="Grupa 64"/>
            <p:cNvGrpSpPr/>
            <p:nvPr/>
          </p:nvGrpSpPr>
          <p:grpSpPr>
            <a:xfrm>
              <a:off x="2195736" y="4293096"/>
              <a:ext cx="475570" cy="536142"/>
              <a:chOff x="1677278" y="3140968"/>
              <a:chExt cx="734482" cy="828032"/>
            </a:xfrm>
          </p:grpSpPr>
          <p:sp>
            <p:nvSpPr>
              <p:cNvPr id="59" name="Elipsa 58"/>
              <p:cNvSpPr/>
              <p:nvPr/>
            </p:nvSpPr>
            <p:spPr>
              <a:xfrm>
                <a:off x="1763688" y="3429000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Łuk 59"/>
              <p:cNvSpPr/>
              <p:nvPr/>
            </p:nvSpPr>
            <p:spPr>
              <a:xfrm>
                <a:off x="1677278" y="3385795"/>
                <a:ext cx="734482" cy="216024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Obraz 53" descr="TP_tmp.emf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979712" y="3140968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51" name="Łącznik prosty 150"/>
            <p:cNvCxnSpPr/>
            <p:nvPr/>
          </p:nvCxnSpPr>
          <p:spPr>
            <a:xfrm>
              <a:off x="3327592" y="4590953"/>
              <a:ext cx="476571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Prostokąt 65"/>
          <p:cNvSpPr/>
          <p:nvPr/>
        </p:nvSpPr>
        <p:spPr>
          <a:xfrm>
            <a:off x="1763688" y="5733256"/>
            <a:ext cx="5967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err="1" smtClean="0"/>
              <a:t>What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are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the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fundamental</a:t>
            </a:r>
            <a:r>
              <a:rPr lang="pl-PL" sz="2400" b="1" dirty="0" smtClean="0"/>
              <a:t> precision </a:t>
            </a:r>
            <a:r>
              <a:rPr lang="pl-PL" sz="2400" b="1" dirty="0" err="1" smtClean="0"/>
              <a:t>bounds</a:t>
            </a:r>
            <a:r>
              <a:rPr lang="pl-PL" sz="2400" b="1" dirty="0" smtClean="0"/>
              <a:t>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a 53"/>
          <p:cNvGrpSpPr/>
          <p:nvPr/>
        </p:nvGrpSpPr>
        <p:grpSpPr bwMode="auto">
          <a:xfrm>
            <a:off x="2123728" y="1628800"/>
            <a:ext cx="5900673" cy="2376264"/>
            <a:chOff x="2123726" y="1628799"/>
            <a:chExt cx="5900673" cy="2376264"/>
          </a:xfrm>
        </p:grpSpPr>
        <p:pic>
          <p:nvPicPr>
            <p:cNvPr id="13" name="Obraz 1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2123726" y="1700807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4" name="Łącznik prosty 13"/>
            <p:cNvCxnSpPr/>
            <p:nvPr/>
          </p:nvCxnSpPr>
          <p:spPr bwMode="auto">
            <a:xfrm>
              <a:off x="2699790" y="1844823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auto">
            <a:xfrm>
              <a:off x="3923925" y="1844823"/>
              <a:ext cx="50405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chemat blokowy: opóźnienie 16"/>
            <p:cNvSpPr/>
            <p:nvPr/>
          </p:nvSpPr>
          <p:spPr bwMode="auto">
            <a:xfrm>
              <a:off x="5292078" y="1628799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9" name="Obraz 18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362966" y="1700806"/>
              <a:ext cx="373364" cy="3148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Obraz 19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2123726" y="3573015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1" name="Łącznik prosty 20"/>
            <p:cNvCxnSpPr/>
            <p:nvPr/>
          </p:nvCxnSpPr>
          <p:spPr bwMode="auto">
            <a:xfrm>
              <a:off x="2699790" y="3717031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/>
            <a:srcRect l="-47244" t="-51633" r="-47244" b="-51633"/>
            <a:stretch>
              <a:fillRect/>
            </a:stretch>
          </p:blipFill>
          <p:spPr bwMode="auto">
            <a:xfrm>
              <a:off x="3131840" y="3429000"/>
              <a:ext cx="592800" cy="5668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23" name="Łącznik prosty 22"/>
            <p:cNvCxnSpPr/>
            <p:nvPr/>
          </p:nvCxnSpPr>
          <p:spPr bwMode="auto">
            <a:xfrm>
              <a:off x="3923925" y="3717031"/>
              <a:ext cx="50405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chemat blokowy: opóźnienie 23"/>
            <p:cNvSpPr/>
            <p:nvPr/>
          </p:nvSpPr>
          <p:spPr bwMode="auto">
            <a:xfrm>
              <a:off x="5292078" y="3501007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52" name="Obraz 51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4644006" y="3645023"/>
              <a:ext cx="314236" cy="2283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Obraz 25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5319598" y="3573013"/>
              <a:ext cx="460099" cy="3153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7" name="Łącznik prosty 26"/>
            <p:cNvCxnSpPr/>
            <p:nvPr/>
          </p:nvCxnSpPr>
          <p:spPr bwMode="auto">
            <a:xfrm>
              <a:off x="3419870" y="2420887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Nawias klamrowy zamykający 27"/>
            <p:cNvSpPr/>
            <p:nvPr/>
          </p:nvSpPr>
          <p:spPr bwMode="auto">
            <a:xfrm>
              <a:off x="5940150" y="1628799"/>
              <a:ext cx="360040" cy="2376264"/>
            </a:xfrm>
            <a:prstGeom prst="rightBrace">
              <a:avLst>
                <a:gd name="adj1" fmla="val 10508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Obraz 28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6444206" y="2636911"/>
              <a:ext cx="1580193" cy="3153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Obraz 29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3491878" y="2636911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1" name="Elipsa 30"/>
            <p:cNvSpPr/>
            <p:nvPr/>
          </p:nvSpPr>
          <p:spPr bwMode="auto">
            <a:xfrm>
              <a:off x="2555774" y="1772815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ipsa 31"/>
            <p:cNvSpPr/>
            <p:nvPr/>
          </p:nvSpPr>
          <p:spPr bwMode="auto">
            <a:xfrm>
              <a:off x="2555774" y="3645023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lipsa 32"/>
            <p:cNvSpPr/>
            <p:nvPr/>
          </p:nvSpPr>
          <p:spPr bwMode="auto">
            <a:xfrm>
              <a:off x="4355974" y="3645023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a 33"/>
            <p:cNvSpPr/>
            <p:nvPr/>
          </p:nvSpPr>
          <p:spPr bwMode="auto">
            <a:xfrm>
              <a:off x="4355974" y="1772815"/>
              <a:ext cx="144016" cy="1440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upa 59"/>
          <p:cNvGrpSpPr/>
          <p:nvPr/>
        </p:nvGrpSpPr>
        <p:grpSpPr>
          <a:xfrm>
            <a:off x="2699792" y="4437112"/>
            <a:ext cx="3282864" cy="670178"/>
            <a:chOff x="2699792" y="4437112"/>
            <a:chExt cx="3282864" cy="670178"/>
          </a:xfrm>
        </p:grpSpPr>
        <p:pic>
          <p:nvPicPr>
            <p:cNvPr id="46" name="Obraz 4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2699792" y="4653136"/>
              <a:ext cx="758802" cy="362560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grpSp>
          <p:nvGrpSpPr>
            <p:cNvPr id="37" name="Grupa 63"/>
            <p:cNvGrpSpPr>
              <a:grpSpLocks noChangeAspect="1"/>
            </p:cNvGrpSpPr>
            <p:nvPr/>
          </p:nvGrpSpPr>
          <p:grpSpPr>
            <a:xfrm>
              <a:off x="3923928" y="4437112"/>
              <a:ext cx="2058728" cy="670178"/>
              <a:chOff x="4557598" y="3212976"/>
              <a:chExt cx="2543640" cy="828032"/>
            </a:xfrm>
          </p:grpSpPr>
          <p:pic>
            <p:nvPicPr>
              <p:cNvPr id="38" name="Obraz 37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484936" y="3601818"/>
                <a:ext cx="178298" cy="20268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39" name="Elipsa 38"/>
              <p:cNvSpPr/>
              <p:nvPr/>
            </p:nvSpPr>
            <p:spPr>
              <a:xfrm>
                <a:off x="5925750" y="3457803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Łącznik prosty ze strzałką 39"/>
              <p:cNvCxnSpPr/>
              <p:nvPr/>
            </p:nvCxnSpPr>
            <p:spPr>
              <a:xfrm>
                <a:off x="6501814" y="3673827"/>
                <a:ext cx="172819" cy="9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ipsa 40"/>
              <p:cNvSpPr/>
              <p:nvPr/>
            </p:nvSpPr>
            <p:spPr>
              <a:xfrm>
                <a:off x="6717838" y="3457803"/>
                <a:ext cx="383400" cy="54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Elipsa 41"/>
              <p:cNvSpPr/>
              <p:nvPr/>
            </p:nvSpPr>
            <p:spPr>
              <a:xfrm>
                <a:off x="4644008" y="3501008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Łuk 42"/>
              <p:cNvSpPr/>
              <p:nvPr/>
            </p:nvSpPr>
            <p:spPr>
              <a:xfrm>
                <a:off x="4557598" y="3457803"/>
                <a:ext cx="734482" cy="216024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Obraz 43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516216" y="3429000"/>
                <a:ext cx="144016" cy="16849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5" name="Obraz 53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4860032" y="3212976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1" name="Obraz 5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rcRect l="-47244" t="-51633" r="-47244" b="-51633"/>
          <a:stretch>
            <a:fillRect/>
          </a:stretch>
        </p:blipFill>
        <p:spPr bwMode="auto">
          <a:xfrm>
            <a:off x="3131840" y="1556792"/>
            <a:ext cx="592800" cy="5668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55" name="Obraz 5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4716016" y="1700808"/>
            <a:ext cx="314236" cy="228379"/>
          </a:xfrm>
          <a:prstGeom prst="rect">
            <a:avLst/>
          </a:prstGeom>
          <a:noFill/>
          <a:ln/>
          <a:effectLst/>
        </p:spPr>
      </p:pic>
      <p:sp>
        <p:nvSpPr>
          <p:cNvPr id="57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Standard </a:t>
            </a:r>
            <a:r>
              <a:rPr lang="pl-PL" b="1" dirty="0" err="1" smtClean="0"/>
              <a:t>scheme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presence</a:t>
            </a:r>
            <a:r>
              <a:rPr lang="pl-PL" b="1" dirty="0" smtClean="0"/>
              <a:t> of </a:t>
            </a:r>
            <a:r>
              <a:rPr lang="pl-PL" b="1" dirty="0" err="1" smtClean="0"/>
              <a:t>dephasing</a:t>
            </a:r>
            <a:endParaRPr lang="en-US" b="1" dirty="0"/>
          </a:p>
        </p:txBody>
      </p:sp>
      <p:grpSp>
        <p:nvGrpSpPr>
          <p:cNvPr id="47" name="Grupa 46"/>
          <p:cNvGrpSpPr/>
          <p:nvPr/>
        </p:nvGrpSpPr>
        <p:grpSpPr>
          <a:xfrm>
            <a:off x="1770918" y="5589240"/>
            <a:ext cx="5108388" cy="857748"/>
            <a:chOff x="1770918" y="5589240"/>
            <a:chExt cx="5108388" cy="857748"/>
          </a:xfrm>
        </p:grpSpPr>
        <p:pic>
          <p:nvPicPr>
            <p:cNvPr id="56" name="Obraz 55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4932040" y="5589240"/>
              <a:ext cx="1947266" cy="8577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Obraz 58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770918" y="5733255"/>
              <a:ext cx="2058084" cy="56731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rostokąt 71"/>
          <p:cNvSpPr/>
          <p:nvPr/>
        </p:nvSpPr>
        <p:spPr>
          <a:xfrm>
            <a:off x="3203848" y="6381328"/>
            <a:ext cx="5940152" cy="2160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Entanglement-enhanced</a:t>
            </a:r>
            <a:r>
              <a:rPr lang="pl-PL" b="1" dirty="0" smtClean="0"/>
              <a:t> </a:t>
            </a:r>
            <a:r>
              <a:rPr lang="pl-PL" b="1" dirty="0" err="1" smtClean="0"/>
              <a:t>scheme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presence</a:t>
            </a:r>
            <a:r>
              <a:rPr lang="pl-PL" b="1" dirty="0" smtClean="0"/>
              <a:t> of </a:t>
            </a:r>
            <a:r>
              <a:rPr lang="pl-PL" b="1" dirty="0" err="1" smtClean="0"/>
              <a:t>dephasing</a:t>
            </a:r>
            <a:endParaRPr lang="en-US" b="1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2627784" y="1628800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851919" y="1628800"/>
            <a:ext cx="50405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chemat blokowy: opóźnienie 7"/>
          <p:cNvSpPr/>
          <p:nvPr/>
        </p:nvSpPr>
        <p:spPr>
          <a:xfrm>
            <a:off x="5796136" y="1412776"/>
            <a:ext cx="577850" cy="2448272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4" name="Obraz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910937" y="2348880"/>
            <a:ext cx="287777" cy="287777"/>
          </a:xfrm>
          <a:prstGeom prst="rect">
            <a:avLst/>
          </a:prstGeom>
          <a:noFill/>
          <a:ln/>
          <a:effectLst/>
        </p:spPr>
      </p:pic>
      <p:pic>
        <p:nvPicPr>
          <p:cNvPr id="30" name="Obraz 2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791540" y="2420888"/>
            <a:ext cx="399786" cy="313995"/>
          </a:xfrm>
          <a:prstGeom prst="rect">
            <a:avLst/>
          </a:prstGeom>
          <a:noFill/>
          <a:ln/>
          <a:effectLst/>
        </p:spPr>
      </p:pic>
      <p:cxnSp>
        <p:nvCxnSpPr>
          <p:cNvPr id="27" name="Łącznik prosty 26"/>
          <p:cNvCxnSpPr/>
          <p:nvPr/>
        </p:nvCxnSpPr>
        <p:spPr>
          <a:xfrm>
            <a:off x="2627784" y="3501008"/>
            <a:ext cx="4320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3851919" y="3501008"/>
            <a:ext cx="50405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>
            <a:off x="3347864" y="2204864"/>
            <a:ext cx="0" cy="72008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az 3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588224" y="2420888"/>
            <a:ext cx="487848" cy="315464"/>
          </a:xfrm>
          <a:prstGeom prst="rect">
            <a:avLst/>
          </a:prstGeom>
          <a:noFill/>
          <a:ln/>
          <a:effectLst/>
        </p:spPr>
      </p:pic>
      <p:pic>
        <p:nvPicPr>
          <p:cNvPr id="62" name="Obraz 6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419872" y="2420888"/>
            <a:ext cx="257571" cy="228380"/>
          </a:xfrm>
          <a:prstGeom prst="rect">
            <a:avLst/>
          </a:prstGeom>
          <a:noFill/>
          <a:ln/>
          <a:effectLst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39752" y="1268760"/>
            <a:ext cx="37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55976" y="1268760"/>
            <a:ext cx="37441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Obraz 3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4887540" y="2348880"/>
            <a:ext cx="544487" cy="400207"/>
          </a:xfrm>
          <a:prstGeom prst="rect">
            <a:avLst/>
          </a:prstGeom>
          <a:noFill/>
          <a:ln/>
          <a:effectLst/>
        </p:spPr>
      </p:pic>
      <p:grpSp>
        <p:nvGrpSpPr>
          <p:cNvPr id="33" name="Grupa 32"/>
          <p:cNvGrpSpPr/>
          <p:nvPr/>
        </p:nvGrpSpPr>
        <p:grpSpPr>
          <a:xfrm>
            <a:off x="1475656" y="5013176"/>
            <a:ext cx="6715344" cy="566929"/>
            <a:chOff x="1475656" y="5013176"/>
            <a:chExt cx="6715344" cy="566929"/>
          </a:xfrm>
        </p:grpSpPr>
        <p:pic>
          <p:nvPicPr>
            <p:cNvPr id="70" name="Obraz 69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75656" y="5013176"/>
              <a:ext cx="2115704" cy="56692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3" name="Prostokąt 42"/>
            <p:cNvSpPr/>
            <p:nvPr/>
          </p:nvSpPr>
          <p:spPr>
            <a:xfrm>
              <a:off x="4355976" y="5013176"/>
              <a:ext cx="38350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b="1" dirty="0" err="1" smtClean="0"/>
                <a:t>What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is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the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behaviour</a:t>
              </a:r>
              <a:r>
                <a:rPr lang="pl-PL" sz="2000" b="1" dirty="0" smtClean="0"/>
                <a:t> for </a:t>
              </a:r>
              <a:r>
                <a:rPr lang="pl-PL" sz="2000" b="1" dirty="0" err="1" smtClean="0"/>
                <a:t>large</a:t>
              </a:r>
              <a:r>
                <a:rPr lang="pl-PL" sz="2000" b="1" dirty="0" smtClean="0"/>
                <a:t> </a:t>
              </a:r>
              <a:r>
                <a:rPr lang="pl-PL" sz="2000" b="1" i="1" dirty="0" smtClean="0"/>
                <a:t>N</a:t>
              </a:r>
              <a:r>
                <a:rPr lang="pl-PL" sz="2000" b="1" dirty="0" smtClean="0"/>
                <a:t>?</a:t>
              </a:r>
              <a:endParaRPr lang="en-US" sz="2000" b="1" dirty="0"/>
            </a:p>
          </p:txBody>
        </p:sp>
      </p:grpSp>
      <p:pic>
        <p:nvPicPr>
          <p:cNvPr id="32" name="Obraz 3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rcRect l="-47244" t="-51633" r="-47244" b="-51633"/>
          <a:stretch>
            <a:fillRect/>
          </a:stretch>
        </p:blipFill>
        <p:spPr bwMode="auto">
          <a:xfrm>
            <a:off x="3131840" y="1340768"/>
            <a:ext cx="592800" cy="5668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36" name="Obraz 3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rcRect l="-47244" t="-51633" r="-47244" b="-51633"/>
          <a:stretch>
            <a:fillRect/>
          </a:stretch>
        </p:blipFill>
        <p:spPr bwMode="auto">
          <a:xfrm>
            <a:off x="3131840" y="3212976"/>
            <a:ext cx="592800" cy="5668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55" name="Grupa 54"/>
          <p:cNvGrpSpPr/>
          <p:nvPr/>
        </p:nvGrpSpPr>
        <p:grpSpPr>
          <a:xfrm>
            <a:off x="2483768" y="4005064"/>
            <a:ext cx="3282864" cy="670178"/>
            <a:chOff x="2699792" y="4437112"/>
            <a:chExt cx="3282864" cy="670178"/>
          </a:xfrm>
        </p:grpSpPr>
        <p:pic>
          <p:nvPicPr>
            <p:cNvPr id="57" name="Obraz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2699792" y="4653136"/>
              <a:ext cx="758802" cy="362560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grpSp>
          <p:nvGrpSpPr>
            <p:cNvPr id="58" name="Grupa 63"/>
            <p:cNvGrpSpPr>
              <a:grpSpLocks noChangeAspect="1"/>
            </p:cNvGrpSpPr>
            <p:nvPr/>
          </p:nvGrpSpPr>
          <p:grpSpPr>
            <a:xfrm>
              <a:off x="3923928" y="4437112"/>
              <a:ext cx="2058728" cy="670178"/>
              <a:chOff x="4557598" y="3212976"/>
              <a:chExt cx="2543640" cy="828032"/>
            </a:xfrm>
          </p:grpSpPr>
          <p:pic>
            <p:nvPicPr>
              <p:cNvPr id="59" name="Obraz 58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484936" y="3601818"/>
                <a:ext cx="178298" cy="20268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61" name="Elipsa 60"/>
              <p:cNvSpPr/>
              <p:nvPr/>
            </p:nvSpPr>
            <p:spPr>
              <a:xfrm>
                <a:off x="5925750" y="3457803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Łącznik prosty ze strzałką 62"/>
              <p:cNvCxnSpPr/>
              <p:nvPr/>
            </p:nvCxnSpPr>
            <p:spPr>
              <a:xfrm>
                <a:off x="6501814" y="3673827"/>
                <a:ext cx="172819" cy="9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Elipsa 63"/>
              <p:cNvSpPr/>
              <p:nvPr/>
            </p:nvSpPr>
            <p:spPr>
              <a:xfrm>
                <a:off x="6717838" y="3457803"/>
                <a:ext cx="383400" cy="54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Elipsa 64"/>
              <p:cNvSpPr/>
              <p:nvPr/>
            </p:nvSpPr>
            <p:spPr>
              <a:xfrm>
                <a:off x="4644008" y="3501008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Łuk 65"/>
              <p:cNvSpPr/>
              <p:nvPr/>
            </p:nvSpPr>
            <p:spPr>
              <a:xfrm>
                <a:off x="4557598" y="3457803"/>
                <a:ext cx="734482" cy="216024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7" name="Obraz 66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516216" y="3429000"/>
                <a:ext cx="144016" cy="16849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8" name="Obraz 53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860032" y="3212976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1" name="Prostokąt 70"/>
          <p:cNvSpPr/>
          <p:nvPr/>
        </p:nvSpPr>
        <p:spPr>
          <a:xfrm>
            <a:off x="1907704" y="6093296"/>
            <a:ext cx="723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smtClean="0">
                <a:latin typeface="Times" pitchFamily="18" charset="0"/>
              </a:rPr>
              <a:t> </a:t>
            </a:r>
            <a:r>
              <a:rPr lang="pt-BR" sz="1600" dirty="0" smtClean="0">
                <a:latin typeface="Times" pitchFamily="18" charset="0"/>
              </a:rPr>
              <a:t>B. M. Escher, R. L. de Matos Filho, L. Davidovich </a:t>
            </a:r>
            <a:r>
              <a:rPr lang="en-US" sz="1600" dirty="0" smtClean="0">
                <a:latin typeface="Times" pitchFamily="18" charset="0"/>
              </a:rPr>
              <a:t>Nature Phys.</a:t>
            </a:r>
            <a:r>
              <a:rPr lang="pl-PL" sz="1600" dirty="0" smtClean="0">
                <a:latin typeface="Times" pitchFamily="18" charset="0"/>
              </a:rPr>
              <a:t> </a:t>
            </a:r>
            <a:r>
              <a:rPr lang="en-US" sz="1600" dirty="0" smtClean="0">
                <a:latin typeface="Times" pitchFamily="18" charset="0"/>
              </a:rPr>
              <a:t>7, 406–411 (2011)</a:t>
            </a:r>
            <a:endParaRPr lang="pl-PL" sz="1600" dirty="0" smtClean="0">
              <a:solidFill>
                <a:prstClr val="black"/>
              </a:solidFill>
              <a:latin typeface="Times" pitchFamily="18" charset="0"/>
            </a:endParaRPr>
          </a:p>
          <a:p>
            <a:pPr algn="r"/>
            <a:r>
              <a:rPr lang="pl-PL" sz="1600" dirty="0" smtClean="0">
                <a:solidFill>
                  <a:prstClr val="black"/>
                </a:solidFill>
                <a:latin typeface="Times" pitchFamily="18" charset="0"/>
              </a:rPr>
              <a:t>RDD,</a:t>
            </a:r>
            <a:r>
              <a:rPr lang="en-US" sz="16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</a:rPr>
              <a:t>J.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</a:rPr>
              <a:t>Kolodynski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</a:rPr>
              <a:t>, M. Guta, </a:t>
            </a:r>
            <a:r>
              <a:rPr lang="fr-FR" sz="1600" dirty="0" smtClean="0">
                <a:latin typeface="Times" pitchFamily="18" charset="0"/>
              </a:rPr>
              <a:t>Nature Communications </a:t>
            </a:r>
            <a:r>
              <a:rPr lang="fr-FR" sz="1600" b="1" dirty="0" smtClean="0">
                <a:latin typeface="Times" pitchFamily="18" charset="0"/>
              </a:rPr>
              <a:t>3</a:t>
            </a:r>
            <a:r>
              <a:rPr lang="fr-FR" sz="1600" dirty="0" smtClean="0">
                <a:latin typeface="Times" pitchFamily="18" charset="0"/>
              </a:rPr>
              <a:t>, 1063 (2012)</a:t>
            </a:r>
            <a:endParaRPr lang="pl-PL" sz="1600" dirty="0" smtClean="0">
              <a:latin typeface="Times" pitchFamily="18" charset="0"/>
            </a:endParaRPr>
          </a:p>
          <a:p>
            <a:pPr algn="r"/>
            <a:r>
              <a:rPr lang="pl-PL" sz="1600" dirty="0" smtClean="0"/>
              <a:t>S. </a:t>
            </a:r>
            <a:r>
              <a:rPr lang="pl-PL" sz="1600" dirty="0" err="1" smtClean="0"/>
              <a:t>Knysh</a:t>
            </a:r>
            <a:r>
              <a:rPr lang="pl-PL" sz="1600" dirty="0" smtClean="0"/>
              <a:t>, E. Chen, G. </a:t>
            </a:r>
            <a:r>
              <a:rPr lang="pl-PL" sz="1600" dirty="0" err="1" smtClean="0"/>
              <a:t>Durkin</a:t>
            </a:r>
            <a:r>
              <a:rPr lang="pl-PL" sz="1600" dirty="0" smtClean="0"/>
              <a:t>, arXiv:1402.0495 (2014)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143000"/>
          </a:xfrm>
        </p:spPr>
        <p:txBody>
          <a:bodyPr>
            <a:noAutofit/>
          </a:bodyPr>
          <a:lstStyle/>
          <a:p>
            <a:r>
              <a:rPr lang="pl-PL" b="1" dirty="0" smtClean="0"/>
              <a:t>Channel </a:t>
            </a:r>
            <a:r>
              <a:rPr lang="pl-PL" b="1" dirty="0" err="1" smtClean="0"/>
              <a:t>simulation</a:t>
            </a:r>
            <a:r>
              <a:rPr lang="pl-PL" b="1" dirty="0" smtClean="0"/>
              <a:t> idea</a:t>
            </a:r>
            <a:endParaRPr lang="en-US" b="1" dirty="0"/>
          </a:p>
        </p:txBody>
      </p:sp>
      <p:cxnSp>
        <p:nvCxnSpPr>
          <p:cNvPr id="7" name="Łącznik prosty 6"/>
          <p:cNvCxnSpPr/>
          <p:nvPr/>
        </p:nvCxnSpPr>
        <p:spPr bwMode="auto">
          <a:xfrm>
            <a:off x="2311062" y="5325930"/>
            <a:ext cx="12263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527086" y="503789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4400" dirty="0">
              <a:solidFill>
                <a:schemeClr val="tx1"/>
              </a:solidFill>
            </a:endParaRPr>
          </a:p>
        </p:txBody>
      </p:sp>
      <p:pic>
        <p:nvPicPr>
          <p:cNvPr id="9" name="Obraz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 l="-23622" t="-25816" r="-23622" b="-25816"/>
          <a:stretch>
            <a:fillRect/>
          </a:stretch>
        </p:blipFill>
        <p:spPr bwMode="auto">
          <a:xfrm>
            <a:off x="2627784" y="5013176"/>
            <a:ext cx="602951" cy="5681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3681440" y="496589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=</a:t>
            </a:r>
            <a:endParaRPr lang="en-US" sz="4400" dirty="0"/>
          </a:p>
        </p:txBody>
      </p:sp>
      <p:cxnSp>
        <p:nvCxnSpPr>
          <p:cNvPr id="11" name="Łącznik prosty 10"/>
          <p:cNvCxnSpPr/>
          <p:nvPr/>
        </p:nvCxnSpPr>
        <p:spPr bwMode="auto">
          <a:xfrm>
            <a:off x="4185496" y="4965890"/>
            <a:ext cx="172819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4761560" y="4677858"/>
            <a:ext cx="800100" cy="12961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004048" y="5229200"/>
            <a:ext cx="273397" cy="273397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3488" y="5613962"/>
            <a:ext cx="320134" cy="232666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20"/>
          <p:cNvCxnSpPr/>
          <p:nvPr/>
        </p:nvCxnSpPr>
        <p:spPr bwMode="auto">
          <a:xfrm>
            <a:off x="3324562" y="1611855"/>
            <a:ext cx="1607553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3707904" y="1340768"/>
            <a:ext cx="616311" cy="5760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0" name="Łącznik prosty 29"/>
          <p:cNvCxnSpPr/>
          <p:nvPr/>
        </p:nvCxnSpPr>
        <p:spPr>
          <a:xfrm>
            <a:off x="4051811" y="2126499"/>
            <a:ext cx="0" cy="51464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 bwMode="auto">
          <a:xfrm>
            <a:off x="3365621" y="3155785"/>
            <a:ext cx="152178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3707904" y="2852936"/>
            <a:ext cx="661026" cy="6163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5" name="Obraz 4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83136" y="2212273"/>
            <a:ext cx="415260" cy="301801"/>
          </a:xfrm>
          <a:prstGeom prst="rect">
            <a:avLst/>
          </a:prstGeom>
          <a:noFill/>
          <a:ln/>
          <a:effectLst/>
        </p:spPr>
      </p:pic>
      <p:pic>
        <p:nvPicPr>
          <p:cNvPr id="37" name="Obraz 3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851920" y="1412776"/>
            <a:ext cx="417529" cy="382040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839205" y="2984237"/>
            <a:ext cx="417529" cy="382040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23728" y="2212273"/>
            <a:ext cx="453019" cy="382040"/>
          </a:xfrm>
          <a:prstGeom prst="rect">
            <a:avLst/>
          </a:prstGeom>
          <a:noFill/>
          <a:ln/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24145" y="126876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4265" y="126876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pole tekstowe 46"/>
          <p:cNvSpPr txBox="1"/>
          <p:nvPr/>
        </p:nvSpPr>
        <p:spPr>
          <a:xfrm>
            <a:off x="467544" y="3933056"/>
            <a:ext cx="4229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If</a:t>
            </a:r>
            <a:r>
              <a:rPr lang="pl-PL" sz="2000" dirty="0" smtClean="0"/>
              <a:t> we </a:t>
            </a:r>
            <a:r>
              <a:rPr lang="pl-PL" sz="2000" dirty="0" err="1" smtClean="0"/>
              <a:t>find</a:t>
            </a:r>
            <a:r>
              <a:rPr lang="pl-PL" sz="2000" dirty="0" smtClean="0"/>
              <a:t> a </a:t>
            </a:r>
            <a:r>
              <a:rPr lang="pl-PL" sz="2000" dirty="0" err="1" smtClean="0"/>
              <a:t>simulation</a:t>
            </a:r>
            <a:r>
              <a:rPr lang="pl-PL" sz="2000" dirty="0" smtClean="0"/>
              <a:t> of </a:t>
            </a:r>
            <a:r>
              <a:rPr lang="pl-PL" sz="2000" dirty="0" err="1" smtClean="0"/>
              <a:t>the</a:t>
            </a:r>
            <a:r>
              <a:rPr lang="pl-PL" sz="2000" dirty="0" smtClean="0"/>
              <a:t> channel…</a:t>
            </a:r>
            <a:endParaRPr lang="en-US" sz="2000" dirty="0"/>
          </a:p>
        </p:txBody>
      </p:sp>
      <p:cxnSp>
        <p:nvCxnSpPr>
          <p:cNvPr id="23" name="Łącznik prosty 22"/>
          <p:cNvCxnSpPr/>
          <p:nvPr/>
        </p:nvCxnSpPr>
        <p:spPr bwMode="auto">
          <a:xfrm>
            <a:off x="4499992" y="5661248"/>
            <a:ext cx="28803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U_\varphi = e^{i \frac{\sigma_z}{2} \varphi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26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3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rho_\varphi\right] \leq &#10;F_Q\left[\sigma_\varphi^{\otimes N}\right] = N F_Q[\sigma_\varphi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9"/>
  <p:tag name="PICTUREFILESIZE" val="686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 \varphi \geq \frac{1}{\sqrt{N F_Q[\sigma_\varphi]}}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9"/>
  <p:tag name="PICTUREFILESIZE" val="453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 = \sum_{j} p_j(\varphi) \ket{j}\bra{j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6"/>
  <p:tag name="PICTUREFILESIZE" val="435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{\pm}(\varphi) = \frac{\epsilon_{\mp} &#10;\pm (\varphi-\varphi_0)}{\epsilon_++\epsilon_-}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384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\left[\rho_\varphi\right] \leq &#10;F\left[\sigma_\varphi^{\otimes N}\right] = N F[\sigma_\varphi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3"/>
  <p:tag name="PICTUREFILESIZE" val="553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(\sigma_\varphi)= \sum_{s=\pm}\frac{1}{p_s(\varphi)} &#10;\left(\frac{d p_s(\varphi)}{d\varphi}\right)^2 = \frac{1}{\epsilon_+\epsilon_-}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72"/>
  <p:tag name="PICTUREFILESIZE" val="110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\pm = &#10;\Lambda_{\varphi_0} \pm &#10; \epsilon_\pm\left.\frac{d \Lambda_\varphi}{d \varphi}\right|_{\varphi=\varphi_0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79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 = 1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6"/>
  <p:tag name="PICTUREFILESIZE" val="195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} = p_+(\varphi) \Lambda_+ + p_-(\varphi)&#10; \Lambda_- + O(d\varphi^2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60"/>
  <p:tag name="PICTUREFILESIZE" val="737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verset{O(\delta\varphi)}{\approx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"/>
  <p:tag name="PICTUREFILESIZE" val="16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= p_+(\varphi)\ket{+}\bra{+} + p_-(\varphi) \ket{-}\bra{-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5"/>
  <p:tag name="PICTUREFILESIZE" val="530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9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6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=\frac{1}{\sqrt{2}}(\ket{0}+\ket{1}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337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5"/>
  <p:tag name="PICTUREFILESIZE" val="90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\epsilon_+ \epsilon_-}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530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1-\eta^2}{\eta^2 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59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1-\eta}{\eta 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551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\sqrt{ F}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6"/>
  <p:tag name="PICTUREFILESIZE" val="254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9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6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5"/>
  <p:tag name="PICTUREFILESIZE" val="90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{\Delta \varphi}_{\t{squeezed}}}{{\Delta \varphi}_{\t{standard}}}&#10; \approx 0.66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2"/>
  <p:tag name="PICTUREFILESIZE" val="46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^\prime_\varphi}= \frac{d}{d \varphi} \ket{\psi_\varphi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4"/>
  <p:tag name="PICTUREFILESIZE" val="403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verset{ ? }{&lt;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5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 = 4 (\braket{\psi^\prime_\varphi}{\psi^\prime_\varphi} - &#10;|\braket{\psi_\varphi}{\psi^\prime_\varphi}|^2)&#10;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5"/>
  <p:tag name="PICTUREFILESIZE" val="641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\left[\rho_\varphi\right] \leq &#10;F\left[\sigma_\varphi^{\otimes N}\right] = N F[\sigma_\varphi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3"/>
  <p:tag name="PICTUREFILESIZE" val="553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equi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17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\sqrt{N F}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5"/>
  <p:tag name="PICTUREFILESIZE" val="303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\sqrt{N}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72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equi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17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{\varphi}^{\otimes N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50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\tilde{L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60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tau,\{V_i\},\ket{\Psi}}F_\omega = \tau^2\left(\frac{T}{\tau}\right)^2 = T^2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9"/>
  <p:tag name="PICTUREFILESIZE" val="729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97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tau,\omega} = e^{i \frac{\sigma_z}{2} \omega 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24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\frac{T}{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98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{T,\omega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16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97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97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tau,\omega} = \Lambda_\tau \circ U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2"/>
  <p:tag name="PICTUREFILESIZE" val="274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= \frac{T}{\tau} &#10;\frac{\tau^2 e^{-2\gamma \tau}}{1- e^{-2\gamma\tau}} \overset{\tau \rightarrow 0}{\leq} \frac{T}{2\gamma}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407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 = e^{-\gamma t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8"/>
  <p:tag name="PICTUREFILESIZE" val="12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\left[\rho_{T,\omega} \right] \leq &#10;F\left[\sigma_{\omega,\tau}^{\otimes N}\right] = \frac{T}{\tau} &#10;\tau^2 \frac{\eta^2}{1- \eta^2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6"/>
  <p:tag name="PICTUREFILESIZE" val="637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tau,V_i,\ket{\Psi}}F_\omega \leq  \frac{T}{2\gamma}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8"/>
  <p:tag name="PICTUREFILESIZE" val="43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mega \tau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60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=\frac{T}{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98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T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0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9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tau,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9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 \ket{x} = (-1)^{\delta_{\bar{x},x}} \ket{x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367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x \in \{1,2,\dots, M\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6"/>
  <p:tag name="PICTUREFILESIZE" val="279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frac{1}{\sqrt{M}}\sum_{x=1}^M \ket{x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526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V = 2 \ket{\psi}\bra{\psi} -\openone 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267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0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46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\bar x}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"/>
  <p:tag name="PICTUREFILESIZE" val="14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4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bar{x}^\perp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79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heta \approx \frac{1}{\sqrt{M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5"/>
  <p:tag name="PICTUREFILESIZE" val="186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heta 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3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bar{x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 \propto \sqrt{M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2"/>
  <p:tag name="PICTUREFILESIZE" val="214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x \in \{1,2,\dots, M\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6"/>
  <p:tag name="PICTUREFILESIZE" val="27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frac{1}{\sqrt{M}}\sum_{x=1}^M \ket{x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52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46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19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 = \frac{T}{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98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\bar{x}}_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21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V = 2 \ket{\psi}\bra{\psi} -\openone 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267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bar{x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8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bar{x}^\perp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79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heta \approx \frac{\omega \tau}{\pi\sqrt{M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23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heta 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3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46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tau,\omega} \ket{x} = e^{i \omega \tau \delta_{\bar{x},x}} \ket{x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402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19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T \propto \sqrt{M} \frac{\pi}{\omeg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44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 = \frac{T}{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98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\bar{x}}_{\omega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42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19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19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estimate $\omega$ knowing $H^{\bar{x}}$ (Metrology)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9"/>
  <p:tag name="PICTUREFILESIZE" val="694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dentify $H^{\bar{x}}$ knowing $\omega$ (Grover)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0"/>
  <p:tag name="PICTUREFILESIZE" val="616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omega,\tau} = e^{i \omega \tau H^{\bar{x}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260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H^{\bar{x}} = \ket{\bar{x}}\bra{\bar{x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192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\ket{\Psi_{\omega=0,T}},\ket{\Psi^x_{\omega,T}}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397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\ket{\psi_{\omega^\prime}},\ket{\psi_{\omega^\prime+d\omega}})=&#10;\frac{1}{2}\sqrt{F_\omega(\ket{\psi_{\omega^\prime}})} d\omeg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2"/>
  <p:tag name="PICTUREFILESIZE" val="873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{\omega=0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8"/>
  <p:tag name="PICTUREFILESIZE" val="143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x}_{\omega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4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\ket{\Psi_{\omega=0,T}},\ket{\Psi^x_{\omega,T}})&#10;\leq \frac{1}{2} \int_0^\omega \sqrt{F^x_{\omega}&#10;(\ket{\psi^x_{\omega^\prime,T}})} d\omega^\prime \leq \frac{1}{2} \omega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1"/>
  <p:tag name="PICTUREFILESIZE" val="1234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frac{1}{2}\sqrt{F_\omega(\rho_{\omega^\prime})} d\omeg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1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x_{\omega^\prime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148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x_{\omega^\prime+d\omega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6"/>
  <p:tag name="PICTUREFILESIZE" val="198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\ket{\psi},\ket{\phi})=&#10;\arccos \braket{\psi}{\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9"/>
  <p:tag name="PICTUREFILESIZE" val="563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{\omega=0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8"/>
  <p:tag name="PICTUREFILESIZE" val="143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x_1}_{\omega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45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x_2}_{\omega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59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x_M}_{\omega,T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67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ar{D}\leq \sqrt{M} \frac{1}{2}\omega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0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_1,\dots,i_N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5"/>
  <p:tag name="PICTUREFILESIZE" val="242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frac{M \pi}{4} \le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32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 \geq \frac{M}{2}\frac{\pi}{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"/>
  <p:tag name="PICTUREFILESIZE" val="160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tau,V_i,\ket{\Psi}}F_\omega \leq T^2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7"/>
  <p:tag name="PICTUREFILESIZE" val="378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T \geq \frac{\pi}{2\omega}\sqrt{M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2"/>
  <p:tag name="PICTUREFILESIZE" val="263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ar{D}\leq \sqrt{M} \frac{1}{2}\omega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01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\ket{\Psi_{\omega=0,T}},\ket{\Psi^x_{\omega,T}})&#10;\leq \frac{1}{2} \int_0^\omega \sqrt{F^x_{\omega}&#10;(\ket{\psi^x_{\omega^\prime,T}})} d\omega^\prime \leq \frac{1}{2} \omega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1"/>
  <p:tag name="PICTUREFILESIZE" val="1234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ar{D}= \sum_{x} D(\ket{\Psi^{x}_{\omega,T}},\ket{\Psi_{\omega=0,T}}) 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6"/>
  <p:tag name="PICTUREFILESIZE" val="582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\ket{\Psi^{x_i}_{\omega,T}},\ket{\Psi^{x_j}_{\omega,T}})=\arccos(0) =\frac{\pi}{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0"/>
  <p:tag name="PICTUREFILESIZE" val="736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frac{\pi}{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 = \frac{T}{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9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^{\bar{x}}_{\omega,T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"/>
  <p:tag name="PICTUREFILESIZE" val="115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15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15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D({\rho_{\omega=0,T}},{\rho^x_{\omega,T}})&#10;\leq \frac{1}{2} \int_0^\omega \sqrt{F^x_{\omega}&#10;({\rho^x_{\omega^\prime,T}})} d\omega^\prime \leq \frac{1}{2} \omega \sqrt{\frac{T}{2\gamma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8"/>
  <p:tag name="PICTUREFILESIZE" val="1191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ar{D}= \sum_{x} D({\rho_{\omega=0,T}},{\rho^{x}_{\omega,T}}) &#10;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92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tau,V_i,\ket{\Psi}}F_\omega \leq  \frac{T}{2\gamma}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8"/>
  <p:tag name="PICTUREFILESIZE" val="43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T \geq  \frac{\pi^2 \gamma}{2\omega} M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8"/>
  <p:tag name="PICTUREFILESIZE" val="25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U_\varphi = e^{i \frac{\sigma_z}{2} \varphi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26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e^{-\gamma t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79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^{\bar{x}}_{\omega,\tau} = e^{i \omega \tau H^{\bar{x}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260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H^{\bar{x}} = \ket{\bar{x}}\bra{\bar{x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192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^{\bar{x}}_{\omega,\tau} = \Lambda_\tau \circ U^{\bar{x}}_{\omega,\tau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324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bar{D}\leq \sqrt{M} \frac{1}{2}\omega \sqrt{\frac{T}{2\gamma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427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frac{M \pi}{4} \le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32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34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8"/>
  <p:tag name="PICTUREFILESIZE" val="131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13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\sqrt{F(\ket{\Psi_\varphi})}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6"/>
  <p:tag name="PICTUREFILESIZE" val="44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}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N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21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(\ket{\Psi_\varphi}) = N^2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3"/>
  <p:tag name="PICTUREFILESIZE" val="43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=\frac{1}{\sqrt{2}}(\ket{0}^{\otimes N}+\ket{1}^{\otimes N}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1"/>
  <p:tag name="PICTUREFILESIZE" val="52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U_\varphi = e^{i \frac{\sigma_z}{2} \varphi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26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,V_i} F(\ket{\Psi_\varphi}) = N^2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5"/>
  <p:tag name="PICTUREFILESIZE" val="49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N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21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13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varphi} \geq \frac{1}{\sqrt{N \eta^2}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9"/>
  <p:tag name="PICTUREFILESIZE" val="35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(\rho_\varphi) = \eta^2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9"/>
  <p:tag name="PICTUREFILESIZE" val="384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} =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87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_1,\dots,i_N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5"/>
  <p:tag name="PICTUREFILESIZE" val="24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=e^{i \frac{\sigma_z}{2} \varphi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14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13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^{(N)}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143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} =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87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(\rho^{(N)}_\varphi) = ?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4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3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18194</TotalTime>
  <Words>581</Words>
  <Application>Microsoft Office PowerPoint</Application>
  <PresentationFormat>Pokaz na ekranie (4:3)</PresentationFormat>
  <Paragraphs>101</Paragraphs>
  <Slides>25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Slajd 1</vt:lpstr>
      <vt:lpstr>Quantum metrology</vt:lpstr>
      <vt:lpstr>Standard quantum metrology</vt:lpstr>
      <vt:lpstr>Entanglement-enhanced metrology</vt:lpstr>
      <vt:lpstr>The most general scheme</vt:lpstr>
      <vt:lpstr>Impact of decoherence…</vt:lpstr>
      <vt:lpstr>Standard scheme in presence of dephasing</vt:lpstr>
      <vt:lpstr>Entanglement-enhanced scheme in presence of dephasing</vt:lpstr>
      <vt:lpstr>Channel simulation idea</vt:lpstr>
      <vt:lpstr>Channel simulation idea</vt:lpstr>
      <vt:lpstr>Slajd 11</vt:lpstr>
      <vt:lpstr>Slajd 12</vt:lpstr>
      <vt:lpstr>Slajd 13</vt:lpstr>
      <vt:lpstr>Slajd 14</vt:lpstr>
      <vt:lpstr>Channel simulation works as well</vt:lpstr>
      <vt:lpstr>Quantum Metrology: quadratic gain in precision in ideal scenario  reduced to constant factor improvement  in presence of decoherence </vt:lpstr>
      <vt:lpstr>Frequency vs phase estimation</vt:lpstr>
      <vt:lpstr>Frequency estimation in presence of dephasing</vt:lpstr>
      <vt:lpstr>The Grover algorithm</vt:lpstr>
      <vt:lpstr>Continuous version of the Grover algorithm</vt:lpstr>
      <vt:lpstr>Grover and Metrology two sides of the same coin  </vt:lpstr>
      <vt:lpstr>Limit on how fast probe states can become distinguishable?</vt:lpstr>
      <vt:lpstr>What Grover needs…</vt:lpstr>
      <vt:lpstr>Grover with imperfect oracles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Rafal</dc:creator>
  <cp:lastModifiedBy>Rafal</cp:lastModifiedBy>
  <cp:revision>486</cp:revision>
  <dcterms:created xsi:type="dcterms:W3CDTF">2011-12-06T11:47:15Z</dcterms:created>
  <dcterms:modified xsi:type="dcterms:W3CDTF">2015-12-08T15:52:53Z</dcterms:modified>
</cp:coreProperties>
</file>