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Default Extension="tiff" ContentType="image/tif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73" r:id="rId11"/>
    <p:sldId id="274" r:id="rId12"/>
    <p:sldId id="25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1" r:id="rId24"/>
    <p:sldId id="285" r:id="rId25"/>
    <p:sldId id="287" r:id="rId26"/>
    <p:sldId id="286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FFFF"/>
    <a:srgbClr val="FF0066"/>
    <a:srgbClr val="000000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86860" autoAdjust="0"/>
  </p:normalViewPr>
  <p:slideViewPr>
    <p:cSldViewPr>
      <p:cViewPr>
        <p:scale>
          <a:sx n="66" d="100"/>
          <a:sy n="66" d="100"/>
        </p:scale>
        <p:origin x="-7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Derivation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bounds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required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a bit of </a:t>
            </a:r>
            <a:r>
              <a:rPr lang="pl-PL" baseline="0" dirty="0" err="1" smtClean="0"/>
              <a:t>computational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effort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ingenuity</a:t>
            </a:r>
            <a:r>
              <a:rPr lang="pl-PL" baseline="0" dirty="0" smtClean="0"/>
              <a:t>….,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do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simpler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general </a:t>
            </a:r>
            <a:r>
              <a:rPr lang="pl-PL" baseline="0" dirty="0" err="1" smtClean="0"/>
              <a:t>way</a:t>
            </a:r>
            <a:r>
              <a:rPr lang="pl-PL" baseline="0" dirty="0" smtClean="0"/>
              <a:t>…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9.png"/><Relationship Id="rId3" Type="http://schemas.openxmlformats.org/officeDocument/2006/relationships/tags" Target="../tags/tag70.xml"/><Relationship Id="rId21" Type="http://schemas.openxmlformats.org/officeDocument/2006/relationships/image" Target="../media/image61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58.png"/><Relationship Id="rId2" Type="http://schemas.openxmlformats.org/officeDocument/2006/relationships/tags" Target="../tags/tag69.xml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56.png"/><Relationship Id="rId23" Type="http://schemas.openxmlformats.org/officeDocument/2006/relationships/image" Target="../media/image63.png"/><Relationship Id="rId10" Type="http://schemas.openxmlformats.org/officeDocument/2006/relationships/tags" Target="../tags/tag77.xml"/><Relationship Id="rId19" Type="http://schemas.openxmlformats.org/officeDocument/2006/relationships/image" Target="../media/image31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82.xml"/><Relationship Id="rId21" Type="http://schemas.openxmlformats.org/officeDocument/2006/relationships/image" Target="../media/image73.png"/><Relationship Id="rId7" Type="http://schemas.openxmlformats.org/officeDocument/2006/relationships/tags" Target="../tags/tag86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81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15" Type="http://schemas.openxmlformats.org/officeDocument/2006/relationships/image" Target="../media/image67.png"/><Relationship Id="rId10" Type="http://schemas.openxmlformats.org/officeDocument/2006/relationships/tags" Target="../tags/tag89.xml"/><Relationship Id="rId19" Type="http://schemas.openxmlformats.org/officeDocument/2006/relationships/image" Target="../media/image71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67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52.png"/><Relationship Id="rId5" Type="http://schemas.openxmlformats.org/officeDocument/2006/relationships/tags" Target="../tags/tag94.xml"/><Relationship Id="rId10" Type="http://schemas.openxmlformats.org/officeDocument/2006/relationships/image" Target="../media/image15.png"/><Relationship Id="rId4" Type="http://schemas.openxmlformats.org/officeDocument/2006/relationships/tags" Target="../tags/tag93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52.png"/><Relationship Id="rId18" Type="http://schemas.openxmlformats.org/officeDocument/2006/relationships/image" Target="../media/image79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75.png"/><Relationship Id="rId17" Type="http://schemas.openxmlformats.org/officeDocument/2006/relationships/image" Target="../media/image78.png"/><Relationship Id="rId2" Type="http://schemas.openxmlformats.org/officeDocument/2006/relationships/tags" Target="../tags/tag98.xml"/><Relationship Id="rId16" Type="http://schemas.openxmlformats.org/officeDocument/2006/relationships/image" Target="../media/image50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15.png"/><Relationship Id="rId5" Type="http://schemas.openxmlformats.org/officeDocument/2006/relationships/tags" Target="../tags/tag101.xml"/><Relationship Id="rId15" Type="http://schemas.openxmlformats.org/officeDocument/2006/relationships/image" Target="../media/image7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0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108.xml"/><Relationship Id="rId21" Type="http://schemas.openxmlformats.org/officeDocument/2006/relationships/image" Target="../media/image89.png"/><Relationship Id="rId7" Type="http://schemas.openxmlformats.org/officeDocument/2006/relationships/tags" Target="../tags/tag11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5.png"/><Relationship Id="rId2" Type="http://schemas.openxmlformats.org/officeDocument/2006/relationships/tags" Target="../tags/tag107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tags" Target="../tags/tag115.xml"/><Relationship Id="rId19" Type="http://schemas.openxmlformats.org/officeDocument/2006/relationships/image" Target="../media/image87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image" Target="../media/image82.png"/><Relationship Id="rId26" Type="http://schemas.openxmlformats.org/officeDocument/2006/relationships/image" Target="../media/image74.png"/><Relationship Id="rId3" Type="http://schemas.openxmlformats.org/officeDocument/2006/relationships/tags" Target="../tags/tag119.xml"/><Relationship Id="rId21" Type="http://schemas.openxmlformats.org/officeDocument/2006/relationships/image" Target="../media/image92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81.png"/><Relationship Id="rId25" Type="http://schemas.openxmlformats.org/officeDocument/2006/relationships/image" Target="../media/image52.png"/><Relationship Id="rId2" Type="http://schemas.openxmlformats.org/officeDocument/2006/relationships/tags" Target="../tags/tag11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4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15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88.png"/><Relationship Id="rId28" Type="http://schemas.openxmlformats.org/officeDocument/2006/relationships/image" Target="../media/image94.png"/><Relationship Id="rId10" Type="http://schemas.openxmlformats.org/officeDocument/2006/relationships/tags" Target="../tags/tag126.xml"/><Relationship Id="rId19" Type="http://schemas.openxmlformats.org/officeDocument/2006/relationships/image" Target="../media/image83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93.png"/><Relationship Id="rId27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9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98.png"/><Relationship Id="rId2" Type="http://schemas.openxmlformats.org/officeDocument/2006/relationships/tags" Target="../tags/tag135.xml"/><Relationship Id="rId16" Type="http://schemas.openxmlformats.org/officeDocument/2006/relationships/image" Target="../media/image102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55.png"/><Relationship Id="rId5" Type="http://schemas.openxmlformats.org/officeDocument/2006/relationships/tags" Target="../tags/tag138.xml"/><Relationship Id="rId15" Type="http://schemas.openxmlformats.org/officeDocument/2006/relationships/image" Target="../media/image101.png"/><Relationship Id="rId10" Type="http://schemas.openxmlformats.org/officeDocument/2006/relationships/image" Target="../media/image97.png"/><Relationship Id="rId4" Type="http://schemas.openxmlformats.org/officeDocument/2006/relationships/tags" Target="../tags/tag137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9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58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56.png"/><Relationship Id="rId5" Type="http://schemas.openxmlformats.org/officeDocument/2006/relationships/tags" Target="../tags/tag145.xml"/><Relationship Id="rId10" Type="http://schemas.openxmlformats.org/officeDocument/2006/relationships/image" Target="../media/image55.png"/><Relationship Id="rId4" Type="http://schemas.openxmlformats.org/officeDocument/2006/relationships/tags" Target="../tags/tag144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image" Target="../media/image106.png"/><Relationship Id="rId26" Type="http://schemas.openxmlformats.org/officeDocument/2006/relationships/image" Target="../media/image110.png"/><Relationship Id="rId3" Type="http://schemas.openxmlformats.org/officeDocument/2006/relationships/tags" Target="../tags/tag150.xml"/><Relationship Id="rId21" Type="http://schemas.openxmlformats.org/officeDocument/2006/relationships/image" Target="../media/image56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105.png"/><Relationship Id="rId25" Type="http://schemas.openxmlformats.org/officeDocument/2006/relationships/image" Target="../media/image109.png"/><Relationship Id="rId2" Type="http://schemas.openxmlformats.org/officeDocument/2006/relationships/tags" Target="../tags/tag149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59.png"/><Relationship Id="rId5" Type="http://schemas.openxmlformats.org/officeDocument/2006/relationships/tags" Target="../tags/tag152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58.png"/><Relationship Id="rId28" Type="http://schemas.openxmlformats.org/officeDocument/2006/relationships/image" Target="../media/image112.png"/><Relationship Id="rId10" Type="http://schemas.openxmlformats.org/officeDocument/2006/relationships/tags" Target="../tags/tag157.xml"/><Relationship Id="rId19" Type="http://schemas.openxmlformats.org/officeDocument/2006/relationships/image" Target="../media/image107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3.png"/><Relationship Id="rId27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image" Target="../media/image105.png"/><Relationship Id="rId26" Type="http://schemas.openxmlformats.org/officeDocument/2006/relationships/image" Target="../media/image109.png"/><Relationship Id="rId3" Type="http://schemas.openxmlformats.org/officeDocument/2006/relationships/tags" Target="../tags/tag163.xml"/><Relationship Id="rId21" Type="http://schemas.openxmlformats.org/officeDocument/2006/relationships/image" Target="../media/image108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image" Target="../media/image104.png"/><Relationship Id="rId25" Type="http://schemas.openxmlformats.org/officeDocument/2006/relationships/image" Target="../media/image59.png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07.png"/><Relationship Id="rId29" Type="http://schemas.openxmlformats.org/officeDocument/2006/relationships/image" Target="../media/image112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58.png"/><Relationship Id="rId5" Type="http://schemas.openxmlformats.org/officeDocument/2006/relationships/tags" Target="../tags/tag16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3.png"/><Relationship Id="rId28" Type="http://schemas.openxmlformats.org/officeDocument/2006/relationships/image" Target="../media/image113.png"/><Relationship Id="rId10" Type="http://schemas.openxmlformats.org/officeDocument/2006/relationships/tags" Target="../tags/tag170.xml"/><Relationship Id="rId19" Type="http://schemas.openxmlformats.org/officeDocument/2006/relationships/image" Target="../media/image106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56.png"/><Relationship Id="rId27" Type="http://schemas.openxmlformats.org/officeDocument/2006/relationships/image" Target="../media/image110.png"/><Relationship Id="rId30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177.xml"/><Relationship Id="rId7" Type="http://schemas.openxmlformats.org/officeDocument/2006/relationships/image" Target="../media/image55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7.png"/><Relationship Id="rId5" Type="http://schemas.openxmlformats.org/officeDocument/2006/relationships/tags" Target="../tags/tag179.xml"/><Relationship Id="rId10" Type="http://schemas.openxmlformats.org/officeDocument/2006/relationships/image" Target="../media/image116.png"/><Relationship Id="rId4" Type="http://schemas.openxmlformats.org/officeDocument/2006/relationships/tags" Target="../tags/tag178.xml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image" Target="../media/image55.png"/><Relationship Id="rId26" Type="http://schemas.openxmlformats.org/officeDocument/2006/relationships/image" Target="../media/image124.png"/><Relationship Id="rId3" Type="http://schemas.openxmlformats.org/officeDocument/2006/relationships/tags" Target="../tags/tag182.xml"/><Relationship Id="rId21" Type="http://schemas.openxmlformats.org/officeDocument/2006/relationships/image" Target="../media/image120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123.png"/><Relationship Id="rId2" Type="http://schemas.openxmlformats.org/officeDocument/2006/relationships/tags" Target="../tags/tag18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9.png"/><Relationship Id="rId29" Type="http://schemas.openxmlformats.org/officeDocument/2006/relationships/image" Target="../media/image127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122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10" Type="http://schemas.openxmlformats.org/officeDocument/2006/relationships/tags" Target="../tags/tag189.xml"/><Relationship Id="rId19" Type="http://schemas.openxmlformats.org/officeDocument/2006/relationships/image" Target="../media/image118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107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54.png"/><Relationship Id="rId18" Type="http://schemas.openxmlformats.org/officeDocument/2006/relationships/image" Target="../media/image131.png"/><Relationship Id="rId3" Type="http://schemas.openxmlformats.org/officeDocument/2006/relationships/tags" Target="../tags/tag197.xml"/><Relationship Id="rId21" Type="http://schemas.openxmlformats.org/officeDocument/2006/relationships/image" Target="../media/image134.png"/><Relationship Id="rId7" Type="http://schemas.openxmlformats.org/officeDocument/2006/relationships/tags" Target="../tags/tag20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0.png"/><Relationship Id="rId2" Type="http://schemas.openxmlformats.org/officeDocument/2006/relationships/tags" Target="../tags/tag196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image" Target="../media/image15.png"/><Relationship Id="rId23" Type="http://schemas.openxmlformats.org/officeDocument/2006/relationships/image" Target="../media/image136.png"/><Relationship Id="rId10" Type="http://schemas.openxmlformats.org/officeDocument/2006/relationships/tags" Target="../tags/tag204.xml"/><Relationship Id="rId19" Type="http://schemas.openxmlformats.org/officeDocument/2006/relationships/image" Target="../media/image132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52.png"/><Relationship Id="rId22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image" Target="../media/image15.png"/><Relationship Id="rId26" Type="http://schemas.openxmlformats.org/officeDocument/2006/relationships/image" Target="../media/image132.png"/><Relationship Id="rId3" Type="http://schemas.openxmlformats.org/officeDocument/2006/relationships/tags" Target="../tags/tag208.xml"/><Relationship Id="rId21" Type="http://schemas.openxmlformats.org/officeDocument/2006/relationships/image" Target="../media/image138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52.png"/><Relationship Id="rId25" Type="http://schemas.openxmlformats.org/officeDocument/2006/relationships/image" Target="../media/image131.png"/><Relationship Id="rId2" Type="http://schemas.openxmlformats.org/officeDocument/2006/relationships/tags" Target="../tags/tag207.xml"/><Relationship Id="rId16" Type="http://schemas.openxmlformats.org/officeDocument/2006/relationships/image" Target="../media/image54.png"/><Relationship Id="rId20" Type="http://schemas.openxmlformats.org/officeDocument/2006/relationships/image" Target="../media/image137.png"/><Relationship Id="rId29" Type="http://schemas.openxmlformats.org/officeDocument/2006/relationships/image" Target="../media/image136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130.png"/><Relationship Id="rId5" Type="http://schemas.openxmlformats.org/officeDocument/2006/relationships/tags" Target="../tags/tag21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0.png"/><Relationship Id="rId28" Type="http://schemas.openxmlformats.org/officeDocument/2006/relationships/image" Target="../media/image135.png"/><Relationship Id="rId10" Type="http://schemas.openxmlformats.org/officeDocument/2006/relationships/tags" Target="../tags/tag215.xml"/><Relationship Id="rId19" Type="http://schemas.openxmlformats.org/officeDocument/2006/relationships/image" Target="../media/image129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139.png"/><Relationship Id="rId27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image" Target="../media/image126.png"/><Relationship Id="rId18" Type="http://schemas.openxmlformats.org/officeDocument/2006/relationships/image" Target="../media/image119.pn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image" Target="../media/image55.png"/><Relationship Id="rId17" Type="http://schemas.openxmlformats.org/officeDocument/2006/relationships/image" Target="../media/image118.png"/><Relationship Id="rId2" Type="http://schemas.openxmlformats.org/officeDocument/2006/relationships/tags" Target="../tags/tag221.xml"/><Relationship Id="rId16" Type="http://schemas.openxmlformats.org/officeDocument/2006/relationships/image" Target="../media/image123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107.png"/><Relationship Id="rId5" Type="http://schemas.openxmlformats.org/officeDocument/2006/relationships/tags" Target="../tags/tag224.xml"/><Relationship Id="rId15" Type="http://schemas.openxmlformats.org/officeDocument/2006/relationships/image" Target="../media/image1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8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9.xml"/><Relationship Id="rId21" Type="http://schemas.openxmlformats.org/officeDocument/2006/relationships/image" Target="../media/image24.png"/><Relationship Id="rId7" Type="http://schemas.openxmlformats.org/officeDocument/2006/relationships/tags" Target="../tags/tag13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8.xml"/><Relationship Id="rId16" Type="http://schemas.openxmlformats.org/officeDocument/2006/relationships/image" Target="../media/image19.png"/><Relationship Id="rId20" Type="http://schemas.openxmlformats.org/officeDocument/2006/relationships/image" Target="../media/image23.tif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5" Type="http://schemas.openxmlformats.org/officeDocument/2006/relationships/image" Target="../media/image18.png"/><Relationship Id="rId10" Type="http://schemas.openxmlformats.org/officeDocument/2006/relationships/tags" Target="../tags/tag16.xml"/><Relationship Id="rId19" Type="http://schemas.openxmlformats.org/officeDocument/2006/relationships/image" Target="../media/image22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18.xml"/><Relationship Id="rId16" Type="http://schemas.openxmlformats.org/officeDocument/2006/relationships/image" Target="../media/image3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5.png"/><Relationship Id="rId5" Type="http://schemas.openxmlformats.org/officeDocument/2006/relationships/tags" Target="../tags/tag21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tags" Target="../tags/tag28.xml"/><Relationship Id="rId21" Type="http://schemas.openxmlformats.org/officeDocument/2006/relationships/image" Target="../media/image40.png"/><Relationship Id="rId7" Type="http://schemas.openxmlformats.org/officeDocument/2006/relationships/tags" Target="../tags/tag32.xml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tags" Target="../tags/tag27.xml"/><Relationship Id="rId16" Type="http://schemas.openxmlformats.org/officeDocument/2006/relationships/image" Target="../media/image23.tiff"/><Relationship Id="rId20" Type="http://schemas.openxmlformats.org/officeDocument/2006/relationships/image" Target="../media/image39.tiff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5" Type="http://schemas.openxmlformats.org/officeDocument/2006/relationships/image" Target="../media/image35.png"/><Relationship Id="rId10" Type="http://schemas.openxmlformats.org/officeDocument/2006/relationships/tags" Target="../tags/tag35.xml"/><Relationship Id="rId19" Type="http://schemas.openxmlformats.org/officeDocument/2006/relationships/image" Target="../media/image3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5.pn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tiff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5.tif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44.png"/><Relationship Id="rId5" Type="http://schemas.openxmlformats.org/officeDocument/2006/relationships/tags" Target="../tags/tag40.xml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tags" Target="../tags/tag39.xml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6.png"/><Relationship Id="rId18" Type="http://schemas.openxmlformats.org/officeDocument/2006/relationships/image" Target="../media/image5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5.png"/><Relationship Id="rId17" Type="http://schemas.openxmlformats.org/officeDocument/2006/relationships/image" Target="../media/image50.png"/><Relationship Id="rId2" Type="http://schemas.openxmlformats.org/officeDocument/2006/relationships/tags" Target="../tags/tag43.xml"/><Relationship Id="rId16" Type="http://schemas.openxmlformats.org/officeDocument/2006/relationships/image" Target="../media/image49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15" Type="http://schemas.openxmlformats.org/officeDocument/2006/relationships/image" Target="../media/image48.png"/><Relationship Id="rId10" Type="http://schemas.openxmlformats.org/officeDocument/2006/relationships/tags" Target="../tags/tag51.xml"/><Relationship Id="rId19" Type="http://schemas.openxmlformats.org/officeDocument/2006/relationships/image" Target="../media/image5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53.png"/><Relationship Id="rId26" Type="http://schemas.openxmlformats.org/officeDocument/2006/relationships/image" Target="../media/image59.png"/><Relationship Id="rId3" Type="http://schemas.openxmlformats.org/officeDocument/2006/relationships/tags" Target="../tags/tag54.xml"/><Relationship Id="rId21" Type="http://schemas.openxmlformats.org/officeDocument/2006/relationships/image" Target="../media/image54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8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52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57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56.png"/><Relationship Id="rId10" Type="http://schemas.openxmlformats.org/officeDocument/2006/relationships/tags" Target="../tags/tag61.xml"/><Relationship Id="rId19" Type="http://schemas.openxmlformats.org/officeDocument/2006/relationships/image" Target="../media/image15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55.png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dtytuł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640960" cy="1752600"/>
          </a:xfrm>
        </p:spPr>
        <p:txBody>
          <a:bodyPr>
            <a:normAutofit/>
          </a:bodyPr>
          <a:lstStyle/>
          <a:p>
            <a:r>
              <a:rPr lang="pl-PL" sz="2400" u="sng" dirty="0" smtClean="0">
                <a:solidFill>
                  <a:schemeClr val="tx1"/>
                </a:solidFill>
              </a:rPr>
              <a:t>R. Demkowicz-Dobrzański</a:t>
            </a:r>
            <a:r>
              <a:rPr lang="pl-PL" sz="2400" u="sng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J. Kołodyński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K. Banaszek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M. Jarzyna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M. Guta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1</a:t>
            </a:r>
            <a:r>
              <a:rPr lang="pl-PL" sz="2000" i="1" dirty="0" smtClean="0">
                <a:solidFill>
                  <a:schemeClr val="tx1"/>
                </a:solidFill>
              </a:rPr>
              <a:t>Faculty of </a:t>
            </a:r>
            <a:r>
              <a:rPr lang="pl-PL" sz="2000" i="1" dirty="0" err="1" smtClean="0">
                <a:solidFill>
                  <a:schemeClr val="tx1"/>
                </a:solidFill>
              </a:rPr>
              <a:t>Physics</a:t>
            </a:r>
            <a:r>
              <a:rPr lang="pl-PL" sz="2000" i="1" dirty="0" smtClean="0">
                <a:solidFill>
                  <a:schemeClr val="tx1"/>
                </a:solidFill>
              </a:rPr>
              <a:t>, Warsaw </a:t>
            </a:r>
            <a:r>
              <a:rPr lang="pl-PL" sz="2000" i="1" dirty="0" err="1" smtClean="0">
                <a:solidFill>
                  <a:schemeClr val="tx1"/>
                </a:solidFill>
              </a:rPr>
              <a:t>University</a:t>
            </a:r>
            <a:r>
              <a:rPr lang="pl-PL" sz="2000" i="1" dirty="0" smtClean="0">
                <a:solidFill>
                  <a:schemeClr val="tx1"/>
                </a:solidFill>
              </a:rPr>
              <a:t>, Poland</a:t>
            </a: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2000" i="1" dirty="0" smtClean="0">
                <a:solidFill>
                  <a:schemeClr val="tx1"/>
                </a:solidFill>
              </a:rPr>
              <a:t> School of Mathematical Sciences</a:t>
            </a:r>
            <a:r>
              <a:rPr lang="pl-PL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University of Nottingham</a:t>
            </a:r>
            <a:r>
              <a:rPr lang="pl-PL" sz="2000" i="1" dirty="0" smtClean="0">
                <a:solidFill>
                  <a:schemeClr val="tx1"/>
                </a:solidFill>
              </a:rPr>
              <a:t>, United </a:t>
            </a:r>
            <a:r>
              <a:rPr lang="pl-PL" sz="2000" i="1" dirty="0" err="1" smtClean="0">
                <a:solidFill>
                  <a:schemeClr val="tx1"/>
                </a:solidFill>
              </a:rPr>
              <a:t>Kingdom</a:t>
            </a:r>
            <a:endParaRPr lang="pl-PL" sz="2000" i="1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 l="8107" b="19390"/>
          <a:stretch>
            <a:fillRect/>
          </a:stretch>
        </p:blipFill>
        <p:spPr bwMode="auto">
          <a:xfrm>
            <a:off x="20616" y="5922073"/>
            <a:ext cx="2449327" cy="8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37312"/>
            <a:ext cx="11922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42" y="6298298"/>
            <a:ext cx="1550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7712" y="6146754"/>
            <a:ext cx="574489" cy="6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8303" y="6156311"/>
            <a:ext cx="792088" cy="61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6257925"/>
            <a:ext cx="1285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rostokąt 36"/>
          <p:cNvSpPr/>
          <p:nvPr/>
        </p:nvSpPr>
        <p:spPr>
          <a:xfrm>
            <a:off x="-1" y="260648"/>
            <a:ext cx="9144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Theoretical</a:t>
            </a:r>
            <a:r>
              <a:rPr lang="pl-PL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tools</a:t>
            </a:r>
            <a:r>
              <a:rPr lang="pl-PL" sz="4400" b="1" dirty="0" smtClean="0">
                <a:solidFill>
                  <a:prstClr val="black"/>
                </a:solidFill>
                <a:ea typeface="+mj-ea"/>
                <a:cs typeface="+mj-cs"/>
              </a:rPr>
              <a:t> for 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Quantum-enhanced </a:t>
            </a:r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metrology</a:t>
            </a:r>
            <a:endParaRPr lang="en-US" sz="4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pl-PL" sz="3200" b="1" i="1" dirty="0" smtClean="0">
              <a:ea typeface="+mj-ea"/>
              <a:cs typeface="+mj-cs"/>
            </a:endParaRPr>
          </a:p>
          <a:p>
            <a:pPr algn="ctr"/>
            <a:r>
              <a:rPr lang="en-US" sz="3200" b="1" i="1" dirty="0" smtClean="0">
                <a:ea typeface="+mj-ea"/>
                <a:cs typeface="+mj-cs"/>
              </a:rPr>
              <a:t>the illusion of the Heisenberg scaling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scheme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q.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metrology</a:t>
            </a:r>
            <a:endParaRPr kumimoji="0" lang="pl-PL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596336" y="1412776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5580112" y="1484784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2411760" y="1484784"/>
            <a:ext cx="259228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467544" y="1484784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12"/>
          <p:cNvCxnSpPr/>
          <p:nvPr/>
        </p:nvCxnSpPr>
        <p:spPr bwMode="auto">
          <a:xfrm>
            <a:off x="3203847" y="1844824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3491879" y="1556792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689308" y="1628800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16" name="Schemat blokowy: opóźnienie 15"/>
          <p:cNvSpPr/>
          <p:nvPr/>
        </p:nvSpPr>
        <p:spPr>
          <a:xfrm>
            <a:off x="6300192" y="2276872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636912"/>
            <a:ext cx="604625" cy="349042"/>
          </a:xfrm>
          <a:prstGeom prst="rect">
            <a:avLst/>
          </a:prstGeom>
          <a:noFill/>
          <a:ln/>
          <a:effectLst/>
        </p:spPr>
      </p:pic>
      <p:sp>
        <p:nvSpPr>
          <p:cNvPr id="18" name="pole tekstowe 17"/>
          <p:cNvSpPr txBox="1"/>
          <p:nvPr/>
        </p:nvSpPr>
        <p:spPr>
          <a:xfrm>
            <a:off x="467544" y="3717032"/>
            <a:ext cx="149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Input</a:t>
            </a:r>
            <a:r>
              <a:rPr lang="pl-PL" b="1" dirty="0" smtClean="0"/>
              <a:t> state of </a:t>
            </a:r>
            <a:r>
              <a:rPr lang="pl-PL" b="1" i="1" dirty="0" smtClean="0"/>
              <a:t>N</a:t>
            </a:r>
            <a:r>
              <a:rPr lang="pl-PL" b="1" dirty="0" smtClean="0"/>
              <a:t> </a:t>
            </a:r>
            <a:r>
              <a:rPr lang="pl-PL" b="1" dirty="0" err="1" smtClean="0"/>
              <a:t>particles</a:t>
            </a:r>
            <a:endParaRPr lang="en-US" b="1" dirty="0"/>
          </a:p>
        </p:txBody>
      </p:sp>
      <p:pic>
        <p:nvPicPr>
          <p:cNvPr id="19" name="Obraz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7855" y="2564901"/>
            <a:ext cx="917012" cy="503942"/>
          </a:xfrm>
          <a:prstGeom prst="rect">
            <a:avLst/>
          </a:prstGeom>
          <a:noFill/>
          <a:ln/>
          <a:effectLst/>
        </p:spPr>
      </p:pic>
      <p:pic>
        <p:nvPicPr>
          <p:cNvPr id="20" name="Obraz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4128" y="2708920"/>
            <a:ext cx="520308" cy="479547"/>
          </a:xfrm>
          <a:prstGeom prst="rect">
            <a:avLst/>
          </a:prstGeom>
          <a:noFill/>
          <a:ln/>
          <a:effectLst/>
        </p:spPr>
      </p:pic>
      <p:sp>
        <p:nvSpPr>
          <p:cNvPr id="21" name="pole tekstowe 20"/>
          <p:cNvSpPr txBox="1"/>
          <p:nvPr/>
        </p:nvSpPr>
        <p:spPr>
          <a:xfrm>
            <a:off x="2285075" y="39482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shift</a:t>
            </a:r>
            <a:r>
              <a:rPr lang="pl-PL" b="1" dirty="0" smtClean="0"/>
              <a:t> + </a:t>
            </a:r>
            <a:r>
              <a:rPr lang="pl-PL" b="1" dirty="0" err="1" smtClean="0"/>
              <a:t>decoherence</a:t>
            </a:r>
            <a:endParaRPr lang="en-US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364088" y="40050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7308304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24" name="Obraz 2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372200" y="2708920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25" name="Łącznik prosty ze strzałką 24"/>
          <p:cNvCxnSpPr/>
          <p:nvPr/>
        </p:nvCxnSpPr>
        <p:spPr>
          <a:xfrm>
            <a:off x="1979712" y="2852936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5076056" y="2852936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7164288" y="2852936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 bwMode="auto">
          <a:xfrm>
            <a:off x="3203847" y="2492896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3480453" y="2228529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0" name="Obraz 2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677882" y="2300537"/>
            <a:ext cx="409492" cy="374685"/>
          </a:xfrm>
          <a:prstGeom prst="rect">
            <a:avLst/>
          </a:prstGeom>
          <a:noFill/>
          <a:ln/>
          <a:effectLst/>
        </p:spPr>
      </p:pic>
      <p:cxnSp>
        <p:nvCxnSpPr>
          <p:cNvPr id="31" name="Łącznik prosty 30"/>
          <p:cNvCxnSpPr/>
          <p:nvPr/>
        </p:nvCxnSpPr>
        <p:spPr>
          <a:xfrm>
            <a:off x="3851919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 bwMode="auto">
          <a:xfrm>
            <a:off x="3275855" y="3717032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rostokąt 32"/>
          <p:cNvSpPr/>
          <p:nvPr/>
        </p:nvSpPr>
        <p:spPr>
          <a:xfrm>
            <a:off x="3491879" y="34290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689308" y="3501008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35" name="Nawias klamrowy otwierający 34"/>
          <p:cNvSpPr/>
          <p:nvPr/>
        </p:nvSpPr>
        <p:spPr>
          <a:xfrm>
            <a:off x="2915815" y="1556792"/>
            <a:ext cx="360040" cy="2448272"/>
          </a:xfrm>
          <a:prstGeom prst="leftBrace">
            <a:avLst>
              <a:gd name="adj1" fmla="val 3409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Obraz 3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9792" y="2420888"/>
            <a:ext cx="285750" cy="253365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5013176"/>
            <a:ext cx="7333698" cy="824804"/>
          </a:xfrm>
          <a:prstGeom prst="rect">
            <a:avLst/>
          </a:prstGeom>
          <a:noFill/>
          <a:ln/>
          <a:effectLst/>
        </p:spPr>
      </p:pic>
      <p:grpSp>
        <p:nvGrpSpPr>
          <p:cNvPr id="72" name="Grupa 71"/>
          <p:cNvGrpSpPr/>
          <p:nvPr/>
        </p:nvGrpSpPr>
        <p:grpSpPr>
          <a:xfrm>
            <a:off x="2771800" y="5517232"/>
            <a:ext cx="2311400" cy="646911"/>
            <a:chOff x="2483768" y="5004043"/>
            <a:chExt cx="2311400" cy="646911"/>
          </a:xfrm>
        </p:grpSpPr>
        <p:sp>
          <p:nvSpPr>
            <p:cNvPr id="73" name="pole tekstowe 72"/>
            <p:cNvSpPr txBox="1"/>
            <p:nvPr/>
          </p:nvSpPr>
          <p:spPr>
            <a:xfrm>
              <a:off x="2483768" y="5220067"/>
              <a:ext cx="2311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/>
                <a:t>a</a:t>
              </a:r>
              <a:r>
                <a:rPr lang="pl-PL" sz="2200" dirty="0" smtClean="0"/>
                <a:t> priori </a:t>
              </a:r>
              <a:r>
                <a:rPr lang="pl-PL" sz="2200" dirty="0" err="1" smtClean="0"/>
                <a:t>knowledge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75" name="Łącznik prosty ze strzałką 74"/>
            <p:cNvCxnSpPr/>
            <p:nvPr/>
          </p:nvCxnSpPr>
          <p:spPr>
            <a:xfrm flipV="1">
              <a:off x="4067944" y="5004043"/>
              <a:ext cx="360040" cy="3600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a 110"/>
          <p:cNvGrpSpPr/>
          <p:nvPr/>
        </p:nvGrpSpPr>
        <p:grpSpPr bwMode="auto">
          <a:xfrm>
            <a:off x="5796136" y="5661248"/>
            <a:ext cx="1310704" cy="509623"/>
            <a:chOff x="5326770" y="5733255"/>
            <a:chExt cx="1310704" cy="509623"/>
          </a:xfrm>
        </p:grpSpPr>
        <p:pic>
          <p:nvPicPr>
            <p:cNvPr id="109" name="Obraz 108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26770" y="5877271"/>
              <a:ext cx="1310704" cy="36560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8" name="Łącznik prosty ze strzałką 77"/>
            <p:cNvCxnSpPr/>
            <p:nvPr/>
          </p:nvCxnSpPr>
          <p:spPr bwMode="auto">
            <a:xfrm flipH="1" flipV="1">
              <a:off x="5830826" y="5733255"/>
              <a:ext cx="109325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a 78"/>
          <p:cNvGrpSpPr/>
          <p:nvPr/>
        </p:nvGrpSpPr>
        <p:grpSpPr>
          <a:xfrm>
            <a:off x="7517888" y="5589240"/>
            <a:ext cx="1626112" cy="627124"/>
            <a:chOff x="6259353" y="5085183"/>
            <a:chExt cx="1626112" cy="627124"/>
          </a:xfrm>
        </p:grpSpPr>
        <p:cxnSp>
          <p:nvCxnSpPr>
            <p:cNvPr id="85" name="Łącznik prosty ze strzałką 84"/>
            <p:cNvCxnSpPr/>
            <p:nvPr/>
          </p:nvCxnSpPr>
          <p:spPr>
            <a:xfrm flipH="1" flipV="1">
              <a:off x="6265794" y="5085183"/>
              <a:ext cx="504055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Obraz 85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59353" y="5229199"/>
              <a:ext cx="1626112" cy="48310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96" name="Obraz 95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581128"/>
            <a:ext cx="5783591" cy="335280"/>
          </a:xfrm>
          <a:prstGeom prst="rect">
            <a:avLst/>
          </a:prstGeom>
          <a:noFill/>
          <a:ln/>
          <a:effectLst/>
        </p:spPr>
      </p:pic>
      <p:sp>
        <p:nvSpPr>
          <p:cNvPr id="115" name="pole tekstowe 114"/>
          <p:cNvSpPr txBox="1"/>
          <p:nvPr/>
        </p:nvSpPr>
        <p:spPr>
          <a:xfrm>
            <a:off x="3272047" y="6287478"/>
            <a:ext cx="26642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Very</a:t>
            </a:r>
            <a:r>
              <a:rPr lang="pl-PL" sz="2400" dirty="0" smtClean="0"/>
              <a:t> </a:t>
            </a:r>
            <a:r>
              <a:rPr lang="pl-PL" sz="2400" dirty="0" err="1" smtClean="0"/>
              <a:t>hard</a:t>
            </a:r>
            <a:r>
              <a:rPr lang="pl-PL" sz="2400" dirty="0" smtClean="0"/>
              <a:t> problem!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Łącznik prosty 38"/>
          <p:cNvCxnSpPr/>
          <p:nvPr/>
        </p:nvCxnSpPr>
        <p:spPr>
          <a:xfrm rot="5400000">
            <a:off x="2087724" y="3825044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539552" y="76470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/>
              <a:t>Local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approach</a:t>
            </a:r>
            <a:endParaRPr lang="pl-PL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4965440" y="742122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Global </a:t>
            </a:r>
            <a:r>
              <a:rPr lang="pl-PL" sz="4000" b="1" dirty="0" err="1" smtClean="0"/>
              <a:t>approach</a:t>
            </a:r>
            <a:endParaRPr lang="pl-PL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" name="Obraz 4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64365" y="100677"/>
            <a:ext cx="6159730" cy="824982"/>
          </a:xfrm>
          <a:prstGeom prst="rect">
            <a:avLst/>
          </a:prstGeom>
          <a:noFill/>
          <a:ln/>
          <a:effectLst/>
        </p:spPr>
      </p:pic>
      <p:grpSp>
        <p:nvGrpSpPr>
          <p:cNvPr id="43" name="Grupa 42"/>
          <p:cNvGrpSpPr/>
          <p:nvPr/>
        </p:nvGrpSpPr>
        <p:grpSpPr>
          <a:xfrm>
            <a:off x="124815" y="1497496"/>
            <a:ext cx="4248472" cy="1186211"/>
            <a:chOff x="124815" y="1497496"/>
            <a:chExt cx="4248472" cy="1186211"/>
          </a:xfrm>
        </p:grpSpPr>
        <p:sp>
          <p:nvSpPr>
            <p:cNvPr id="44" name="pole tekstowe 43"/>
            <p:cNvSpPr txBox="1"/>
            <p:nvPr/>
          </p:nvSpPr>
          <p:spPr>
            <a:xfrm>
              <a:off x="124815" y="1497496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we want to </a:t>
              </a:r>
              <a:r>
                <a:rPr lang="pl-PL" sz="2200" dirty="0" err="1" smtClean="0"/>
                <a:t>sense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small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fluctuations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around</a:t>
              </a:r>
              <a:r>
                <a:rPr lang="pl-PL" sz="2200" dirty="0" smtClean="0"/>
                <a:t> a </a:t>
              </a:r>
              <a:r>
                <a:rPr lang="pl-PL" sz="2200" dirty="0" err="1" smtClean="0"/>
                <a:t>known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phase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0" y="2348880"/>
              <a:ext cx="2287072" cy="3348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6" name="Grupa 45"/>
          <p:cNvGrpSpPr/>
          <p:nvPr/>
        </p:nvGrpSpPr>
        <p:grpSpPr>
          <a:xfrm>
            <a:off x="4584239" y="1483566"/>
            <a:ext cx="4248472" cy="1222734"/>
            <a:chOff x="4584239" y="1483566"/>
            <a:chExt cx="4248472" cy="1222734"/>
          </a:xfrm>
        </p:grpSpPr>
        <p:sp>
          <p:nvSpPr>
            <p:cNvPr id="47" name="pole tekstowe 46"/>
            <p:cNvSpPr txBox="1"/>
            <p:nvPr/>
          </p:nvSpPr>
          <p:spPr>
            <a:xfrm>
              <a:off x="4584239" y="1483566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no a priori </a:t>
              </a:r>
              <a:r>
                <a:rPr lang="pl-PL" sz="2200" dirty="0" err="1" smtClean="0"/>
                <a:t>knowledge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about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the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phase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80856" y="2065918"/>
              <a:ext cx="1403349" cy="6403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9" name="pole tekstowe 48"/>
          <p:cNvSpPr txBox="1"/>
          <p:nvPr/>
        </p:nvSpPr>
        <p:spPr>
          <a:xfrm>
            <a:off x="4572000" y="2852936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err="1" smtClean="0"/>
              <a:t>Tool</a:t>
            </a:r>
            <a:r>
              <a:rPr lang="pl-PL" sz="2200" b="1" dirty="0" smtClean="0"/>
              <a:t>: </a:t>
            </a:r>
            <a:r>
              <a:rPr lang="pl-PL" sz="2200" dirty="0" err="1" smtClean="0"/>
              <a:t>Symmetry</a:t>
            </a:r>
            <a:r>
              <a:rPr lang="pl-PL" sz="2200" dirty="0"/>
              <a:t> </a:t>
            </a:r>
            <a:r>
              <a:rPr lang="pl-PL" sz="2200" dirty="0" err="1" smtClean="0"/>
              <a:t>implies</a:t>
            </a:r>
            <a:r>
              <a:rPr lang="pl-PL" sz="2200" dirty="0" smtClean="0"/>
              <a:t> a </a:t>
            </a:r>
            <a:r>
              <a:rPr lang="pl-PL" sz="2200" dirty="0" err="1" smtClean="0"/>
              <a:t>simple</a:t>
            </a:r>
            <a:r>
              <a:rPr lang="pl-PL" sz="2200" dirty="0" smtClean="0"/>
              <a:t> </a:t>
            </a:r>
            <a:r>
              <a:rPr lang="pl-PL" sz="2200" dirty="0" err="1" smtClean="0"/>
              <a:t>structure</a:t>
            </a:r>
            <a:r>
              <a:rPr lang="pl-PL" sz="2200" dirty="0" smtClean="0"/>
              <a:t> of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optimal</a:t>
            </a:r>
            <a:r>
              <a:rPr lang="pl-PL" sz="2200" dirty="0" smtClean="0"/>
              <a:t> </a:t>
            </a:r>
            <a:r>
              <a:rPr lang="pl-PL" sz="2200" dirty="0" err="1" smtClean="0"/>
              <a:t>measurement</a:t>
            </a:r>
            <a:endParaRPr lang="pl-PL" sz="22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0" name="Grupa 49"/>
          <p:cNvGrpSpPr/>
          <p:nvPr/>
        </p:nvGrpSpPr>
        <p:grpSpPr>
          <a:xfrm>
            <a:off x="99595" y="2873490"/>
            <a:ext cx="4248472" cy="1390274"/>
            <a:chOff x="99595" y="2873490"/>
            <a:chExt cx="4248472" cy="1390274"/>
          </a:xfrm>
        </p:grpSpPr>
        <p:sp>
          <p:nvSpPr>
            <p:cNvPr id="51" name="pole tekstowe 50"/>
            <p:cNvSpPr txBox="1"/>
            <p:nvPr/>
          </p:nvSpPr>
          <p:spPr>
            <a:xfrm>
              <a:off x="99595" y="2873490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 err="1" smtClean="0"/>
                <a:t>Tool</a:t>
              </a:r>
              <a:r>
                <a:rPr lang="pl-PL" sz="2200" b="1" dirty="0" smtClean="0"/>
                <a:t>: </a:t>
              </a:r>
              <a:r>
                <a:rPr lang="pl-PL" sz="2200" dirty="0" smtClean="0"/>
                <a:t>Fisher </a:t>
              </a:r>
              <a:r>
                <a:rPr lang="pl-PL" sz="2200" dirty="0" err="1" smtClean="0"/>
                <a:t>Information</a:t>
              </a:r>
              <a:r>
                <a:rPr lang="pl-PL" sz="2200" dirty="0" smtClean="0"/>
                <a:t>, </a:t>
              </a:r>
              <a:r>
                <a:rPr lang="pl-PL" sz="2200" dirty="0" err="1" smtClean="0"/>
                <a:t>Cramer-Rao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bound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3356992"/>
              <a:ext cx="1168700" cy="6094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9552" y="3933056"/>
              <a:ext cx="3657608" cy="33070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4" name="pole tekstowe 53"/>
          <p:cNvSpPr txBox="1"/>
          <p:nvPr/>
        </p:nvSpPr>
        <p:spPr>
          <a:xfrm>
            <a:off x="3093030" y="6289981"/>
            <a:ext cx="303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Heisenberg </a:t>
            </a:r>
            <a:r>
              <a:rPr lang="pl-PL" sz="2800" b="1" dirty="0" err="1" smtClean="0"/>
              <a:t>scaling</a:t>
            </a:r>
            <a:endParaRPr lang="pl-PL" sz="28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5" name="Grupa 54"/>
          <p:cNvGrpSpPr/>
          <p:nvPr/>
        </p:nvGrpSpPr>
        <p:grpSpPr>
          <a:xfrm>
            <a:off x="110480" y="4354286"/>
            <a:ext cx="4445765" cy="2015468"/>
            <a:chOff x="110480" y="4354286"/>
            <a:chExt cx="4445765" cy="2015468"/>
          </a:xfrm>
        </p:grpSpPr>
        <p:grpSp>
          <p:nvGrpSpPr>
            <p:cNvPr id="56" name="Grupa 62"/>
            <p:cNvGrpSpPr/>
            <p:nvPr/>
          </p:nvGrpSpPr>
          <p:grpSpPr>
            <a:xfrm>
              <a:off x="2843808" y="5013176"/>
              <a:ext cx="1584176" cy="648072"/>
              <a:chOff x="2843808" y="5013176"/>
              <a:chExt cx="1584176" cy="648072"/>
            </a:xfrm>
          </p:grpSpPr>
          <p:sp>
            <p:nvSpPr>
              <p:cNvPr id="62" name="Prostokąt 61"/>
              <p:cNvSpPr/>
              <p:nvPr/>
            </p:nvSpPr>
            <p:spPr>
              <a:xfrm>
                <a:off x="2843808" y="5013176"/>
                <a:ext cx="1584176" cy="648072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3" name="Obraz 62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059832" y="5085184"/>
                <a:ext cx="990856" cy="533539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57" name="Grupa 63"/>
            <p:cNvGrpSpPr/>
            <p:nvPr/>
          </p:nvGrpSpPr>
          <p:grpSpPr>
            <a:xfrm>
              <a:off x="110480" y="4354286"/>
              <a:ext cx="4445765" cy="2015468"/>
              <a:chOff x="110480" y="4354286"/>
              <a:chExt cx="4445765" cy="2015468"/>
            </a:xfrm>
          </p:grpSpPr>
          <p:grpSp>
            <p:nvGrpSpPr>
              <p:cNvPr id="58" name="Grupa 59"/>
              <p:cNvGrpSpPr/>
              <p:nvPr/>
            </p:nvGrpSpPr>
            <p:grpSpPr>
              <a:xfrm>
                <a:off x="110480" y="4354286"/>
                <a:ext cx="4389512" cy="1279540"/>
                <a:chOff x="110480" y="4354286"/>
                <a:chExt cx="4389512" cy="1279540"/>
              </a:xfrm>
            </p:grpSpPr>
            <p:pic>
              <p:nvPicPr>
                <p:cNvPr id="60" name="Obraz 59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179512" y="5085184"/>
                  <a:ext cx="2537465" cy="54864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pic>
            <p:sp>
              <p:nvSpPr>
                <p:cNvPr id="61" name="pole tekstowe 60"/>
                <p:cNvSpPr txBox="1"/>
                <p:nvPr/>
              </p:nvSpPr>
              <p:spPr>
                <a:xfrm>
                  <a:off x="110480" y="4354286"/>
                  <a:ext cx="438951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err="1" smtClean="0"/>
                    <a:t>The</a:t>
                  </a:r>
                  <a:r>
                    <a:rPr lang="pl-PL" sz="2200" dirty="0" smtClean="0"/>
                    <a:t> </a:t>
                  </a:r>
                  <a:r>
                    <a:rPr lang="pl-PL" sz="2200" dirty="0" err="1" smtClean="0"/>
                    <a:t>optimal</a:t>
                  </a:r>
                  <a:r>
                    <a:rPr lang="pl-PL" sz="2200" dirty="0" smtClean="0"/>
                    <a:t> N </a:t>
                  </a:r>
                  <a:r>
                    <a:rPr lang="pl-PL" sz="2200" dirty="0" err="1" smtClean="0"/>
                    <a:t>photon</a:t>
                  </a:r>
                  <a:r>
                    <a:rPr lang="pl-PL" sz="2200" dirty="0" smtClean="0"/>
                    <a:t> state for interferometry:</a:t>
                  </a:r>
                  <a:endParaRPr lang="pl-PL" sz="2200" dirty="0" smtClean="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59" name="Prostokąt 58"/>
              <p:cNvSpPr/>
              <p:nvPr/>
            </p:nvSpPr>
            <p:spPr>
              <a:xfrm>
                <a:off x="136375" y="5784979"/>
                <a:ext cx="44198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J. J. . Bollinger, W. M. </a:t>
                </a:r>
                <a:r>
                  <a:rPr lang="en-US" sz="1600" dirty="0" err="1"/>
                  <a:t>Itano</a:t>
                </a:r>
                <a:r>
                  <a:rPr lang="en-US" sz="1600" dirty="0"/>
                  <a:t>, D. J. </a:t>
                </a:r>
                <a:r>
                  <a:rPr lang="en-US" sz="1600" dirty="0" err="1"/>
                  <a:t>Wineland</a:t>
                </a:r>
                <a:r>
                  <a:rPr lang="en-US" sz="1600" dirty="0"/>
                  <a:t>, and</a:t>
                </a:r>
              </a:p>
              <a:p>
                <a:r>
                  <a:rPr lang="en-US" sz="1600" dirty="0"/>
                  <a:t>D. J. </a:t>
                </a:r>
                <a:r>
                  <a:rPr lang="en-US" sz="1600" dirty="0" err="1"/>
                  <a:t>Heinzen</a:t>
                </a:r>
                <a:r>
                  <a:rPr lang="en-US" sz="1600" i="1" dirty="0"/>
                  <a:t>, Phys. Rev. A </a:t>
                </a:r>
                <a:r>
                  <a:rPr lang="en-US" sz="1600" b="1" dirty="0"/>
                  <a:t>54</a:t>
                </a:r>
                <a:r>
                  <a:rPr lang="en-US" sz="1600" dirty="0"/>
                  <a:t>, R4649 (1996).</a:t>
                </a:r>
              </a:p>
            </p:txBody>
          </p:sp>
        </p:grpSp>
      </p:grpSp>
      <p:grpSp>
        <p:nvGrpSpPr>
          <p:cNvPr id="64" name="Grupa 63"/>
          <p:cNvGrpSpPr/>
          <p:nvPr/>
        </p:nvGrpSpPr>
        <p:grpSpPr>
          <a:xfrm>
            <a:off x="4593297" y="3645024"/>
            <a:ext cx="4679573" cy="2711478"/>
            <a:chOff x="4593297" y="3645024"/>
            <a:chExt cx="4679573" cy="2711478"/>
          </a:xfrm>
        </p:grpSpPr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6444208" y="3645024"/>
              <a:ext cx="2263145" cy="685802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6" name="Grupa 65"/>
            <p:cNvGrpSpPr/>
            <p:nvPr/>
          </p:nvGrpSpPr>
          <p:grpSpPr>
            <a:xfrm>
              <a:off x="4593297" y="3752190"/>
              <a:ext cx="4679573" cy="2604312"/>
              <a:chOff x="4593297" y="3752190"/>
              <a:chExt cx="4679573" cy="2604312"/>
            </a:xfrm>
          </p:grpSpPr>
          <p:grpSp>
            <p:nvGrpSpPr>
              <p:cNvPr id="67" name="Grupa 60"/>
              <p:cNvGrpSpPr/>
              <p:nvPr/>
            </p:nvGrpSpPr>
            <p:grpSpPr>
              <a:xfrm>
                <a:off x="4593297" y="3752190"/>
                <a:ext cx="4248472" cy="1119721"/>
                <a:chOff x="4593297" y="3752190"/>
                <a:chExt cx="4248472" cy="1119721"/>
              </a:xfrm>
            </p:grpSpPr>
            <p:sp>
              <p:nvSpPr>
                <p:cNvPr id="72" name="pole tekstowe 71"/>
                <p:cNvSpPr txBox="1"/>
                <p:nvPr/>
              </p:nvSpPr>
              <p:spPr>
                <a:xfrm>
                  <a:off x="4593297" y="3752190"/>
                  <a:ext cx="424847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err="1" smtClean="0"/>
                    <a:t>Optimal</a:t>
                  </a:r>
                  <a:r>
                    <a:rPr lang="pl-PL" sz="2200" dirty="0" smtClean="0"/>
                    <a:t> state:</a:t>
                  </a:r>
                  <a:endParaRPr lang="pl-PL" sz="2200" dirty="0" smtClean="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pic>
              <p:nvPicPr>
                <p:cNvPr id="73" name="Obraz 72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0" cstate="print"/>
                <a:stretch>
                  <a:fillRect/>
                </a:stretch>
              </p:blipFill>
              <p:spPr bwMode="auto">
                <a:xfrm>
                  <a:off x="5364088" y="4437112"/>
                  <a:ext cx="2423631" cy="434799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grpSp>
            <p:nvGrpSpPr>
              <p:cNvPr id="68" name="Grupa 61"/>
              <p:cNvGrpSpPr/>
              <p:nvPr/>
            </p:nvGrpSpPr>
            <p:grpSpPr>
              <a:xfrm>
                <a:off x="5796136" y="5013176"/>
                <a:ext cx="1872208" cy="648072"/>
                <a:chOff x="5796136" y="5013176"/>
                <a:chExt cx="1872208" cy="648072"/>
              </a:xfrm>
            </p:grpSpPr>
            <p:sp>
              <p:nvSpPr>
                <p:cNvPr id="70" name="Prostokąt 69"/>
                <p:cNvSpPr/>
                <p:nvPr/>
              </p:nvSpPr>
              <p:spPr>
                <a:xfrm>
                  <a:off x="5796136" y="5013176"/>
                  <a:ext cx="1872208" cy="64807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1" name="Obraz 70" descr="TP_tmp.emf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012160" y="5085184"/>
                  <a:ext cx="1421755" cy="50744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69" name="Prostokąt 68"/>
              <p:cNvSpPr/>
              <p:nvPr/>
            </p:nvSpPr>
            <p:spPr>
              <a:xfrm>
                <a:off x="4700870" y="5771727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600" dirty="0"/>
                  <a:t>D. W. Berry and H. M. Wiseman, </a:t>
                </a:r>
                <a:r>
                  <a:rPr lang="en-US" sz="1600" i="1" dirty="0"/>
                  <a:t>Phys. Rev. </a:t>
                </a:r>
                <a:r>
                  <a:rPr lang="en-US" sz="1600" i="1" dirty="0" err="1" smtClean="0"/>
                  <a:t>Lett</a:t>
                </a:r>
                <a:r>
                  <a:rPr lang="en-US" sz="1600" dirty="0" smtClean="0"/>
                  <a:t>.</a:t>
                </a:r>
                <a:r>
                  <a:rPr lang="pl-PL" sz="1600" dirty="0" smtClean="0"/>
                  <a:t> </a:t>
                </a:r>
                <a:r>
                  <a:rPr lang="en-US" sz="1600" b="1" dirty="0" smtClean="0"/>
                  <a:t>85</a:t>
                </a:r>
                <a:r>
                  <a:rPr lang="en-US" sz="1600" dirty="0"/>
                  <a:t>, 5098 (2000).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decoherence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2" name="Łącznik prosty 71"/>
          <p:cNvCxnSpPr/>
          <p:nvPr/>
        </p:nvCxnSpPr>
        <p:spPr>
          <a:xfrm>
            <a:off x="3275856" y="1484784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/>
          <p:nvPr/>
        </p:nvCxnSpPr>
        <p:spPr>
          <a:xfrm>
            <a:off x="4067944" y="2132856"/>
            <a:ext cx="12961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Łącznik prosty 74"/>
          <p:cNvCxnSpPr/>
          <p:nvPr/>
        </p:nvCxnSpPr>
        <p:spPr>
          <a:xfrm>
            <a:off x="4211960" y="1484784"/>
            <a:ext cx="122413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Prostokąt 75"/>
          <p:cNvSpPr/>
          <p:nvPr/>
        </p:nvSpPr>
        <p:spPr>
          <a:xfrm>
            <a:off x="4860032" y="1268760"/>
            <a:ext cx="504056" cy="432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7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1865" y="1374552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Łącznik prosty 77"/>
          <p:cNvCxnSpPr/>
          <p:nvPr/>
        </p:nvCxnSpPr>
        <p:spPr>
          <a:xfrm rot="5400000" flipH="1">
            <a:off x="4159537" y="1249175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 rot="5400000" flipH="1" flipV="1">
            <a:off x="4138475" y="1980281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 flipH="1" flipV="1">
            <a:off x="5882854" y="1893466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 flipV="1">
            <a:off x="5724128" y="1484784"/>
            <a:ext cx="504056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flipV="1">
            <a:off x="5364088" y="1859789"/>
            <a:ext cx="395695" cy="273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Prostokąt 82"/>
          <p:cNvSpPr/>
          <p:nvPr/>
        </p:nvSpPr>
        <p:spPr>
          <a:xfrm>
            <a:off x="5594492" y="1745252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84" name="Łącznik prosty 83"/>
          <p:cNvCxnSpPr/>
          <p:nvPr/>
        </p:nvCxnSpPr>
        <p:spPr>
          <a:xfrm>
            <a:off x="5436096" y="1484784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ostokąt 84"/>
          <p:cNvSpPr/>
          <p:nvPr/>
        </p:nvSpPr>
        <p:spPr>
          <a:xfrm rot="18900000">
            <a:off x="4189060" y="1425880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6" name="Obraz 8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84550" y="1412776"/>
            <a:ext cx="114300" cy="133731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 rot="18900000">
            <a:off x="4189060" y="2073952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8" name="Obraz 8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84550" y="2060848"/>
            <a:ext cx="114300" cy="133731"/>
          </a:xfrm>
          <a:prstGeom prst="rect">
            <a:avLst/>
          </a:prstGeom>
          <a:noFill/>
          <a:ln/>
          <a:effectLst/>
        </p:spPr>
      </p:pic>
      <p:cxnSp>
        <p:nvCxnSpPr>
          <p:cNvPr id="89" name="Łącznik prosty 88"/>
          <p:cNvCxnSpPr/>
          <p:nvPr/>
        </p:nvCxnSpPr>
        <p:spPr>
          <a:xfrm flipH="1" flipV="1">
            <a:off x="3722614" y="1893466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Łącznik prosty 89"/>
          <p:cNvCxnSpPr/>
          <p:nvPr/>
        </p:nvCxnSpPr>
        <p:spPr>
          <a:xfrm flipV="1">
            <a:off x="3635896" y="1484784"/>
            <a:ext cx="576064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 flipV="1">
            <a:off x="3347864" y="1916832"/>
            <a:ext cx="28106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Prostokąt 91"/>
          <p:cNvSpPr/>
          <p:nvPr/>
        </p:nvSpPr>
        <p:spPr>
          <a:xfrm>
            <a:off x="3419872" y="1772816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44" name="Łącznik prosty 43"/>
          <p:cNvCxnSpPr/>
          <p:nvPr/>
        </p:nvCxnSpPr>
        <p:spPr>
          <a:xfrm>
            <a:off x="4499992" y="2708920"/>
            <a:ext cx="0" cy="4149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a 61"/>
          <p:cNvGrpSpPr/>
          <p:nvPr/>
        </p:nvGrpSpPr>
        <p:grpSpPr>
          <a:xfrm>
            <a:off x="4499992" y="1954140"/>
            <a:ext cx="4644008" cy="1236189"/>
            <a:chOff x="4499992" y="1954140"/>
            <a:chExt cx="4644008" cy="1236189"/>
          </a:xfrm>
        </p:grpSpPr>
        <p:sp>
          <p:nvSpPr>
            <p:cNvPr id="47" name="pole tekstowe 46"/>
            <p:cNvSpPr txBox="1"/>
            <p:nvPr/>
          </p:nvSpPr>
          <p:spPr>
            <a:xfrm>
              <a:off x="5111552" y="1954140"/>
              <a:ext cx="403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800" b="1" dirty="0" smtClean="0"/>
                <a:t>Global </a:t>
              </a:r>
              <a:r>
                <a:rPr lang="pl-PL" sz="2800" b="1" dirty="0" err="1" smtClean="0"/>
                <a:t>approach</a:t>
              </a:r>
              <a:endParaRPr lang="pl-PL" sz="2800" b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" name="pole tekstowe 49"/>
            <p:cNvSpPr txBox="1"/>
            <p:nvPr/>
          </p:nvSpPr>
          <p:spPr>
            <a:xfrm>
              <a:off x="4499992" y="2420888"/>
              <a:ext cx="46440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 err="1" smtClean="0"/>
                <a:t>Tool</a:t>
              </a:r>
              <a:r>
                <a:rPr lang="pl-PL" sz="2200" b="1" dirty="0" smtClean="0"/>
                <a:t>: </a:t>
              </a:r>
              <a:r>
                <a:rPr lang="pl-PL" sz="2200" dirty="0" err="1" smtClean="0"/>
                <a:t>Symmetry</a:t>
              </a:r>
              <a:r>
                <a:rPr lang="pl-PL" sz="2200" dirty="0"/>
                <a:t> </a:t>
              </a:r>
              <a:r>
                <a:rPr lang="pl-PL" sz="2200" dirty="0" err="1" smtClean="0"/>
                <a:t>implies</a:t>
              </a:r>
              <a:r>
                <a:rPr lang="pl-PL" sz="2200" dirty="0" smtClean="0"/>
                <a:t> a </a:t>
              </a:r>
              <a:r>
                <a:rPr lang="pl-PL" sz="2200" dirty="0" err="1" smtClean="0"/>
                <a:t>simple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structure</a:t>
              </a:r>
              <a:r>
                <a:rPr lang="pl-PL" sz="2200" dirty="0" smtClean="0"/>
                <a:t> of </a:t>
              </a:r>
              <a:r>
                <a:rPr lang="pl-PL" sz="2200" dirty="0" err="1" smtClean="0"/>
                <a:t>the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optimal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measurement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61" name="Grupa 60"/>
          <p:cNvGrpSpPr/>
          <p:nvPr/>
        </p:nvGrpSpPr>
        <p:grpSpPr>
          <a:xfrm>
            <a:off x="179512" y="1954140"/>
            <a:ext cx="4248472" cy="1545596"/>
            <a:chOff x="179512" y="1954140"/>
            <a:chExt cx="4248472" cy="1545596"/>
          </a:xfrm>
        </p:grpSpPr>
        <p:sp>
          <p:nvSpPr>
            <p:cNvPr id="46" name="pole tekstowe 45"/>
            <p:cNvSpPr txBox="1"/>
            <p:nvPr/>
          </p:nvSpPr>
          <p:spPr>
            <a:xfrm>
              <a:off x="179512" y="1954140"/>
              <a:ext cx="403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 err="1" smtClean="0"/>
                <a:t>Local</a:t>
              </a:r>
              <a:r>
                <a:rPr lang="pl-PL" sz="2800" b="1" dirty="0" smtClean="0"/>
                <a:t> </a:t>
              </a:r>
              <a:r>
                <a:rPr lang="pl-PL" sz="2800" b="1" dirty="0" err="1" smtClean="0"/>
                <a:t>approach</a:t>
              </a:r>
              <a:endParaRPr lang="pl-PL" sz="2800" b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51" name="Grupa 50"/>
            <p:cNvGrpSpPr/>
            <p:nvPr/>
          </p:nvGrpSpPr>
          <p:grpSpPr>
            <a:xfrm>
              <a:off x="179512" y="2458196"/>
              <a:ext cx="4248472" cy="1041540"/>
              <a:chOff x="0" y="3017506"/>
              <a:chExt cx="4248472" cy="1041540"/>
            </a:xfrm>
          </p:grpSpPr>
          <p:sp>
            <p:nvSpPr>
              <p:cNvPr id="52" name="pole tekstowe 51"/>
              <p:cNvSpPr txBox="1"/>
              <p:nvPr/>
            </p:nvSpPr>
            <p:spPr>
              <a:xfrm>
                <a:off x="0" y="3017506"/>
                <a:ext cx="42484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b="1" dirty="0" err="1" smtClean="0"/>
                  <a:t>Tool</a:t>
                </a:r>
                <a:r>
                  <a:rPr lang="pl-PL" sz="2200" b="1" dirty="0" smtClean="0"/>
                  <a:t>: </a:t>
                </a:r>
                <a:r>
                  <a:rPr lang="pl-PL" sz="2200" dirty="0" smtClean="0"/>
                  <a:t>Fisher </a:t>
                </a:r>
                <a:r>
                  <a:rPr lang="pl-PL" sz="2200" dirty="0" err="1" smtClean="0"/>
                  <a:t>Information</a:t>
                </a:r>
                <a:r>
                  <a:rPr lang="pl-PL" sz="2200" dirty="0" smtClean="0"/>
                  <a:t>, </a:t>
                </a:r>
                <a:r>
                  <a:rPr lang="pl-PL" sz="2200" dirty="0" err="1" smtClean="0"/>
                  <a:t>Cramer-Rao</a:t>
                </a:r>
                <a:r>
                  <a:rPr lang="pl-PL" sz="2200" dirty="0" smtClean="0"/>
                  <a:t> </a:t>
                </a:r>
                <a:r>
                  <a:rPr lang="pl-PL" sz="2200" dirty="0" err="1" smtClean="0"/>
                  <a:t>bound</a:t>
                </a:r>
                <a:endParaRPr lang="pl-PL" sz="2200" dirty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pic>
            <p:nvPicPr>
              <p:cNvPr id="53" name="Obraz 52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728192" y="3449554"/>
                <a:ext cx="1168700" cy="609492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grpSp>
        <p:nvGrpSpPr>
          <p:cNvPr id="48" name="Grupa 47"/>
          <p:cNvGrpSpPr/>
          <p:nvPr/>
        </p:nvGrpSpPr>
        <p:grpSpPr>
          <a:xfrm>
            <a:off x="4567248" y="3429000"/>
            <a:ext cx="4325232" cy="1248670"/>
            <a:chOff x="4567248" y="3429000"/>
            <a:chExt cx="4325232" cy="1248670"/>
          </a:xfrm>
        </p:grpSpPr>
        <p:sp>
          <p:nvSpPr>
            <p:cNvPr id="57" name="Uśmiechnięta buźka 56"/>
            <p:cNvSpPr/>
            <p:nvPr/>
          </p:nvSpPr>
          <p:spPr>
            <a:xfrm>
              <a:off x="4644008" y="3429000"/>
              <a:ext cx="288032" cy="288032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4567248" y="3754340"/>
              <a:ext cx="43252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pl-PL" dirty="0" smtClean="0"/>
                <a:t> No </a:t>
              </a:r>
              <a:r>
                <a:rPr lang="pl-PL" dirty="0" err="1" smtClean="0"/>
                <a:t>analytical</a:t>
              </a:r>
              <a:r>
                <a:rPr lang="pl-PL" dirty="0" smtClean="0"/>
                <a:t> </a:t>
              </a:r>
              <a:r>
                <a:rPr lang="pl-PL" dirty="0" err="1" smtClean="0"/>
                <a:t>formulas</a:t>
              </a:r>
              <a:r>
                <a:rPr lang="pl-PL" dirty="0" smtClean="0"/>
                <a:t> for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optimal</a:t>
              </a:r>
              <a:r>
                <a:rPr lang="pl-PL" dirty="0" smtClean="0"/>
                <a:t> </a:t>
              </a:r>
              <a:r>
                <a:rPr lang="pl-PL" dirty="0" smtClean="0"/>
                <a:t>precision and </a:t>
              </a:r>
              <a:r>
                <a:rPr lang="pl-PL" dirty="0" err="1" smtClean="0"/>
                <a:t>states</a:t>
              </a:r>
              <a:endParaRPr lang="pl-PL" dirty="0" smtClean="0"/>
            </a:p>
            <a:p>
              <a:pPr>
                <a:buFontTx/>
                <a:buChar char="-"/>
              </a:pPr>
              <a:r>
                <a:rPr lang="pl-PL" dirty="0" smtClean="0"/>
                <a:t> </a:t>
              </a:r>
              <a:r>
                <a:rPr lang="pl-PL" dirty="0" err="1" smtClean="0"/>
                <a:t>nontrivial</a:t>
              </a:r>
              <a:r>
                <a:rPr lang="pl-PL" dirty="0" smtClean="0"/>
                <a:t> </a:t>
              </a:r>
              <a:r>
                <a:rPr lang="pl-PL" dirty="0" err="1" smtClean="0"/>
                <a:t>eigenvalue</a:t>
              </a:r>
              <a:r>
                <a:rPr lang="pl-PL" dirty="0" smtClean="0"/>
                <a:t> problem</a:t>
              </a:r>
              <a:endParaRPr lang="en-US" dirty="0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179512" y="3322292"/>
            <a:ext cx="4499992" cy="2024935"/>
            <a:chOff x="179512" y="3322292"/>
            <a:chExt cx="4499992" cy="2024935"/>
          </a:xfrm>
        </p:grpSpPr>
        <p:sp>
          <p:nvSpPr>
            <p:cNvPr id="55" name="Prostokąt 54"/>
            <p:cNvSpPr/>
            <p:nvPr/>
          </p:nvSpPr>
          <p:spPr>
            <a:xfrm>
              <a:off x="179512" y="3610324"/>
              <a:ext cx="43204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pl-PL" dirty="0" smtClean="0"/>
                <a:t>Fisher </a:t>
              </a:r>
              <a:r>
                <a:rPr lang="pl-PL" dirty="0" err="1" smtClean="0"/>
                <a:t>Information</a:t>
              </a:r>
              <a:r>
                <a:rPr lang="pl-PL" dirty="0" smtClean="0"/>
                <a:t>, </a:t>
              </a:r>
              <a:r>
                <a:rPr lang="pl-PL" dirty="0" err="1" smtClean="0"/>
                <a:t>more</a:t>
              </a:r>
              <a:r>
                <a:rPr lang="pl-PL" dirty="0" smtClean="0"/>
                <a:t> </a:t>
              </a:r>
              <a:r>
                <a:rPr lang="pl-PL" dirty="0" err="1" smtClean="0"/>
                <a:t>difficult</a:t>
              </a:r>
              <a:r>
                <a:rPr lang="pl-PL" dirty="0" smtClean="0"/>
                <a:t> to </a:t>
              </a:r>
              <a:r>
                <a:rPr lang="pl-PL" dirty="0" err="1" smtClean="0"/>
                <a:t>calculate</a:t>
              </a:r>
              <a:endParaRPr lang="pl-PL" dirty="0" smtClean="0"/>
            </a:p>
            <a:p>
              <a:pPr>
                <a:buFontTx/>
                <a:buChar char="-"/>
              </a:pPr>
              <a:r>
                <a:rPr lang="pl-PL" dirty="0" smtClean="0"/>
                <a:t> </a:t>
              </a:r>
              <a:r>
                <a:rPr lang="pl-PL" dirty="0" err="1" smtClean="0"/>
                <a:t>Optimal</a:t>
              </a:r>
              <a:r>
                <a:rPr lang="pl-PL" dirty="0" smtClean="0"/>
                <a:t> </a:t>
              </a:r>
              <a:r>
                <a:rPr lang="pl-PL" dirty="0" err="1" smtClean="0"/>
                <a:t>states</a:t>
              </a:r>
              <a:r>
                <a:rPr lang="pl-PL" dirty="0" smtClean="0"/>
                <a:t> do not </a:t>
              </a:r>
              <a:r>
                <a:rPr lang="pl-PL" dirty="0" err="1" smtClean="0"/>
                <a:t>have</a:t>
              </a:r>
              <a:r>
                <a:rPr lang="pl-PL" dirty="0" smtClean="0"/>
                <a:t> </a:t>
              </a:r>
              <a:r>
                <a:rPr lang="pl-PL" dirty="0" err="1" smtClean="0"/>
                <a:t>simple</a:t>
              </a:r>
              <a:r>
                <a:rPr lang="pl-PL" dirty="0" smtClean="0"/>
                <a:t> </a:t>
              </a:r>
              <a:r>
                <a:rPr lang="pl-PL" dirty="0" err="1" smtClean="0"/>
                <a:t>structure</a:t>
              </a:r>
              <a:endParaRPr lang="en-US" dirty="0"/>
            </a:p>
          </p:txBody>
        </p:sp>
        <p:sp>
          <p:nvSpPr>
            <p:cNvPr id="56" name="Uśmiechnięta buźka 55"/>
            <p:cNvSpPr/>
            <p:nvPr/>
          </p:nvSpPr>
          <p:spPr>
            <a:xfrm>
              <a:off x="251520" y="3322292"/>
              <a:ext cx="288032" cy="288032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rostokąt 58"/>
            <p:cNvSpPr/>
            <p:nvPr/>
          </p:nvSpPr>
          <p:spPr>
            <a:xfrm>
              <a:off x="179512" y="4762452"/>
              <a:ext cx="44999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/>
              <a:r>
                <a:rPr lang="pl-PL" sz="1600" dirty="0" smtClean="0">
                  <a:solidFill>
                    <a:prstClr val="black"/>
                  </a:solidFill>
                </a:rPr>
                <a:t>RDD, et al. PR</a:t>
              </a:r>
              <a:r>
                <a:rPr lang="en-US" sz="1600" dirty="0" smtClean="0">
                  <a:solidFill>
                    <a:prstClr val="black"/>
                  </a:solidFill>
                </a:rPr>
                <a:t>A 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80</a:t>
              </a:r>
              <a:r>
                <a:rPr lang="en-US" sz="1600" dirty="0" smtClean="0">
                  <a:solidFill>
                    <a:prstClr val="black"/>
                  </a:solidFill>
                </a:rPr>
                <a:t>, 013825</a:t>
              </a:r>
              <a:r>
                <a:rPr lang="pl-PL" sz="1600" dirty="0" smtClean="0">
                  <a:solidFill>
                    <a:prstClr val="black"/>
                  </a:solidFill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</a:rPr>
                <a:t>(2009</a:t>
              </a:r>
              <a:r>
                <a:rPr lang="pl-PL" sz="1600" dirty="0" smtClean="0">
                  <a:solidFill>
                    <a:prstClr val="black"/>
                  </a:solidFill>
                </a:rPr>
                <a:t>)</a:t>
              </a:r>
            </a:p>
            <a:p>
              <a:pPr marL="342900" lvl="0" indent="-342900"/>
              <a:r>
                <a:rPr lang="pl-PL" sz="1600" dirty="0" smtClean="0">
                  <a:solidFill>
                    <a:prstClr val="black"/>
                  </a:solidFill>
                </a:rPr>
                <a:t>U.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Dorner</a:t>
              </a:r>
              <a:r>
                <a:rPr lang="pl-PL" sz="1600" dirty="0" smtClean="0">
                  <a:solidFill>
                    <a:prstClr val="black"/>
                  </a:solidFill>
                </a:rPr>
                <a:t>, et al.</a:t>
              </a:r>
              <a:r>
                <a:rPr lang="en-US" sz="1600" i="1" dirty="0" smtClean="0">
                  <a:solidFill>
                    <a:prstClr val="black"/>
                  </a:solidFill>
                </a:rPr>
                <a:t>, </a:t>
              </a:r>
              <a:r>
                <a:rPr lang="pl-PL" sz="1600" i="1" dirty="0" smtClean="0">
                  <a:solidFill>
                    <a:prstClr val="black"/>
                  </a:solidFill>
                </a:rPr>
                <a:t> </a:t>
              </a:r>
              <a:r>
                <a:rPr lang="pl-PL" sz="1600" dirty="0" smtClean="0">
                  <a:solidFill>
                    <a:prstClr val="black"/>
                  </a:solidFill>
                </a:rPr>
                <a:t>PRL</a:t>
              </a:r>
              <a:r>
                <a:rPr lang="en-US" sz="1600" i="1" dirty="0" smtClean="0">
                  <a:solidFill>
                    <a:prstClr val="black"/>
                  </a:solidFill>
                </a:rPr>
                <a:t>. 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102</a:t>
              </a:r>
              <a:r>
                <a:rPr lang="en-US" sz="1600" dirty="0" smtClean="0">
                  <a:solidFill>
                    <a:prstClr val="black"/>
                  </a:solidFill>
                </a:rPr>
                <a:t>, 040403 (2009</a:t>
              </a:r>
              <a:r>
                <a:rPr lang="pl-PL" sz="1600" dirty="0" smtClean="0">
                  <a:solidFill>
                    <a:prstClr val="black"/>
                  </a:solidFill>
                </a:rPr>
                <a:t>)</a:t>
              </a:r>
            </a:p>
          </p:txBody>
        </p:sp>
      </p:grpSp>
      <p:grpSp>
        <p:nvGrpSpPr>
          <p:cNvPr id="54" name="Grupa 53"/>
          <p:cNvGrpSpPr/>
          <p:nvPr/>
        </p:nvGrpSpPr>
        <p:grpSpPr>
          <a:xfrm>
            <a:off x="77507" y="5281473"/>
            <a:ext cx="4572000" cy="1449569"/>
            <a:chOff x="77507" y="5281473"/>
            <a:chExt cx="4572000" cy="1449569"/>
          </a:xfrm>
        </p:grpSpPr>
        <p:sp>
          <p:nvSpPr>
            <p:cNvPr id="60" name="Uśmiechnięta buźka 59"/>
            <p:cNvSpPr/>
            <p:nvPr/>
          </p:nvSpPr>
          <p:spPr>
            <a:xfrm>
              <a:off x="251520" y="5338516"/>
              <a:ext cx="288032" cy="288032"/>
            </a:xfrm>
            <a:prstGeom prst="smileyFace">
              <a:avLst>
                <a:gd name="adj" fmla="val 4653"/>
              </a:avLst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671173" y="5281473"/>
              <a:ext cx="35407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err="1" smtClean="0"/>
                <a:t>Analytical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lower</a:t>
              </a:r>
              <a:r>
                <a:rPr lang="pl-PL" b="1" dirty="0" smtClean="0"/>
                <a:t>  </a:t>
              </a:r>
              <a:r>
                <a:rPr lang="pl-PL" b="1" dirty="0" err="1" smtClean="0"/>
                <a:t>bound</a:t>
              </a:r>
              <a:r>
                <a:rPr lang="pl-PL" b="1" dirty="0" smtClean="0"/>
                <a:t>:</a:t>
              </a:r>
              <a:endParaRPr lang="en-US" b="1" dirty="0"/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77507" y="6392488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pl-PL" sz="1600" dirty="0" smtClean="0">
                  <a:solidFill>
                    <a:prstClr val="black"/>
                  </a:solidFill>
                </a:rPr>
                <a:t>S.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Knysh</a:t>
              </a:r>
              <a:r>
                <a:rPr lang="pl-PL" sz="1600" dirty="0" smtClean="0">
                  <a:solidFill>
                    <a:prstClr val="black"/>
                  </a:solidFill>
                </a:rPr>
                <a:t>, V.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Smelyanskiy</a:t>
              </a:r>
              <a:r>
                <a:rPr lang="pl-PL" sz="1600" dirty="0" smtClean="0">
                  <a:solidFill>
                    <a:prstClr val="black"/>
                  </a:solidFill>
                </a:rPr>
                <a:t>, G.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Durkin</a:t>
              </a:r>
              <a:r>
                <a:rPr lang="pl-PL" sz="1600" dirty="0" smtClean="0">
                  <a:solidFill>
                    <a:prstClr val="black"/>
                  </a:solidFill>
                </a:rPr>
                <a:t>  PRA </a:t>
              </a:r>
              <a:r>
                <a:rPr lang="pl-PL" sz="1600" b="1" dirty="0" smtClean="0">
                  <a:solidFill>
                    <a:prstClr val="black"/>
                  </a:solidFill>
                </a:rPr>
                <a:t>83</a:t>
              </a:r>
              <a:r>
                <a:rPr lang="pl-PL" sz="1600" dirty="0" smtClean="0">
                  <a:solidFill>
                    <a:prstClr val="black"/>
                  </a:solidFill>
                </a:rPr>
                <a:t>,  </a:t>
              </a:r>
              <a:r>
                <a:rPr lang="en-US" sz="1600" dirty="0" smtClean="0">
                  <a:solidFill>
                    <a:prstClr val="black"/>
                  </a:solidFill>
                </a:rPr>
                <a:t>(2011</a:t>
              </a:r>
              <a:r>
                <a:rPr lang="pl-PL" sz="1600" dirty="0" smtClean="0">
                  <a:solidFill>
                    <a:prstClr val="black"/>
                  </a:solidFill>
                </a:rPr>
                <a:t>)</a:t>
              </a:r>
            </a:p>
          </p:txBody>
        </p:sp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0" y="5733256"/>
              <a:ext cx="2082969" cy="63540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9" name="Grupa 48"/>
          <p:cNvGrpSpPr/>
          <p:nvPr/>
        </p:nvGrpSpPr>
        <p:grpSpPr>
          <a:xfrm>
            <a:off x="4572000" y="5229200"/>
            <a:ext cx="4355976" cy="1490682"/>
            <a:chOff x="4572000" y="5229200"/>
            <a:chExt cx="4355976" cy="1490682"/>
          </a:xfrm>
        </p:grpSpPr>
        <p:sp>
          <p:nvSpPr>
            <p:cNvPr id="43" name="pole tekstowe 42"/>
            <p:cNvSpPr txBox="1"/>
            <p:nvPr/>
          </p:nvSpPr>
          <p:spPr>
            <a:xfrm>
              <a:off x="4644008" y="6381328"/>
              <a:ext cx="4283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J</a:t>
              </a:r>
              <a:r>
                <a:rPr lang="pl-PL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. 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K</a:t>
              </a:r>
              <a:r>
                <a:rPr lang="pl-PL" sz="1600" dirty="0" err="1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olodynski</a:t>
              </a:r>
              <a:r>
                <a:rPr lang="pl-PL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 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RDD</a:t>
              </a:r>
              <a:r>
                <a:rPr lang="en-GB" sz="1600" i="1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 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PRA </a:t>
              </a:r>
              <a:r>
                <a:rPr lang="en-GB" sz="1600" b="1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82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,053804 (2010)</a:t>
              </a:r>
              <a:endParaRPr lang="en-GB" sz="1600" dirty="0"/>
            </a:p>
          </p:txBody>
        </p:sp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52120" y="5661248"/>
              <a:ext cx="2082969" cy="63540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9" name="Uśmiechnięta buźka 68"/>
            <p:cNvSpPr/>
            <p:nvPr/>
          </p:nvSpPr>
          <p:spPr>
            <a:xfrm>
              <a:off x="4572000" y="5301208"/>
              <a:ext cx="288032" cy="288032"/>
            </a:xfrm>
            <a:prstGeom prst="smileyFace">
              <a:avLst>
                <a:gd name="adj" fmla="val 4653"/>
              </a:avLst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rostokąt 69"/>
            <p:cNvSpPr/>
            <p:nvPr/>
          </p:nvSpPr>
          <p:spPr>
            <a:xfrm>
              <a:off x="4932040" y="5229200"/>
              <a:ext cx="35407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err="1" smtClean="0"/>
                <a:t>Analytical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lower</a:t>
              </a:r>
              <a:r>
                <a:rPr lang="pl-PL" b="1" dirty="0" smtClean="0"/>
                <a:t>  </a:t>
              </a:r>
              <a:r>
                <a:rPr lang="pl-PL" b="1" dirty="0" err="1" smtClean="0"/>
                <a:t>bound</a:t>
              </a:r>
              <a:r>
                <a:rPr lang="pl-PL" b="1" dirty="0" smtClean="0"/>
                <a:t>:</a:t>
              </a:r>
              <a:endParaRPr lang="en-US" b="1" dirty="0"/>
            </a:p>
          </p:txBody>
        </p:sp>
      </p:grpSp>
      <p:pic>
        <p:nvPicPr>
          <p:cNvPr id="71" name="Obraz 7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411760" y="1556792"/>
            <a:ext cx="784179" cy="374685"/>
          </a:xfrm>
          <a:prstGeom prst="rect">
            <a:avLst/>
          </a:prstGeom>
          <a:noFill/>
          <a:ln/>
          <a:effectLst/>
        </p:spPr>
      </p:pic>
      <p:sp>
        <p:nvSpPr>
          <p:cNvPr id="67" name="pole tekstowe 66"/>
          <p:cNvSpPr txBox="1"/>
          <p:nvPr/>
        </p:nvSpPr>
        <p:spPr>
          <a:xfrm>
            <a:off x="1475656" y="3717032"/>
            <a:ext cx="5832648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Heisenberg </a:t>
            </a:r>
            <a:r>
              <a:rPr lang="pl-PL" sz="4400" dirty="0" err="1" smtClean="0"/>
              <a:t>scaling</a:t>
            </a:r>
            <a:r>
              <a:rPr lang="pl-PL" sz="4400" dirty="0" smtClean="0"/>
              <a:t> </a:t>
            </a:r>
            <a:r>
              <a:rPr lang="pl-PL" sz="4400" dirty="0" err="1" smtClean="0"/>
              <a:t>lost</a:t>
            </a:r>
            <a:r>
              <a:rPr lang="pl-PL" sz="4400" dirty="0" smtClean="0"/>
              <a:t>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Fundamental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bound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</a:t>
            </a:r>
            <a:r>
              <a:rPr kumimoji="0" lang="pl-PL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quantum </a:t>
            </a:r>
            <a:r>
              <a:rPr kumimoji="0" lang="pl-PL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enhancement</a:t>
            </a:r>
            <a:r>
              <a:rPr kumimoji="0" lang="pl-PL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precision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899592" y="1973875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691680" y="2621947"/>
            <a:ext cx="12961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1835696" y="1973875"/>
            <a:ext cx="122413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483768" y="1757851"/>
            <a:ext cx="504056" cy="432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10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5601" y="1863643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8024" y="1484784"/>
            <a:ext cx="2869428" cy="635450"/>
          </a:xfrm>
          <a:prstGeom prst="rect">
            <a:avLst/>
          </a:prstGeom>
          <a:noFill/>
          <a:ln/>
          <a:effectLst/>
        </p:spPr>
      </p:pic>
      <p:cxnSp>
        <p:nvCxnSpPr>
          <p:cNvPr id="11" name="Łącznik prosty 10"/>
          <p:cNvCxnSpPr/>
          <p:nvPr/>
        </p:nvCxnSpPr>
        <p:spPr>
          <a:xfrm rot="5400000" flipH="1">
            <a:off x="1783273" y="1738266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 flipH="1" flipV="1">
            <a:off x="1762211" y="2469372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 flipV="1">
            <a:off x="3506590" y="2382557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3347864" y="1973875"/>
            <a:ext cx="504056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2987824" y="2348880"/>
            <a:ext cx="395695" cy="273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218228" y="2234343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7" name="Łącznik prosty 16"/>
          <p:cNvCxnSpPr/>
          <p:nvPr/>
        </p:nvCxnSpPr>
        <p:spPr>
          <a:xfrm>
            <a:off x="3059832" y="1973875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 rot="18900000">
            <a:off x="1812796" y="1914971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9" name="Obraz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8286" y="1901867"/>
            <a:ext cx="114300" cy="133731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 rot="18900000">
            <a:off x="1812796" y="2563043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1" name="Obraz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8286" y="2549939"/>
            <a:ext cx="114300" cy="133731"/>
          </a:xfrm>
          <a:prstGeom prst="rect">
            <a:avLst/>
          </a:prstGeom>
          <a:noFill/>
          <a:ln/>
          <a:effectLst/>
        </p:spPr>
      </p:pic>
      <p:cxnSp>
        <p:nvCxnSpPr>
          <p:cNvPr id="22" name="Łącznik prosty 21"/>
          <p:cNvCxnSpPr/>
          <p:nvPr/>
        </p:nvCxnSpPr>
        <p:spPr>
          <a:xfrm flipH="1" flipV="1">
            <a:off x="1346350" y="2382557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1259632" y="1973875"/>
            <a:ext cx="576064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V="1">
            <a:off x="971600" y="2405923"/>
            <a:ext cx="28106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1043608" y="2261907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1" name="Obraz 3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4048" y="2348880"/>
            <a:ext cx="2056850" cy="609438"/>
          </a:xfrm>
          <a:prstGeom prst="rect">
            <a:avLst/>
          </a:prstGeom>
          <a:noFill/>
          <a:ln/>
          <a:effectLst/>
        </p:spPr>
      </p:pic>
      <p:pic>
        <p:nvPicPr>
          <p:cNvPr id="33" name="Obraz 3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3576" y="3501008"/>
            <a:ext cx="2533057" cy="64660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32" name="Grupa 31"/>
          <p:cNvGrpSpPr/>
          <p:nvPr/>
        </p:nvGrpSpPr>
        <p:grpSpPr>
          <a:xfrm>
            <a:off x="323528" y="5229200"/>
            <a:ext cx="5815532" cy="1304925"/>
            <a:chOff x="323528" y="5229200"/>
            <a:chExt cx="5815532" cy="1304925"/>
          </a:xfrm>
        </p:grpSpPr>
        <p:grpSp>
          <p:nvGrpSpPr>
            <p:cNvPr id="50" name="Grupa 49"/>
            <p:cNvGrpSpPr/>
            <p:nvPr/>
          </p:nvGrpSpPr>
          <p:grpSpPr bwMode="auto">
            <a:xfrm>
              <a:off x="323528" y="5229200"/>
              <a:ext cx="5815532" cy="1304925"/>
              <a:chOff x="402659" y="5229199"/>
              <a:chExt cx="5815532" cy="1304925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02659" y="5229199"/>
                <a:ext cx="4305300" cy="1304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Obraz 47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435107" y="5949279"/>
                <a:ext cx="1783084" cy="57195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32040" y="5301208"/>
              <a:ext cx="940058" cy="22853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4" name="Obraz 3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6216" y="5949280"/>
            <a:ext cx="1920247" cy="5486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3275856" y="1700809"/>
            <a:ext cx="792088" cy="72008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 smtClean="0">
                <a:latin typeface="+mj-lt"/>
                <a:ea typeface="+mj-ea"/>
                <a:cs typeface="+mj-cs"/>
              </a:rPr>
              <a:t>General </a:t>
            </a:r>
            <a:r>
              <a:rPr lang="pl-PL" sz="4800" b="1" dirty="0" err="1" smtClean="0">
                <a:latin typeface="+mj-lt"/>
                <a:ea typeface="+mj-ea"/>
                <a:cs typeface="+mj-cs"/>
              </a:rPr>
              <a:t>method</a:t>
            </a:r>
            <a:r>
              <a:rPr lang="pl-PL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800" b="1" dirty="0" smtClean="0">
                <a:latin typeface="+mj-lt"/>
                <a:ea typeface="+mj-ea"/>
                <a:cs typeface="+mj-cs"/>
              </a:rPr>
              <a:t>for </a:t>
            </a:r>
            <a:r>
              <a:rPr lang="pl-PL" sz="4800" b="1" dirty="0" err="1" smtClean="0">
                <a:latin typeface="+mj-lt"/>
                <a:ea typeface="+mj-ea"/>
                <a:cs typeface="+mj-cs"/>
              </a:rPr>
              <a:t>other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decoherence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models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124744"/>
            <a:ext cx="44689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b="1" dirty="0" smtClean="0"/>
              <a:t>Fisher </a:t>
            </a:r>
            <a:r>
              <a:rPr lang="pl-PL" sz="2300" b="1" dirty="0" err="1" smtClean="0"/>
              <a:t>information</a:t>
            </a:r>
            <a:r>
              <a:rPr lang="pl-PL" sz="2300" b="1" dirty="0" smtClean="0"/>
              <a:t> via </a:t>
            </a:r>
            <a:r>
              <a:rPr lang="pl-PL" sz="2300" b="1" dirty="0" err="1" smtClean="0"/>
              <a:t>purifications</a:t>
            </a:r>
            <a:endParaRPr lang="en-US" sz="2300" b="1" dirty="0"/>
          </a:p>
        </p:txBody>
      </p:sp>
      <p:sp>
        <p:nvSpPr>
          <p:cNvPr id="11" name="Prostokąt 10"/>
          <p:cNvSpPr/>
          <p:nvPr/>
        </p:nvSpPr>
        <p:spPr>
          <a:xfrm>
            <a:off x="1691680" y="1700809"/>
            <a:ext cx="7920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Obraz 2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79712" y="1988841"/>
            <a:ext cx="152549" cy="178482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1916832"/>
            <a:ext cx="331032" cy="279165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ze strzałką 17"/>
          <p:cNvCxnSpPr/>
          <p:nvPr/>
        </p:nvCxnSpPr>
        <p:spPr>
          <a:xfrm>
            <a:off x="2555776" y="2060849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4211960" y="2060849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4932040" y="1700808"/>
            <a:ext cx="1584176" cy="7200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Obraz 2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6056" y="1916832"/>
            <a:ext cx="1271117" cy="279249"/>
          </a:xfrm>
          <a:prstGeom prst="rect">
            <a:avLst/>
          </a:prstGeom>
          <a:noFill/>
          <a:ln/>
          <a:effectLst/>
        </p:spPr>
      </p:pic>
      <p:pic>
        <p:nvPicPr>
          <p:cNvPr id="92" name="Obraz 9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86" t="-16694" r="-3186" b="-16694"/>
          <a:stretch>
            <a:fillRect/>
          </a:stretch>
        </p:blipFill>
        <p:spPr bwMode="auto">
          <a:xfrm>
            <a:off x="2555776" y="5229200"/>
            <a:ext cx="2886607" cy="6907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  <p:grpSp>
        <p:nvGrpSpPr>
          <p:cNvPr id="44" name="Grupa 43"/>
          <p:cNvGrpSpPr/>
          <p:nvPr/>
        </p:nvGrpSpPr>
        <p:grpSpPr>
          <a:xfrm>
            <a:off x="116971" y="3284984"/>
            <a:ext cx="6399245" cy="1440160"/>
            <a:chOff x="116971" y="3284984"/>
            <a:chExt cx="6399245" cy="1440160"/>
          </a:xfrm>
        </p:grpSpPr>
        <p:sp>
          <p:nvSpPr>
            <p:cNvPr id="49" name="Prostokąt 48"/>
            <p:cNvSpPr/>
            <p:nvPr/>
          </p:nvSpPr>
          <p:spPr>
            <a:xfrm>
              <a:off x="1691680" y="3284984"/>
              <a:ext cx="792088" cy="1440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3275856" y="3284984"/>
              <a:ext cx="792088" cy="144016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Obraz 5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07704" y="3861048"/>
              <a:ext cx="331976" cy="27996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7" name="Łącznik prosty ze strzałką 36"/>
            <p:cNvCxnSpPr/>
            <p:nvPr/>
          </p:nvCxnSpPr>
          <p:spPr>
            <a:xfrm>
              <a:off x="2555776" y="4005064"/>
              <a:ext cx="6480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ze strzałką 37"/>
            <p:cNvCxnSpPr/>
            <p:nvPr/>
          </p:nvCxnSpPr>
          <p:spPr>
            <a:xfrm>
              <a:off x="4211960" y="3933056"/>
              <a:ext cx="6480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4932040" y="3284984"/>
              <a:ext cx="1584176" cy="144015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Obraz 7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17598" y="3861048"/>
              <a:ext cx="279594" cy="27959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Obraz 75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48943" y="3834340"/>
              <a:ext cx="1499864" cy="27922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pole tekstowe 41"/>
            <p:cNvSpPr txBox="1"/>
            <p:nvPr/>
          </p:nvSpPr>
          <p:spPr>
            <a:xfrm>
              <a:off x="323528" y="3429000"/>
              <a:ext cx="851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System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116971" y="4168417"/>
              <a:ext cx="1388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Environment</a:t>
              </a:r>
              <a:endParaRPr lang="en-US" dirty="0"/>
            </a:p>
          </p:txBody>
        </p:sp>
        <p:cxnSp>
          <p:nvCxnSpPr>
            <p:cNvPr id="55" name="Łącznik prosty 54"/>
            <p:cNvCxnSpPr/>
            <p:nvPr/>
          </p:nvCxnSpPr>
          <p:spPr>
            <a:xfrm flipV="1">
              <a:off x="4067944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>
            <a:xfrm flipH="1">
              <a:off x="3275856" y="328498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 flipV="1">
              <a:off x="3275856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>
            <a:xfrm flipV="1">
              <a:off x="4067944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/>
            <p:cNvCxnSpPr/>
            <p:nvPr/>
          </p:nvCxnSpPr>
          <p:spPr>
            <a:xfrm flipV="1">
              <a:off x="3275856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/>
            <p:cNvCxnSpPr/>
            <p:nvPr/>
          </p:nvCxnSpPr>
          <p:spPr>
            <a:xfrm>
              <a:off x="3275856" y="472514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66"/>
            <p:cNvCxnSpPr/>
            <p:nvPr/>
          </p:nvCxnSpPr>
          <p:spPr>
            <a:xfrm flipV="1">
              <a:off x="2483768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 flipH="1">
              <a:off x="1691680" y="328498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/>
            <p:cNvCxnSpPr/>
            <p:nvPr/>
          </p:nvCxnSpPr>
          <p:spPr>
            <a:xfrm flipV="1">
              <a:off x="1691680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 flipV="1">
              <a:off x="2483768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 flipV="1">
              <a:off x="1691680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>
              <a:off x="1691680" y="472514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pole tekstowe 72"/>
            <p:cNvSpPr txBox="1"/>
            <p:nvPr/>
          </p:nvSpPr>
          <p:spPr>
            <a:xfrm>
              <a:off x="611560" y="37890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+</a:t>
              </a:r>
            </a:p>
          </p:txBody>
        </p:sp>
        <p:cxnSp>
          <p:nvCxnSpPr>
            <p:cNvPr id="77" name="Łącznik prosty 76"/>
            <p:cNvCxnSpPr/>
            <p:nvPr/>
          </p:nvCxnSpPr>
          <p:spPr>
            <a:xfrm flipV="1">
              <a:off x="6516216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Łącznik prosty 77"/>
            <p:cNvCxnSpPr/>
            <p:nvPr/>
          </p:nvCxnSpPr>
          <p:spPr>
            <a:xfrm flipH="1">
              <a:off x="4932040" y="3284984"/>
              <a:ext cx="15841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y 78"/>
            <p:cNvCxnSpPr/>
            <p:nvPr/>
          </p:nvCxnSpPr>
          <p:spPr>
            <a:xfrm flipV="1">
              <a:off x="4932040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 flipV="1">
              <a:off x="6516216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y 80"/>
            <p:cNvCxnSpPr/>
            <p:nvPr/>
          </p:nvCxnSpPr>
          <p:spPr>
            <a:xfrm flipV="1">
              <a:off x="4932040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/>
            <p:cNvCxnSpPr/>
            <p:nvPr/>
          </p:nvCxnSpPr>
          <p:spPr>
            <a:xfrm>
              <a:off x="4932040" y="4725144"/>
              <a:ext cx="158417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Obraz 8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2708920"/>
            <a:ext cx="2543103" cy="306781"/>
          </a:xfrm>
          <a:prstGeom prst="rect">
            <a:avLst/>
          </a:prstGeom>
          <a:noFill/>
          <a:ln/>
          <a:effectLst/>
        </p:spPr>
      </p:pic>
      <p:sp>
        <p:nvSpPr>
          <p:cNvPr id="93" name="Prostokąt 92"/>
          <p:cNvSpPr/>
          <p:nvPr/>
        </p:nvSpPr>
        <p:spPr>
          <a:xfrm>
            <a:off x="0" y="6211669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prstClr val="black"/>
                </a:solidFill>
              </a:rPr>
              <a:t>B. M. Escher, R. L. de Matos Filho, and L. Dav</a:t>
            </a:r>
            <a:r>
              <a:rPr lang="en-US" dirty="0" err="1" smtClean="0">
                <a:solidFill>
                  <a:prstClr val="black"/>
                </a:solidFill>
              </a:rPr>
              <a:t>idovich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Nature Physics, </a:t>
            </a:r>
            <a:r>
              <a:rPr lang="en-US" b="1" dirty="0" smtClean="0">
                <a:solidFill>
                  <a:prstClr val="black"/>
                </a:solidFill>
              </a:rPr>
              <a:t>7, </a:t>
            </a:r>
            <a:r>
              <a:rPr lang="en-US" dirty="0" smtClean="0">
                <a:solidFill>
                  <a:prstClr val="black"/>
                </a:solidFill>
              </a:rPr>
              <a:t>406 (2011</a:t>
            </a:r>
            <a:r>
              <a:rPr lang="pl-PL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/>
              <a:t>A. Fujiwara and H. Imai, J. Phys. A: Math. </a:t>
            </a:r>
            <a:r>
              <a:rPr lang="en-US" dirty="0" err="1" smtClean="0"/>
              <a:t>Theor</a:t>
            </a:r>
            <a:r>
              <a:rPr lang="en-US" dirty="0" smtClean="0"/>
              <a:t>.,</a:t>
            </a:r>
            <a:r>
              <a:rPr lang="pl-PL" dirty="0" smtClean="0"/>
              <a:t> </a:t>
            </a:r>
            <a:r>
              <a:rPr lang="en-US" dirty="0" smtClean="0"/>
              <a:t>41, 255304 (2008).</a:t>
            </a:r>
            <a:endParaRPr lang="pl-PL" dirty="0" smtClean="0">
              <a:solidFill>
                <a:prstClr val="black"/>
              </a:solidFill>
            </a:endParaRPr>
          </a:p>
        </p:txBody>
      </p:sp>
      <p:grpSp>
        <p:nvGrpSpPr>
          <p:cNvPr id="54" name="Grupa 53"/>
          <p:cNvGrpSpPr/>
          <p:nvPr/>
        </p:nvGrpSpPr>
        <p:grpSpPr>
          <a:xfrm>
            <a:off x="7452320" y="1916832"/>
            <a:ext cx="1070317" cy="2300339"/>
            <a:chOff x="7452320" y="1916832"/>
            <a:chExt cx="1070317" cy="2300339"/>
          </a:xfrm>
        </p:grpSpPr>
        <p:pic>
          <p:nvPicPr>
            <p:cNvPr id="47" name="Obraz 4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96336" y="1916832"/>
              <a:ext cx="778413" cy="3561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52320" y="3861048"/>
              <a:ext cx="1070317" cy="3561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5400000">
              <a:off x="7812360" y="2852936"/>
              <a:ext cx="227685" cy="29190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 smtClean="0">
                <a:latin typeface="+mj-lt"/>
                <a:ea typeface="+mj-ea"/>
                <a:cs typeface="+mj-cs"/>
              </a:rPr>
              <a:t>General </a:t>
            </a:r>
            <a:r>
              <a:rPr lang="pl-PL" sz="4800" b="1" dirty="0" err="1" smtClean="0">
                <a:latin typeface="+mj-lt"/>
                <a:ea typeface="+mj-ea"/>
                <a:cs typeface="+mj-cs"/>
              </a:rPr>
              <a:t>method</a:t>
            </a:r>
            <a:r>
              <a:rPr lang="pl-PL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800" b="1" dirty="0" smtClean="0">
                <a:latin typeface="+mj-lt"/>
                <a:ea typeface="+mj-ea"/>
                <a:cs typeface="+mj-cs"/>
              </a:rPr>
              <a:t>for </a:t>
            </a:r>
            <a:r>
              <a:rPr lang="pl-PL" sz="4800" b="1" dirty="0" err="1" smtClean="0">
                <a:latin typeface="+mj-lt"/>
                <a:ea typeface="+mj-ea"/>
                <a:cs typeface="+mj-cs"/>
              </a:rPr>
              <a:t>other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decoherence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models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124744"/>
            <a:ext cx="44689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b="1" dirty="0" smtClean="0"/>
              <a:t>Fisher </a:t>
            </a:r>
            <a:r>
              <a:rPr lang="pl-PL" sz="2300" b="1" dirty="0" err="1" smtClean="0"/>
              <a:t>information</a:t>
            </a:r>
            <a:r>
              <a:rPr lang="pl-PL" sz="2300" b="1" dirty="0" smtClean="0"/>
              <a:t> via </a:t>
            </a:r>
            <a:r>
              <a:rPr lang="pl-PL" sz="2300" b="1" dirty="0" err="1" smtClean="0"/>
              <a:t>purifications</a:t>
            </a:r>
            <a:endParaRPr lang="en-US" sz="2300" b="1" dirty="0"/>
          </a:p>
        </p:txBody>
      </p:sp>
      <p:sp>
        <p:nvSpPr>
          <p:cNvPr id="93" name="Prostokąt 92"/>
          <p:cNvSpPr/>
          <p:nvPr/>
        </p:nvSpPr>
        <p:spPr>
          <a:xfrm>
            <a:off x="0" y="648866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prstClr val="black"/>
                </a:solidFill>
              </a:rPr>
              <a:t>B. M. Escher, R. L. de Matos Filho, and L. Dav</a:t>
            </a:r>
            <a:r>
              <a:rPr lang="en-US" dirty="0" err="1" smtClean="0">
                <a:solidFill>
                  <a:prstClr val="black"/>
                </a:solidFill>
              </a:rPr>
              <a:t>idovich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Nature Physics, </a:t>
            </a:r>
            <a:r>
              <a:rPr lang="en-US" b="1" dirty="0" smtClean="0">
                <a:solidFill>
                  <a:prstClr val="black"/>
                </a:solidFill>
              </a:rPr>
              <a:t>7, </a:t>
            </a:r>
            <a:r>
              <a:rPr lang="en-US" dirty="0" smtClean="0">
                <a:solidFill>
                  <a:prstClr val="black"/>
                </a:solidFill>
              </a:rPr>
              <a:t>406 (2011</a:t>
            </a:r>
            <a:r>
              <a:rPr lang="pl-PL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2123728" y="1700808"/>
            <a:ext cx="792088" cy="72008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rostokąt 44"/>
          <p:cNvSpPr/>
          <p:nvPr/>
        </p:nvSpPr>
        <p:spPr>
          <a:xfrm>
            <a:off x="539552" y="1700808"/>
            <a:ext cx="7920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Obraz 4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1988840"/>
            <a:ext cx="152549" cy="178482"/>
          </a:xfrm>
          <a:prstGeom prst="rect">
            <a:avLst/>
          </a:prstGeom>
          <a:noFill/>
          <a:ln/>
          <a:effectLst/>
        </p:spPr>
      </p:pic>
      <p:pic>
        <p:nvPicPr>
          <p:cNvPr id="47" name="Obraz 4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1916831"/>
            <a:ext cx="331032" cy="279165"/>
          </a:xfrm>
          <a:prstGeom prst="rect">
            <a:avLst/>
          </a:prstGeom>
          <a:noFill/>
          <a:ln/>
          <a:effectLst/>
        </p:spPr>
      </p:pic>
      <p:cxnSp>
        <p:nvCxnSpPr>
          <p:cNvPr id="48" name="Łącznik prosty ze strzałką 47"/>
          <p:cNvCxnSpPr/>
          <p:nvPr/>
        </p:nvCxnSpPr>
        <p:spPr>
          <a:xfrm>
            <a:off x="1403648" y="2060848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3059832" y="2060848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rostokąt 51"/>
          <p:cNvSpPr/>
          <p:nvPr/>
        </p:nvSpPr>
        <p:spPr>
          <a:xfrm>
            <a:off x="3779912" y="1700807"/>
            <a:ext cx="1584176" cy="7200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Obraz 5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1916831"/>
            <a:ext cx="1271117" cy="279249"/>
          </a:xfrm>
          <a:prstGeom prst="rect">
            <a:avLst/>
          </a:prstGeom>
          <a:noFill/>
          <a:ln/>
          <a:effectLst/>
        </p:spPr>
      </p:pic>
      <p:pic>
        <p:nvPicPr>
          <p:cNvPr id="56" name="Obraz 5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86" t="-16694" r="-3186" b="-16694"/>
          <a:stretch>
            <a:fillRect/>
          </a:stretch>
        </p:blipFill>
        <p:spPr bwMode="auto">
          <a:xfrm>
            <a:off x="6084168" y="1700808"/>
            <a:ext cx="2886607" cy="6907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  <p:grpSp>
        <p:nvGrpSpPr>
          <p:cNvPr id="54" name="Grupa 53"/>
          <p:cNvGrpSpPr/>
          <p:nvPr/>
        </p:nvGrpSpPr>
        <p:grpSpPr>
          <a:xfrm>
            <a:off x="251520" y="2708920"/>
            <a:ext cx="2592950" cy="904166"/>
            <a:chOff x="251520" y="2708920"/>
            <a:chExt cx="2592950" cy="904166"/>
          </a:xfrm>
        </p:grpSpPr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3528" y="2708920"/>
              <a:ext cx="2520942" cy="56071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6" name="pole tekstowe 65"/>
            <p:cNvSpPr txBox="1"/>
            <p:nvPr/>
          </p:nvSpPr>
          <p:spPr>
            <a:xfrm>
              <a:off x="251520" y="3212976"/>
              <a:ext cx="2360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Kraus </a:t>
              </a:r>
              <a:r>
                <a:rPr lang="pl-PL" sz="2000" dirty="0" err="1" smtClean="0"/>
                <a:t>representation</a:t>
              </a:r>
              <a:endParaRPr lang="en-US" sz="2000" dirty="0"/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3471052" y="2708919"/>
            <a:ext cx="2418580" cy="904167"/>
            <a:chOff x="3471052" y="2708919"/>
            <a:chExt cx="2418580" cy="904167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71052" y="2708919"/>
              <a:ext cx="2418580" cy="58516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5" name="pole tekstowe 74"/>
            <p:cNvSpPr txBox="1"/>
            <p:nvPr/>
          </p:nvSpPr>
          <p:spPr>
            <a:xfrm>
              <a:off x="3491880" y="3212976"/>
              <a:ext cx="22784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Equivalent</a:t>
              </a:r>
              <a:r>
                <a:rPr lang="pl-PL" sz="2000" dirty="0" smtClean="0"/>
                <a:t> Kraus set</a:t>
              </a:r>
              <a:endParaRPr lang="en-US" sz="2000" dirty="0"/>
            </a:p>
          </p:txBody>
        </p:sp>
      </p:grpSp>
      <p:sp>
        <p:nvSpPr>
          <p:cNvPr id="83" name="pole tekstowe 82"/>
          <p:cNvSpPr txBox="1"/>
          <p:nvPr/>
        </p:nvSpPr>
        <p:spPr>
          <a:xfrm>
            <a:off x="179512" y="3717032"/>
            <a:ext cx="74563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b="1" dirty="0" err="1" smtClean="0"/>
              <a:t>Minmization</a:t>
            </a:r>
            <a:r>
              <a:rPr lang="pl-PL" sz="2300" b="1" dirty="0" smtClean="0"/>
              <a:t> </a:t>
            </a:r>
            <a:r>
              <a:rPr lang="pl-PL" sz="2300" b="1" dirty="0" err="1" smtClean="0"/>
              <a:t>over</a:t>
            </a:r>
            <a:r>
              <a:rPr lang="pl-PL" sz="2300" b="1" dirty="0" smtClean="0"/>
              <a:t> </a:t>
            </a:r>
            <a:r>
              <a:rPr lang="pl-PL" sz="2300" b="1" dirty="0" err="1" smtClean="0"/>
              <a:t>different</a:t>
            </a:r>
            <a:r>
              <a:rPr lang="pl-PL" sz="2300" b="1" dirty="0" smtClean="0"/>
              <a:t> Kraus </a:t>
            </a:r>
            <a:r>
              <a:rPr lang="pl-PL" sz="2300" b="1" dirty="0" err="1" smtClean="0"/>
              <a:t>representation</a:t>
            </a:r>
            <a:r>
              <a:rPr lang="pl-PL" sz="2300" b="1" dirty="0" smtClean="0"/>
              <a:t> </a:t>
            </a:r>
            <a:r>
              <a:rPr lang="pl-PL" sz="2300" b="1" dirty="0" err="1" smtClean="0"/>
              <a:t>non-trivial</a:t>
            </a:r>
            <a:endParaRPr lang="en-US" sz="2300" b="1" dirty="0"/>
          </a:p>
        </p:txBody>
      </p:sp>
      <p:pic>
        <p:nvPicPr>
          <p:cNvPr id="84" name="Obraz 8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8184" y="2492896"/>
            <a:ext cx="2543103" cy="306781"/>
          </a:xfrm>
          <a:prstGeom prst="rect">
            <a:avLst/>
          </a:prstGeom>
          <a:noFill/>
          <a:ln/>
          <a:effectLst/>
        </p:spPr>
      </p:pic>
      <p:grpSp>
        <p:nvGrpSpPr>
          <p:cNvPr id="63" name="Grupa 62"/>
          <p:cNvGrpSpPr/>
          <p:nvPr/>
        </p:nvGrpSpPr>
        <p:grpSpPr bwMode="auto">
          <a:xfrm>
            <a:off x="323527" y="4149080"/>
            <a:ext cx="2952328" cy="2075498"/>
            <a:chOff x="323528" y="4149080"/>
            <a:chExt cx="2952328" cy="2075498"/>
          </a:xfrm>
        </p:grpSpPr>
        <p:cxnSp>
          <p:nvCxnSpPr>
            <p:cNvPr id="85" name="Łącznik prosty 84"/>
            <p:cNvCxnSpPr/>
            <p:nvPr/>
          </p:nvCxnSpPr>
          <p:spPr bwMode="auto">
            <a:xfrm>
              <a:off x="323528" y="465313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Łącznik prosty 85"/>
            <p:cNvCxnSpPr/>
            <p:nvPr/>
          </p:nvCxnSpPr>
          <p:spPr bwMode="auto">
            <a:xfrm>
              <a:off x="1115616" y="530120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Łącznik prosty 87"/>
            <p:cNvCxnSpPr/>
            <p:nvPr/>
          </p:nvCxnSpPr>
          <p:spPr bwMode="auto">
            <a:xfrm>
              <a:off x="1259632" y="465313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Prostokąt 88"/>
            <p:cNvSpPr/>
            <p:nvPr/>
          </p:nvSpPr>
          <p:spPr bwMode="auto">
            <a:xfrm>
              <a:off x="1907704" y="443711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90" name="Obraz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49537" y="454290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1" name="Łącznik prosty 90"/>
            <p:cNvCxnSpPr/>
            <p:nvPr/>
          </p:nvCxnSpPr>
          <p:spPr bwMode="auto">
            <a:xfrm rot="5400000" flipH="1">
              <a:off x="1207209" y="441752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Łącznik prosty 93"/>
            <p:cNvCxnSpPr/>
            <p:nvPr/>
          </p:nvCxnSpPr>
          <p:spPr bwMode="auto">
            <a:xfrm rot="5400000" flipH="1" flipV="1">
              <a:off x="1186147" y="514863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 bwMode="auto">
            <a:xfrm flipH="1" flipV="1">
              <a:off x="2930526" y="506181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Łącznik prosty 95"/>
            <p:cNvCxnSpPr/>
            <p:nvPr/>
          </p:nvCxnSpPr>
          <p:spPr bwMode="auto">
            <a:xfrm flipV="1">
              <a:off x="2771800" y="465313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Łącznik prosty 96"/>
            <p:cNvCxnSpPr/>
            <p:nvPr/>
          </p:nvCxnSpPr>
          <p:spPr bwMode="auto">
            <a:xfrm flipV="1">
              <a:off x="2411760" y="502814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Prostokąt 97"/>
            <p:cNvSpPr/>
            <p:nvPr/>
          </p:nvSpPr>
          <p:spPr bwMode="auto">
            <a:xfrm>
              <a:off x="2642164" y="491360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99" name="Łącznik prosty 98"/>
            <p:cNvCxnSpPr/>
            <p:nvPr/>
          </p:nvCxnSpPr>
          <p:spPr bwMode="auto">
            <a:xfrm>
              <a:off x="2483768" y="465313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Prostokąt 99"/>
            <p:cNvSpPr/>
            <p:nvPr/>
          </p:nvSpPr>
          <p:spPr bwMode="auto">
            <a:xfrm rot="18900000">
              <a:off x="1236732" y="459423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1" name="Obraz 100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32222" y="458112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2" name="Prostokąt 101"/>
            <p:cNvSpPr/>
            <p:nvPr/>
          </p:nvSpPr>
          <p:spPr bwMode="auto">
            <a:xfrm rot="18900000">
              <a:off x="1236732" y="524230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3" name="Obraz 102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32222" y="522920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4" name="Łącznik prosty 103"/>
            <p:cNvCxnSpPr/>
            <p:nvPr/>
          </p:nvCxnSpPr>
          <p:spPr bwMode="auto">
            <a:xfrm flipH="1" flipV="1">
              <a:off x="770286" y="506181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 bwMode="auto">
            <a:xfrm flipV="1">
              <a:off x="683568" y="465313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Łącznik prosty 105"/>
            <p:cNvCxnSpPr/>
            <p:nvPr/>
          </p:nvCxnSpPr>
          <p:spPr bwMode="auto">
            <a:xfrm flipV="1">
              <a:off x="395536" y="508518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Prostokąt 106"/>
            <p:cNvSpPr/>
            <p:nvPr/>
          </p:nvSpPr>
          <p:spPr bwMode="auto">
            <a:xfrm>
              <a:off x="467544" y="494116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6866" y="5589239"/>
              <a:ext cx="2082751" cy="63533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9" name="Grupa 58"/>
          <p:cNvGrpSpPr/>
          <p:nvPr/>
        </p:nvGrpSpPr>
        <p:grpSpPr>
          <a:xfrm>
            <a:off x="5148064" y="4221088"/>
            <a:ext cx="2543640" cy="2027936"/>
            <a:chOff x="5148064" y="4221088"/>
            <a:chExt cx="2543640" cy="2027936"/>
          </a:xfrm>
        </p:grpSpPr>
        <p:grpSp>
          <p:nvGrpSpPr>
            <p:cNvPr id="109" name="Grupa 108"/>
            <p:cNvGrpSpPr/>
            <p:nvPr/>
          </p:nvGrpSpPr>
          <p:grpSpPr>
            <a:xfrm>
              <a:off x="5148064" y="4509120"/>
              <a:ext cx="2543640" cy="828032"/>
              <a:chOff x="5997758" y="4941168"/>
              <a:chExt cx="2543640" cy="828032"/>
            </a:xfrm>
          </p:grpSpPr>
          <p:pic>
            <p:nvPicPr>
              <p:cNvPr id="111" name="Obraz 110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925096" y="5330010"/>
                <a:ext cx="178298" cy="20268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12" name="Elipsa 111"/>
              <p:cNvSpPr/>
              <p:nvPr/>
            </p:nvSpPr>
            <p:spPr>
              <a:xfrm>
                <a:off x="7365910" y="5185995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Łącznik prosty ze strzałką 112"/>
              <p:cNvCxnSpPr/>
              <p:nvPr/>
            </p:nvCxnSpPr>
            <p:spPr>
              <a:xfrm>
                <a:off x="7941974" y="5402019"/>
                <a:ext cx="172819" cy="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Elipsa 113"/>
              <p:cNvSpPr/>
              <p:nvPr/>
            </p:nvSpPr>
            <p:spPr>
              <a:xfrm>
                <a:off x="8157998" y="5185995"/>
                <a:ext cx="383400" cy="54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Elipsa 114"/>
              <p:cNvSpPr/>
              <p:nvPr/>
            </p:nvSpPr>
            <p:spPr>
              <a:xfrm>
                <a:off x="6084168" y="5229200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Łuk 115"/>
              <p:cNvSpPr/>
              <p:nvPr/>
            </p:nvSpPr>
            <p:spPr>
              <a:xfrm>
                <a:off x="5997758" y="5185995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Obraz 117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956376" y="5157192"/>
                <a:ext cx="144016" cy="16849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9" name="Obraz 53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6300192" y="4941168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0" name="pole tekstowe 119"/>
            <p:cNvSpPr txBox="1"/>
            <p:nvPr/>
          </p:nvSpPr>
          <p:spPr>
            <a:xfrm>
              <a:off x="5796136" y="4221088"/>
              <a:ext cx="12554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dephasing</a:t>
              </a:r>
              <a:endParaRPr lang="en-US" sz="2000" dirty="0"/>
            </a:p>
          </p:txBody>
        </p:sp>
        <p:pic>
          <p:nvPicPr>
            <p:cNvPr id="121" name="Obraz 12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92080" y="5589240"/>
              <a:ext cx="2209437" cy="65978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412776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Can</a:t>
            </a:r>
            <a:r>
              <a:rPr lang="pl-PL" sz="5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you</a:t>
            </a:r>
            <a:r>
              <a:rPr lang="pl-PL" sz="5400" b="1" noProof="0" dirty="0" smtClean="0">
                <a:latin typeface="+mj-lt"/>
                <a:ea typeface="+mj-ea"/>
                <a:cs typeface="+mj-cs"/>
              </a:rPr>
              <a:t> do 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it</a:t>
            </a:r>
            <a:r>
              <a:rPr lang="pl-PL" sz="5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simpler</a:t>
            </a:r>
            <a:r>
              <a:rPr lang="pl-PL" sz="5400" b="1" dirty="0" smtClean="0">
                <a:latin typeface="+mj-lt"/>
                <a:ea typeface="+mj-ea"/>
                <a:cs typeface="+mj-cs"/>
              </a:rPr>
              <a:t>, m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ore</a:t>
            </a:r>
            <a:r>
              <a:rPr lang="pl-PL" sz="5400" b="1" noProof="0" dirty="0" smtClean="0">
                <a:latin typeface="+mj-lt"/>
                <a:ea typeface="+mj-ea"/>
                <a:cs typeface="+mj-cs"/>
              </a:rPr>
              <a:t> general, </a:t>
            </a:r>
            <a:r>
              <a:rPr lang="pl-PL" sz="54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dirty="0" err="1" smtClean="0">
                <a:latin typeface="+mj-lt"/>
                <a:ea typeface="+mj-ea"/>
                <a:cs typeface="+mj-cs"/>
              </a:rPr>
              <a:t>more</a:t>
            </a:r>
            <a:r>
              <a:rPr lang="pl-PL" sz="54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dirty="0" err="1" smtClean="0">
                <a:latin typeface="+mj-lt"/>
                <a:ea typeface="+mj-ea"/>
                <a:cs typeface="+mj-cs"/>
              </a:rPr>
              <a:t>intutive</a:t>
            </a:r>
            <a:r>
              <a:rPr lang="pl-PL" sz="5400" b="1" dirty="0" smtClean="0">
                <a:latin typeface="+mj-lt"/>
                <a:ea typeface="+mj-ea"/>
                <a:cs typeface="+mj-cs"/>
              </a:rPr>
              <a:t>?</a:t>
            </a:r>
            <a:endParaRPr lang="pl-PL" sz="54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87824" y="4437112"/>
            <a:ext cx="3024336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5400" b="1" dirty="0" err="1" smtClean="0"/>
              <a:t>Yes</a:t>
            </a:r>
            <a:r>
              <a:rPr lang="pl-PL" sz="5400" b="1" dirty="0" smtClean="0"/>
              <a:t>!!!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a quantum channel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ole tekstowe 46"/>
          <p:cNvSpPr txBox="1"/>
          <p:nvPr/>
        </p:nvSpPr>
        <p:spPr>
          <a:xfrm>
            <a:off x="180953" y="1472580"/>
            <a:ext cx="410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Convex</a:t>
            </a:r>
            <a:r>
              <a:rPr lang="pl-PL" sz="2000" b="1" dirty="0" smtClean="0"/>
              <a:t> set of quantum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683568" y="1645524"/>
            <a:ext cx="6598283" cy="1027418"/>
            <a:chOff x="683568" y="1645524"/>
            <a:chExt cx="6598283" cy="1027418"/>
          </a:xfrm>
        </p:grpSpPr>
        <p:sp>
          <p:nvSpPr>
            <p:cNvPr id="52" name="Elipsa 51"/>
            <p:cNvSpPr/>
            <p:nvPr/>
          </p:nvSpPr>
          <p:spPr>
            <a:xfrm rot="1200000">
              <a:off x="5985707" y="1645524"/>
              <a:ext cx="1296144" cy="102741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Obraz 5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3568" y="2276872"/>
              <a:ext cx="2234646" cy="33528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9" name="Elipsa 48"/>
          <p:cNvSpPr/>
          <p:nvPr/>
        </p:nvSpPr>
        <p:spPr>
          <a:xfrm>
            <a:off x="6660232" y="2060848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Obraz 5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4248" y="1844824"/>
            <a:ext cx="178308" cy="2026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a quantum channel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ole tekstowe 46"/>
          <p:cNvSpPr txBox="1"/>
          <p:nvPr/>
        </p:nvSpPr>
        <p:spPr>
          <a:xfrm>
            <a:off x="120666" y="1484639"/>
            <a:ext cx="410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Convex</a:t>
            </a:r>
            <a:r>
              <a:rPr lang="pl-PL" sz="2000" b="1" dirty="0" smtClean="0"/>
              <a:t> set of quantum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sp>
        <p:nvSpPr>
          <p:cNvPr id="52" name="Elipsa 51"/>
          <p:cNvSpPr/>
          <p:nvPr/>
        </p:nvSpPr>
        <p:spPr>
          <a:xfrm rot="1200000">
            <a:off x="5985707" y="1645524"/>
            <a:ext cx="1296144" cy="10274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247" y="2276872"/>
            <a:ext cx="2686740" cy="350520"/>
          </a:xfrm>
          <a:prstGeom prst="rect">
            <a:avLst/>
          </a:prstGeom>
          <a:noFill/>
          <a:ln/>
          <a:effectLst/>
        </p:spPr>
      </p:pic>
      <p:grpSp>
        <p:nvGrpSpPr>
          <p:cNvPr id="13" name="Grupa 12"/>
          <p:cNvGrpSpPr/>
          <p:nvPr/>
        </p:nvGrpSpPr>
        <p:grpSpPr>
          <a:xfrm>
            <a:off x="6660232" y="1844824"/>
            <a:ext cx="386004" cy="288032"/>
            <a:chOff x="6660232" y="1844824"/>
            <a:chExt cx="386004" cy="288032"/>
          </a:xfrm>
        </p:grpSpPr>
        <p:sp>
          <p:nvSpPr>
            <p:cNvPr id="49" name="Elipsa 48"/>
            <p:cNvSpPr/>
            <p:nvPr/>
          </p:nvSpPr>
          <p:spPr>
            <a:xfrm>
              <a:off x="6660232" y="20608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0566" y="1844824"/>
              <a:ext cx="305670" cy="2796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Łuk 9"/>
          <p:cNvSpPr/>
          <p:nvPr/>
        </p:nvSpPr>
        <p:spPr>
          <a:xfrm>
            <a:off x="5580112" y="2060848"/>
            <a:ext cx="1512168" cy="936104"/>
          </a:xfrm>
          <a:prstGeom prst="arc">
            <a:avLst>
              <a:gd name="adj1" fmla="val 14758231"/>
              <a:gd name="adj2" fmla="val 20827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136263" y="3272475"/>
            <a:ext cx="88924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Parameter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dependence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moved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mixing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probabilities</a:t>
            </a:r>
            <a:endParaRPr lang="en-US" sz="2000" b="1" dirty="0"/>
          </a:p>
        </p:txBody>
      </p:sp>
      <p:grpSp>
        <p:nvGrpSpPr>
          <p:cNvPr id="24" name="Grupa 23"/>
          <p:cNvGrpSpPr/>
          <p:nvPr/>
        </p:nvGrpSpPr>
        <p:grpSpPr>
          <a:xfrm>
            <a:off x="136263" y="3704523"/>
            <a:ext cx="2130316" cy="909229"/>
            <a:chOff x="136263" y="3704523"/>
            <a:chExt cx="2130316" cy="909229"/>
          </a:xfrm>
        </p:grpSpPr>
        <p:sp>
          <p:nvSpPr>
            <p:cNvPr id="14" name="pole tekstowe 13"/>
            <p:cNvSpPr txBox="1"/>
            <p:nvPr/>
          </p:nvSpPr>
          <p:spPr>
            <a:xfrm>
              <a:off x="136263" y="3704523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Before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520" y="4293096"/>
              <a:ext cx="2015059" cy="3206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6" name="Grupa 25"/>
          <p:cNvGrpSpPr/>
          <p:nvPr/>
        </p:nvGrpSpPr>
        <p:grpSpPr>
          <a:xfrm>
            <a:off x="4240719" y="3704523"/>
            <a:ext cx="3648968" cy="909182"/>
            <a:chOff x="4240719" y="3704523"/>
            <a:chExt cx="3648968" cy="909182"/>
          </a:xfrm>
        </p:grpSpPr>
        <p:sp>
          <p:nvSpPr>
            <p:cNvPr id="15" name="pole tekstowe 14"/>
            <p:cNvSpPr txBox="1"/>
            <p:nvPr/>
          </p:nvSpPr>
          <p:spPr>
            <a:xfrm>
              <a:off x="4240719" y="3704523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After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20" name="Obraz 1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355976" y="4293096"/>
              <a:ext cx="3533711" cy="32060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0" name="Grupa 29"/>
          <p:cNvGrpSpPr/>
          <p:nvPr/>
        </p:nvGrpSpPr>
        <p:grpSpPr>
          <a:xfrm>
            <a:off x="122875" y="4653136"/>
            <a:ext cx="8460369" cy="1070980"/>
            <a:chOff x="122875" y="4653136"/>
            <a:chExt cx="8460369" cy="1070980"/>
          </a:xfrm>
        </p:grpSpPr>
        <p:cxnSp>
          <p:nvCxnSpPr>
            <p:cNvPr id="23" name="Łącznik prosty 22"/>
            <p:cNvCxnSpPr/>
            <p:nvPr/>
          </p:nvCxnSpPr>
          <p:spPr>
            <a:xfrm>
              <a:off x="5868144" y="46531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7812360" y="46531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a 27"/>
            <p:cNvGrpSpPr/>
            <p:nvPr/>
          </p:nvGrpSpPr>
          <p:grpSpPr>
            <a:xfrm>
              <a:off x="122875" y="4822123"/>
              <a:ext cx="8460369" cy="901993"/>
              <a:chOff x="122875" y="4822123"/>
              <a:chExt cx="8460369" cy="901993"/>
            </a:xfrm>
          </p:grpSpPr>
          <p:sp>
            <p:nvSpPr>
              <p:cNvPr id="21" name="pole tekstowe 20"/>
              <p:cNvSpPr txBox="1"/>
              <p:nvPr/>
            </p:nvSpPr>
            <p:spPr>
              <a:xfrm>
                <a:off x="122875" y="4822123"/>
                <a:ext cx="29523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smtClean="0"/>
                  <a:t>By </a:t>
                </a:r>
                <a:r>
                  <a:rPr lang="pl-PL" sz="2000" b="1" dirty="0" err="1" smtClean="0"/>
                  <a:t>Markov</a:t>
                </a:r>
                <a:r>
                  <a:rPr lang="pl-PL" sz="2000" b="1" dirty="0" smtClean="0"/>
                  <a:t> property….</a:t>
                </a:r>
                <a:endParaRPr lang="en-US" sz="2000" b="1" dirty="0"/>
              </a:p>
            </p:txBody>
          </p:sp>
          <p:cxnSp>
            <p:nvCxnSpPr>
              <p:cNvPr id="25" name="Łącznik prosty 24"/>
              <p:cNvCxnSpPr/>
              <p:nvPr/>
            </p:nvCxnSpPr>
            <p:spPr>
              <a:xfrm>
                <a:off x="5868144" y="5157192"/>
                <a:ext cx="1944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1520" y="5445224"/>
                <a:ext cx="8331724" cy="278892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grpSp>
        <p:nvGrpSpPr>
          <p:cNvPr id="29" name="Grupa 28"/>
          <p:cNvGrpSpPr/>
          <p:nvPr/>
        </p:nvGrpSpPr>
        <p:grpSpPr>
          <a:xfrm>
            <a:off x="899592" y="5877272"/>
            <a:ext cx="7677484" cy="659895"/>
            <a:chOff x="899592" y="5877272"/>
            <a:chExt cx="7677484" cy="659895"/>
          </a:xfrm>
        </p:grpSpPr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674" t="-25816" r="-2674" b="-25816"/>
            <a:stretch>
              <a:fillRect/>
            </a:stretch>
          </p:blipFill>
          <p:spPr bwMode="auto">
            <a:xfrm>
              <a:off x="899592" y="5949280"/>
              <a:ext cx="3546142" cy="5286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8064" y="5877272"/>
              <a:ext cx="3429012" cy="65989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2" name="Prostokąt 41"/>
          <p:cNvSpPr/>
          <p:nvPr/>
        </p:nvSpPr>
        <p:spPr>
          <a:xfrm>
            <a:off x="0" y="648866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K</a:t>
            </a:r>
            <a:r>
              <a:rPr lang="pt-BR" dirty="0" smtClean="0">
                <a:solidFill>
                  <a:prstClr val="black"/>
                </a:solidFill>
              </a:rPr>
              <a:t>. </a:t>
            </a:r>
            <a:r>
              <a:rPr lang="pl-PL" dirty="0" smtClean="0">
                <a:solidFill>
                  <a:prstClr val="black"/>
                </a:solidFill>
              </a:rPr>
              <a:t>Matsumoto, </a:t>
            </a:r>
            <a:r>
              <a:rPr lang="pl-PL" dirty="0" smtClean="0"/>
              <a:t>arXiv:1006.0300 (2010)</a:t>
            </a:r>
          </a:p>
          <a:p>
            <a:pPr lvl="0"/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7 C -0.01858 -0.00786 -0.03177 -0.00855 -0.05243 -0.00855 " pathEditMode="relative" ptsTypes="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46821E-7 C -0.00955 -0.00208 -0.01944 -0.00462 -0.02864 -0.00855 C -0.03663 -0.00786 -0.04462 -0.00763 -0.05243 -0.00647 C -0.05555 -0.00601 -0.06042 3.46821E-7 -0.06042 3.46821E-7 " pathEditMode="relative" ptsTypes="fff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Łącznik prosty 29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2" name="Obraz 3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6" y="1484784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33" name="Schemat blokowy: opóźnienie 32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2492896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2564904"/>
            <a:ext cx="520308" cy="479547"/>
          </a:xfrm>
          <a:prstGeom prst="rect">
            <a:avLst/>
          </a:prstGeom>
          <a:noFill/>
          <a:ln/>
          <a:effectLst/>
        </p:spPr>
      </p:pic>
      <p:pic>
        <p:nvPicPr>
          <p:cNvPr id="45" name="Obraz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940152" y="2564904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46" name="Łącznik prosty ze strzałką 45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Prostokąt 52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4" name="Obraz 5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7" y="2204864"/>
            <a:ext cx="409492" cy="374685"/>
          </a:xfrm>
          <a:prstGeom prst="rect">
            <a:avLst/>
          </a:prstGeom>
          <a:noFill/>
          <a:ln/>
          <a:effectLst/>
        </p:spPr>
      </p:pic>
      <p:cxnSp>
        <p:nvCxnSpPr>
          <p:cNvPr id="55" name="Łącznik prosty 54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Prostokąt 56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8" name="Obraz 5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7" y="3573016"/>
            <a:ext cx="409492" cy="374685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2564904"/>
            <a:ext cx="596974" cy="3218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333" y="1333466"/>
            <a:ext cx="4360937" cy="4063359"/>
            <a:chOff x="71333" y="1333466"/>
            <a:chExt cx="4360937" cy="406335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2" y="1844824"/>
              <a:ext cx="4032448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ole tekstowe 5"/>
            <p:cNvSpPr txBox="1"/>
            <p:nvPr/>
          </p:nvSpPr>
          <p:spPr>
            <a:xfrm>
              <a:off x="71333" y="1333466"/>
              <a:ext cx="43609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LIGO - </a:t>
              </a:r>
              <a:r>
                <a:rPr lang="pl-PL" sz="2300" b="1" dirty="0" err="1" smtClean="0"/>
                <a:t>gravitational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wave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detector</a:t>
              </a:r>
              <a:endParaRPr lang="en-US" sz="2300" b="1" dirty="0"/>
            </a:p>
          </p:txBody>
        </p:sp>
        <p:pic>
          <p:nvPicPr>
            <p:cNvPr id="7" name="Obraz 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20415" y="5085184"/>
              <a:ext cx="1662609" cy="31164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pole tekstowe 7"/>
            <p:cNvSpPr txBox="1"/>
            <p:nvPr/>
          </p:nvSpPr>
          <p:spPr>
            <a:xfrm>
              <a:off x="683568" y="4725144"/>
              <a:ext cx="2870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Michelson </a:t>
              </a:r>
              <a:r>
                <a:rPr lang="pl-PL" sz="2000" dirty="0" err="1" smtClean="0"/>
                <a:t>interferometer</a:t>
              </a:r>
              <a:endParaRPr lang="en-US" sz="2000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716016" y="1340768"/>
            <a:ext cx="4005905" cy="4069856"/>
            <a:chOff x="4716016" y="1340768"/>
            <a:chExt cx="4005905" cy="406985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1844824"/>
              <a:ext cx="396044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10"/>
            <p:cNvSpPr txBox="1"/>
            <p:nvPr/>
          </p:nvSpPr>
          <p:spPr>
            <a:xfrm>
              <a:off x="4716016" y="1340768"/>
              <a:ext cx="4005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NIST - Cs </a:t>
              </a:r>
              <a:r>
                <a:rPr lang="pl-PL" sz="2300" b="1" dirty="0" err="1" smtClean="0"/>
                <a:t>fountain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atomic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clock</a:t>
              </a:r>
              <a:endParaRPr lang="en-US" sz="2300" b="1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364088" y="4725144"/>
              <a:ext cx="259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Ramsey interferometry</a:t>
              </a:r>
              <a:endParaRPr lang="en-US" sz="2000" dirty="0"/>
            </a:p>
          </p:txBody>
        </p:sp>
        <p:pic>
          <p:nvPicPr>
            <p:cNvPr id="13" name="Obraz 1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85639" y="5085184"/>
              <a:ext cx="1573506" cy="3254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upa 13"/>
          <p:cNvGrpSpPr/>
          <p:nvPr/>
        </p:nvGrpSpPr>
        <p:grpSpPr>
          <a:xfrm>
            <a:off x="467544" y="5373216"/>
            <a:ext cx="7761138" cy="1279817"/>
            <a:chOff x="467544" y="5373216"/>
            <a:chExt cx="7761138" cy="1279817"/>
          </a:xfrm>
        </p:grpSpPr>
        <p:pic>
          <p:nvPicPr>
            <p:cNvPr id="15" name="Obraz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20072" y="5877272"/>
              <a:ext cx="3008610" cy="35290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6" name="Grupa 39"/>
            <p:cNvGrpSpPr/>
            <p:nvPr/>
          </p:nvGrpSpPr>
          <p:grpSpPr>
            <a:xfrm>
              <a:off x="467544" y="5373216"/>
              <a:ext cx="5155231" cy="1279817"/>
              <a:chOff x="467544" y="5373216"/>
              <a:chExt cx="5155231" cy="1279817"/>
            </a:xfrm>
          </p:grpSpPr>
          <p:pic>
            <p:nvPicPr>
              <p:cNvPr id="18" name="Obraz 17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11560" y="5877272"/>
                <a:ext cx="2304883" cy="35297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9" name="pole tekstowe 18"/>
              <p:cNvSpPr txBox="1"/>
              <p:nvPr/>
            </p:nvSpPr>
            <p:spPr>
              <a:xfrm>
                <a:off x="2915816" y="5373216"/>
                <a:ext cx="2706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 smtClean="0"/>
                  <a:t>Precision limited by:</a:t>
                </a:r>
                <a:endParaRPr lang="en-US" sz="2400" dirty="0"/>
              </a:p>
            </p:txBody>
          </p:sp>
          <p:pic>
            <p:nvPicPr>
              <p:cNvPr id="20" name="Obraz 19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7544" y="6381328"/>
                <a:ext cx="2738207" cy="271705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17" name="Obraz 16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72530" y="6381327"/>
              <a:ext cx="2521323" cy="21634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Interferometry </a:t>
            </a:r>
            <a:r>
              <a:rPr lang="pl-PL" sz="4000" b="1" dirty="0" err="1" smtClean="0"/>
              <a:t>at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its</a:t>
            </a:r>
            <a:r>
              <a:rPr lang="pl-PL" sz="4000" b="1" dirty="0" smtClean="0"/>
              <a:t> (</a:t>
            </a:r>
            <a:r>
              <a:rPr lang="pl-PL" sz="4000" b="1" dirty="0" err="1" smtClean="0"/>
              <a:t>classical</a:t>
            </a:r>
            <a:r>
              <a:rPr lang="pl-PL" sz="4000" b="1" dirty="0" smtClean="0"/>
              <a:t>) </a:t>
            </a:r>
            <a:r>
              <a:rPr lang="pl-PL" sz="4000" b="1" dirty="0" err="1" smtClean="0"/>
              <a:t>limits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Łącznik prosty 91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Prostokąt 92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347864" y="1556792"/>
            <a:ext cx="546671" cy="374685"/>
          </a:xfrm>
          <a:prstGeom prst="rect">
            <a:avLst/>
          </a:prstGeom>
          <a:noFill/>
          <a:ln/>
          <a:effectLst/>
        </p:spPr>
      </p:pic>
      <p:cxnSp>
        <p:nvCxnSpPr>
          <p:cNvPr id="68" name="Łącznik prosty 67"/>
          <p:cNvCxnSpPr/>
          <p:nvPr/>
        </p:nvCxnSpPr>
        <p:spPr bwMode="auto">
          <a:xfrm>
            <a:off x="5577886" y="558924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5793910" y="53012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5" name="Obraz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940152" y="5373216"/>
            <a:ext cx="511865" cy="477058"/>
          </a:xfrm>
          <a:prstGeom prst="rect">
            <a:avLst/>
          </a:prstGeom>
          <a:noFill/>
          <a:ln/>
          <a:effectLst/>
        </p:spPr>
      </p:pic>
      <p:sp>
        <p:nvSpPr>
          <p:cNvPr id="71" name="pole tekstowe 70"/>
          <p:cNvSpPr txBox="1"/>
          <p:nvPr/>
        </p:nvSpPr>
        <p:spPr>
          <a:xfrm>
            <a:off x="6948264" y="5229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72" name="Łącznik prosty 71"/>
          <p:cNvCxnSpPr/>
          <p:nvPr/>
        </p:nvCxnSpPr>
        <p:spPr bwMode="auto">
          <a:xfrm>
            <a:off x="7286936" y="5013176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rostokąt 72"/>
          <p:cNvSpPr/>
          <p:nvPr/>
        </p:nvSpPr>
        <p:spPr>
          <a:xfrm>
            <a:off x="7574968" y="4725144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4" name="Obraz 8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7703840" y="4797152"/>
            <a:ext cx="546603" cy="374638"/>
          </a:xfrm>
          <a:prstGeom prst="rect">
            <a:avLst/>
          </a:prstGeom>
          <a:noFill/>
          <a:ln/>
          <a:effectLst/>
        </p:spPr>
      </p:pic>
      <p:pic>
        <p:nvPicPr>
          <p:cNvPr id="77" name="Obraz 7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rcRect l="-47244" t="-40380" r="-47244" b="-40380"/>
          <a:stretch>
            <a:fillRect/>
          </a:stretch>
        </p:blipFill>
        <p:spPr bwMode="auto">
          <a:xfrm>
            <a:off x="7766271" y="5996566"/>
            <a:ext cx="398203" cy="433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cxnSp>
        <p:nvCxnSpPr>
          <p:cNvPr id="83" name="Łącznik prosty ze strzałką 82"/>
          <p:cNvCxnSpPr/>
          <p:nvPr/>
        </p:nvCxnSpPr>
        <p:spPr>
          <a:xfrm flipV="1">
            <a:off x="7988399" y="531718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Obraz 8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63880" y="5445224"/>
            <a:ext cx="876285" cy="320719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>
            <a:off x="5436096" y="4581128"/>
            <a:ext cx="3528392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rostokąt 87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rostokąt 88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rostokąt 90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chemat blokowy: opóźnienie 94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6" name="Obraz 9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2492896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16" name="Obraz 11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2564904"/>
            <a:ext cx="596974" cy="321871"/>
          </a:xfrm>
          <a:prstGeom prst="rect">
            <a:avLst/>
          </a:prstGeom>
          <a:noFill/>
          <a:ln/>
          <a:effectLst/>
        </p:spPr>
      </p:pic>
      <p:pic>
        <p:nvPicPr>
          <p:cNvPr id="98" name="Obraz 9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2564904"/>
            <a:ext cx="520308" cy="479547"/>
          </a:xfrm>
          <a:prstGeom prst="rect">
            <a:avLst/>
          </a:prstGeom>
          <a:noFill/>
          <a:ln/>
          <a:effectLst/>
        </p:spPr>
      </p:pic>
      <p:pic>
        <p:nvPicPr>
          <p:cNvPr id="99" name="Obraz 9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5940152" y="2564904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100" name="Łącznik prosty ze strzałką 99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Prostokąt 103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6" name="Łącznik prosty 105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331122" y="2204864"/>
            <a:ext cx="580154" cy="375153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3241388" y="3573016"/>
            <a:ext cx="649089" cy="374711"/>
          </a:xfrm>
          <a:prstGeom prst="rect">
            <a:avLst/>
          </a:prstGeom>
          <a:noFill/>
          <a:ln/>
          <a:effectLst/>
        </p:spPr>
      </p:pic>
      <p:pic>
        <p:nvPicPr>
          <p:cNvPr id="117" name="Obraz 11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761" t="-21771" r="-1761" b="-21771"/>
          <a:stretch>
            <a:fillRect/>
          </a:stretch>
        </p:blipFill>
        <p:spPr bwMode="auto">
          <a:xfrm>
            <a:off x="228698" y="4558305"/>
            <a:ext cx="5575123" cy="6252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0" name="Obraz 11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67544" y="5517232"/>
            <a:ext cx="4318645" cy="3181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Łącznik prosty 91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Prostokąt 92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347864" y="1556792"/>
            <a:ext cx="546671" cy="374685"/>
          </a:xfrm>
          <a:prstGeom prst="rect">
            <a:avLst/>
          </a:prstGeom>
          <a:noFill/>
          <a:ln/>
          <a:effectLst/>
        </p:spPr>
      </p:pic>
      <p:cxnSp>
        <p:nvCxnSpPr>
          <p:cNvPr id="68" name="Łącznik prosty 67"/>
          <p:cNvCxnSpPr/>
          <p:nvPr/>
        </p:nvCxnSpPr>
        <p:spPr bwMode="auto">
          <a:xfrm>
            <a:off x="5577886" y="558924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5793910" y="53012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5" name="Obraz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940152" y="5373216"/>
            <a:ext cx="511865" cy="477058"/>
          </a:xfrm>
          <a:prstGeom prst="rect">
            <a:avLst/>
          </a:prstGeom>
          <a:noFill/>
          <a:ln/>
          <a:effectLst/>
        </p:spPr>
      </p:pic>
      <p:sp>
        <p:nvSpPr>
          <p:cNvPr id="71" name="pole tekstowe 70"/>
          <p:cNvSpPr txBox="1"/>
          <p:nvPr/>
        </p:nvSpPr>
        <p:spPr>
          <a:xfrm>
            <a:off x="6948264" y="5229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72" name="Łącznik prosty 71"/>
          <p:cNvCxnSpPr/>
          <p:nvPr/>
        </p:nvCxnSpPr>
        <p:spPr bwMode="auto">
          <a:xfrm>
            <a:off x="7286936" y="5013176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rostokąt 72"/>
          <p:cNvSpPr/>
          <p:nvPr/>
        </p:nvSpPr>
        <p:spPr>
          <a:xfrm>
            <a:off x="7574968" y="4725144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4" name="Obraz 8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703840" y="4797152"/>
            <a:ext cx="546603" cy="374638"/>
          </a:xfrm>
          <a:prstGeom prst="rect">
            <a:avLst/>
          </a:prstGeom>
          <a:noFill/>
          <a:ln/>
          <a:effectLst/>
        </p:spPr>
      </p:pic>
      <p:pic>
        <p:nvPicPr>
          <p:cNvPr id="77" name="Obraz 7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rcRect l="-47244" t="-40380" r="-47244" b="-40380"/>
          <a:stretch>
            <a:fillRect/>
          </a:stretch>
        </p:blipFill>
        <p:spPr bwMode="auto">
          <a:xfrm>
            <a:off x="7766271" y="5996566"/>
            <a:ext cx="398203" cy="433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cxnSp>
        <p:nvCxnSpPr>
          <p:cNvPr id="83" name="Łącznik prosty ze strzałką 82"/>
          <p:cNvCxnSpPr/>
          <p:nvPr/>
        </p:nvCxnSpPr>
        <p:spPr>
          <a:xfrm flipV="1">
            <a:off x="7988399" y="531718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Obraz 8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63880" y="5445224"/>
            <a:ext cx="876285" cy="320719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>
            <a:off x="5436096" y="4581128"/>
            <a:ext cx="3528392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rostokąt 87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rostokąt 88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rostokąt 90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chemat blokowy: opóźnienie 94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6" name="Obraz 9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2492896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16" name="Obraz 11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2564904"/>
            <a:ext cx="596974" cy="321871"/>
          </a:xfrm>
          <a:prstGeom prst="rect">
            <a:avLst/>
          </a:prstGeom>
          <a:noFill/>
          <a:ln/>
          <a:effectLst/>
        </p:spPr>
      </p:pic>
      <p:pic>
        <p:nvPicPr>
          <p:cNvPr id="98" name="Obraz 9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2564904"/>
            <a:ext cx="520308" cy="479547"/>
          </a:xfrm>
          <a:prstGeom prst="rect">
            <a:avLst/>
          </a:prstGeom>
          <a:noFill/>
          <a:ln/>
          <a:effectLst/>
        </p:spPr>
      </p:pic>
      <p:pic>
        <p:nvPicPr>
          <p:cNvPr id="99" name="Obraz 9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940152" y="2564904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100" name="Łącznik prosty ze strzałką 99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Prostokąt 103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6" name="Łącznik prosty 105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3331122" y="2204864"/>
            <a:ext cx="580154" cy="375153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241388" y="3573016"/>
            <a:ext cx="649089" cy="374711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31" t="-21771" r="-2131" b="-21771"/>
          <a:stretch>
            <a:fillRect/>
          </a:stretch>
        </p:blipFill>
        <p:spPr bwMode="auto">
          <a:xfrm>
            <a:off x="369386" y="4482970"/>
            <a:ext cx="4802553" cy="6471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0" name="Obraz 11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467544" y="5517232"/>
            <a:ext cx="4318645" cy="318135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592" t="-25816" r="-1592" b="-25816"/>
          <a:stretch>
            <a:fillRect/>
          </a:stretch>
        </p:blipFill>
        <p:spPr bwMode="auto">
          <a:xfrm>
            <a:off x="323528" y="6021288"/>
            <a:ext cx="5833017" cy="5286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Precision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thanks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to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classical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 rot="1200000">
            <a:off x="5985707" y="1645524"/>
            <a:ext cx="1296144" cy="10274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a 6"/>
          <p:cNvGrpSpPr/>
          <p:nvPr/>
        </p:nvGrpSpPr>
        <p:grpSpPr>
          <a:xfrm>
            <a:off x="6660232" y="1844824"/>
            <a:ext cx="386004" cy="288032"/>
            <a:chOff x="6660232" y="1844824"/>
            <a:chExt cx="386004" cy="288032"/>
          </a:xfrm>
        </p:grpSpPr>
        <p:sp>
          <p:nvSpPr>
            <p:cNvPr id="8" name="Elipsa 7"/>
            <p:cNvSpPr/>
            <p:nvPr/>
          </p:nvSpPr>
          <p:spPr>
            <a:xfrm>
              <a:off x="6660232" y="20608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0566" y="1844824"/>
              <a:ext cx="305670" cy="2796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Łuk 9"/>
          <p:cNvSpPr/>
          <p:nvPr/>
        </p:nvSpPr>
        <p:spPr>
          <a:xfrm>
            <a:off x="5580112" y="2060848"/>
            <a:ext cx="1512168" cy="936104"/>
          </a:xfrm>
          <a:prstGeom prst="arc">
            <a:avLst>
              <a:gd name="adj1" fmla="val 14758231"/>
              <a:gd name="adj2" fmla="val 20827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az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44" t="-10911" r="-3544" b="-10911"/>
          <a:stretch>
            <a:fillRect/>
          </a:stretch>
        </p:blipFill>
        <p:spPr bwMode="auto">
          <a:xfrm>
            <a:off x="221117" y="2102454"/>
            <a:ext cx="3094374" cy="11434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484784"/>
            <a:ext cx="2920370" cy="381000"/>
          </a:xfrm>
          <a:prstGeom prst="rect">
            <a:avLst/>
          </a:prstGeom>
          <a:noFill/>
          <a:ln/>
          <a:effectLst/>
        </p:spPr>
      </p:pic>
      <p:sp>
        <p:nvSpPr>
          <p:cNvPr id="21" name="pole tekstowe 20"/>
          <p:cNvSpPr txBox="1"/>
          <p:nvPr/>
        </p:nvSpPr>
        <p:spPr>
          <a:xfrm>
            <a:off x="251520" y="4005064"/>
            <a:ext cx="84969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/>
              <a:t>Generlic</a:t>
            </a:r>
            <a:r>
              <a:rPr lang="pl-PL" sz="2400" dirty="0" smtClean="0"/>
              <a:t> </a:t>
            </a:r>
            <a:r>
              <a:rPr lang="pl-PL" sz="2400" dirty="0" err="1" smtClean="0"/>
              <a:t>decoherence</a:t>
            </a:r>
            <a:r>
              <a:rPr lang="pl-PL" sz="2400" dirty="0" smtClean="0"/>
              <a:t> model will manifest </a:t>
            </a:r>
            <a:r>
              <a:rPr lang="pl-PL" sz="2400" dirty="0" err="1" smtClean="0"/>
              <a:t>shot</a:t>
            </a:r>
            <a:r>
              <a:rPr lang="pl-PL" sz="2400" dirty="0" smtClean="0"/>
              <a:t> </a:t>
            </a:r>
            <a:r>
              <a:rPr lang="pl-PL" sz="2400" dirty="0" err="1" smtClean="0"/>
              <a:t>noise</a:t>
            </a:r>
            <a:r>
              <a:rPr lang="pl-PL" sz="2400" dirty="0" smtClean="0"/>
              <a:t> </a:t>
            </a:r>
            <a:r>
              <a:rPr lang="pl-PL" sz="2400" dirty="0" err="1" smtClean="0"/>
              <a:t>scaling</a:t>
            </a:r>
            <a:endParaRPr lang="en-US" sz="24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1520" y="4581128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To </a:t>
            </a:r>
            <a:r>
              <a:rPr lang="pl-PL" sz="2400" dirty="0" err="1" smtClean="0"/>
              <a:t>get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tighest</a:t>
            </a:r>
            <a:r>
              <a:rPr lang="pl-PL" sz="2400" dirty="0" smtClean="0"/>
              <a:t> </a:t>
            </a:r>
            <a:r>
              <a:rPr lang="pl-PL" sz="2400" dirty="0" err="1" smtClean="0"/>
              <a:t>bound</a:t>
            </a:r>
            <a:r>
              <a:rPr lang="pl-PL" sz="2400" dirty="0" smtClean="0"/>
              <a:t> we </a:t>
            </a:r>
            <a:r>
              <a:rPr lang="pl-PL" sz="2400" dirty="0" err="1" smtClean="0"/>
              <a:t>need</a:t>
            </a:r>
            <a:r>
              <a:rPr lang="pl-PL" sz="2400" dirty="0" smtClean="0"/>
              <a:t> to </a:t>
            </a:r>
            <a:r>
              <a:rPr lang="pl-PL" sz="2400" dirty="0" err="1" smtClean="0"/>
              <a:t>find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„</a:t>
            </a:r>
            <a:r>
              <a:rPr lang="pl-PL" sz="2400" dirty="0" err="1" smtClean="0"/>
              <a:t>worst</a:t>
            </a:r>
            <a:r>
              <a:rPr lang="pl-PL" sz="2400" dirty="0" smtClean="0"/>
              <a:t>” </a:t>
            </a:r>
            <a:r>
              <a:rPr lang="pl-PL" sz="2400" dirty="0" err="1" smtClean="0"/>
              <a:t>classical</a:t>
            </a:r>
            <a:r>
              <a:rPr lang="pl-PL" sz="2400" dirty="0" smtClean="0"/>
              <a:t> </a:t>
            </a:r>
            <a:r>
              <a:rPr lang="pl-PL" sz="2400" dirty="0" err="1" smtClean="0"/>
              <a:t>simulation</a:t>
            </a:r>
            <a:r>
              <a:rPr lang="pl-PL" sz="2400" dirty="0" smtClean="0"/>
              <a:t> </a:t>
            </a:r>
            <a:endParaRPr lang="en-US" sz="2400" dirty="0"/>
          </a:p>
        </p:txBody>
      </p:sp>
      <p:grpSp>
        <p:nvGrpSpPr>
          <p:cNvPr id="29" name="Grupa 28"/>
          <p:cNvGrpSpPr/>
          <p:nvPr/>
        </p:nvGrpSpPr>
        <p:grpSpPr>
          <a:xfrm>
            <a:off x="251520" y="1715322"/>
            <a:ext cx="8352928" cy="2247351"/>
            <a:chOff x="251520" y="1715322"/>
            <a:chExt cx="8352928" cy="2247351"/>
          </a:xfrm>
        </p:grpSpPr>
        <p:grpSp>
          <p:nvGrpSpPr>
            <p:cNvPr id="18" name="Grupa 17"/>
            <p:cNvGrpSpPr/>
            <p:nvPr/>
          </p:nvGrpSpPr>
          <p:grpSpPr>
            <a:xfrm>
              <a:off x="251520" y="3501008"/>
              <a:ext cx="8352928" cy="461665"/>
              <a:chOff x="251520" y="3501008"/>
              <a:chExt cx="8352928" cy="461665"/>
            </a:xfrm>
          </p:grpSpPr>
          <p:sp>
            <p:nvSpPr>
              <p:cNvPr id="17" name="pole tekstowe 16"/>
              <p:cNvSpPr txBox="1"/>
              <p:nvPr/>
            </p:nvSpPr>
            <p:spPr>
              <a:xfrm>
                <a:off x="251520" y="3501008"/>
                <a:ext cx="41764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pl-PL" sz="2400" dirty="0" smtClean="0"/>
                  <a:t> For </a:t>
                </a:r>
                <a:r>
                  <a:rPr lang="pl-PL" sz="2400" dirty="0" err="1" smtClean="0"/>
                  <a:t>unitary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channels</a:t>
                </a:r>
                <a:r>
                  <a:rPr lang="pl-PL" sz="2400" dirty="0" smtClean="0"/>
                  <a:t>                    </a:t>
                </a:r>
                <a:endParaRPr lang="en-US" sz="2400" dirty="0"/>
              </a:p>
            </p:txBody>
          </p:sp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203848" y="3573016"/>
                <a:ext cx="1097282" cy="30541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0" name="pole tekstowe 19"/>
              <p:cNvSpPr txBox="1"/>
              <p:nvPr/>
            </p:nvSpPr>
            <p:spPr>
              <a:xfrm>
                <a:off x="4427984" y="3501008"/>
                <a:ext cx="41764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/>
                  <a:t>Heisenberg </a:t>
                </a:r>
                <a:r>
                  <a:rPr lang="pl-PL" sz="2400" dirty="0" err="1" smtClean="0"/>
                  <a:t>scaling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possible</a:t>
                </a:r>
                <a:endParaRPr lang="en-US" sz="2400" dirty="0"/>
              </a:p>
            </p:txBody>
          </p:sp>
        </p:grpSp>
        <p:grpSp>
          <p:nvGrpSpPr>
            <p:cNvPr id="28" name="Grupa 27"/>
            <p:cNvGrpSpPr/>
            <p:nvPr/>
          </p:nvGrpSpPr>
          <p:grpSpPr bwMode="auto">
            <a:xfrm>
              <a:off x="8201428" y="1715322"/>
              <a:ext cx="386003" cy="288032"/>
              <a:chOff x="8201429" y="1715322"/>
              <a:chExt cx="386003" cy="288032"/>
            </a:xfrm>
          </p:grpSpPr>
          <p:sp>
            <p:nvSpPr>
              <p:cNvPr id="24" name="Elipsa 23"/>
              <p:cNvSpPr/>
              <p:nvPr/>
            </p:nvSpPr>
            <p:spPr bwMode="auto">
              <a:xfrm>
                <a:off x="8201429" y="193134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Obraz 25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281762" y="1715322"/>
                <a:ext cx="305670" cy="279688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atin typeface="+mj-lt"/>
                <a:ea typeface="+mj-ea"/>
                <a:cs typeface="+mj-cs"/>
              </a:rPr>
              <a:t>The 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„W</a:t>
            </a:r>
            <a:r>
              <a:rPr lang="en-GB" sz="6000" b="1" dirty="0" err="1" smtClean="0">
                <a:latin typeface="+mj-lt"/>
                <a:ea typeface="+mj-ea"/>
                <a:cs typeface="+mj-cs"/>
              </a:rPr>
              <a:t>orst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”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classical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9" name="Grupa 38"/>
          <p:cNvGrpSpPr/>
          <p:nvPr/>
        </p:nvGrpSpPr>
        <p:grpSpPr>
          <a:xfrm>
            <a:off x="3567661" y="1556792"/>
            <a:ext cx="5040560" cy="1728192"/>
            <a:chOff x="3567661" y="1556792"/>
            <a:chExt cx="5040560" cy="1728192"/>
          </a:xfrm>
        </p:grpSpPr>
        <p:grpSp>
          <p:nvGrpSpPr>
            <p:cNvPr id="38" name="Grupa 37"/>
            <p:cNvGrpSpPr/>
            <p:nvPr/>
          </p:nvGrpSpPr>
          <p:grpSpPr>
            <a:xfrm>
              <a:off x="3567661" y="1556792"/>
              <a:ext cx="5040560" cy="1728192"/>
              <a:chOff x="3567661" y="1556792"/>
              <a:chExt cx="5040560" cy="1728192"/>
            </a:xfrm>
          </p:grpSpPr>
          <p:sp>
            <p:nvSpPr>
              <p:cNvPr id="42" name="Elipsa 41"/>
              <p:cNvSpPr/>
              <p:nvPr/>
            </p:nvSpPr>
            <p:spPr>
              <a:xfrm>
                <a:off x="3567661" y="1556792"/>
                <a:ext cx="5040560" cy="172819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Obraz 43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287991" y="1757189"/>
                <a:ext cx="304801" cy="27889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6" name="Łuk 55"/>
              <p:cNvSpPr/>
              <p:nvPr/>
            </p:nvSpPr>
            <p:spPr>
              <a:xfrm>
                <a:off x="5223845" y="1988840"/>
                <a:ext cx="1512168" cy="936104"/>
              </a:xfrm>
              <a:prstGeom prst="arc">
                <a:avLst>
                  <a:gd name="adj1" fmla="val 14758231"/>
                  <a:gd name="adj2" fmla="val 2082771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Elipsa 44"/>
            <p:cNvSpPr/>
            <p:nvPr/>
          </p:nvSpPr>
          <p:spPr>
            <a:xfrm>
              <a:off x="6295631" y="199873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5905540" y="1628800"/>
            <a:ext cx="2674483" cy="3615951"/>
            <a:chOff x="5905540" y="1628800"/>
            <a:chExt cx="2674483" cy="3615951"/>
          </a:xfrm>
        </p:grpSpPr>
        <p:pic>
          <p:nvPicPr>
            <p:cNvPr id="127" name="Obraz 126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5540" y="1628800"/>
              <a:ext cx="254067" cy="1262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4" name="Obraz 123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90035" y="2204863"/>
              <a:ext cx="253430" cy="2018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0" name="Obraz 129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72200" y="4797152"/>
              <a:ext cx="2207823" cy="44759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upa 46"/>
          <p:cNvGrpSpPr/>
          <p:nvPr/>
        </p:nvGrpSpPr>
        <p:grpSpPr>
          <a:xfrm>
            <a:off x="251520" y="1340768"/>
            <a:ext cx="8140675" cy="1440159"/>
            <a:chOff x="251520" y="1340768"/>
            <a:chExt cx="8140675" cy="1440159"/>
          </a:xfrm>
        </p:grpSpPr>
        <p:cxnSp>
          <p:nvCxnSpPr>
            <p:cNvPr id="62" name="Łącznik prosty 61"/>
            <p:cNvCxnSpPr/>
            <p:nvPr/>
          </p:nvCxnSpPr>
          <p:spPr bwMode="auto">
            <a:xfrm>
              <a:off x="5151835" y="1628799"/>
              <a:ext cx="3240360" cy="1152128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ole tekstowe 130"/>
            <p:cNvSpPr txBox="1"/>
            <p:nvPr/>
          </p:nvSpPr>
          <p:spPr>
            <a:xfrm>
              <a:off x="251520" y="1340768"/>
              <a:ext cx="37444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/>
                <a:t>Quantum Fisher </a:t>
              </a:r>
              <a:r>
                <a:rPr lang="pl-PL" sz="2000" b="1" dirty="0" err="1" smtClean="0"/>
                <a:t>Information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at</a:t>
              </a:r>
              <a:r>
                <a:rPr lang="pl-PL" sz="2000" b="1" dirty="0" smtClean="0"/>
                <a:t> a </a:t>
              </a:r>
              <a:r>
                <a:rPr lang="pl-PL" sz="2000" b="1" dirty="0" err="1" smtClean="0"/>
                <a:t>given</a:t>
              </a:r>
              <a:r>
                <a:rPr lang="pl-PL" sz="2000" b="1" dirty="0" smtClean="0"/>
                <a:t>         </a:t>
              </a:r>
              <a:r>
                <a:rPr lang="pl-PL" sz="2000" b="1" dirty="0" err="1" smtClean="0"/>
                <a:t>depends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only</a:t>
              </a:r>
              <a:r>
                <a:rPr lang="pl-PL" sz="2000" b="1" dirty="0" smtClean="0"/>
                <a:t> on</a:t>
              </a:r>
              <a:endParaRPr lang="en-US" sz="2000" b="1" dirty="0"/>
            </a:p>
          </p:txBody>
        </p:sp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15616" y="2276872"/>
              <a:ext cx="381000" cy="3486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8" name="Obraz 67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99600" y="1772816"/>
              <a:ext cx="167975" cy="19653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712" y="2276872"/>
              <a:ext cx="729618" cy="34861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3" name="Grupa 42"/>
          <p:cNvGrpSpPr/>
          <p:nvPr/>
        </p:nvGrpSpPr>
        <p:grpSpPr>
          <a:xfrm>
            <a:off x="179512" y="1412775"/>
            <a:ext cx="8964488" cy="3791665"/>
            <a:chOff x="179512" y="1412775"/>
            <a:chExt cx="8964488" cy="3791665"/>
          </a:xfrm>
        </p:grpSpPr>
        <p:pic>
          <p:nvPicPr>
            <p:cNvPr id="114" name="Obraz 11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06502" y="1412775"/>
              <a:ext cx="331369" cy="2030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9" name="Obraz 11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51549" y="2780926"/>
              <a:ext cx="330106" cy="2783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0" name="Elipsa 59"/>
            <p:cNvSpPr/>
            <p:nvPr/>
          </p:nvSpPr>
          <p:spPr bwMode="auto">
            <a:xfrm>
              <a:off x="5096796" y="158516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ipsa 60"/>
            <p:cNvSpPr/>
            <p:nvPr/>
          </p:nvSpPr>
          <p:spPr bwMode="auto">
            <a:xfrm>
              <a:off x="8333213" y="274225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upa 39"/>
            <p:cNvGrpSpPr/>
            <p:nvPr/>
          </p:nvGrpSpPr>
          <p:grpSpPr>
            <a:xfrm>
              <a:off x="179512" y="4293096"/>
              <a:ext cx="8964488" cy="911344"/>
              <a:chOff x="179512" y="4293096"/>
              <a:chExt cx="8964488" cy="911344"/>
            </a:xfrm>
          </p:grpSpPr>
          <p:sp>
            <p:nvSpPr>
              <p:cNvPr id="72" name="pole tekstowe 24"/>
              <p:cNvSpPr txBox="1"/>
              <p:nvPr/>
            </p:nvSpPr>
            <p:spPr bwMode="auto">
              <a:xfrm>
                <a:off x="179512" y="4293096"/>
                <a:ext cx="89644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 smtClean="0"/>
                  <a:t>The</a:t>
                </a:r>
                <a:r>
                  <a:rPr lang="pl-PL" sz="2000" b="1" dirty="0" smtClean="0"/>
                  <a:t> „</a:t>
                </a:r>
                <a:r>
                  <a:rPr lang="pl-PL" sz="2000" b="1" dirty="0" err="1" smtClean="0"/>
                  <a:t>worst</a:t>
                </a:r>
                <a:r>
                  <a:rPr lang="pl-PL" sz="2000" b="1" dirty="0" smtClean="0"/>
                  <a:t>” </a:t>
                </a:r>
                <a:r>
                  <a:rPr lang="pl-PL" sz="2000" b="1" dirty="0" err="1" smtClean="0"/>
                  <a:t>classical</a:t>
                </a:r>
                <a:r>
                  <a:rPr lang="pl-PL" sz="2000" b="1" dirty="0" smtClean="0"/>
                  <a:t> </a:t>
                </a:r>
                <a:r>
                  <a:rPr lang="pl-PL" sz="2000" b="1" dirty="0" err="1" smtClean="0"/>
                  <a:t>simulation</a:t>
                </a:r>
                <a:r>
                  <a:rPr lang="pl-PL" sz="2000" b="1" dirty="0" smtClean="0"/>
                  <a:t>:</a:t>
                </a:r>
                <a:endParaRPr lang="en-US" sz="2000" b="1" dirty="0"/>
              </a:p>
            </p:txBody>
          </p:sp>
          <p:pic>
            <p:nvPicPr>
              <p:cNvPr id="73" name="Obraz 72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99592" y="4869160"/>
                <a:ext cx="4470968" cy="335280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75" name="pole tekstowe 24"/>
          <p:cNvSpPr txBox="1"/>
          <p:nvPr/>
        </p:nvSpPr>
        <p:spPr bwMode="auto">
          <a:xfrm>
            <a:off x="179512" y="6237312"/>
            <a:ext cx="89644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Works for     </a:t>
            </a:r>
            <a:r>
              <a:rPr lang="pl-PL" sz="2000" b="1" dirty="0" err="1" smtClean="0"/>
              <a:t>non-extremal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pic>
        <p:nvPicPr>
          <p:cNvPr id="76" name="Obraz 7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789" y="6380719"/>
            <a:ext cx="167975" cy="196531"/>
          </a:xfrm>
          <a:prstGeom prst="rect">
            <a:avLst/>
          </a:prstGeom>
          <a:noFill/>
          <a:ln/>
          <a:effectLst/>
        </p:spPr>
      </p:pic>
      <p:grpSp>
        <p:nvGrpSpPr>
          <p:cNvPr id="67" name="Grupa 66"/>
          <p:cNvGrpSpPr/>
          <p:nvPr/>
        </p:nvGrpSpPr>
        <p:grpSpPr>
          <a:xfrm>
            <a:off x="207707" y="1965003"/>
            <a:ext cx="8964488" cy="2159453"/>
            <a:chOff x="207707" y="1965003"/>
            <a:chExt cx="8964488" cy="2159453"/>
          </a:xfrm>
        </p:grpSpPr>
        <p:grpSp>
          <p:nvGrpSpPr>
            <p:cNvPr id="58" name="Grupa 57"/>
            <p:cNvGrpSpPr/>
            <p:nvPr/>
          </p:nvGrpSpPr>
          <p:grpSpPr>
            <a:xfrm>
              <a:off x="207707" y="1988840"/>
              <a:ext cx="8964488" cy="2135616"/>
              <a:chOff x="207707" y="1988840"/>
              <a:chExt cx="8964488" cy="2135616"/>
            </a:xfrm>
          </p:grpSpPr>
          <p:grpSp>
            <p:nvGrpSpPr>
              <p:cNvPr id="36" name="Grupa 35"/>
              <p:cNvGrpSpPr/>
              <p:nvPr/>
            </p:nvGrpSpPr>
            <p:grpSpPr>
              <a:xfrm>
                <a:off x="207707" y="3297560"/>
                <a:ext cx="8964488" cy="826896"/>
                <a:chOff x="207707" y="3297560"/>
                <a:chExt cx="8964488" cy="826896"/>
              </a:xfrm>
            </p:grpSpPr>
            <p:sp>
              <p:nvSpPr>
                <p:cNvPr id="66" name="pole tekstowe 24"/>
                <p:cNvSpPr txBox="1"/>
                <p:nvPr/>
              </p:nvSpPr>
              <p:spPr bwMode="auto">
                <a:xfrm>
                  <a:off x="207707" y="3297560"/>
                  <a:ext cx="896448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b="1" dirty="0" err="1" smtClean="0"/>
                    <a:t>It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is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enough</a:t>
                  </a:r>
                  <a:r>
                    <a:rPr lang="pl-PL" sz="2000" b="1" dirty="0" smtClean="0"/>
                    <a:t> to </a:t>
                  </a:r>
                  <a:r>
                    <a:rPr lang="pl-PL" sz="2000" b="1" dirty="0" err="1" smtClean="0"/>
                    <a:t>analize,,local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classical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simulation</a:t>
                  </a:r>
                  <a:r>
                    <a:rPr lang="pl-PL" sz="2000" b="1" dirty="0" smtClean="0"/>
                    <a:t>’’:</a:t>
                  </a:r>
                  <a:endParaRPr lang="en-US" sz="2000" b="1" dirty="0"/>
                </a:p>
              </p:txBody>
            </p:sp>
            <p:pic>
              <p:nvPicPr>
                <p:cNvPr id="70" name="Obraz 69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739580" y="3789040"/>
                  <a:ext cx="3828788" cy="335416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pic>
            <p:nvPicPr>
              <p:cNvPr id="48" name="Obraz 47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92080" y="1988840"/>
                <a:ext cx="628878" cy="2557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9" name="Obraz 48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44208" y="2276872"/>
                <a:ext cx="652638" cy="25574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9" name="Elipsa 58"/>
            <p:cNvSpPr/>
            <p:nvPr/>
          </p:nvSpPr>
          <p:spPr bwMode="auto">
            <a:xfrm>
              <a:off x="5786416" y="19650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ipsa 62"/>
            <p:cNvSpPr/>
            <p:nvPr/>
          </p:nvSpPr>
          <p:spPr bwMode="auto">
            <a:xfrm>
              <a:off x="6660232" y="22768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upa 76"/>
          <p:cNvGrpSpPr/>
          <p:nvPr/>
        </p:nvGrpSpPr>
        <p:grpSpPr>
          <a:xfrm>
            <a:off x="3419872" y="5445224"/>
            <a:ext cx="5724128" cy="1412776"/>
            <a:chOff x="3419872" y="5445224"/>
            <a:chExt cx="5724128" cy="1412776"/>
          </a:xfrm>
        </p:grpSpPr>
        <p:pic>
          <p:nvPicPr>
            <p:cNvPr id="74" name="Obraz 7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5152" t="-21771" r="-5152" b="-21771"/>
            <a:stretch>
              <a:fillRect/>
            </a:stretch>
          </p:blipFill>
          <p:spPr bwMode="auto">
            <a:xfrm>
              <a:off x="3419872" y="5445224"/>
              <a:ext cx="2137711" cy="658308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71" name="Prostokąt 70"/>
            <p:cNvSpPr/>
            <p:nvPr/>
          </p:nvSpPr>
          <p:spPr>
            <a:xfrm>
              <a:off x="4644008" y="6519446"/>
              <a:ext cx="44999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prstClr val="black"/>
                  </a:solidFill>
                </a:rPr>
                <a:t>RDD,</a:t>
              </a:r>
              <a:r>
                <a:rPr lang="en-US" sz="1600" dirty="0" smtClean="0">
                  <a:solidFill>
                    <a:prstClr val="black"/>
                  </a:solidFill>
                </a:rPr>
                <a:t> </a:t>
              </a:r>
              <a:r>
                <a:rPr lang="pl-PL" sz="1600" dirty="0" smtClean="0">
                  <a:solidFill>
                    <a:prstClr val="black"/>
                  </a:solidFill>
                </a:rPr>
                <a:t>M. Guta, J.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Kolodynski</a:t>
              </a:r>
              <a:r>
                <a:rPr lang="pl-PL" sz="1600" dirty="0" smtClean="0">
                  <a:solidFill>
                    <a:prstClr val="black"/>
                  </a:solidFill>
                </a:rPr>
                <a:t>, </a:t>
              </a:r>
              <a:r>
                <a:rPr lang="pl-PL" sz="1600" dirty="0" smtClean="0"/>
                <a:t>arXiv:1201.3940 </a:t>
              </a:r>
              <a:r>
                <a:rPr lang="pl-PL" sz="1600" dirty="0" smtClean="0">
                  <a:solidFill>
                    <a:prstClr val="black"/>
                  </a:solidFill>
                </a:rPr>
                <a:t>(2012</a:t>
              </a:r>
              <a:r>
                <a:rPr lang="pl-PL" sz="1600" dirty="0" smtClean="0">
                  <a:solidFill>
                    <a:prstClr val="black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Dephasing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: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derivation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60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seconds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!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805570" y="1340767"/>
            <a:ext cx="2543640" cy="828032"/>
            <a:chOff x="5997758" y="4941168"/>
            <a:chExt cx="2543640" cy="828032"/>
          </a:xfrm>
        </p:grpSpPr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Elipsa 6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a 8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ipsa 9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Łuk 10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Obraz 5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pole tekstowe 13"/>
          <p:cNvSpPr txBox="1"/>
          <p:nvPr/>
        </p:nvSpPr>
        <p:spPr>
          <a:xfrm>
            <a:off x="1453642" y="1052735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dephasing</a:t>
            </a:r>
            <a:endParaRPr lang="en-US" sz="2000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3562" y="2348879"/>
            <a:ext cx="3284869" cy="789897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556792"/>
            <a:ext cx="2423623" cy="593905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2276872"/>
            <a:ext cx="2606045" cy="593905"/>
          </a:xfrm>
          <a:prstGeom prst="rect">
            <a:avLst/>
          </a:prstGeom>
          <a:noFill/>
          <a:ln/>
          <a:effectLst/>
        </p:spPr>
      </p:pic>
      <p:sp>
        <p:nvSpPr>
          <p:cNvPr id="27" name="pole tekstowe 26"/>
          <p:cNvSpPr txBox="1"/>
          <p:nvPr/>
        </p:nvSpPr>
        <p:spPr>
          <a:xfrm>
            <a:off x="373522" y="3212975"/>
            <a:ext cx="8770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Choi-Jamiolłowski-isomorphism</a:t>
            </a:r>
            <a:r>
              <a:rPr lang="pl-PL" sz="2000" b="1" dirty="0" smtClean="0"/>
              <a:t> (</a:t>
            </a:r>
            <a:r>
              <a:rPr lang="pl-PL" sz="2000" dirty="0" err="1" smtClean="0"/>
              <a:t>positivie</a:t>
            </a:r>
            <a:r>
              <a:rPr lang="pl-PL" sz="2000" dirty="0" smtClean="0"/>
              <a:t> </a:t>
            </a:r>
            <a:r>
              <a:rPr lang="pl-PL" sz="2000" dirty="0" err="1" smtClean="0"/>
              <a:t>operators</a:t>
            </a:r>
            <a:r>
              <a:rPr lang="pl-PL" sz="2000" dirty="0" smtClean="0"/>
              <a:t> </a:t>
            </a:r>
            <a:r>
              <a:rPr lang="pl-PL" sz="2000" dirty="0" err="1" smtClean="0"/>
              <a:t>correspond</a:t>
            </a:r>
            <a:r>
              <a:rPr lang="pl-PL" sz="2000" dirty="0" smtClean="0"/>
              <a:t> to </a:t>
            </a:r>
            <a:r>
              <a:rPr lang="pl-PL" sz="2000" dirty="0" err="1" smtClean="0"/>
              <a:t>physical</a:t>
            </a:r>
            <a:r>
              <a:rPr lang="pl-PL" sz="2000" dirty="0" smtClean="0"/>
              <a:t> </a:t>
            </a:r>
            <a:r>
              <a:rPr lang="pl-PL" sz="2000" dirty="0" err="1" smtClean="0"/>
              <a:t>maps</a:t>
            </a:r>
            <a:r>
              <a:rPr lang="pl-PL" sz="2000" dirty="0" smtClean="0"/>
              <a:t>)</a:t>
            </a:r>
            <a:endParaRPr lang="en-US" sz="2000" dirty="0" smtClean="0"/>
          </a:p>
        </p:txBody>
      </p:sp>
      <p:pic>
        <p:nvPicPr>
          <p:cNvPr id="31" name="Obraz 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9546" y="3861047"/>
            <a:ext cx="2470532" cy="305569"/>
          </a:xfrm>
          <a:prstGeom prst="rect">
            <a:avLst/>
          </a:prstGeom>
          <a:noFill/>
          <a:ln/>
          <a:effectLst/>
        </p:spPr>
      </p:pic>
      <p:pic>
        <p:nvPicPr>
          <p:cNvPr id="34" name="Obraz 3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3789040"/>
            <a:ext cx="1884230" cy="560838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539" y="4725144"/>
            <a:ext cx="3154687" cy="1120599"/>
          </a:xfrm>
          <a:prstGeom prst="rect">
            <a:avLst/>
          </a:prstGeom>
          <a:noFill/>
          <a:ln/>
          <a:effectLst/>
        </p:spPr>
      </p:pic>
      <p:grpSp>
        <p:nvGrpSpPr>
          <p:cNvPr id="58" name="Grupa 57"/>
          <p:cNvGrpSpPr/>
          <p:nvPr/>
        </p:nvGrpSpPr>
        <p:grpSpPr>
          <a:xfrm>
            <a:off x="5990146" y="3861047"/>
            <a:ext cx="2750245" cy="737630"/>
            <a:chOff x="5990146" y="3861047"/>
            <a:chExt cx="2750245" cy="737630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90146" y="3861047"/>
              <a:ext cx="2750245" cy="25516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Obraz 4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78178" y="4293095"/>
              <a:ext cx="2241448" cy="3055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Prostokąt 58"/>
          <p:cNvSpPr/>
          <p:nvPr/>
        </p:nvSpPr>
        <p:spPr>
          <a:xfrm>
            <a:off x="4644008" y="6519446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M. Guta, 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</a:t>
            </a:r>
            <a:r>
              <a:rPr lang="pl-PL" sz="1600" dirty="0" smtClean="0"/>
              <a:t>arXiv:1201.3940 </a:t>
            </a:r>
            <a:r>
              <a:rPr lang="pl-PL" sz="1600" dirty="0" smtClean="0">
                <a:solidFill>
                  <a:prstClr val="black"/>
                </a:solidFill>
              </a:rPr>
              <a:t>(2012</a:t>
            </a:r>
            <a:r>
              <a:rPr lang="pl-PL" sz="1600" dirty="0" smtClean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Dephasing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: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derivation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smtClean="0">
                <a:latin typeface="+mj-lt"/>
                <a:ea typeface="+mj-ea"/>
                <a:cs typeface="+mj-cs"/>
              </a:rPr>
              <a:t> 60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seconds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!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805570" y="1340768"/>
            <a:ext cx="2543640" cy="828032"/>
            <a:chOff x="5997758" y="4941168"/>
            <a:chExt cx="2543640" cy="828032"/>
          </a:xfrm>
        </p:grpSpPr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Elipsa 6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a 8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ipsa 9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Łuk 10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Obraz 53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pole tekstowe 13"/>
          <p:cNvSpPr txBox="1"/>
          <p:nvPr/>
        </p:nvSpPr>
        <p:spPr>
          <a:xfrm>
            <a:off x="1453642" y="1052736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dephasing</a:t>
            </a:r>
            <a:endParaRPr lang="en-US" sz="2000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3562" y="2348880"/>
            <a:ext cx="3284869" cy="789897"/>
          </a:xfrm>
          <a:prstGeom prst="rect">
            <a:avLst/>
          </a:prstGeom>
          <a:noFill/>
          <a:ln/>
          <a:effectLst/>
        </p:spPr>
      </p:pic>
      <p:sp>
        <p:nvSpPr>
          <p:cNvPr id="27" name="pole tekstowe 26"/>
          <p:cNvSpPr txBox="1"/>
          <p:nvPr/>
        </p:nvSpPr>
        <p:spPr>
          <a:xfrm>
            <a:off x="373522" y="3212976"/>
            <a:ext cx="8770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Choi-Jamiolłowski-isomorphism</a:t>
            </a:r>
            <a:r>
              <a:rPr lang="pl-PL" sz="2000" b="1" dirty="0" smtClean="0"/>
              <a:t> (</a:t>
            </a:r>
            <a:r>
              <a:rPr lang="pl-PL" sz="2000" dirty="0" err="1" smtClean="0"/>
              <a:t>positivie</a:t>
            </a:r>
            <a:r>
              <a:rPr lang="pl-PL" sz="2000" dirty="0" smtClean="0"/>
              <a:t> </a:t>
            </a:r>
            <a:r>
              <a:rPr lang="pl-PL" sz="2000" dirty="0" err="1" smtClean="0"/>
              <a:t>operators</a:t>
            </a:r>
            <a:r>
              <a:rPr lang="pl-PL" sz="2000" dirty="0" smtClean="0"/>
              <a:t> </a:t>
            </a:r>
            <a:r>
              <a:rPr lang="pl-PL" sz="2000" dirty="0" err="1" smtClean="0"/>
              <a:t>correspond</a:t>
            </a:r>
            <a:r>
              <a:rPr lang="pl-PL" sz="2000" dirty="0" smtClean="0"/>
              <a:t> to </a:t>
            </a:r>
            <a:r>
              <a:rPr lang="pl-PL" sz="2000" dirty="0" err="1" smtClean="0"/>
              <a:t>physical</a:t>
            </a:r>
            <a:r>
              <a:rPr lang="pl-PL" sz="2000" dirty="0" smtClean="0"/>
              <a:t> </a:t>
            </a:r>
            <a:r>
              <a:rPr lang="pl-PL" sz="2000" dirty="0" err="1" smtClean="0"/>
              <a:t>maps</a:t>
            </a:r>
            <a:r>
              <a:rPr lang="pl-PL" sz="2000" dirty="0" smtClean="0"/>
              <a:t>)</a:t>
            </a:r>
            <a:endParaRPr lang="en-US" sz="2000" dirty="0" smtClean="0"/>
          </a:p>
        </p:txBody>
      </p:sp>
      <p:pic>
        <p:nvPicPr>
          <p:cNvPr id="30" name="Obraz 2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509120"/>
            <a:ext cx="5715479" cy="1120601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5229200"/>
            <a:ext cx="1196409" cy="484369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00" t="-10911" r="-2100" b="-10911"/>
          <a:stretch>
            <a:fillRect/>
          </a:stretch>
        </p:blipFill>
        <p:spPr bwMode="auto">
          <a:xfrm>
            <a:off x="1043608" y="5805264"/>
            <a:ext cx="3572417" cy="803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4725144"/>
            <a:ext cx="1577736" cy="305466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556792"/>
            <a:ext cx="2423623" cy="593905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2276872"/>
            <a:ext cx="2606045" cy="593905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9546" y="3861047"/>
            <a:ext cx="2470532" cy="305569"/>
          </a:xfrm>
          <a:prstGeom prst="rect">
            <a:avLst/>
          </a:prstGeom>
          <a:noFill/>
          <a:ln/>
          <a:effectLst/>
        </p:spPr>
      </p:pic>
      <p:pic>
        <p:nvPicPr>
          <p:cNvPr id="32" name="Obraz 31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3789040"/>
            <a:ext cx="1884230" cy="560838"/>
          </a:xfrm>
          <a:prstGeom prst="rect">
            <a:avLst/>
          </a:prstGeom>
          <a:noFill/>
          <a:ln/>
          <a:effectLst/>
        </p:spPr>
      </p:pic>
      <p:grpSp>
        <p:nvGrpSpPr>
          <p:cNvPr id="33" name="Grupa 32"/>
          <p:cNvGrpSpPr/>
          <p:nvPr/>
        </p:nvGrpSpPr>
        <p:grpSpPr>
          <a:xfrm>
            <a:off x="5990146" y="3861047"/>
            <a:ext cx="2750245" cy="737630"/>
            <a:chOff x="5990146" y="3861047"/>
            <a:chExt cx="2750245" cy="737630"/>
          </a:xfrm>
        </p:grpSpPr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90146" y="3861047"/>
              <a:ext cx="2750245" cy="25516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78178" y="4293095"/>
              <a:ext cx="2241448" cy="3055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1" name="Prostokąt 40"/>
          <p:cNvSpPr/>
          <p:nvPr/>
        </p:nvSpPr>
        <p:spPr>
          <a:xfrm>
            <a:off x="4644008" y="6519446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M. Guta, 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</a:t>
            </a:r>
            <a:r>
              <a:rPr lang="pl-PL" sz="1600" dirty="0" smtClean="0"/>
              <a:t>arXiv:1201.3940 </a:t>
            </a:r>
            <a:r>
              <a:rPr lang="pl-PL" sz="1600" dirty="0" smtClean="0">
                <a:solidFill>
                  <a:prstClr val="black"/>
                </a:solidFill>
              </a:rPr>
              <a:t>(2012</a:t>
            </a:r>
            <a:r>
              <a:rPr lang="pl-PL" sz="1600" dirty="0" smtClean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Summary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44008" y="6519446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M. Guta, 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</a:t>
            </a:r>
            <a:r>
              <a:rPr lang="pl-PL" sz="1600" dirty="0" smtClean="0"/>
              <a:t>arXiv:1201.3940 </a:t>
            </a:r>
            <a:r>
              <a:rPr lang="pl-PL" sz="1600" dirty="0" smtClean="0">
                <a:solidFill>
                  <a:prstClr val="black"/>
                </a:solidFill>
              </a:rPr>
              <a:t>(2012</a:t>
            </a:r>
            <a:r>
              <a:rPr lang="pl-PL" sz="16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0871" y="988931"/>
            <a:ext cx="8892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Heisenberg </a:t>
            </a:r>
            <a:r>
              <a:rPr lang="pl-PL" sz="2800" dirty="0" err="1" smtClean="0"/>
              <a:t>scaling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lost</a:t>
            </a:r>
            <a:r>
              <a:rPr lang="pl-PL" sz="2800" dirty="0" smtClean="0"/>
              <a:t> for a </a:t>
            </a:r>
            <a:r>
              <a:rPr lang="pl-PL" sz="2800" dirty="0" err="1" smtClean="0"/>
              <a:t>generic</a:t>
            </a:r>
            <a:r>
              <a:rPr lang="pl-PL" sz="2800" dirty="0" smtClean="0"/>
              <a:t> </a:t>
            </a:r>
            <a:r>
              <a:rPr lang="pl-PL" sz="2800" dirty="0" err="1" smtClean="0"/>
              <a:t>decoherence</a:t>
            </a:r>
            <a:r>
              <a:rPr lang="pl-PL" sz="2800" dirty="0" smtClean="0"/>
              <a:t> channel </a:t>
            </a:r>
            <a:r>
              <a:rPr lang="pl-PL" sz="2800" dirty="0" err="1" smtClean="0"/>
              <a:t>even</a:t>
            </a:r>
            <a:r>
              <a:rPr lang="pl-PL" sz="2800" dirty="0" smtClean="0"/>
              <a:t> for </a:t>
            </a:r>
            <a:r>
              <a:rPr lang="pl-PL" sz="2800" dirty="0" err="1" smtClean="0"/>
              <a:t>infinitesimal</a:t>
            </a:r>
            <a:r>
              <a:rPr lang="pl-PL" sz="2800" dirty="0" smtClean="0"/>
              <a:t> </a:t>
            </a:r>
            <a:r>
              <a:rPr lang="pl-PL" sz="2800" dirty="0" err="1" smtClean="0"/>
              <a:t>noise</a:t>
            </a:r>
            <a:endParaRPr lang="pl-PL" sz="2800" dirty="0" smtClean="0"/>
          </a:p>
          <a:p>
            <a:endParaRPr lang="pl-PL" sz="14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Simple </a:t>
            </a:r>
            <a:r>
              <a:rPr lang="pl-PL" sz="2800" dirty="0" err="1" smtClean="0"/>
              <a:t>bounds</a:t>
            </a:r>
            <a:r>
              <a:rPr lang="pl-PL" sz="2800" dirty="0" smtClean="0"/>
              <a:t> on precision </a:t>
            </a:r>
            <a:r>
              <a:rPr lang="pl-PL" sz="2800" dirty="0" err="1" smtClean="0"/>
              <a:t>can</a:t>
            </a:r>
            <a:r>
              <a:rPr lang="pl-PL" sz="2800" dirty="0" smtClean="0"/>
              <a:t> be </a:t>
            </a:r>
            <a:r>
              <a:rPr lang="pl-PL" sz="2800" dirty="0" err="1" smtClean="0"/>
              <a:t>derived</a:t>
            </a:r>
            <a:r>
              <a:rPr lang="pl-PL" sz="2800" dirty="0" smtClean="0"/>
              <a:t>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classical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</a:t>
            </a:r>
            <a:r>
              <a:rPr lang="pl-PL" sz="2800" dirty="0" smtClean="0"/>
              <a:t> idea</a:t>
            </a:r>
          </a:p>
          <a:p>
            <a:pPr>
              <a:buFont typeface="Arial" pitchFamily="34" charset="0"/>
              <a:buChar char="•"/>
            </a:pPr>
            <a:endParaRPr lang="pl-PL" sz="14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Channels</a:t>
            </a:r>
            <a:r>
              <a:rPr lang="pl-PL" sz="2800" dirty="0" smtClean="0"/>
              <a:t> for </a:t>
            </a:r>
            <a:r>
              <a:rPr lang="pl-PL" sz="2800" dirty="0" err="1" smtClean="0"/>
              <a:t>which</a:t>
            </a:r>
            <a:r>
              <a:rPr lang="pl-PL" sz="2800" dirty="0" smtClean="0"/>
              <a:t> </a:t>
            </a:r>
            <a:r>
              <a:rPr lang="pl-PL" sz="2800" dirty="0" err="1" smtClean="0"/>
              <a:t>classical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</a:t>
            </a:r>
            <a:r>
              <a:rPr lang="pl-PL" sz="2800" dirty="0" smtClean="0"/>
              <a:t> </a:t>
            </a:r>
            <a:r>
              <a:rPr lang="pl-PL" sz="2800" dirty="0" err="1" smtClean="0"/>
              <a:t>does</a:t>
            </a:r>
            <a:r>
              <a:rPr lang="pl-PL" sz="2800" dirty="0" smtClean="0"/>
              <a:t> not </a:t>
            </a:r>
            <a:r>
              <a:rPr lang="pl-PL" sz="2800" dirty="0" err="1" smtClean="0"/>
              <a:t>work</a:t>
            </a:r>
            <a:r>
              <a:rPr lang="pl-PL" sz="2800" dirty="0" smtClean="0"/>
              <a:t>  </a:t>
            </a:r>
          </a:p>
          <a:p>
            <a:r>
              <a:rPr lang="pl-PL" sz="2800" dirty="0" smtClean="0"/>
              <a:t> (    </a:t>
            </a:r>
            <a:r>
              <a:rPr lang="pl-PL" sz="2800" dirty="0" err="1" smtClean="0"/>
              <a:t>extremal</a:t>
            </a:r>
            <a:r>
              <a:rPr lang="pl-PL" sz="2800" dirty="0" smtClean="0"/>
              <a:t> </a:t>
            </a:r>
            <a:r>
              <a:rPr lang="pl-PL" sz="2800" dirty="0" err="1" smtClean="0"/>
              <a:t>channels</a:t>
            </a:r>
            <a:r>
              <a:rPr lang="pl-PL" sz="2800" dirty="0" smtClean="0"/>
              <a:t>)  </a:t>
            </a:r>
            <a:r>
              <a:rPr lang="pl-PL" sz="2800" dirty="0" err="1" smtClean="0"/>
              <a:t>have</a:t>
            </a:r>
            <a:r>
              <a:rPr lang="pl-PL" sz="2800" dirty="0" smtClean="0"/>
              <a:t> less Kraus </a:t>
            </a:r>
            <a:r>
              <a:rPr lang="pl-PL" sz="2800" dirty="0" err="1" smtClean="0"/>
              <a:t>operators</a:t>
            </a:r>
            <a:r>
              <a:rPr lang="pl-PL" sz="2800" dirty="0" smtClean="0"/>
              <a:t>, </a:t>
            </a:r>
            <a:r>
              <a:rPr lang="pl-PL" sz="2800" dirty="0" err="1" smtClean="0"/>
              <a:t>other</a:t>
            </a:r>
            <a:r>
              <a:rPr lang="pl-PL" sz="2800" dirty="0" smtClean="0"/>
              <a:t> </a:t>
            </a:r>
            <a:r>
              <a:rPr lang="pl-PL" sz="2800" dirty="0" err="1" smtClean="0"/>
              <a:t>methods</a:t>
            </a:r>
            <a:r>
              <a:rPr lang="pl-PL" sz="2800" dirty="0" smtClean="0"/>
              <a:t> </a:t>
            </a:r>
            <a:r>
              <a:rPr lang="pl-PL" sz="2800" dirty="0" err="1" smtClean="0"/>
              <a:t>easier</a:t>
            </a:r>
            <a:r>
              <a:rPr lang="pl-PL" sz="2800" dirty="0" smtClean="0"/>
              <a:t> to </a:t>
            </a:r>
            <a:r>
              <a:rPr lang="pl-PL" sz="2800" dirty="0" err="1" smtClean="0"/>
              <a:t>apply</a:t>
            </a:r>
            <a:r>
              <a:rPr lang="pl-PL" sz="2800" dirty="0" smtClean="0"/>
              <a:t>   </a:t>
            </a:r>
            <a:endParaRPr lang="en-US" sz="2800" dirty="0"/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3717032"/>
            <a:ext cx="167975" cy="196531"/>
          </a:xfrm>
          <a:prstGeom prst="rect">
            <a:avLst/>
          </a:prstGeom>
          <a:noFill/>
          <a:ln/>
          <a:effectLst/>
        </p:spPr>
      </p:pic>
      <p:grpSp>
        <p:nvGrpSpPr>
          <p:cNvPr id="27" name="Grupa 26"/>
          <p:cNvGrpSpPr/>
          <p:nvPr/>
        </p:nvGrpSpPr>
        <p:grpSpPr>
          <a:xfrm>
            <a:off x="539552" y="4725144"/>
            <a:ext cx="4781168" cy="1716792"/>
            <a:chOff x="755576" y="1772815"/>
            <a:chExt cx="5213994" cy="1872209"/>
          </a:xfrm>
        </p:grpSpPr>
        <p:grpSp>
          <p:nvGrpSpPr>
            <p:cNvPr id="7" name="Grupa 6"/>
            <p:cNvGrpSpPr/>
            <p:nvPr/>
          </p:nvGrpSpPr>
          <p:grpSpPr>
            <a:xfrm>
              <a:off x="755576" y="1916832"/>
              <a:ext cx="5040560" cy="1728192"/>
              <a:chOff x="3567661" y="1556792"/>
              <a:chExt cx="5040560" cy="1728192"/>
            </a:xfrm>
          </p:grpSpPr>
          <p:grpSp>
            <p:nvGrpSpPr>
              <p:cNvPr id="8" name="Grupa 37"/>
              <p:cNvGrpSpPr/>
              <p:nvPr/>
            </p:nvGrpSpPr>
            <p:grpSpPr>
              <a:xfrm>
                <a:off x="3567661" y="1556792"/>
                <a:ext cx="5040560" cy="1728192"/>
                <a:chOff x="3567661" y="1556792"/>
                <a:chExt cx="5040560" cy="1728192"/>
              </a:xfrm>
            </p:grpSpPr>
            <p:sp>
              <p:nvSpPr>
                <p:cNvPr id="10" name="Elipsa 9"/>
                <p:cNvSpPr/>
                <p:nvPr/>
              </p:nvSpPr>
              <p:spPr>
                <a:xfrm>
                  <a:off x="3567661" y="1556792"/>
                  <a:ext cx="5040560" cy="17281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Obraz 10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287991" y="1757189"/>
                  <a:ext cx="3048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grpSp>
              <p:nvGrpSpPr>
                <p:cNvPr id="12" name="Grupa 49"/>
                <p:cNvGrpSpPr/>
                <p:nvPr/>
              </p:nvGrpSpPr>
              <p:grpSpPr>
                <a:xfrm>
                  <a:off x="5138882" y="1988839"/>
                  <a:ext cx="1994907" cy="936105"/>
                  <a:chOff x="5279125" y="3068959"/>
                  <a:chExt cx="1994907" cy="936105"/>
                </a:xfrm>
              </p:grpSpPr>
              <p:sp>
                <p:nvSpPr>
                  <p:cNvPr id="13" name="Elipsa 12"/>
                  <p:cNvSpPr/>
                  <p:nvPr/>
                </p:nvSpPr>
                <p:spPr>
                  <a:xfrm>
                    <a:off x="6781800" y="333794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rupa 46"/>
                  <p:cNvGrpSpPr/>
                  <p:nvPr/>
                </p:nvGrpSpPr>
                <p:grpSpPr>
                  <a:xfrm>
                    <a:off x="5279125" y="3068959"/>
                    <a:ext cx="1994907" cy="936105"/>
                    <a:chOff x="5279125" y="3068959"/>
                    <a:chExt cx="1994907" cy="936105"/>
                  </a:xfrm>
                </p:grpSpPr>
                <p:grpSp>
                  <p:nvGrpSpPr>
                    <p:cNvPr id="15" name="Grupa 45"/>
                    <p:cNvGrpSpPr/>
                    <p:nvPr/>
                  </p:nvGrpSpPr>
                  <p:grpSpPr>
                    <a:xfrm>
                      <a:off x="5279125" y="3068959"/>
                      <a:ext cx="1994907" cy="936105"/>
                      <a:chOff x="5279125" y="3068959"/>
                      <a:chExt cx="1994907" cy="936105"/>
                    </a:xfrm>
                  </p:grpSpPr>
                  <p:pic>
                    <p:nvPicPr>
                      <p:cNvPr id="17" name="Obraz 16" descr="TP_tmp.emf"/>
                      <p:cNvPicPr>
                        <a:picLocks noChangeAspect="1"/>
                      </p:cNvPicPr>
                      <p:nvPr>
                        <p:custDataLst>
                          <p:tags r:id="rId8"/>
                        </p:custDataLst>
                      </p:nvPr>
                    </p:nvPicPr>
                    <p:blipFill>
                      <a:blip r:embed="rId13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6588223" y="3356991"/>
                        <a:ext cx="685809" cy="278895"/>
                      </a:xfrm>
                      <a:prstGeom prst="rect">
                        <a:avLst/>
                      </a:prstGeom>
                      <a:noFill/>
                      <a:ln/>
                      <a:effectLst/>
                    </p:spPr>
                  </p:pic>
                  <p:sp>
                    <p:nvSpPr>
                      <p:cNvPr id="18" name="Łuk 17"/>
                      <p:cNvSpPr/>
                      <p:nvPr/>
                    </p:nvSpPr>
                    <p:spPr>
                      <a:xfrm>
                        <a:off x="5364088" y="3068960"/>
                        <a:ext cx="1512168" cy="936104"/>
                      </a:xfrm>
                      <a:prstGeom prst="arc">
                        <a:avLst>
                          <a:gd name="adj1" fmla="val 14758231"/>
                          <a:gd name="adj2" fmla="val 20827712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19" name="Obraz 18" descr="TP_tmp.emf"/>
                      <p:cNvPicPr>
                        <a:picLocks noChangeAspect="1"/>
                      </p:cNvPicPr>
                      <p:nvPr>
                        <p:custDataLst>
                          <p:tags r:id="rId9"/>
                        </p:custDataLst>
                      </p:nvPr>
                    </p:nvPicPr>
                    <p:blipFill>
                      <a:blip r:embed="rId14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5279125" y="3068959"/>
                        <a:ext cx="711719" cy="278896"/>
                      </a:xfrm>
                      <a:prstGeom prst="rect">
                        <a:avLst/>
                      </a:prstGeom>
                      <a:noFill/>
                      <a:ln/>
                      <a:effectLst/>
                    </p:spPr>
                  </p:pic>
                </p:grpSp>
                <p:sp>
                  <p:nvSpPr>
                    <p:cNvPr id="16" name="Elipsa 15"/>
                    <p:cNvSpPr/>
                    <p:nvPr/>
                  </p:nvSpPr>
                  <p:spPr>
                    <a:xfrm>
                      <a:off x="5868144" y="3068960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9" name="Elipsa 8"/>
              <p:cNvSpPr/>
              <p:nvPr/>
            </p:nvSpPr>
            <p:spPr>
              <a:xfrm>
                <a:off x="6295631" y="199873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Łącznik prosty 19"/>
            <p:cNvCxnSpPr/>
            <p:nvPr/>
          </p:nvCxnSpPr>
          <p:spPr bwMode="auto">
            <a:xfrm>
              <a:off x="2339750" y="1988839"/>
              <a:ext cx="3240360" cy="1152128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94417" y="1772815"/>
              <a:ext cx="331369" cy="2030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39464" y="3140966"/>
              <a:ext cx="330106" cy="2783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3" name="Elipsa 22"/>
            <p:cNvSpPr/>
            <p:nvPr/>
          </p:nvSpPr>
          <p:spPr bwMode="auto">
            <a:xfrm>
              <a:off x="2284711" y="19452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a 23"/>
            <p:cNvSpPr/>
            <p:nvPr/>
          </p:nvSpPr>
          <p:spPr bwMode="auto">
            <a:xfrm>
              <a:off x="5521128" y="310229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Obraz 2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93455" y="1988840"/>
              <a:ext cx="254067" cy="1262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Obraz 2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7950" y="2564903"/>
              <a:ext cx="253430" cy="20183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8" name="Obraz 2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152" t="-21771" r="-5152" b="-21771"/>
          <a:stretch>
            <a:fillRect/>
          </a:stretch>
        </p:blipFill>
        <p:spPr bwMode="auto">
          <a:xfrm>
            <a:off x="5940152" y="5157192"/>
            <a:ext cx="2137711" cy="658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Łącznik prosty 55"/>
          <p:cNvCxnSpPr/>
          <p:nvPr/>
        </p:nvCxnSpPr>
        <p:spPr>
          <a:xfrm>
            <a:off x="6254579" y="193515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6256784" y="339634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/>
              <a:t>1 </a:t>
            </a:r>
            <a:r>
              <a:rPr lang="pl-PL" sz="5400" b="1" dirty="0" err="1" smtClean="0"/>
              <a:t>photon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in</a:t>
            </a:r>
            <a:r>
              <a:rPr lang="pl-PL" sz="5400" b="1" dirty="0" smtClean="0"/>
              <a:t> an </a:t>
            </a:r>
            <a:r>
              <a:rPr lang="pl-PL" sz="5400" b="1" dirty="0" err="1" smtClean="0"/>
              <a:t>interferometer</a:t>
            </a:r>
            <a:endParaRPr lang="en-US" sz="54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60232" y="1700808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3" name="Obraz 4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861359" y="1884097"/>
            <a:ext cx="127085" cy="127085"/>
          </a:xfrm>
          <a:prstGeom prst="rect">
            <a:avLst/>
          </a:prstGeom>
          <a:noFill/>
          <a:ln/>
          <a:effectLst/>
        </p:spPr>
      </p:pic>
      <p:sp>
        <p:nvSpPr>
          <p:cNvPr id="27" name="Elipsa 26"/>
          <p:cNvSpPr/>
          <p:nvPr/>
        </p:nvSpPr>
        <p:spPr>
          <a:xfrm rot="-2100000">
            <a:off x="434417" y="3395872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a 27"/>
          <p:cNvSpPr/>
          <p:nvPr/>
        </p:nvSpPr>
        <p:spPr>
          <a:xfrm rot="-2100000">
            <a:off x="1845127" y="2445134"/>
            <a:ext cx="196215" cy="196721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a 28"/>
          <p:cNvSpPr/>
          <p:nvPr/>
        </p:nvSpPr>
        <p:spPr>
          <a:xfrm rot="-2100000">
            <a:off x="1845126" y="2800733"/>
            <a:ext cx="196215" cy="196721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a 29"/>
          <p:cNvSpPr/>
          <p:nvPr/>
        </p:nvSpPr>
        <p:spPr>
          <a:xfrm rot="-2100000">
            <a:off x="5292329" y="2371253"/>
            <a:ext cx="144000" cy="144000"/>
          </a:xfrm>
          <a:prstGeom prst="ellipse">
            <a:avLst/>
          </a:prstGeom>
          <a:solidFill>
            <a:srgbClr val="FFFF00">
              <a:alpha val="49804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a 30"/>
          <p:cNvSpPr/>
          <p:nvPr/>
        </p:nvSpPr>
        <p:spPr>
          <a:xfrm rot="-2100000">
            <a:off x="5369649" y="2791565"/>
            <a:ext cx="84715" cy="84933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45"/>
          <p:cNvGrpSpPr/>
          <p:nvPr/>
        </p:nvGrpSpPr>
        <p:grpSpPr>
          <a:xfrm>
            <a:off x="6660232" y="1340768"/>
            <a:ext cx="1777221" cy="1684098"/>
            <a:chOff x="6660232" y="1340768"/>
            <a:chExt cx="1777221" cy="1684098"/>
          </a:xfrm>
        </p:grpSpPr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660232" y="1340768"/>
              <a:ext cx="1777221" cy="2439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660232" y="2780928"/>
              <a:ext cx="1755555" cy="24393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2" name="Obraz 5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831265" y="3259020"/>
            <a:ext cx="102176" cy="202827"/>
          </a:xfrm>
          <a:prstGeom prst="rect">
            <a:avLst/>
          </a:prstGeom>
          <a:noFill/>
          <a:ln/>
          <a:effectLst/>
        </p:spPr>
      </p:pic>
      <p:grpSp>
        <p:nvGrpSpPr>
          <p:cNvPr id="3" name="Grupa 43"/>
          <p:cNvGrpSpPr/>
          <p:nvPr/>
        </p:nvGrpSpPr>
        <p:grpSpPr>
          <a:xfrm>
            <a:off x="2123728" y="1628800"/>
            <a:ext cx="2736304" cy="2808312"/>
            <a:chOff x="2123728" y="1628800"/>
            <a:chExt cx="2736304" cy="2808312"/>
          </a:xfrm>
        </p:grpSpPr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267744" y="3933056"/>
              <a:ext cx="2413346" cy="38113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3" name="Łącznik prosty 72"/>
            <p:cNvCxnSpPr/>
            <p:nvPr/>
          </p:nvCxnSpPr>
          <p:spPr>
            <a:xfrm>
              <a:off x="4067944" y="162880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Prostokąt 76"/>
            <p:cNvSpPr/>
            <p:nvPr/>
          </p:nvSpPr>
          <p:spPr>
            <a:xfrm>
              <a:off x="2123728" y="3789040"/>
              <a:ext cx="2736304" cy="6480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a 41"/>
          <p:cNvGrpSpPr/>
          <p:nvPr/>
        </p:nvGrpSpPr>
        <p:grpSpPr>
          <a:xfrm>
            <a:off x="251520" y="3789040"/>
            <a:ext cx="1152128" cy="648072"/>
            <a:chOff x="251520" y="3789040"/>
            <a:chExt cx="1152128" cy="648072"/>
          </a:xfrm>
        </p:grpSpPr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23528" y="4005064"/>
              <a:ext cx="940310" cy="2788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8" name="Prostokąt 77"/>
            <p:cNvSpPr/>
            <p:nvPr/>
          </p:nvSpPr>
          <p:spPr>
            <a:xfrm>
              <a:off x="251520" y="3789040"/>
              <a:ext cx="1152128" cy="6480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a 44"/>
          <p:cNvGrpSpPr/>
          <p:nvPr/>
        </p:nvGrpSpPr>
        <p:grpSpPr>
          <a:xfrm>
            <a:off x="5292080" y="1628800"/>
            <a:ext cx="3851920" cy="2808312"/>
            <a:chOff x="5292080" y="1628800"/>
            <a:chExt cx="3851920" cy="2808312"/>
          </a:xfrm>
        </p:grpSpPr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314976" y="3977153"/>
              <a:ext cx="3784642" cy="33075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6" name="Łącznik prosty 75"/>
            <p:cNvCxnSpPr/>
            <p:nvPr/>
          </p:nvCxnSpPr>
          <p:spPr>
            <a:xfrm>
              <a:off x="6228184" y="162880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rostokąt 78"/>
            <p:cNvSpPr/>
            <p:nvPr/>
          </p:nvSpPr>
          <p:spPr>
            <a:xfrm>
              <a:off x="5292080" y="3789040"/>
              <a:ext cx="3851920" cy="6480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a 46"/>
          <p:cNvGrpSpPr/>
          <p:nvPr/>
        </p:nvGrpSpPr>
        <p:grpSpPr>
          <a:xfrm>
            <a:off x="4727241" y="4653136"/>
            <a:ext cx="3811993" cy="2049532"/>
            <a:chOff x="4727241" y="4653136"/>
            <a:chExt cx="3811993" cy="2049532"/>
          </a:xfrm>
        </p:grpSpPr>
        <p:pic>
          <p:nvPicPr>
            <p:cNvPr id="80" name="Obraz 79" descr="mzcounts.tif"/>
            <p:cNvPicPr>
              <a:picLocks noChangeAspect="1"/>
            </p:cNvPicPr>
            <p:nvPr/>
          </p:nvPicPr>
          <p:blipFill>
            <a:blip r:embed="rId20" cstate="print"/>
            <a:srcRect l="7559" r="11811"/>
            <a:stretch>
              <a:fillRect/>
            </a:stretch>
          </p:blipFill>
          <p:spPr>
            <a:xfrm>
              <a:off x="4727241" y="4653136"/>
              <a:ext cx="2840960" cy="2049532"/>
            </a:xfrm>
            <a:prstGeom prst="rect">
              <a:avLst/>
            </a:prstGeom>
          </p:spPr>
        </p:pic>
        <p:pic>
          <p:nvPicPr>
            <p:cNvPr id="83" name="Obraz 8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8316416" y="4725144"/>
              <a:ext cx="222596" cy="155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8316193" y="5085184"/>
              <a:ext cx="223041" cy="15626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7" name="Łącznik prosty 86"/>
            <p:cNvCxnSpPr/>
            <p:nvPr/>
          </p:nvCxnSpPr>
          <p:spPr>
            <a:xfrm>
              <a:off x="7884368" y="4797152"/>
              <a:ext cx="288032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Łącznik prosty 88"/>
            <p:cNvCxnSpPr/>
            <p:nvPr/>
          </p:nvCxnSpPr>
          <p:spPr>
            <a:xfrm>
              <a:off x="7884368" y="515719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0.09358 -0.0905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643 0.00231 0.01025 0.00324 0.01563 0.00833 C 0.02205 0.02268 0.01355 0.00578 0.02136 0.01504 C 0.0224 0.0162 0.02257 0.01852 0.02361 0.02014 C 0.02448 0.02152 0.02587 0.02245 0.02691 0.02338 C 0.03177 0.03402 0.03403 0.03773 0.04167 0.04328 C 0.04306 0.04421 0.04393 0.04583 0.04514 0.04676 C 0.04723 0.04814 0.05191 0.05 0.05191 0.05023 C 0.05486 0.05717 0.05903 0.06088 0.06441 0.06342 C 0.11823 0.0618 0.10851 0.06389 0.1382 0.05833 C 0.14723 0.05393 0.15834 0.06018 0.16771 0.0618 C 0.17535 0.06296 0.1915 0.06504 0.1915 0.06527 C 0.19375 0.06597 0.19584 0.06736 0.19809 0.06828 C 0.19948 0.06898 0.20157 0.07014 0.20157 0.07037 C 0.21441 0.06805 0.20868 0.07014 0.21858 0.06504 C 0.23195 0.05856 0.24653 0.0625 0.26059 0.0618 C 0.26285 0.06111 0.26511 0.06088 0.26754 0.05995 C 0.26962 0.05926 0.27414 0.05671 0.27414 0.05694 C 0.27743 0.05208 0.27865 0.05069 0.28091 0.04514 C 0.28195 0.04305 0.28212 0.04027 0.28316 0.03842 C 0.28681 0.0324 0.29358 0.02615 0.29792 0.02176 C 0.304 0.01574 0.30973 0.00787 0.31493 3.33333E-6 C 0.32014 -0.00741 0.3283 -0.01042 0.33455 -0.01482 " pathEditMode="relative" rAng="0" ptsTypes="ffffffffffffffffffffff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0035 -0.00185 0.00017 -0.00416 0.00087 -0.00555 C 0.00226 -0.00787 0.01094 -0.01898 0.01302 -0.02037 C 0.02118 -0.03495 0.02986 -0.04398 0.03941 -0.0537 C 0.04375 -0.0581 0.04722 -0.06319 0.05174 -0.06666 C 0.05642 -0.0706 0.06198 -0.07291 0.06684 -0.07592 C 0.07066 -0.07824 0.07448 -0.07708 0.07813 -0.08148 C 0.08194 -0.08634 0.08003 -0.08449 0.0842 -0.08703 C 0.09427 -0.08634 0.10451 -0.0868 0.11458 -0.08518 C 0.11771 -0.08472 0.12049 -0.08009 0.12378 -0.07963 C 0.12778 -0.07893 0.13177 -0.07847 0.13594 -0.07777 C 0.14444 -0.07453 0.15174 -0.08217 0.16024 -0.08333 C 0.16667 -0.08426 0.17309 -0.08449 0.17951 -0.08518 C 0.18368 -0.08564 0.18767 -0.08634 0.19167 -0.08703 C 0.2059 -0.08426 0.22014 -0.08379 0.23438 -0.08148 C 0.23872 -0.0787 0.24323 -0.0743 0.24757 -0.07037 C 0.2533 -0.05439 0.24566 -0.07314 0.2526 -0.06296 C 0.2592 -0.05347 0.25 -0.06018 0.25764 -0.05555 C 0.25833 -0.0537 0.25868 -0.05115 0.25972 -0.05 C 0.26094 -0.04861 0.2625 -0.04907 0.26372 -0.04814 C 0.26892 -0.04421 0.27448 -0.03889 0.27899 -0.03333 C 0.2816 -0.02639 0.28316 -0.02569 0.28715 -0.02222 C 0.29063 -0.01898 0.29288 -0.01319 0.29618 -0.00926 C 0.29826 0.00209 0.30243 -0.00324 0.30747 0.00186 C 0.30955 0.00394 0.31146 0.00672 0.31354 0.00926 C 0.31701 0.01343 0.31649 0.00857 0.31649 0.01297 " pathEditMode="relative" rAng="0" ptsTypes="fffffffffffffffffffffffff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3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0278 0.00677 -0.00463 0.00972 -0.00741 C 0.01129 -0.00903 0.01233 -0.01134 0.01389 -0.01296 C 0.01511 -0.01435 0.01667 -0.01551 0.01806 -0.01666 C 0.02136 -0.02338 0.02431 -0.02338 0.02917 -0.02778 C 0.0349 -0.03912 0.02847 -0.02801 0.03611 -0.03703 C 0.04722 -0.05023 0.05591 -0.06342 0.07084 -0.06852 C 0.08611 -0.08217 0.09966 -0.07592 0.11945 -0.07592 " pathEditMode="relative" ptsTypes="fffffffA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0.00578 0.00851 0.01435 0.01528 0.02037 C 0.02188 0.02616 0.01788 0.02338 0.02778 0.02778 C 0.03386 0.03055 0.0382 0.03796 0.04445 0.04074 C 0.05139 0.05 0.05764 0.05162 0.06667 0.05555 C 0.07083 0.06111 0.07222 0.06597 0.07778 0.06852 C 0.08056 0.07222 0.08333 0.07592 0.08611 0.07963 C 0.08785 0.08194 0.0908 0.08078 0.09306 0.08148 C 0.10122 0.08403 0.10833 0.08727 0.11667 0.08889 C 0.12136 0.08819 0.12604 0.08842 0.13056 0.08703 C 0.13212 0.08657 0.13472 0.08333 0.13472 0.08333 " pathEditMode="relative" ptsTypes="ffffffffffA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Łącznik prosty 55"/>
          <p:cNvCxnSpPr/>
          <p:nvPr/>
        </p:nvCxnSpPr>
        <p:spPr>
          <a:xfrm>
            <a:off x="6254579" y="193515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6256784" y="339634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i="1" dirty="0" smtClean="0"/>
              <a:t>N</a:t>
            </a:r>
            <a:r>
              <a:rPr lang="pl-PL" sz="5400" b="1" dirty="0" smtClean="0"/>
              <a:t> independent </a:t>
            </a:r>
            <a:r>
              <a:rPr lang="pl-PL" sz="5400" b="1" dirty="0" err="1" smtClean="0"/>
              <a:t>photons</a:t>
            </a:r>
            <a:endParaRPr lang="en-US" sz="54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60232" y="1700808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2" name="Obraz 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38304" y="1841500"/>
            <a:ext cx="279078" cy="178427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588224" y="1340768"/>
            <a:ext cx="2155329" cy="243923"/>
          </a:xfrm>
          <a:prstGeom prst="rect">
            <a:avLst/>
          </a:prstGeom>
          <a:noFill/>
          <a:ln/>
          <a:effectLst/>
        </p:spPr>
      </p:pic>
      <p:pic>
        <p:nvPicPr>
          <p:cNvPr id="33" name="Obraz 3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727552" y="3284982"/>
            <a:ext cx="280473" cy="179319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588224" y="2780928"/>
            <a:ext cx="2155329" cy="243923"/>
          </a:xfrm>
          <a:prstGeom prst="rect">
            <a:avLst/>
          </a:prstGeom>
          <a:noFill/>
          <a:ln/>
          <a:effectLst/>
        </p:spPr>
      </p:pic>
      <p:sp>
        <p:nvSpPr>
          <p:cNvPr id="37" name="Elipsa 36"/>
          <p:cNvSpPr/>
          <p:nvPr/>
        </p:nvSpPr>
        <p:spPr>
          <a:xfrm rot="-2100000">
            <a:off x="687074" y="321968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a 37"/>
          <p:cNvSpPr/>
          <p:nvPr/>
        </p:nvSpPr>
        <p:spPr>
          <a:xfrm rot="-2100000">
            <a:off x="862721" y="3078333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a 38"/>
          <p:cNvSpPr/>
          <p:nvPr/>
        </p:nvSpPr>
        <p:spPr>
          <a:xfrm rot="-2100000">
            <a:off x="1047885" y="292609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Obraz 4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275856" y="3717032"/>
            <a:ext cx="2388112" cy="278892"/>
          </a:xfrm>
          <a:prstGeom prst="rect">
            <a:avLst/>
          </a:prstGeom>
          <a:noFill/>
          <a:ln/>
          <a:effectLst/>
        </p:spPr>
      </p:pic>
      <p:grpSp>
        <p:nvGrpSpPr>
          <p:cNvPr id="2" name="Grupa 39"/>
          <p:cNvGrpSpPr/>
          <p:nvPr/>
        </p:nvGrpSpPr>
        <p:grpSpPr>
          <a:xfrm>
            <a:off x="1751923" y="4113826"/>
            <a:ext cx="5670209" cy="461665"/>
            <a:chOff x="1751923" y="4113826"/>
            <a:chExt cx="5670209" cy="461665"/>
          </a:xfrm>
        </p:grpSpPr>
        <p:sp>
          <p:nvSpPr>
            <p:cNvPr id="45" name="pole tekstowe 44"/>
            <p:cNvSpPr txBox="1"/>
            <p:nvPr/>
          </p:nvSpPr>
          <p:spPr>
            <a:xfrm>
              <a:off x="1751923" y="4113826"/>
              <a:ext cx="2560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 smtClean="0"/>
                <a:t>the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best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estimator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47" name="Obraz 4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499992" y="4221088"/>
              <a:ext cx="2922140" cy="3307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4" name="pole tekstowe 53"/>
          <p:cNvSpPr txBox="1"/>
          <p:nvPr/>
        </p:nvSpPr>
        <p:spPr>
          <a:xfrm>
            <a:off x="1043608" y="6165304"/>
            <a:ext cx="690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The</a:t>
            </a:r>
            <a:r>
              <a:rPr lang="pl-PL" sz="2400" dirty="0" smtClean="0"/>
              <a:t> same </a:t>
            </a:r>
            <a:r>
              <a:rPr lang="pl-PL" sz="2400" dirty="0" err="1" smtClean="0"/>
              <a:t>(or</a:t>
            </a:r>
            <a:r>
              <a:rPr lang="pl-PL" sz="2400" dirty="0" smtClean="0"/>
              <a:t> </a:t>
            </a:r>
            <a:r>
              <a:rPr lang="pl-PL" sz="2400" dirty="0" err="1" smtClean="0"/>
              <a:t>worse</a:t>
            </a:r>
            <a:r>
              <a:rPr lang="pl-PL" sz="2400" dirty="0" smtClean="0"/>
              <a:t>) </a:t>
            </a:r>
            <a:r>
              <a:rPr lang="pl-PL" sz="2400" dirty="0" err="1" smtClean="0"/>
              <a:t>result</a:t>
            </a:r>
            <a:r>
              <a:rPr lang="pl-PL" sz="2400" dirty="0" smtClean="0"/>
              <a:t> for </a:t>
            </a:r>
            <a:r>
              <a:rPr lang="pl-PL" sz="2400" dirty="0" err="1" smtClean="0"/>
              <a:t>classical</a:t>
            </a:r>
            <a:r>
              <a:rPr lang="pl-PL" sz="2400" dirty="0" smtClean="0"/>
              <a:t> </a:t>
            </a:r>
            <a:r>
              <a:rPr lang="pl-PL" sz="2400" dirty="0" err="1" smtClean="0"/>
              <a:t>states</a:t>
            </a:r>
            <a:r>
              <a:rPr lang="pl-PL" sz="2400" dirty="0" smtClean="0"/>
              <a:t> of </a:t>
            </a:r>
            <a:r>
              <a:rPr lang="pl-PL" sz="2400" dirty="0" err="1" smtClean="0"/>
              <a:t>light</a:t>
            </a:r>
            <a:endParaRPr lang="en-US" sz="2400" dirty="0"/>
          </a:p>
        </p:txBody>
      </p:sp>
      <p:sp>
        <p:nvSpPr>
          <p:cNvPr id="55" name="Elipsa 54"/>
          <p:cNvSpPr/>
          <p:nvPr/>
        </p:nvSpPr>
        <p:spPr>
          <a:xfrm rot="-2100000">
            <a:off x="106048" y="3632694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Łącznik prosty 60"/>
          <p:cNvCxnSpPr>
            <a:stCxn id="55" idx="6"/>
            <a:endCxn id="37" idx="2"/>
          </p:cNvCxnSpPr>
          <p:nvPr/>
        </p:nvCxnSpPr>
        <p:spPr>
          <a:xfrm flipV="1">
            <a:off x="286144" y="3375470"/>
            <a:ext cx="418834" cy="299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a 62"/>
          <p:cNvSpPr/>
          <p:nvPr/>
        </p:nvSpPr>
        <p:spPr>
          <a:xfrm rot="-2100000">
            <a:off x="499517" y="3352005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Nawias klamrowy otwierający 65"/>
          <p:cNvSpPr/>
          <p:nvPr/>
        </p:nvSpPr>
        <p:spPr>
          <a:xfrm rot="3099909" flipH="1">
            <a:off x="714206" y="2900345"/>
            <a:ext cx="287625" cy="1427066"/>
          </a:xfrm>
          <a:prstGeom prst="leftBrace">
            <a:avLst>
              <a:gd name="adj1" fmla="val 64477"/>
              <a:gd name="adj2" fmla="val 48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Obraz 6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71600" y="3645024"/>
            <a:ext cx="228649" cy="202735"/>
          </a:xfrm>
          <a:prstGeom prst="rect">
            <a:avLst/>
          </a:prstGeom>
          <a:noFill/>
          <a:ln/>
          <a:effectLst/>
        </p:spPr>
      </p:pic>
      <p:grpSp>
        <p:nvGrpSpPr>
          <p:cNvPr id="3" name="Grupa 41"/>
          <p:cNvGrpSpPr/>
          <p:nvPr/>
        </p:nvGrpSpPr>
        <p:grpSpPr>
          <a:xfrm>
            <a:off x="1979712" y="4797152"/>
            <a:ext cx="5112568" cy="1080120"/>
            <a:chOff x="1979712" y="4797152"/>
            <a:chExt cx="5112568" cy="1080120"/>
          </a:xfrm>
        </p:grpSpPr>
        <p:sp>
          <p:nvSpPr>
            <p:cNvPr id="51" name="Prostokąt 50"/>
            <p:cNvSpPr/>
            <p:nvPr/>
          </p:nvSpPr>
          <p:spPr>
            <a:xfrm>
              <a:off x="1979712" y="4797152"/>
              <a:ext cx="5112568" cy="10801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2400063" y="4909209"/>
              <a:ext cx="2967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 smtClean="0"/>
                <a:t>Estimator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uncertainty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096" y="5013176"/>
              <a:ext cx="1094781" cy="3817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1" name="Prostokąt 70"/>
            <p:cNvSpPr/>
            <p:nvPr/>
          </p:nvSpPr>
          <p:spPr>
            <a:xfrm>
              <a:off x="2411760" y="5373216"/>
              <a:ext cx="42242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smtClean="0"/>
                <a:t>Standard Quantum Limit (</a:t>
              </a:r>
              <a:r>
                <a:rPr lang="pl-PL" dirty="0" err="1" smtClean="0"/>
                <a:t>Shot</a:t>
              </a:r>
              <a:r>
                <a:rPr lang="pl-PL" dirty="0" smtClean="0"/>
                <a:t> </a:t>
              </a:r>
              <a:r>
                <a:rPr lang="pl-PL" dirty="0" err="1" smtClean="0"/>
                <a:t>noise</a:t>
              </a:r>
              <a:r>
                <a:rPr lang="pl-PL" dirty="0" smtClean="0"/>
                <a:t> limit)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-180528" y="1052736"/>
            <a:ext cx="5076056" cy="3261303"/>
            <a:chOff x="-180528" y="1052736"/>
            <a:chExt cx="5076056" cy="3261303"/>
          </a:xfrm>
        </p:grpSpPr>
        <p:cxnSp>
          <p:nvCxnSpPr>
            <p:cNvPr id="6" name="Łącznik prosty 5"/>
            <p:cNvCxnSpPr/>
            <p:nvPr/>
          </p:nvCxnSpPr>
          <p:spPr>
            <a:xfrm rot="10800000">
              <a:off x="1780283" y="2666008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>
            <a:xfrm flipV="1">
              <a:off x="1754883" y="192305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 flipV="1">
              <a:off x="675383" y="266600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1405534" y="2545358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3295872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pole tekstowe 10"/>
            <p:cNvSpPr txBox="1"/>
            <p:nvPr/>
          </p:nvSpPr>
          <p:spPr>
            <a:xfrm>
              <a:off x="-180528" y="1052736"/>
              <a:ext cx="5076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 smtClean="0">
                  <a:solidFill>
                    <a:srgbClr val="000000"/>
                  </a:solidFill>
                </a:rPr>
                <a:t>Hong-Ou-Mandel</a:t>
              </a:r>
              <a:r>
                <a:rPr lang="pl-PL" sz="2400" dirty="0" smtClean="0">
                  <a:solidFill>
                    <a:srgbClr val="000000"/>
                  </a:solidFill>
                </a:rPr>
                <a:t> </a:t>
              </a:r>
              <a:r>
                <a:rPr lang="pl-PL" sz="2400" dirty="0" err="1" smtClean="0">
                  <a:solidFill>
                    <a:srgbClr val="000000"/>
                  </a:solidFill>
                </a:rPr>
                <a:t>interference</a:t>
              </a:r>
              <a:endParaRPr lang="pl-PL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 rot="10800000">
              <a:off x="627584" y="18057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1628799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rcRect l="-3544" t="-18898" r="-3544" b="-18898"/>
            <a:stretch>
              <a:fillRect/>
            </a:stretch>
          </p:blipFill>
          <p:spPr bwMode="auto">
            <a:xfrm>
              <a:off x="683568" y="3789040"/>
              <a:ext cx="2175496" cy="5249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15" name="Łącznik prosty 14"/>
            <p:cNvCxnSpPr/>
            <p:nvPr/>
          </p:nvCxnSpPr>
          <p:spPr>
            <a:xfrm rot="5400000">
              <a:off x="1763688" y="2780928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a 15"/>
          <p:cNvGrpSpPr/>
          <p:nvPr/>
        </p:nvGrpSpPr>
        <p:grpSpPr>
          <a:xfrm>
            <a:off x="2828033" y="1628800"/>
            <a:ext cx="3978210" cy="2685108"/>
            <a:chOff x="2828033" y="1628800"/>
            <a:chExt cx="3978210" cy="2685108"/>
          </a:xfrm>
        </p:grpSpPr>
        <p:cxnSp>
          <p:nvCxnSpPr>
            <p:cNvPr id="17" name="Łącznik prosty 16"/>
            <p:cNvCxnSpPr/>
            <p:nvPr/>
          </p:nvCxnSpPr>
          <p:spPr>
            <a:xfrm flipV="1">
              <a:off x="2828033" y="1916832"/>
              <a:ext cx="1383927" cy="6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2828033" y="3389908"/>
              <a:ext cx="1412663" cy="1590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3059832" y="1700808"/>
              <a:ext cx="800100" cy="5778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20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45681" y="187860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 l="-2700" t="-18898" r="-2700" b="-18898"/>
            <a:stretch>
              <a:fillRect/>
            </a:stretch>
          </p:blipFill>
          <p:spPr bwMode="auto">
            <a:xfrm>
              <a:off x="3995936" y="3789040"/>
              <a:ext cx="2810307" cy="52486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22" name="Łącznik prosty 21"/>
            <p:cNvCxnSpPr/>
            <p:nvPr/>
          </p:nvCxnSpPr>
          <p:spPr>
            <a:xfrm rot="5400000">
              <a:off x="2699792" y="2924944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22"/>
          <p:cNvGrpSpPr/>
          <p:nvPr/>
        </p:nvGrpSpPr>
        <p:grpSpPr>
          <a:xfrm>
            <a:off x="4211960" y="1625532"/>
            <a:ext cx="3816424" cy="1983358"/>
            <a:chOff x="4211960" y="1625532"/>
            <a:chExt cx="3816424" cy="1983358"/>
          </a:xfrm>
        </p:grpSpPr>
        <p:sp>
          <p:nvSpPr>
            <p:cNvPr id="24" name="Schemat blokowy: opóźnienie 23"/>
            <p:cNvSpPr/>
            <p:nvPr/>
          </p:nvSpPr>
          <p:spPr>
            <a:xfrm>
              <a:off x="6778217" y="162553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5" name="Schemat blokowy: opóźnienie 24"/>
            <p:cNvSpPr/>
            <p:nvPr/>
          </p:nvSpPr>
          <p:spPr>
            <a:xfrm>
              <a:off x="6778217" y="3119940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 flipV="1">
              <a:off x="6387548" y="1870010"/>
              <a:ext cx="390506" cy="11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>
              <a:off x="6228184" y="3356992"/>
              <a:ext cx="51954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rot="10800000">
              <a:off x="4211960" y="19168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 flipV="1">
              <a:off x="4244211" y="2657466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>
            <a:xfrm flipV="1">
              <a:off x="5328658" y="1866325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 rot="10800000">
              <a:off x="5220072" y="263691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Elipsa 31"/>
            <p:cNvSpPr/>
            <p:nvPr/>
          </p:nvSpPr>
          <p:spPr>
            <a:xfrm>
              <a:off x="7452320" y="2420888"/>
              <a:ext cx="576064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&amp;</a:t>
              </a:r>
              <a:endParaRPr lang="en-US" dirty="0"/>
            </a:p>
          </p:txBody>
        </p:sp>
        <p:cxnSp>
          <p:nvCxnSpPr>
            <p:cNvPr id="33" name="Kształt 32"/>
            <p:cNvCxnSpPr>
              <a:stCxn id="24" idx="3"/>
              <a:endCxn id="32" idx="0"/>
            </p:cNvCxnSpPr>
            <p:nvPr/>
          </p:nvCxnSpPr>
          <p:spPr>
            <a:xfrm>
              <a:off x="7356067" y="1870007"/>
              <a:ext cx="384285" cy="55088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Kształt 33"/>
            <p:cNvCxnSpPr>
              <a:stCxn id="25" idx="3"/>
              <a:endCxn id="32" idx="4"/>
            </p:cNvCxnSpPr>
            <p:nvPr/>
          </p:nvCxnSpPr>
          <p:spPr>
            <a:xfrm flipV="1">
              <a:off x="7356067" y="2924944"/>
              <a:ext cx="384285" cy="43947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4932040" y="2564904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6" name="Grupa 35"/>
          <p:cNvGrpSpPr/>
          <p:nvPr/>
        </p:nvGrpSpPr>
        <p:grpSpPr>
          <a:xfrm>
            <a:off x="467544" y="4581128"/>
            <a:ext cx="2258170" cy="1917575"/>
            <a:chOff x="5292080" y="4653136"/>
            <a:chExt cx="2258170" cy="1917575"/>
          </a:xfrm>
        </p:grpSpPr>
        <p:grpSp>
          <p:nvGrpSpPr>
            <p:cNvPr id="23" name="Grupa 72"/>
            <p:cNvGrpSpPr/>
            <p:nvPr/>
          </p:nvGrpSpPr>
          <p:grpSpPr bwMode="auto">
            <a:xfrm>
              <a:off x="5292080" y="4653136"/>
              <a:ext cx="2258170" cy="1318998"/>
              <a:chOff x="5076056" y="4869160"/>
              <a:chExt cx="2258170" cy="1318998"/>
            </a:xfrm>
          </p:grpSpPr>
          <p:pic>
            <p:nvPicPr>
              <p:cNvPr id="39" name="Obraz 38" descr="mzcounts.tif"/>
              <p:cNvPicPr>
                <a:picLocks noChangeAspect="1"/>
              </p:cNvPicPr>
              <p:nvPr/>
            </p:nvPicPr>
            <p:blipFill>
              <a:blip r:embed="rId16" cstate="print"/>
              <a:srcRect l="7087" r="11339"/>
              <a:stretch>
                <a:fillRect/>
              </a:stretch>
            </p:blipFill>
            <p:spPr bwMode="auto">
              <a:xfrm>
                <a:off x="5253361" y="5065223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40" name="Łuk 39"/>
              <p:cNvSpPr/>
              <p:nvPr/>
            </p:nvSpPr>
            <p:spPr bwMode="auto">
              <a:xfrm>
                <a:off x="5076056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Łuk 40"/>
              <p:cNvSpPr/>
              <p:nvPr/>
            </p:nvSpPr>
            <p:spPr bwMode="auto">
              <a:xfrm flipH="1">
                <a:off x="6671805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7021566" y="4869160"/>
                <a:ext cx="312660" cy="20791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556317" y="6093295"/>
              <a:ext cx="1273748" cy="47741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6" name="Grupa 42"/>
          <p:cNvGrpSpPr/>
          <p:nvPr/>
        </p:nvGrpSpPr>
        <p:grpSpPr>
          <a:xfrm>
            <a:off x="3707904" y="4653136"/>
            <a:ext cx="4749176" cy="1782305"/>
            <a:chOff x="3707904" y="4653136"/>
            <a:chExt cx="4749176" cy="1782305"/>
          </a:xfrm>
        </p:grpSpPr>
        <p:grpSp>
          <p:nvGrpSpPr>
            <p:cNvPr id="37" name="Grupa 33"/>
            <p:cNvGrpSpPr/>
            <p:nvPr/>
          </p:nvGrpSpPr>
          <p:grpSpPr>
            <a:xfrm>
              <a:off x="6516216" y="4653136"/>
              <a:ext cx="1940864" cy="1782305"/>
              <a:chOff x="1187624" y="4725144"/>
              <a:chExt cx="1940864" cy="1782305"/>
            </a:xfrm>
          </p:grpSpPr>
          <p:pic>
            <p:nvPicPr>
              <p:cNvPr id="47" name="Obraz 34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619672" y="6093296"/>
                <a:ext cx="1082143" cy="4141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Obraz 47" descr="mzcounts2.tif"/>
              <p:cNvPicPr>
                <a:picLocks noChangeAspect="1"/>
              </p:cNvPicPr>
              <p:nvPr/>
            </p:nvPicPr>
            <p:blipFill>
              <a:blip r:embed="rId20" cstate="print"/>
              <a:srcRect l="6142" r="11339"/>
              <a:stretch>
                <a:fillRect/>
              </a:stretch>
            </p:blipFill>
            <p:spPr>
              <a:xfrm>
                <a:off x="1187624" y="4725144"/>
                <a:ext cx="1940864" cy="1368152"/>
              </a:xfrm>
              <a:prstGeom prst="rect">
                <a:avLst/>
              </a:prstGeom>
            </p:spPr>
          </p:pic>
        </p:grpSp>
        <p:pic>
          <p:nvPicPr>
            <p:cNvPr id="45" name="Obraz 44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4797152"/>
              <a:ext cx="2020037" cy="2866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Obraz 45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07904" y="5301208"/>
              <a:ext cx="2613315" cy="28762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flipV="1">
            <a:off x="2248516" y="3294044"/>
            <a:ext cx="3140765" cy="132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chemat blokowy: opóźnienie 49"/>
          <p:cNvSpPr/>
          <p:nvPr/>
        </p:nvSpPr>
        <p:spPr>
          <a:xfrm>
            <a:off x="5364088" y="1556792"/>
            <a:ext cx="1175954" cy="18722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Łącznik prosty 3"/>
          <p:cNvCxnSpPr/>
          <p:nvPr/>
        </p:nvCxnSpPr>
        <p:spPr>
          <a:xfrm flipV="1">
            <a:off x="2248516" y="1844824"/>
            <a:ext cx="3091746" cy="179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3612070" y="16288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7919" y="18066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51520" y="11247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NOON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states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" name="Obraz 3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225919" y="3717032"/>
            <a:ext cx="2394729" cy="4080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8" name="Łącznik prosty 17"/>
          <p:cNvCxnSpPr/>
          <p:nvPr/>
        </p:nvCxnSpPr>
        <p:spPr>
          <a:xfrm rot="5400000">
            <a:off x="2195736" y="2708920"/>
            <a:ext cx="21602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az 3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60032" y="3789040"/>
            <a:ext cx="3050680" cy="4014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20" name="Łącznik prosty 19"/>
          <p:cNvCxnSpPr/>
          <p:nvPr/>
        </p:nvCxnSpPr>
        <p:spPr>
          <a:xfrm rot="5400000">
            <a:off x="3563888" y="2852936"/>
            <a:ext cx="25922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652120" y="1772816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Measuremnt</a:t>
            </a:r>
            <a:endParaRPr lang="en-US" sz="2000" dirty="0"/>
          </a:p>
        </p:txBody>
      </p:sp>
      <p:sp>
        <p:nvSpPr>
          <p:cNvPr id="22" name="Prostokąt 21"/>
          <p:cNvSpPr/>
          <p:nvPr/>
        </p:nvSpPr>
        <p:spPr>
          <a:xfrm>
            <a:off x="1307814" y="1628800"/>
            <a:ext cx="936103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379822" y="1700808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/>
              <a:t>State</a:t>
            </a:r>
          </a:p>
          <a:p>
            <a:pPr algn="ctr"/>
            <a:r>
              <a:rPr lang="pl-PL" sz="2000" dirty="0" err="1" smtClean="0"/>
              <a:t>preparation</a:t>
            </a:r>
            <a:endParaRPr lang="en-US" sz="2000" dirty="0"/>
          </a:p>
        </p:txBody>
      </p:sp>
      <p:grpSp>
        <p:nvGrpSpPr>
          <p:cNvPr id="2" name="Grupa 48"/>
          <p:cNvGrpSpPr/>
          <p:nvPr/>
        </p:nvGrpSpPr>
        <p:grpSpPr bwMode="auto">
          <a:xfrm>
            <a:off x="4561180" y="4433484"/>
            <a:ext cx="3600400" cy="2272318"/>
            <a:chOff x="4561181" y="4433484"/>
            <a:chExt cx="3600400" cy="2272318"/>
          </a:xfrm>
        </p:grpSpPr>
        <p:pic>
          <p:nvPicPr>
            <p:cNvPr id="47" name="Obraz 4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593211" y="5801636"/>
              <a:ext cx="1178961" cy="4146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Obraz 25" descr="mzcountsn.tif"/>
            <p:cNvPicPr>
              <a:picLocks noChangeAspect="1"/>
            </p:cNvPicPr>
            <p:nvPr/>
          </p:nvPicPr>
          <p:blipFill>
            <a:blip r:embed="rId12" cstate="print"/>
            <a:srcRect l="5669" r="11339"/>
            <a:stretch>
              <a:fillRect/>
            </a:stretch>
          </p:blipFill>
          <p:spPr bwMode="auto">
            <a:xfrm>
              <a:off x="5209253" y="4433484"/>
              <a:ext cx="1960437" cy="1374013"/>
            </a:xfrm>
            <a:prstGeom prst="rect">
              <a:avLst/>
            </a:prstGeom>
          </p:spPr>
        </p:pic>
        <p:sp>
          <p:nvSpPr>
            <p:cNvPr id="27" name="pole tekstowe 26"/>
            <p:cNvSpPr txBox="1"/>
            <p:nvPr/>
          </p:nvSpPr>
          <p:spPr bwMode="auto">
            <a:xfrm>
              <a:off x="4561181" y="6305692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Heisenberg limit</a:t>
              </a:r>
            </a:p>
          </p:txBody>
        </p:sp>
      </p:grpSp>
      <p:grpSp>
        <p:nvGrpSpPr>
          <p:cNvPr id="3" name="Grupa 45"/>
          <p:cNvGrpSpPr/>
          <p:nvPr/>
        </p:nvGrpSpPr>
        <p:grpSpPr bwMode="auto">
          <a:xfrm>
            <a:off x="251518" y="4365104"/>
            <a:ext cx="3600400" cy="2340809"/>
            <a:chOff x="251518" y="4365104"/>
            <a:chExt cx="3600400" cy="2340809"/>
          </a:xfrm>
        </p:grpSpPr>
        <p:grpSp>
          <p:nvGrpSpPr>
            <p:cNvPr id="8" name="Grupa 41"/>
            <p:cNvGrpSpPr/>
            <p:nvPr/>
          </p:nvGrpSpPr>
          <p:grpSpPr bwMode="auto">
            <a:xfrm>
              <a:off x="1070200" y="4365104"/>
              <a:ext cx="2322729" cy="1318998"/>
              <a:chOff x="1089585" y="4365104"/>
              <a:chExt cx="2322729" cy="1318998"/>
            </a:xfrm>
          </p:grpSpPr>
          <p:pic>
            <p:nvPicPr>
              <p:cNvPr id="32" name="Obraz 31" descr="mzcounts.tif"/>
              <p:cNvPicPr>
                <a:picLocks noChangeAspect="1"/>
              </p:cNvPicPr>
              <p:nvPr/>
            </p:nvPicPr>
            <p:blipFill>
              <a:blip r:embed="rId13" cstate="print"/>
              <a:srcRect l="7087" r="11339"/>
              <a:stretch>
                <a:fillRect/>
              </a:stretch>
            </p:blipFill>
            <p:spPr bwMode="auto">
              <a:xfrm>
                <a:off x="1266890" y="4561167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33" name="Łuk 32"/>
              <p:cNvSpPr/>
              <p:nvPr/>
            </p:nvSpPr>
            <p:spPr bwMode="auto">
              <a:xfrm>
                <a:off x="1089585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Łuk 33"/>
              <p:cNvSpPr/>
              <p:nvPr/>
            </p:nvSpPr>
            <p:spPr bwMode="auto">
              <a:xfrm flipH="1">
                <a:off x="2685334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Obraz 38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2970534" y="4365104"/>
                <a:ext cx="441780" cy="23415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345467" y="5805263"/>
              <a:ext cx="1369252" cy="4774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1" name="pole tekstowe 30"/>
            <p:cNvSpPr txBox="1"/>
            <p:nvPr/>
          </p:nvSpPr>
          <p:spPr bwMode="auto">
            <a:xfrm>
              <a:off x="251518" y="6305803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Standard Quantum Limit</a:t>
              </a:r>
            </a:p>
          </p:txBody>
        </p:sp>
      </p:grpSp>
      <p:cxnSp>
        <p:nvCxnSpPr>
          <p:cNvPr id="54" name="Łącznik prosty ze strzałką 53"/>
          <p:cNvCxnSpPr/>
          <p:nvPr/>
        </p:nvCxnSpPr>
        <p:spPr>
          <a:xfrm>
            <a:off x="6588224" y="24208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7236296" y="1772816"/>
            <a:ext cx="129614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7596336" y="1628800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Estimator</a:t>
            </a:r>
            <a:endParaRPr lang="en-US" sz="2000" dirty="0"/>
          </a:p>
        </p:txBody>
      </p:sp>
      <p:sp>
        <p:nvSpPr>
          <p:cNvPr id="35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pl-P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practice</a:t>
            </a:r>
            <a:r>
              <a:rPr kumimoji="0" lang="pl-P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pl-PL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squeezed</a:t>
            </a:r>
            <a:r>
              <a:rPr kumimoji="0" lang="pl-P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8087072" y="1979960"/>
            <a:ext cx="1524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8087072" y="3420120"/>
            <a:ext cx="154655" cy="2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4323521" y="1963316"/>
            <a:ext cx="158417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355976" y="3429000"/>
            <a:ext cx="158417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4932040" y="17008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>
          <a:xfrm rot="10800000">
            <a:off x="3275856" y="270892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3250456" y="196597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2170956" y="270892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2901107" y="258827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4" name="Łącznik prosty 13"/>
          <p:cNvCxnSpPr/>
          <p:nvPr/>
        </p:nvCxnSpPr>
        <p:spPr>
          <a:xfrm rot="10800000">
            <a:off x="7006952" y="270004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rot="10800000">
            <a:off x="5940152" y="198884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1844824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Łącznik prosty 16"/>
          <p:cNvCxnSpPr/>
          <p:nvPr/>
        </p:nvCxnSpPr>
        <p:spPr>
          <a:xfrm flipV="1">
            <a:off x="6981552" y="195709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5940152" y="270004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632203" y="257939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8213127" y="1727011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8176108" y="3156753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0" name="Obraz 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8324029" y="1884910"/>
            <a:ext cx="279078" cy="178427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303096" y="3276104"/>
            <a:ext cx="280473" cy="179319"/>
          </a:xfrm>
          <a:prstGeom prst="rect">
            <a:avLst/>
          </a:prstGeom>
          <a:noFill/>
          <a:ln/>
          <a:effectLst/>
        </p:spPr>
      </p:pic>
      <p:cxnSp>
        <p:nvCxnSpPr>
          <p:cNvPr id="23" name="Łącznik prosty 22"/>
          <p:cNvCxnSpPr/>
          <p:nvPr/>
        </p:nvCxnSpPr>
        <p:spPr>
          <a:xfrm>
            <a:off x="2123728" y="1772816"/>
            <a:ext cx="93610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755576" y="3645024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1403648" y="2924944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/>
          <p:cNvSpPr/>
          <p:nvPr/>
        </p:nvSpPr>
        <p:spPr>
          <a:xfrm>
            <a:off x="1018254" y="3540034"/>
            <a:ext cx="792088" cy="216024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Obraz 3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907704" y="3429000"/>
            <a:ext cx="152400" cy="126492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187623" y="2924943"/>
            <a:ext cx="152400" cy="178308"/>
          </a:xfrm>
          <a:prstGeom prst="rect">
            <a:avLst/>
          </a:prstGeom>
          <a:noFill/>
          <a:ln/>
          <a:effectLst/>
        </p:spPr>
      </p:pic>
      <p:sp>
        <p:nvSpPr>
          <p:cNvPr id="38" name="Prostokąt 37"/>
          <p:cNvSpPr/>
          <p:nvPr/>
        </p:nvSpPr>
        <p:spPr>
          <a:xfrm>
            <a:off x="611560" y="4221088"/>
            <a:ext cx="183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squeezed</a:t>
            </a:r>
            <a:r>
              <a:rPr lang="pl-PL" dirty="0" smtClean="0"/>
              <a:t> </a:t>
            </a:r>
            <a:r>
              <a:rPr lang="pl-PL" dirty="0" err="1" smtClean="0"/>
              <a:t>vaccum</a:t>
            </a:r>
            <a:endParaRPr lang="en-US" dirty="0"/>
          </a:p>
        </p:txBody>
      </p:sp>
      <p:cxnSp>
        <p:nvCxnSpPr>
          <p:cNvPr id="42" name="Łącznik prosty ze strzałką 41"/>
          <p:cNvCxnSpPr/>
          <p:nvPr/>
        </p:nvCxnSpPr>
        <p:spPr>
          <a:xfrm>
            <a:off x="755576" y="1772816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V="1">
            <a:off x="1403648" y="1052736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a 43"/>
          <p:cNvSpPr/>
          <p:nvPr/>
        </p:nvSpPr>
        <p:spPr>
          <a:xfrm>
            <a:off x="1594318" y="1019754"/>
            <a:ext cx="432048" cy="432048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907704" y="1556792"/>
            <a:ext cx="152400" cy="126492"/>
          </a:xfrm>
          <a:prstGeom prst="rect">
            <a:avLst/>
          </a:prstGeom>
          <a:noFill/>
          <a:ln/>
          <a:effectLst/>
        </p:spPr>
      </p:pic>
      <p:pic>
        <p:nvPicPr>
          <p:cNvPr id="46" name="Obraz 4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187623" y="1052735"/>
            <a:ext cx="152400" cy="178308"/>
          </a:xfrm>
          <a:prstGeom prst="rect">
            <a:avLst/>
          </a:prstGeom>
          <a:noFill/>
          <a:ln/>
          <a:effectLst/>
        </p:spPr>
      </p:pic>
      <p:sp>
        <p:nvSpPr>
          <p:cNvPr id="39" name="Prostokąt 38"/>
          <p:cNvSpPr/>
          <p:nvPr/>
        </p:nvSpPr>
        <p:spPr>
          <a:xfrm>
            <a:off x="467544" y="2132856"/>
            <a:ext cx="16311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dirty="0" err="1" smtClean="0"/>
              <a:t>coherent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endParaRPr lang="en-US" dirty="0"/>
          </a:p>
        </p:txBody>
      </p:sp>
      <p:sp>
        <p:nvSpPr>
          <p:cNvPr id="47" name="Prostokąt 46"/>
          <p:cNvSpPr/>
          <p:nvPr/>
        </p:nvSpPr>
        <p:spPr>
          <a:xfrm>
            <a:off x="323528" y="465313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One </a:t>
            </a:r>
            <a:r>
              <a:rPr lang="pl-PL" sz="2400" dirty="0" err="1" smtClean="0"/>
              <a:t>quadrature</a:t>
            </a:r>
            <a:r>
              <a:rPr lang="pl-PL" sz="2400" dirty="0" smtClean="0"/>
              <a:t> </a:t>
            </a:r>
            <a:r>
              <a:rPr lang="pl-PL" sz="2400" dirty="0" err="1" smtClean="0"/>
              <a:t>fluctuations</a:t>
            </a:r>
            <a:r>
              <a:rPr lang="pl-PL" sz="2400" dirty="0" smtClean="0"/>
              <a:t> </a:t>
            </a:r>
            <a:r>
              <a:rPr lang="pl-PL" sz="2400" dirty="0" err="1" smtClean="0"/>
              <a:t>below</a:t>
            </a:r>
            <a:r>
              <a:rPr lang="pl-PL" sz="2400" dirty="0" smtClean="0"/>
              <a:t> </a:t>
            </a:r>
            <a:r>
              <a:rPr lang="pl-PL" sz="2400" dirty="0" err="1" smtClean="0"/>
              <a:t>vaccum</a:t>
            </a:r>
            <a:r>
              <a:rPr lang="pl-PL" sz="2400" dirty="0" smtClean="0"/>
              <a:t>  </a:t>
            </a:r>
            <a:r>
              <a:rPr lang="pl-PL" sz="2400" dirty="0" err="1" smtClean="0"/>
              <a:t>fluctuations</a:t>
            </a:r>
            <a:endParaRPr lang="pl-PL" sz="2400" dirty="0" smtClean="0"/>
          </a:p>
        </p:txBody>
      </p:sp>
      <p:grpSp>
        <p:nvGrpSpPr>
          <p:cNvPr id="2" name="Grupa 51"/>
          <p:cNvGrpSpPr/>
          <p:nvPr/>
        </p:nvGrpSpPr>
        <p:grpSpPr>
          <a:xfrm>
            <a:off x="395536" y="5229200"/>
            <a:ext cx="6331114" cy="1304925"/>
            <a:chOff x="395536" y="5229200"/>
            <a:chExt cx="6331114" cy="1304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Obraz 5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949280"/>
              <a:ext cx="2442682" cy="57606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8" name="Tytuł 1"/>
          <p:cNvSpPr txBox="1">
            <a:spLocks/>
          </p:cNvSpPr>
          <p:nvPr/>
        </p:nvSpPr>
        <p:spPr>
          <a:xfrm>
            <a:off x="2843808" y="3645024"/>
            <a:ext cx="448518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Photon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loss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= </a:t>
            </a:r>
            <a:r>
              <a:rPr lang="pl-PL" sz="4400" b="1" dirty="0" smtClean="0">
                <a:latin typeface="+mj-lt"/>
                <a:ea typeface="+mj-ea"/>
                <a:cs typeface="+mj-cs"/>
              </a:rPr>
              <a:t>d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ecoherence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9" name="Łącznik prosty 48"/>
          <p:cNvCxnSpPr/>
          <p:nvPr/>
        </p:nvCxnSpPr>
        <p:spPr>
          <a:xfrm rot="5400000" flipH="1">
            <a:off x="4303553" y="1681223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Prostokąt 49"/>
          <p:cNvSpPr/>
          <p:nvPr/>
        </p:nvSpPr>
        <p:spPr>
          <a:xfrm rot="8100000">
            <a:off x="4179874" y="1863413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2" name="Obraz 5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70963" y="1872906"/>
            <a:ext cx="153150" cy="179186"/>
          </a:xfrm>
          <a:prstGeom prst="rect">
            <a:avLst/>
          </a:prstGeom>
          <a:noFill/>
          <a:ln/>
          <a:effectLst/>
        </p:spPr>
      </p:pic>
      <p:cxnSp>
        <p:nvCxnSpPr>
          <p:cNvPr id="53" name="Łącznik prosty 52"/>
          <p:cNvCxnSpPr/>
          <p:nvPr/>
        </p:nvCxnSpPr>
        <p:spPr>
          <a:xfrm rot="5400000" flipH="1" flipV="1">
            <a:off x="4282491" y="3204416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 rot="8100000">
            <a:off x="4179875" y="3303574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Obraz 5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85235" y="3314738"/>
            <a:ext cx="153455" cy="1795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ytuł 1"/>
          <p:cNvSpPr txBox="1">
            <a:spLocks/>
          </p:cNvSpPr>
          <p:nvPr/>
        </p:nvSpPr>
        <p:spPr>
          <a:xfrm>
            <a:off x="0" y="2420888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What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are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bounds</a:t>
            </a:r>
            <a:endParaRPr lang="pl-PL" sz="4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presence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decoherence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scheme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q.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metrology</a:t>
            </a:r>
            <a:endParaRPr kumimoji="0" lang="pl-PL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381156" y="4752710"/>
            <a:ext cx="3761478" cy="1888021"/>
            <a:chOff x="381156" y="4752710"/>
            <a:chExt cx="3761478" cy="1888021"/>
          </a:xfrm>
        </p:grpSpPr>
        <p:cxnSp>
          <p:nvCxnSpPr>
            <p:cNvPr id="101" name="Łącznik prosty 100"/>
            <p:cNvCxnSpPr/>
            <p:nvPr/>
          </p:nvCxnSpPr>
          <p:spPr>
            <a:xfrm>
              <a:off x="1173244" y="518475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81156" y="5328772"/>
              <a:ext cx="784179" cy="3746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/>
            <p:cNvCxnSpPr/>
            <p:nvPr/>
          </p:nvCxnSpPr>
          <p:spPr>
            <a:xfrm>
              <a:off x="1965332" y="583282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>
              <a:off x="2109348" y="518475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Prostokąt 68"/>
            <p:cNvSpPr/>
            <p:nvPr/>
          </p:nvSpPr>
          <p:spPr>
            <a:xfrm>
              <a:off x="2757420" y="496873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70" name="Obraz 53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899253" y="507452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Łącznik prosty 70"/>
            <p:cNvCxnSpPr/>
            <p:nvPr/>
          </p:nvCxnSpPr>
          <p:spPr>
            <a:xfrm rot="5400000" flipH="1">
              <a:off x="2056926" y="502115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Łącznik prosty 73"/>
            <p:cNvCxnSpPr/>
            <p:nvPr/>
          </p:nvCxnSpPr>
          <p:spPr>
            <a:xfrm rot="5400000" flipH="1" flipV="1">
              <a:off x="2035863" y="568025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 flipH="1" flipV="1">
              <a:off x="378024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Łącznik prosty 80"/>
            <p:cNvCxnSpPr/>
            <p:nvPr/>
          </p:nvCxnSpPr>
          <p:spPr>
            <a:xfrm flipV="1">
              <a:off x="3621516" y="518475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Łącznik prosty 81"/>
            <p:cNvCxnSpPr/>
            <p:nvPr/>
          </p:nvCxnSpPr>
          <p:spPr>
            <a:xfrm flipV="1">
              <a:off x="3261476" y="555976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Prostokąt 82"/>
            <p:cNvSpPr/>
            <p:nvPr/>
          </p:nvSpPr>
          <p:spPr>
            <a:xfrm>
              <a:off x="3491880" y="54452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84" name="Łącznik prosty 83"/>
            <p:cNvCxnSpPr/>
            <p:nvPr/>
          </p:nvCxnSpPr>
          <p:spPr>
            <a:xfrm>
              <a:off x="3333484" y="518475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Prostokąt 88"/>
            <p:cNvSpPr/>
            <p:nvPr/>
          </p:nvSpPr>
          <p:spPr>
            <a:xfrm rot="-2700000">
              <a:off x="2086448" y="512585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91" name="Obraz 90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11274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2" name="Prostokąt 91"/>
            <p:cNvSpPr/>
            <p:nvPr/>
          </p:nvSpPr>
          <p:spPr>
            <a:xfrm rot="-2700000">
              <a:off x="2086448" y="57739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93" name="Obraz 92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76082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7" name="Łącznik prosty 96"/>
            <p:cNvCxnSpPr/>
            <p:nvPr/>
          </p:nvCxnSpPr>
          <p:spPr>
            <a:xfrm flipH="1" flipV="1">
              <a:off x="162000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>
            <a:xfrm flipV="1">
              <a:off x="1533284" y="518475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Łącznik prosty 98"/>
            <p:cNvCxnSpPr/>
            <p:nvPr/>
          </p:nvCxnSpPr>
          <p:spPr>
            <a:xfrm flipV="1">
              <a:off x="1245252" y="561680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Prostokąt 99"/>
            <p:cNvSpPr/>
            <p:nvPr/>
          </p:nvSpPr>
          <p:spPr>
            <a:xfrm>
              <a:off x="1317260" y="547278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7" name="pole tekstowe 136"/>
            <p:cNvSpPr txBox="1"/>
            <p:nvPr/>
          </p:nvSpPr>
          <p:spPr>
            <a:xfrm>
              <a:off x="974282" y="5994400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Interferometer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with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losses</a:t>
              </a:r>
              <a:endParaRPr lang="pl-PL" b="1" dirty="0" smtClean="0"/>
            </a:p>
            <a:p>
              <a:pPr algn="ctr"/>
              <a:r>
                <a:rPr lang="pl-PL" b="1" dirty="0" smtClean="0"/>
                <a:t>(</a:t>
              </a:r>
              <a:r>
                <a:rPr lang="pl-PL" b="1" dirty="0" err="1" smtClean="0"/>
                <a:t>gravitational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wave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detectors</a:t>
              </a:r>
              <a:r>
                <a:rPr lang="pl-PL" b="1" dirty="0" smtClean="0"/>
                <a:t>)</a:t>
              </a:r>
              <a:endParaRPr lang="en-US" b="1" dirty="0"/>
            </a:p>
          </p:txBody>
        </p:sp>
      </p:grpSp>
      <p:grpSp>
        <p:nvGrpSpPr>
          <p:cNvPr id="64" name="Grupa 63"/>
          <p:cNvGrpSpPr/>
          <p:nvPr/>
        </p:nvGrpSpPr>
        <p:grpSpPr>
          <a:xfrm>
            <a:off x="5004048" y="4941168"/>
            <a:ext cx="4139952" cy="1726451"/>
            <a:chOff x="5004048" y="4941168"/>
            <a:chExt cx="4139952" cy="1726451"/>
          </a:xfrm>
        </p:grpSpPr>
        <p:pic>
          <p:nvPicPr>
            <p:cNvPr id="124" name="Obraz 12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133662" y="5258003"/>
              <a:ext cx="784179" cy="3746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5" name="Obraz 13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8" name="Elipsa 127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Łącznik prosty ze strzałką 128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ipsa 129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ipsa 132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Łuk 133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ole tekstowe 137"/>
            <p:cNvSpPr txBox="1"/>
            <p:nvPr/>
          </p:nvSpPr>
          <p:spPr>
            <a:xfrm>
              <a:off x="5004048" y="6021288"/>
              <a:ext cx="4139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Qubit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rotation</a:t>
              </a:r>
              <a:r>
                <a:rPr lang="pl-PL" b="1" dirty="0" smtClean="0"/>
                <a:t> + </a:t>
              </a:r>
              <a:r>
                <a:rPr lang="pl-PL" b="1" dirty="0" err="1" smtClean="0"/>
                <a:t>dephasing</a:t>
              </a:r>
              <a:endParaRPr lang="pl-PL" b="1" dirty="0" smtClean="0"/>
            </a:p>
            <a:p>
              <a:pPr algn="ctr"/>
              <a:r>
                <a:rPr lang="pl-PL" b="1" dirty="0" smtClean="0"/>
                <a:t> (</a:t>
              </a:r>
              <a:r>
                <a:rPr lang="pl-PL" b="1" dirty="0" err="1" smtClean="0"/>
                <a:t>atomic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clock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frequency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callibrations</a:t>
              </a:r>
              <a:r>
                <a:rPr lang="pl-PL" b="1" dirty="0" smtClean="0"/>
                <a:t>)</a:t>
              </a:r>
              <a:endParaRPr lang="en-US" b="1" dirty="0"/>
            </a:p>
          </p:txBody>
        </p:sp>
        <p:pic>
          <p:nvPicPr>
            <p:cNvPr id="139" name="Obraz 13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0" name="Obraz 53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Prostokąt 64"/>
          <p:cNvSpPr/>
          <p:nvPr/>
        </p:nvSpPr>
        <p:spPr>
          <a:xfrm>
            <a:off x="7596336" y="1412776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rostokąt 71"/>
          <p:cNvSpPr/>
          <p:nvPr/>
        </p:nvSpPr>
        <p:spPr>
          <a:xfrm>
            <a:off x="5580112" y="1484784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rostokąt 72"/>
          <p:cNvSpPr/>
          <p:nvPr/>
        </p:nvSpPr>
        <p:spPr>
          <a:xfrm>
            <a:off x="2411760" y="1484784"/>
            <a:ext cx="259228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rostokąt 74"/>
          <p:cNvSpPr/>
          <p:nvPr/>
        </p:nvSpPr>
        <p:spPr>
          <a:xfrm>
            <a:off x="467544" y="1484784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Łącznik prosty 75"/>
          <p:cNvCxnSpPr/>
          <p:nvPr/>
        </p:nvCxnSpPr>
        <p:spPr bwMode="auto">
          <a:xfrm>
            <a:off x="3203847" y="1844824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Prostokąt 76"/>
          <p:cNvSpPr/>
          <p:nvPr/>
        </p:nvSpPr>
        <p:spPr>
          <a:xfrm>
            <a:off x="3491879" y="1556792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8" name="Obraz 7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689308" y="1628800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79" name="Schemat blokowy: opóźnienie 78"/>
          <p:cNvSpPr/>
          <p:nvPr/>
        </p:nvSpPr>
        <p:spPr>
          <a:xfrm>
            <a:off x="6300192" y="2276872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5" name="Obraz 8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636912"/>
            <a:ext cx="604625" cy="349042"/>
          </a:xfrm>
          <a:prstGeom prst="rect">
            <a:avLst/>
          </a:prstGeom>
          <a:noFill/>
          <a:ln/>
          <a:effectLst/>
        </p:spPr>
      </p:pic>
      <p:sp>
        <p:nvSpPr>
          <p:cNvPr id="86" name="pole tekstowe 85"/>
          <p:cNvSpPr txBox="1"/>
          <p:nvPr/>
        </p:nvSpPr>
        <p:spPr>
          <a:xfrm>
            <a:off x="467544" y="3717032"/>
            <a:ext cx="149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Input</a:t>
            </a:r>
            <a:r>
              <a:rPr lang="pl-PL" b="1" dirty="0" smtClean="0"/>
              <a:t> state of </a:t>
            </a:r>
            <a:r>
              <a:rPr lang="pl-PL" b="1" i="1" dirty="0" smtClean="0"/>
              <a:t>N</a:t>
            </a:r>
            <a:r>
              <a:rPr lang="pl-PL" b="1" dirty="0" smtClean="0"/>
              <a:t> </a:t>
            </a:r>
            <a:r>
              <a:rPr lang="pl-PL" b="1" dirty="0" err="1" smtClean="0"/>
              <a:t>particles</a:t>
            </a:r>
            <a:endParaRPr lang="en-US" b="1" dirty="0"/>
          </a:p>
        </p:txBody>
      </p:sp>
      <p:pic>
        <p:nvPicPr>
          <p:cNvPr id="87" name="Obraz 8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7855" y="2564901"/>
            <a:ext cx="917012" cy="503942"/>
          </a:xfrm>
          <a:prstGeom prst="rect">
            <a:avLst/>
          </a:prstGeom>
          <a:noFill/>
          <a:ln/>
          <a:effectLst/>
        </p:spPr>
      </p:pic>
      <p:pic>
        <p:nvPicPr>
          <p:cNvPr id="88" name="Obraz 8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4128" y="2708920"/>
            <a:ext cx="520308" cy="479547"/>
          </a:xfrm>
          <a:prstGeom prst="rect">
            <a:avLst/>
          </a:prstGeom>
          <a:noFill/>
          <a:ln/>
          <a:effectLst/>
        </p:spPr>
      </p:pic>
      <p:sp>
        <p:nvSpPr>
          <p:cNvPr id="90" name="pole tekstowe 89"/>
          <p:cNvSpPr txBox="1"/>
          <p:nvPr/>
        </p:nvSpPr>
        <p:spPr>
          <a:xfrm>
            <a:off x="2285075" y="39482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shift</a:t>
            </a:r>
            <a:r>
              <a:rPr lang="pl-PL" b="1" dirty="0" smtClean="0"/>
              <a:t> + </a:t>
            </a:r>
            <a:r>
              <a:rPr lang="pl-PL" b="1" dirty="0" err="1" smtClean="0"/>
              <a:t>decoherence</a:t>
            </a:r>
            <a:endParaRPr lang="en-US" b="1" dirty="0"/>
          </a:p>
        </p:txBody>
      </p:sp>
      <p:sp>
        <p:nvSpPr>
          <p:cNvPr id="94" name="pole tekstowe 93"/>
          <p:cNvSpPr txBox="1"/>
          <p:nvPr/>
        </p:nvSpPr>
        <p:spPr>
          <a:xfrm>
            <a:off x="5364088" y="40050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95" name="pole tekstowe 94"/>
          <p:cNvSpPr txBox="1"/>
          <p:nvPr/>
        </p:nvSpPr>
        <p:spPr>
          <a:xfrm>
            <a:off x="7308304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96" name="Obraz 9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372200" y="2708920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102" name="Łącznik prosty ze strzałką 101"/>
          <p:cNvCxnSpPr/>
          <p:nvPr/>
        </p:nvCxnSpPr>
        <p:spPr>
          <a:xfrm>
            <a:off x="1979712" y="2852936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ze strzałką 102"/>
          <p:cNvCxnSpPr/>
          <p:nvPr/>
        </p:nvCxnSpPr>
        <p:spPr>
          <a:xfrm>
            <a:off x="5076056" y="2852936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/>
          <p:cNvCxnSpPr/>
          <p:nvPr/>
        </p:nvCxnSpPr>
        <p:spPr>
          <a:xfrm>
            <a:off x="7164288" y="2852936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/>
          <p:cNvCxnSpPr/>
          <p:nvPr/>
        </p:nvCxnSpPr>
        <p:spPr bwMode="auto">
          <a:xfrm>
            <a:off x="3203847" y="2492896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Prostokąt 105"/>
          <p:cNvSpPr/>
          <p:nvPr/>
        </p:nvSpPr>
        <p:spPr>
          <a:xfrm>
            <a:off x="3480453" y="2228529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7" name="Obraz 10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677882" y="2300537"/>
            <a:ext cx="409492" cy="374685"/>
          </a:xfrm>
          <a:prstGeom prst="rect">
            <a:avLst/>
          </a:prstGeom>
          <a:noFill/>
          <a:ln/>
          <a:effectLst/>
        </p:spPr>
      </p:pic>
      <p:cxnSp>
        <p:nvCxnSpPr>
          <p:cNvPr id="108" name="Łącznik prosty 107"/>
          <p:cNvCxnSpPr/>
          <p:nvPr/>
        </p:nvCxnSpPr>
        <p:spPr>
          <a:xfrm>
            <a:off x="3851919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/>
          <p:cNvCxnSpPr/>
          <p:nvPr/>
        </p:nvCxnSpPr>
        <p:spPr bwMode="auto">
          <a:xfrm>
            <a:off x="3275855" y="3717032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Prostokąt 109"/>
          <p:cNvSpPr/>
          <p:nvPr/>
        </p:nvSpPr>
        <p:spPr>
          <a:xfrm>
            <a:off x="3491879" y="34290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689308" y="3501008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112" name="Nawias klamrowy otwierający 111"/>
          <p:cNvSpPr/>
          <p:nvPr/>
        </p:nvSpPr>
        <p:spPr>
          <a:xfrm>
            <a:off x="2915815" y="1556792"/>
            <a:ext cx="360040" cy="2448272"/>
          </a:xfrm>
          <a:prstGeom prst="leftBrace">
            <a:avLst>
              <a:gd name="adj1" fmla="val 3409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Obraz 11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9792" y="2420888"/>
            <a:ext cx="285750" cy="2533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projection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1"/>
  <p:tag name="PICTUREFILESIZE" val="79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4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_{\t{classical}}   = \frac{1}{\sqrt{\eta 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1"/>
  <p:tag name="PICTUREFILESIZE" val="427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{\Delta}\varphi_{\t{quantum}}}{\Delta\tilde{\varphi}_{\t{classical}}} \geq &#10;\sqrt{1-\eta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4"/>
  <p:tag name="PICTUREFILESIZE" val="614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{\Delta}\varphi_{\t{quantum}}}{\Delta\tilde{\varphi}_{\t{classical}}} \geq &#10;0.617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584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eta=0.62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48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frac{{\Delta \varphi}_{\t{squeezed}}}{{\Delta \varphi}_{\t{coherent}}}&#10; \approx 0.66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59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17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[\rho_\varphi]  = \min_{\ket{\Psi_\varphi}} F[\ket{\Psi_\varphi}]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9"/>
  <p:tag name="PICTUREFILESIZE" val="38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b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t{Tr}_E \left(\ket{\Psi_\varphi}\bra{\Psi_\varphi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1"/>
  <p:tag name="PICTUREFILESIZE" val="38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[\rho_\varphi] 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0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[\ket{\Psi_\varphi}]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3"/>
  <p:tag name="PICTUREFILESIZE" val="137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q 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}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6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U_\varphi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77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_\varphi} = U_\varphi \ket{\Psi}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39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4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1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frac{1}{2}[(1+e^{i \varphi}) \ket{a} + (1-e^{i \varphi }\ket{b})]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622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[\rho_\varphi]  = \min_{\ket{\Psi_\varphi}} F[\ket{\Psi_\varphi}]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9"/>
  <p:tag name="PICTUREFILESIZE" val="38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t{Tr}_E \left(\ket{\Psi_\varphi}\bra{\Psi_\varphi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1"/>
  <p:tag name="PICTUREFILESIZE" val="387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523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&#10;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ket{b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"/>
  <p:tag name="PICTUREFILESIZE" val="15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i,\varphi} = \sum_j v_{ij}(\varphi) K_{j,\varphi}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5"/>
  <p:tag name="PICTUREFILESIZE" val="56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(\rho) = \sum_i K_{i, \varphi} \rho K_{i, \varphi}^\dagger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9"/>
  <p:tag name="PICTUREFILESIZE" val="603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2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 = \int \t{d} X\, p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38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\t{d} X\, p_\varphi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6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_\varphi(\rho)\right] \leq F_{\t{cl}}\left[p_\varphi(X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3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{\t{cl}}[p_\varphi(X)] &#10;=\int dX\frac{[\partial_{\varphi}{p}_{\varphi}(X)]^{2}}{p_{\varphi}(X)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5"/>
  <p:tag name="PICTUREFILESIZE" val="97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Estimating $\varphi$ directly from $X$ is no worse than &#10;from measurement on $\Lambda_\varphi[\rho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8"/>
  <p:tag name="PICTUREFILESIZE" val="117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varphi\rightarrow p_{\varphi}\rightarrow X &#10;\rightarrow \Lambda_{X}\left[\rho\right]\rightarrow\tilde{\varphi}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1"/>
  <p:tag name="PICTUREFILESIZE" val="459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\rightarrow\Lambda_{\varphi}&#10;\left[\rho\right]\rightarrow\tilde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27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frac{1}{\sqrt{2}}(e^{i \varphi} \ket{a} + \ket{b}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467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3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5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(i)}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2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a = 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33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9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\varphi(X_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92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3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9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03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^{\otimes N}_\varphi(\rho^N)\right] \leq &#10;F_{\t{cl}}\left[p_\varphi(X_1,\dots X_N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1"/>
  <p:tag name="PICTUREFILESIZE" val="84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b = 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332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_i$ - are independent variables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6"/>
  <p:tag name="PICTUREFILESIZE" val="51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(i)}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23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93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\varphi(X_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92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3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9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03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^{\otimes N}_\varphi(\rho^N)\right] \leq &#10;N F_{\t{cl}}\left[p_\varphi(X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3"/>
  <p:tag name="PICTUREFILESIZE" val="75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_i$ - are independent variables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6"/>
  <p:tag name="PICTUREFILESIZE" val="518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F_\t{cl}$ is finite $F_Q$ scales at most linearly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667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F_{\t{cl}}(p_\varphi) N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492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\t{d} X\, p_\varphi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61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9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{\t{cl}}=\infty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27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4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52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1 \epsilon_2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46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dX \ &#10;p_{\varphi}(X) \Lambda_X + O(d\varphi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7"/>
  <p:tag name="PICTUREFILESIZE" val="711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p_+(\varphi) \Lambda_+ + p_-(\varphi) \Lambda_- + O(d\varphi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0"/>
  <p:tag name="PICTUREFILESIZE" val="737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5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a \rangle  = N 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430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artial_\varphi \Lambda_\varphi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"/>
  <p:tag name="PICTUREFILESIZE" val="152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\varphi \pm \frac{d \Lambda_\varphi}{d \varphi} \epsilon_\pm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9"/>
  <p:tag name="PICTUREFILESIZE" val="568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(\rho) = &#10;U_\varphi \left(\sum_i &#10;K_{i} \rho K_{i}^\dagger \right) U_\varphi^\dagger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9"/>
  <p:tag name="PICTUREFILESIZE" val="927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1= \sqrt{\frac{1+\eta}{2}} &#10;\left(&#10;\begin{array}{cc}&#10;1 &amp;0 \\&#10;0 &amp; 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24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2= \sqrt{\frac{1-\eta}{2}} &#10;\left(&#10;\begin{array}{cc}&#10;1 &amp;0 \\&#10;0 &amp; -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4"/>
  <p:tag name="PICTUREFILESIZE" val="548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P_{\Lambda_\varphi} = &#10;\Lambda_\varphi \otimes \openone  (\ket{\Phi}\bra{\Phi}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438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hi}=\sum_i \ket{i}\otimes \ket{i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4"/>
  <p:tag name="PICTUREFILESIZE" val="39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atom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9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b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4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P_{\Lambda_\varphi} = &#10;\left(&#10;\begin{array}{cccc}&#10; 1 &amp; 0 &amp; 0 &amp; e^{i \varphi } \eta  \\&#10; 0 &amp; 0 &amp; 0 &amp; 0 \\&#10; 0 &amp; 0 &amp; 0 &amp; 0 \\&#10; e^{-i \varphi } \eta  &amp; 0 &amp; 0 &amp; 1&#10;\end{array}&#10;\right)&#10;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8"/>
  <p:tag name="PICTUREFILESIZE" val="938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&#10;we look for $\varepsilon_\pm$ such that 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8"/>
  <p:tag name="PICTUREFILESIZE" val="366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Lambda_\varphi} \pm \varepsilon_\pm &#10;\partial_\varphi P_{\Lambda_\varphi} \geq 0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382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(\rho) = &#10;U_\varphi \left(\sum_i &#10;K_{i} \rho K_{i}^\dagger \right) U_\varphi^\dagger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9"/>
  <p:tag name="PICTUREFILESIZE" val="927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P_{\Lambda_\varphi} + \varepsilon \partial_\varphi P_{\Lambda_\varphi} = &#10;\left(&#10;\begin{array}{cccc}&#10; 1 &amp; 0 &amp; 0 &amp; e^{i \varphi } \eta (1 + i \varepsilon)  \\&#10; 0 &amp; 0 &amp; 0 &amp; 0 \\&#10; 0 &amp; 0 &amp; 0 &amp; 0 \\&#10; e^{-i \varphi } \eta (1 -i\varepsilon) &amp; 0 &amp; 0 &amp; 1&#10;\end{array}&#10;\right)&#10;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50"/>
  <p:tag name="PICTUREFILESIZE" val="1614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epsilon \leq \frac{\sqrt{1-\eta^2}}{\eta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223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\varepsilon_+ \varepsilon_-}{N}}&#10;=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5"/>
  <p:tag name="PICTUREFILESIZE" val="75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a \rangle  = N 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430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^2(1+\varepsilon^2)\leq 1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2"/>
  <p:tag name="PICTUREFILESIZE" val="255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1= \sqrt{\frac{1+\eta}{2}} &#10;\left(&#10;\begin{array}{cc}&#10;1 &amp;0 \\&#10;0 &amp; 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24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2= \sqrt{\frac{1-\eta}{2}} &#10;\left(&#10;\begin{array}{cc}&#10;1 &amp;0 \\&#10;0 &amp; -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4"/>
  <p:tag name="PICTUREFILESIZE" val="548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P_{\Lambda_\varphi} = &#10;\Lambda_\varphi \otimes \openone  (\ket{\Phi}\bra{\Phi}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438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hi}=\sum_i \ket{i}\otimes \ket{i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4"/>
  <p:tag name="PICTUREFILESIZE" val="394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&#10;we look for $\varepsilon_\pm$ such that 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8"/>
  <p:tag name="PICTUREFILESIZE" val="36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Lambda_\varphi} \pm \varepsilon_\pm &#10;\partial_\varphi P_{\Lambda_\varphi} \geq 0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38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a\rangle  -\langle n_b \rangle  = N \cos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78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52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1 \epsilon_2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46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= \frac{1}{\sqrt{N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9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a,n_b) =&#10; \arccos\left(\frac{n_a-n_b}{N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57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11} = \frac{1}{2}(1 +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197"/>
  <p:tag name="PICTUREFILESIZE" val="38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02}+p_{20} = \frac{1}{2}(1-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254"/>
  <p:tag name="PICTUREFILESIZE" val="52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2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8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2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2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hot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5"/>
  <p:tag name="PICTUREFILESIZE" val="65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2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9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e^{-2 i \varphi}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52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6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1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e^{- i n \varphi}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5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N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23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photon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66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N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1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N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"/>
  <p:tag name="PICTUREFILESIZE" val="19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b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4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6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3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"/>
  <p:tag name="PICTUREFILESIZE" val="11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L/L \approx 10^{-22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4"/>
  <p:tag name="PICTUREFILESIZE" val="47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"/>
  <p:tag name="PICTUREFILESIZE" val="11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varphi= \langle (\tilde{\varphi} - \varphi)^2 \rangle = &#10;\int d \varphi\  p(\varphi) \sum_n p(n|\varphi) [\tilde{\varphi}(n) - \varphi]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1"/>
  <p:tag name="PICTUREFILESIZE" val="125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inimize $\Delta^2 \varphi$ over the choice of $\ket{\psi}$, $\Pi_{n}$ and $\tilde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7"/>
  <p:tag name="PICTUREFILESIZE" val="81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4 \sin^2\left[\frac{\tilde{\varphi}(n)-\varphi}{2}\right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4"/>
  <p:tag name="PICTUREFILESIZE" val="297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t{Tr}(\Pi_n  \rho_N^\varph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21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1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varphi = &#10;\int d \varphi\  p(\varphi) \sum_n \bra{\psi_\varphi} &#10;\Pi_n \ket{\psi_\varphi} [\tilde{\varphi}(n) - \varphi]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4"/>
  <p:tag name="PICTUREFILESIZE" val="117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\psi}=\sum_{n=0}^N \alpha_n \ket{n,N-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57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approx \frac{\pi}{N+2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6"/>
  <p:tag name="PICTUREFILESIZE" val="28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alpha_n = \sqrt{\frac{2}{N+2}} \sin\left[\frac{\left(n+1\right)\pi}{N+2}\right]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6"/>
  <p:tag name="PICTUREFILESIZE" val="54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ket{\psi} = \frac{1}{\sqrt{2}}(\ket{N,0} + \ket{0,N})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1"/>
  <p:tag name="PICTUREFILESIZE" val="58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approx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9"/>
  <p:tag name="PICTUREFILESIZE" val="21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geq \frac{1}{\sqrt{F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5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F= 4[ \bra{\psi_\varphi} \hat{n}_1^2\ket{\psi_\varphi} -&#10;\bra{\psi_\varphi} \hat{n}_1\ket{\psi_\varphi}^2 ]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4"/>
  <p:tag name="PICTUREFILESIZE" val="70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\varphi) \approx\frac{1}{2\pi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6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\varphi) \approx \delta(\varphi - \varphi_0)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5"/>
  <p:tag name="PICTUREFILESIZE" val="38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b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"/>
  <p:tag name="PICTUREFILESIZE" val="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geq \frac{1}{\sqrt{F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54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_{\t{quantum}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3"/>
  <p:tag name="PICTUREFILESIZE" val="592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1049</Words>
  <Application>Microsoft Office PowerPoint</Application>
  <PresentationFormat>Pokaz na ekranie (4:3)</PresentationFormat>
  <Paragraphs>155</Paragraphs>
  <Slides>26</Slides>
  <Notes>8</Notes>
  <HiddenSlides>5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Slajd 1</vt:lpstr>
      <vt:lpstr>Interferometry at its (classical) limits</vt:lpstr>
      <vt:lpstr>1 photon in an interferometer</vt:lpstr>
      <vt:lpstr>N independent photons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Rafal</cp:lastModifiedBy>
  <cp:revision>105</cp:revision>
  <dcterms:created xsi:type="dcterms:W3CDTF">2011-12-06T11:47:15Z</dcterms:created>
  <dcterms:modified xsi:type="dcterms:W3CDTF">2012-01-20T19:03:53Z</dcterms:modified>
</cp:coreProperties>
</file>