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6.xml" ContentType="application/vnd.openxmlformats-officedocument.presentationml.notesSlide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09" r:id="rId3"/>
    <p:sldId id="392" r:id="rId4"/>
    <p:sldId id="376" r:id="rId5"/>
    <p:sldId id="421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08" r:id="rId15"/>
    <p:sldId id="407" r:id="rId16"/>
    <p:sldId id="397" r:id="rId17"/>
    <p:sldId id="399" r:id="rId18"/>
    <p:sldId id="416" r:id="rId19"/>
    <p:sldId id="417" r:id="rId20"/>
    <p:sldId id="40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00"/>
    <a:srgbClr val="FFFF00"/>
    <a:srgbClr val="FFFFFF"/>
    <a:srgbClr val="FF9900"/>
    <a:srgbClr val="FF0066"/>
    <a:srgbClr val="FFFF99"/>
    <a:srgbClr val="CC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86854" autoAdjust="0"/>
  </p:normalViewPr>
  <p:slideViewPr>
    <p:cSldViewPr>
      <p:cViewPr varScale="1">
        <p:scale>
          <a:sx n="56" d="100"/>
          <a:sy n="56" d="100"/>
        </p:scale>
        <p:origin x="100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atomic</a:t>
            </a:r>
            <a:r>
              <a:rPr lang="pl-PL" sz="1200" dirty="0" smtClean="0"/>
              <a:t> </a:t>
            </a:r>
            <a:r>
              <a:rPr lang="pl-PL" sz="1200" dirty="0" err="1" smtClean="0"/>
              <a:t>decoherence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atomic</a:t>
            </a:r>
            <a:r>
              <a:rPr lang="pl-PL" sz="1200" dirty="0" smtClean="0"/>
              <a:t> </a:t>
            </a:r>
            <a:r>
              <a:rPr lang="pl-PL" sz="1200" dirty="0" err="1" smtClean="0"/>
              <a:t>decoherence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 smtClean="0"/>
              <a:t>atomic</a:t>
            </a:r>
            <a:r>
              <a:rPr lang="pl-PL" sz="1200" dirty="0" smtClean="0"/>
              <a:t> </a:t>
            </a:r>
            <a:r>
              <a:rPr lang="pl-PL" sz="1200" dirty="0" err="1" smtClean="0"/>
              <a:t>decoherence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Complexity</a:t>
            </a:r>
            <a:r>
              <a:rPr lang="pl-PL" dirty="0" smtClean="0"/>
              <a:t> </a:t>
            </a:r>
            <a:r>
              <a:rPr lang="pl-PL" dirty="0" err="1" smtClean="0"/>
              <a:t>grows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number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4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6.png"/><Relationship Id="rId18" Type="http://schemas.openxmlformats.org/officeDocument/2006/relationships/image" Target="../media/image52.png"/><Relationship Id="rId3" Type="http://schemas.openxmlformats.org/officeDocument/2006/relationships/tags" Target="../tags/tag68.xml"/><Relationship Id="rId21" Type="http://schemas.openxmlformats.org/officeDocument/2006/relationships/image" Target="../media/image65.png"/><Relationship Id="rId7" Type="http://schemas.openxmlformats.org/officeDocument/2006/relationships/tags" Target="../tags/tag72.xml"/><Relationship Id="rId12" Type="http://schemas.openxmlformats.org/officeDocument/2006/relationships/image" Target="../media/image63.png"/><Relationship Id="rId17" Type="http://schemas.openxmlformats.org/officeDocument/2006/relationships/image" Target="../media/image60.png"/><Relationship Id="rId2" Type="http://schemas.openxmlformats.org/officeDocument/2006/relationships/tags" Target="../tags/tag67.xml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54.png"/><Relationship Id="rId5" Type="http://schemas.openxmlformats.org/officeDocument/2006/relationships/tags" Target="../tags/tag70.xml"/><Relationship Id="rId15" Type="http://schemas.openxmlformats.org/officeDocument/2006/relationships/image" Target="../media/image6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0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9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68.png"/><Relationship Id="rId2" Type="http://schemas.openxmlformats.org/officeDocument/2006/relationships/tags" Target="../tags/tag76.xml"/><Relationship Id="rId16" Type="http://schemas.openxmlformats.org/officeDocument/2006/relationships/image" Target="../media/image72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67.png"/><Relationship Id="rId5" Type="http://schemas.openxmlformats.org/officeDocument/2006/relationships/tags" Target="../tags/tag79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7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tags" Target="../tags/tag84.xml"/><Relationship Id="rId21" Type="http://schemas.openxmlformats.org/officeDocument/2006/relationships/image" Target="../media/image75.png"/><Relationship Id="rId7" Type="http://schemas.openxmlformats.org/officeDocument/2006/relationships/tags" Target="../tags/tag88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70.png"/><Relationship Id="rId2" Type="http://schemas.openxmlformats.org/officeDocument/2006/relationships/tags" Target="../tags/tag83.xml"/><Relationship Id="rId16" Type="http://schemas.openxmlformats.org/officeDocument/2006/relationships/image" Target="../media/image69.png"/><Relationship Id="rId20" Type="http://schemas.openxmlformats.org/officeDocument/2006/relationships/image" Target="../media/image74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15" Type="http://schemas.openxmlformats.org/officeDocument/2006/relationships/image" Target="../media/image68.png"/><Relationship Id="rId10" Type="http://schemas.openxmlformats.org/officeDocument/2006/relationships/tags" Target="../tags/tag91.xml"/><Relationship Id="rId19" Type="http://schemas.openxmlformats.org/officeDocument/2006/relationships/image" Target="../media/image73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67.png"/><Relationship Id="rId22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96.xml"/><Relationship Id="rId7" Type="http://schemas.openxmlformats.org/officeDocument/2006/relationships/image" Target="../media/image82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tags" Target="../tags/tag98.xml"/><Relationship Id="rId16" Type="http://schemas.openxmlformats.org/officeDocument/2006/relationships/image" Target="../media/image90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85.png"/><Relationship Id="rId5" Type="http://schemas.openxmlformats.org/officeDocument/2006/relationships/tags" Target="../tags/tag101.xml"/><Relationship Id="rId15" Type="http://schemas.openxmlformats.org/officeDocument/2006/relationships/image" Target="../media/image89.png"/><Relationship Id="rId10" Type="http://schemas.openxmlformats.org/officeDocument/2006/relationships/image" Target="../media/image83.png"/><Relationship Id="rId4" Type="http://schemas.openxmlformats.org/officeDocument/2006/relationships/tags" Target="../tags/tag100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0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108.xml"/><Relationship Id="rId10" Type="http://schemas.openxmlformats.org/officeDocument/2006/relationships/image" Target="../media/image94.png"/><Relationship Id="rId4" Type="http://schemas.openxmlformats.org/officeDocument/2006/relationships/tags" Target="../tags/tag107.xml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11.xml"/><Relationship Id="rId7" Type="http://schemas.openxmlformats.org/officeDocument/2006/relationships/image" Target="../media/image95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9.png"/><Relationship Id="rId5" Type="http://schemas.openxmlformats.org/officeDocument/2006/relationships/tags" Target="../tags/tag113.xml"/><Relationship Id="rId10" Type="http://schemas.openxmlformats.org/officeDocument/2006/relationships/image" Target="../media/image98.png"/><Relationship Id="rId4" Type="http://schemas.openxmlformats.org/officeDocument/2006/relationships/tags" Target="../tags/tag112.xml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116.xml"/><Relationship Id="rId7" Type="http://schemas.openxmlformats.org/officeDocument/2006/relationships/image" Target="../media/image101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0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tags" Target="../tags/tag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30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18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26.xml"/><Relationship Id="rId16" Type="http://schemas.openxmlformats.org/officeDocument/2006/relationships/image" Target="../media/image46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5" Type="http://schemas.openxmlformats.org/officeDocument/2006/relationships/image" Target="../media/image45.png"/><Relationship Id="rId10" Type="http://schemas.openxmlformats.org/officeDocument/2006/relationships/tags" Target="../tags/tag34.xml"/><Relationship Id="rId19" Type="http://schemas.openxmlformats.org/officeDocument/2006/relationships/image" Target="../media/image49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0.png"/><Relationship Id="rId3" Type="http://schemas.openxmlformats.org/officeDocument/2006/relationships/tags" Target="../tags/tag37.xml"/><Relationship Id="rId21" Type="http://schemas.openxmlformats.org/officeDocument/2006/relationships/image" Target="../media/image51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45.png"/><Relationship Id="rId2" Type="http://schemas.openxmlformats.org/officeDocument/2006/relationships/tags" Target="../tags/tag3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43.png"/><Relationship Id="rId23" Type="http://schemas.openxmlformats.org/officeDocument/2006/relationships/image" Target="../media/image49.png"/><Relationship Id="rId10" Type="http://schemas.openxmlformats.org/officeDocument/2006/relationships/tags" Target="../tags/tag44.xml"/><Relationship Id="rId19" Type="http://schemas.openxmlformats.org/officeDocument/2006/relationships/image" Target="../media/image47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42.png"/><Relationship Id="rId2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49.xml"/><Relationship Id="rId21" Type="http://schemas.openxmlformats.org/officeDocument/2006/relationships/image" Target="../media/image49.png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48.xml"/><Relationship Id="rId16" Type="http://schemas.openxmlformats.org/officeDocument/2006/relationships/image" Target="../media/image45.png"/><Relationship Id="rId20" Type="http://schemas.openxmlformats.org/officeDocument/2006/relationships/image" Target="../media/image51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44.png"/><Relationship Id="rId10" Type="http://schemas.openxmlformats.org/officeDocument/2006/relationships/tags" Target="../tags/tag56.xml"/><Relationship Id="rId19" Type="http://schemas.openxmlformats.org/officeDocument/2006/relationships/image" Target="../media/image53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60.xml"/><Relationship Id="rId7" Type="http://schemas.openxmlformats.org/officeDocument/2006/relationships/image" Target="../media/image5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tags" Target="../tags/tag61.xml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4.xml"/><Relationship Id="rId7" Type="http://schemas.openxmlformats.org/officeDocument/2006/relationships/image" Target="../media/image5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1.png"/><Relationship Id="rId4" Type="http://schemas.openxmlformats.org/officeDocument/2006/relationships/tags" Target="../tags/tag65.xml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 l="8107" b="19390"/>
          <a:stretch>
            <a:fillRect/>
          </a:stretch>
        </p:blipFill>
        <p:spPr bwMode="auto">
          <a:xfrm>
            <a:off x="20616" y="5922073"/>
            <a:ext cx="2449327" cy="8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6440" y="6179275"/>
            <a:ext cx="1550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695" y="6138120"/>
            <a:ext cx="574489" cy="6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8973" y="6220467"/>
            <a:ext cx="1285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-1" y="26987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>
                <a:solidFill>
                  <a:prstClr val="black"/>
                </a:solidFill>
                <a:ea typeface="+mj-ea"/>
                <a:cs typeface="+mj-cs"/>
              </a:rPr>
              <a:t>F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undamental</a:t>
            </a:r>
            <a:r>
              <a:rPr lang="pl-PL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bounds</a:t>
            </a:r>
            <a:r>
              <a:rPr lang="pl-PL" sz="4400" b="1" dirty="0" smtClean="0">
                <a:solidFill>
                  <a:prstClr val="black"/>
                </a:solidFill>
                <a:ea typeface="+mj-ea"/>
                <a:cs typeface="+mj-cs"/>
              </a:rPr>
              <a:t> on 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stability</a:t>
            </a:r>
            <a:r>
              <a:rPr lang="pl-PL" sz="4400" b="1" dirty="0" smtClean="0">
                <a:solidFill>
                  <a:prstClr val="black"/>
                </a:solidFill>
                <a:ea typeface="+mj-ea"/>
                <a:cs typeface="+mj-cs"/>
              </a:rPr>
              <a:t> of 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atomic</a:t>
            </a:r>
            <a:r>
              <a:rPr lang="pl-PL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  <a:ea typeface="+mj-ea"/>
                <a:cs typeface="+mj-cs"/>
              </a:rPr>
              <a:t>clocks</a:t>
            </a:r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0616" y="4293096"/>
            <a:ext cx="8799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R. Demkowicz-Dobrzański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, K .Chabuda</a:t>
            </a:r>
            <a:r>
              <a:rPr lang="pl-PL" sz="2000" i="1" baseline="30000" dirty="0" smtClean="0"/>
              <a:t>1</a:t>
            </a:r>
            <a:r>
              <a:rPr lang="pl-PL" sz="2000" dirty="0" smtClean="0"/>
              <a:t>, K. Macieszczak</a:t>
            </a:r>
            <a:r>
              <a:rPr lang="pl-PL" sz="2000" baseline="30000" dirty="0" smtClean="0"/>
              <a:t>1,2</a:t>
            </a:r>
            <a:r>
              <a:rPr lang="pl-PL" sz="2000" dirty="0" smtClean="0"/>
              <a:t>, M. Fraas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, </a:t>
            </a:r>
            <a:r>
              <a:rPr lang="pl-PL" sz="2000" dirty="0" err="1" smtClean="0"/>
              <a:t>Ian</a:t>
            </a:r>
            <a:r>
              <a:rPr lang="pl-PL" sz="2000" dirty="0" smtClean="0"/>
              <a:t> Leroux</a:t>
            </a:r>
            <a:r>
              <a:rPr lang="pl-PL" sz="2000" baseline="30000" dirty="0" smtClean="0"/>
              <a:t>4</a:t>
            </a:r>
            <a:endParaRPr lang="pl-PL" sz="2000" dirty="0" smtClean="0"/>
          </a:p>
          <a:p>
            <a:pPr algn="ctr"/>
            <a:r>
              <a:rPr lang="pl-PL" i="1" baseline="30000" dirty="0" smtClean="0"/>
              <a:t>1</a:t>
            </a:r>
            <a:r>
              <a:rPr lang="pl-PL" i="1" dirty="0" smtClean="0"/>
              <a:t>Faculty of </a:t>
            </a:r>
            <a:r>
              <a:rPr lang="pl-PL" i="1" dirty="0" err="1" smtClean="0"/>
              <a:t>Physics</a:t>
            </a:r>
            <a:r>
              <a:rPr lang="pl-PL" i="1" dirty="0" smtClean="0"/>
              <a:t>, </a:t>
            </a:r>
            <a:r>
              <a:rPr lang="pl-PL" i="1" dirty="0" err="1" smtClean="0"/>
              <a:t>University</a:t>
            </a:r>
            <a:r>
              <a:rPr lang="pl-PL" i="1" dirty="0" smtClean="0"/>
              <a:t> of Warsaw, Poland</a:t>
            </a:r>
          </a:p>
          <a:p>
            <a:pPr algn="ctr"/>
            <a:r>
              <a:rPr lang="pl-PL" i="1" baseline="30000" dirty="0" smtClean="0"/>
              <a:t>2</a:t>
            </a:r>
            <a:r>
              <a:rPr lang="en-US" i="1" dirty="0" smtClean="0"/>
              <a:t> School of Mathematical Sciences</a:t>
            </a:r>
            <a:r>
              <a:rPr lang="pl-PL" i="1" dirty="0" smtClean="0"/>
              <a:t>, </a:t>
            </a:r>
            <a:r>
              <a:rPr lang="en-US" i="1" dirty="0" smtClean="0"/>
              <a:t>University of Nottingham</a:t>
            </a:r>
            <a:r>
              <a:rPr lang="pl-PL" i="1" dirty="0" smtClean="0"/>
              <a:t>, United </a:t>
            </a:r>
            <a:r>
              <a:rPr lang="pl-PL" i="1" dirty="0" err="1" smtClean="0"/>
              <a:t>Kingdom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baseline="30000" dirty="0" smtClean="0"/>
              <a:t>3</a:t>
            </a:r>
            <a:r>
              <a:rPr lang="en-US" i="1" dirty="0" smtClean="0"/>
              <a:t> </a:t>
            </a:r>
            <a:r>
              <a:rPr lang="de-DE" dirty="0" smtClean="0"/>
              <a:t>Theoretische Physik, ETH </a:t>
            </a:r>
            <a:r>
              <a:rPr lang="de-DE" dirty="0" err="1" smtClean="0"/>
              <a:t>Zurich</a:t>
            </a:r>
            <a:r>
              <a:rPr lang="de-DE" dirty="0" smtClean="0"/>
              <a:t>, </a:t>
            </a:r>
            <a:r>
              <a:rPr lang="de-DE" dirty="0" err="1" smtClean="0"/>
              <a:t>Switzerland</a:t>
            </a:r>
            <a:endParaRPr lang="pl-PL" dirty="0" smtClean="0"/>
          </a:p>
          <a:p>
            <a:pPr algn="ctr"/>
            <a:r>
              <a:rPr lang="pl-PL" i="1" baseline="30000" dirty="0" smtClean="0"/>
              <a:t>4</a:t>
            </a:r>
            <a:r>
              <a:rPr lang="en-US" i="1" dirty="0" smtClean="0"/>
              <a:t> </a:t>
            </a:r>
            <a:r>
              <a:rPr lang="de-DE" dirty="0"/>
              <a:t>QUEST Institut, Physikalisch-Technische </a:t>
            </a:r>
            <a:r>
              <a:rPr lang="de-DE" dirty="0" smtClean="0"/>
              <a:t>Bundesanstalt,</a:t>
            </a:r>
            <a:r>
              <a:rPr lang="pl-PL" dirty="0" smtClean="0"/>
              <a:t> </a:t>
            </a:r>
            <a:r>
              <a:rPr lang="de-DE" dirty="0" smtClean="0"/>
              <a:t>Braunschweig</a:t>
            </a:r>
            <a:r>
              <a:rPr lang="de-DE" dirty="0"/>
              <a:t>, Germany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en-US" dirty="0"/>
          </a:p>
        </p:txBody>
      </p:sp>
      <p:sp>
        <p:nvSpPr>
          <p:cNvPr id="30722" name="AutoShape 2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://anvil-project.net/upgraded_site/wordpress/wp-content/uploads/2013/02/Seventh_Framework_Programme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36279" y="6166226"/>
            <a:ext cx="737680" cy="599492"/>
          </a:xfrm>
          <a:prstGeom prst="rect">
            <a:avLst/>
          </a:prstGeom>
          <a:noFill/>
        </p:spPr>
      </p:pic>
      <p:grpSp>
        <p:nvGrpSpPr>
          <p:cNvPr id="33" name="Grupa 32"/>
          <p:cNvGrpSpPr/>
          <p:nvPr/>
        </p:nvGrpSpPr>
        <p:grpSpPr>
          <a:xfrm>
            <a:off x="6732240" y="2420888"/>
            <a:ext cx="1671004" cy="1800200"/>
            <a:chOff x="5868144" y="2060848"/>
            <a:chExt cx="1671004" cy="1800200"/>
          </a:xfrm>
        </p:grpSpPr>
        <p:pic>
          <p:nvPicPr>
            <p:cNvPr id="30730" name="Picture 10" descr="http://scient1fy.files.wordpress.com/2012/09/a1-cartoon-expanding-universe.jpg"/>
            <p:cNvPicPr>
              <a:picLocks noChangeAspect="1" noChangeArrowheads="1"/>
            </p:cNvPicPr>
            <p:nvPr/>
          </p:nvPicPr>
          <p:blipFill>
            <a:blip r:embed="rId9" cstate="print"/>
            <a:srcRect l="39830" t="16753" r="39830" b="16753"/>
            <a:stretch>
              <a:fillRect/>
            </a:stretch>
          </p:blipFill>
          <p:spPr bwMode="auto">
            <a:xfrm>
              <a:off x="6084168" y="2060848"/>
              <a:ext cx="1454980" cy="1741739"/>
            </a:xfrm>
            <a:prstGeom prst="rect">
              <a:avLst/>
            </a:prstGeom>
            <a:noFill/>
          </p:spPr>
        </p:pic>
        <p:sp>
          <p:nvSpPr>
            <p:cNvPr id="32" name="Prostokąt 31"/>
            <p:cNvSpPr/>
            <p:nvPr/>
          </p:nvSpPr>
          <p:spPr>
            <a:xfrm>
              <a:off x="5868144" y="2852936"/>
              <a:ext cx="50405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bjaśnienie w chmurce 33"/>
          <p:cNvSpPr/>
          <p:nvPr/>
        </p:nvSpPr>
        <p:spPr>
          <a:xfrm>
            <a:off x="4499992" y="1340768"/>
            <a:ext cx="2736304" cy="1584176"/>
          </a:xfrm>
          <a:prstGeom prst="cloudCallout">
            <a:avLst>
              <a:gd name="adj1" fmla="val 63173"/>
              <a:gd name="adj2" fmla="val 1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0109" y="6286376"/>
            <a:ext cx="178233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Image result for siqs logo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siqs logo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encrypted-tbn2.gstatic.com/images?q=tbn:ANd9GcRYadEsmptnSrOUEJken35wrhhHAnQYucrCEmr86LMpn0z9zPNU5Cmo5_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08982" y="6146754"/>
            <a:ext cx="625252" cy="625252"/>
          </a:xfrm>
          <a:prstGeom prst="rect">
            <a:avLst/>
          </a:prstGeom>
          <a:noFill/>
        </p:spPr>
      </p:pic>
      <p:pic>
        <p:nvPicPr>
          <p:cNvPr id="16386" name="Picture 2" descr="Wzorzec atomowy, jeden z g&amp;lstrok;ównych elementów optycznego zegara atomowego, dzia&amp;lstrok;aj&amp;aogon;cy w Krajowym Laboratorium Fizyki Atomowej, Molekularnej i Optycznej (KL FAMO) w Toruniu. (&amp;Zacute;ród&amp;lstrok;o: UMK, Anna Bielawiec-Osi&amp;nacute;ska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1484784"/>
            <a:ext cx="3000375" cy="2276475"/>
          </a:xfrm>
          <a:prstGeom prst="rect">
            <a:avLst/>
          </a:prstGeom>
          <a:noFill/>
        </p:spPr>
      </p:pic>
      <p:pic>
        <p:nvPicPr>
          <p:cNvPr id="25" name="Obraz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95" y="1958776"/>
            <a:ext cx="2326381" cy="230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0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Frequency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vs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Phase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estimation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412776"/>
            <a:ext cx="3429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95536" y="908720"/>
            <a:ext cx="39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frequency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prior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distribution</a:t>
            </a:r>
            <a:endParaRPr lang="en-US" sz="2000" b="1" i="1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4067944" y="2564904"/>
            <a:ext cx="936104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724128" y="90872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phase</a:t>
            </a:r>
            <a:r>
              <a:rPr lang="pl-PL" sz="2000" b="1" dirty="0" smtClean="0"/>
              <a:t> priori </a:t>
            </a:r>
            <a:r>
              <a:rPr lang="pl-PL" sz="2000" b="1" dirty="0" err="1" smtClean="0"/>
              <a:t>distribution</a:t>
            </a:r>
            <a:endParaRPr lang="en-US" sz="2000" b="1" i="1" dirty="0"/>
          </a:p>
        </p:txBody>
      </p:sp>
      <p:pic>
        <p:nvPicPr>
          <p:cNvPr id="27" name="Obraz 2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32240" y="4005064"/>
            <a:ext cx="636010" cy="279111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83567" y="4653136"/>
            <a:ext cx="1296424" cy="279112"/>
          </a:xfrm>
          <a:prstGeom prst="rect">
            <a:avLst/>
          </a:prstGeom>
          <a:noFill/>
          <a:ln/>
          <a:effectLst/>
        </p:spPr>
      </p:pic>
      <p:sp>
        <p:nvSpPr>
          <p:cNvPr id="21" name="pole tekstowe 20"/>
          <p:cNvSpPr txBox="1"/>
          <p:nvPr/>
        </p:nvSpPr>
        <p:spPr>
          <a:xfrm>
            <a:off x="1475656" y="5229200"/>
            <a:ext cx="583264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Too</a:t>
            </a:r>
            <a:r>
              <a:rPr lang="pl-PL" sz="2000" b="1" dirty="0" smtClean="0"/>
              <a:t> long </a:t>
            </a:r>
            <a:r>
              <a:rPr lang="pl-PL" sz="2000" b="1" i="1" dirty="0" smtClean="0"/>
              <a:t>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makes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frequency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estimation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ambiguous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1340768"/>
            <a:ext cx="3429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Łącznik prosty 21"/>
          <p:cNvCxnSpPr/>
          <p:nvPr/>
        </p:nvCxnSpPr>
        <p:spPr>
          <a:xfrm>
            <a:off x="611560" y="4509120"/>
            <a:ext cx="1368152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683568" y="4509120"/>
            <a:ext cx="122413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37"/>
          <p:cNvGrpSpPr/>
          <p:nvPr/>
        </p:nvGrpSpPr>
        <p:grpSpPr>
          <a:xfrm>
            <a:off x="1475656" y="3284984"/>
            <a:ext cx="4680520" cy="1008112"/>
            <a:chOff x="2699792" y="3284984"/>
            <a:chExt cx="3456384" cy="1008112"/>
          </a:xfrm>
        </p:grpSpPr>
        <p:cxnSp>
          <p:nvCxnSpPr>
            <p:cNvPr id="33" name="Łącznik prosty 32"/>
            <p:cNvCxnSpPr/>
            <p:nvPr/>
          </p:nvCxnSpPr>
          <p:spPr>
            <a:xfrm>
              <a:off x="6156176" y="3645024"/>
              <a:ext cx="0" cy="64807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>
            <a:xfrm flipH="1">
              <a:off x="2699792" y="4293096"/>
              <a:ext cx="3456384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 flipV="1">
              <a:off x="2699792" y="3284984"/>
              <a:ext cx="0" cy="1008112"/>
            </a:xfrm>
            <a:prstGeom prst="line">
              <a:avLst/>
            </a:prstGeom>
            <a:ln w="28575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Łącznik prosty 41"/>
          <p:cNvCxnSpPr/>
          <p:nvPr/>
        </p:nvCxnSpPr>
        <p:spPr>
          <a:xfrm flipH="1">
            <a:off x="971600" y="4293096"/>
            <a:ext cx="50405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Obraz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054542" y="3356991"/>
            <a:ext cx="152520" cy="178448"/>
          </a:xfrm>
          <a:prstGeom prst="rect">
            <a:avLst/>
          </a:prstGeom>
          <a:noFill/>
          <a:ln/>
          <a:effectLst/>
        </p:spPr>
      </p:pic>
      <p:cxnSp>
        <p:nvCxnSpPr>
          <p:cNvPr id="48" name="Łącznik prosty 47"/>
          <p:cNvCxnSpPr/>
          <p:nvPr/>
        </p:nvCxnSpPr>
        <p:spPr>
          <a:xfrm flipV="1">
            <a:off x="2411760" y="3284984"/>
            <a:ext cx="0" cy="1008112"/>
          </a:xfrm>
          <a:prstGeom prst="line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V="1">
            <a:off x="611560" y="3284984"/>
            <a:ext cx="0" cy="1008112"/>
          </a:xfrm>
          <a:prstGeom prst="line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 flipH="1">
            <a:off x="467544" y="4293096"/>
            <a:ext cx="50405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Obraz 5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691680" y="3645024"/>
            <a:ext cx="507893" cy="279111"/>
          </a:xfrm>
          <a:prstGeom prst="rect">
            <a:avLst/>
          </a:prstGeom>
          <a:noFill/>
          <a:ln/>
          <a:effectLst/>
        </p:spPr>
      </p:pic>
      <p:pic>
        <p:nvPicPr>
          <p:cNvPr id="55" name="Obraz 5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780081" y="2204864"/>
            <a:ext cx="1422714" cy="304976"/>
          </a:xfrm>
          <a:prstGeom prst="rect">
            <a:avLst/>
          </a:prstGeom>
          <a:noFill/>
          <a:ln/>
          <a:effectLst/>
        </p:spPr>
      </p:pic>
      <p:cxnSp>
        <p:nvCxnSpPr>
          <p:cNvPr id="58" name="Łącznik prosty ze strzałką 57"/>
          <p:cNvCxnSpPr/>
          <p:nvPr/>
        </p:nvCxnSpPr>
        <p:spPr>
          <a:xfrm>
            <a:off x="1547664" y="4005064"/>
            <a:ext cx="792088" cy="0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/>
          <p:cNvSpPr txBox="1"/>
          <p:nvPr/>
        </p:nvSpPr>
        <p:spPr>
          <a:xfrm>
            <a:off x="3707904" y="378904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?</a:t>
            </a:r>
            <a:endParaRPr lang="en-US" sz="2800" b="1" dirty="0"/>
          </a:p>
        </p:txBody>
      </p:sp>
      <p:sp>
        <p:nvSpPr>
          <p:cNvPr id="60" name="pole tekstowe 59"/>
          <p:cNvSpPr txBox="1"/>
          <p:nvPr/>
        </p:nvSpPr>
        <p:spPr>
          <a:xfrm>
            <a:off x="1475656" y="5805264"/>
            <a:ext cx="583264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Too</a:t>
            </a:r>
            <a:r>
              <a:rPr lang="pl-PL" sz="2000" b="1" dirty="0" smtClean="0"/>
              <a:t> long </a:t>
            </a:r>
            <a:r>
              <a:rPr lang="pl-PL" sz="2000" b="1" i="1" dirty="0" smtClean="0"/>
              <a:t>t  </a:t>
            </a:r>
            <a:r>
              <a:rPr lang="pl-PL" sz="2000" b="1" dirty="0" err="1" smtClean="0"/>
              <a:t>increses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decoherence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effects</a:t>
            </a:r>
            <a:r>
              <a:rPr lang="pl-PL" sz="2000" b="1" dirty="0" smtClean="0"/>
              <a:t> </a:t>
            </a:r>
            <a:endParaRPr lang="en-US" sz="2000" b="1" dirty="0"/>
          </a:p>
        </p:txBody>
      </p:sp>
      <p:grpSp>
        <p:nvGrpSpPr>
          <p:cNvPr id="28" name="Grupa 27"/>
          <p:cNvGrpSpPr/>
          <p:nvPr/>
        </p:nvGrpSpPr>
        <p:grpSpPr>
          <a:xfrm>
            <a:off x="5940152" y="4293096"/>
            <a:ext cx="2543640" cy="828032"/>
            <a:chOff x="5997758" y="4941168"/>
            <a:chExt cx="2543640" cy="828032"/>
          </a:xfrm>
        </p:grpSpPr>
        <p:pic>
          <p:nvPicPr>
            <p:cNvPr id="29" name="Obraz 2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Elipsa 29"/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a 31"/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a 33"/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Łuk 35"/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Obraz 5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Obraz 3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452320" y="5877272"/>
            <a:ext cx="1500478" cy="288032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8172400" y="4149080"/>
            <a:ext cx="152642" cy="178591"/>
          </a:xfrm>
          <a:prstGeom prst="rect">
            <a:avLst/>
          </a:prstGeom>
          <a:noFill/>
          <a:ln/>
          <a:effectLst/>
        </p:spPr>
      </p:pic>
      <p:cxnSp>
        <p:nvCxnSpPr>
          <p:cNvPr id="45" name="Łącznik prosty ze strzałką 44"/>
          <p:cNvCxnSpPr/>
          <p:nvPr/>
        </p:nvCxnSpPr>
        <p:spPr>
          <a:xfrm>
            <a:off x="8100392" y="4437112"/>
            <a:ext cx="360040" cy="0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0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Why</a:t>
            </a:r>
            <a:r>
              <a:rPr lang="pl-PL" sz="4400" b="1" dirty="0" smtClean="0">
                <a:solidFill>
                  <a:prstClr val="black"/>
                </a:solidFill>
              </a:rPr>
              <a:t> Quantum Fisher </a:t>
            </a:r>
            <a:r>
              <a:rPr lang="pl-PL" sz="4400" b="1" dirty="0" err="1" smtClean="0">
                <a:solidFill>
                  <a:prstClr val="black"/>
                </a:solidFill>
              </a:rPr>
              <a:t>Information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approach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is</a:t>
            </a:r>
            <a:r>
              <a:rPr lang="pl-PL" sz="4400" b="1" dirty="0" smtClean="0">
                <a:solidFill>
                  <a:prstClr val="black"/>
                </a:solidFill>
              </a:rPr>
              <a:t> not </a:t>
            </a:r>
            <a:r>
              <a:rPr lang="pl-PL" sz="4400" b="1" dirty="0" err="1" smtClean="0">
                <a:solidFill>
                  <a:prstClr val="black"/>
                </a:solidFill>
              </a:rPr>
              <a:t>enough</a:t>
            </a:r>
            <a:r>
              <a:rPr lang="pl-PL" sz="4400" b="1" dirty="0" smtClean="0">
                <a:solidFill>
                  <a:prstClr val="black"/>
                </a:solidFill>
              </a:rPr>
              <a:t>?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484784"/>
            <a:ext cx="8424936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/>
              <a:t>Quantum Fisher Information </a:t>
            </a:r>
            <a:r>
              <a:rPr lang="pl-PL" sz="2000" b="1" dirty="0" err="1" smtClean="0"/>
              <a:t>approach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well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justified</a:t>
            </a:r>
            <a:r>
              <a:rPr lang="pl-PL" sz="2000" b="1" dirty="0" smtClean="0"/>
              <a:t> for „</a:t>
            </a:r>
            <a:r>
              <a:rPr lang="pl-PL" sz="2000" b="1" dirty="0" err="1" smtClean="0"/>
              <a:t>local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sensing</a:t>
            </a:r>
            <a:r>
              <a:rPr lang="pl-PL" sz="2000" b="1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err="1"/>
              <a:t>Freedom</a:t>
            </a:r>
            <a:r>
              <a:rPr lang="pl-PL" sz="2000" b="1" dirty="0"/>
              <a:t> in </a:t>
            </a:r>
            <a:r>
              <a:rPr lang="pl-PL" sz="2000" b="1" dirty="0" err="1"/>
              <a:t>choosing</a:t>
            </a:r>
            <a:r>
              <a:rPr lang="pl-PL" sz="2000" b="1" dirty="0"/>
              <a:t> </a:t>
            </a:r>
            <a:r>
              <a:rPr lang="pl-PL" sz="2000" b="1" dirty="0" err="1"/>
              <a:t>time</a:t>
            </a:r>
            <a:r>
              <a:rPr lang="pl-PL" sz="2000" b="1" dirty="0"/>
              <a:t> of </a:t>
            </a:r>
            <a:r>
              <a:rPr lang="pl-PL" sz="2000" b="1" dirty="0" err="1"/>
              <a:t>evolution</a:t>
            </a:r>
            <a:r>
              <a:rPr lang="pl-PL" sz="2000" b="1" dirty="0"/>
              <a:t> </a:t>
            </a:r>
            <a:r>
              <a:rPr lang="pl-PL" sz="2000" b="1" dirty="0" err="1"/>
              <a:t>makes</a:t>
            </a:r>
            <a:r>
              <a:rPr lang="pl-PL" sz="2000" b="1" dirty="0"/>
              <a:t> „</a:t>
            </a:r>
            <a:r>
              <a:rPr lang="pl-PL" sz="2000" b="1" dirty="0" err="1"/>
              <a:t>local</a:t>
            </a:r>
            <a:r>
              <a:rPr lang="pl-PL" sz="2000" b="1" dirty="0"/>
              <a:t> </a:t>
            </a:r>
            <a:r>
              <a:rPr lang="pl-PL" sz="2000" b="1" dirty="0" err="1"/>
              <a:t>sensing</a:t>
            </a:r>
            <a:r>
              <a:rPr lang="pl-PL" sz="2000" b="1" dirty="0"/>
              <a:t>” regime not </a:t>
            </a:r>
            <a:r>
              <a:rPr lang="pl-PL" sz="2000" b="1" dirty="0" err="1"/>
              <a:t>well</a:t>
            </a:r>
            <a:r>
              <a:rPr lang="pl-PL" sz="2000" b="1" dirty="0"/>
              <a:t> </a:t>
            </a:r>
            <a:r>
              <a:rPr lang="pl-PL" sz="2000" b="1" dirty="0" err="1"/>
              <a:t>defined</a:t>
            </a:r>
            <a:r>
              <a:rPr lang="pl-PL" sz="2000" b="1" dirty="0"/>
              <a:t> </a:t>
            </a:r>
            <a:r>
              <a:rPr lang="pl-PL" sz="2000" b="1" dirty="0" err="1" smtClean="0"/>
              <a:t>apriori</a:t>
            </a: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err="1"/>
              <a:t>Saturation</a:t>
            </a:r>
            <a:r>
              <a:rPr lang="pl-PL" sz="2000" b="1" dirty="0"/>
              <a:t> of </a:t>
            </a:r>
            <a:r>
              <a:rPr lang="pl-PL" sz="2000" b="1" dirty="0" err="1"/>
              <a:t>Cramer-Rao</a:t>
            </a:r>
            <a:r>
              <a:rPr lang="pl-PL" sz="2000" b="1" dirty="0"/>
              <a:t> </a:t>
            </a:r>
            <a:r>
              <a:rPr lang="pl-PL" sz="2000" b="1" dirty="0" err="1"/>
              <a:t>bound</a:t>
            </a:r>
            <a:r>
              <a:rPr lang="pl-PL" sz="2000" b="1" dirty="0"/>
              <a:t> not </a:t>
            </a:r>
            <a:r>
              <a:rPr lang="pl-PL" sz="2000" b="1" dirty="0" err="1"/>
              <a:t>always</a:t>
            </a:r>
            <a:r>
              <a:rPr lang="pl-PL" sz="2000" b="1" dirty="0"/>
              <a:t> </a:t>
            </a:r>
            <a:r>
              <a:rPr lang="pl-PL" sz="2000" b="1" dirty="0" err="1"/>
              <a:t>guranteed</a:t>
            </a:r>
            <a:r>
              <a:rPr lang="pl-PL" sz="2000" b="1" dirty="0"/>
              <a:t> in a single </a:t>
            </a:r>
            <a:r>
              <a:rPr lang="pl-PL" sz="2000" b="1" dirty="0" err="1" smtClean="0"/>
              <a:t>shot</a:t>
            </a: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prstClr val="black"/>
                </a:solidFill>
              </a:rPr>
              <a:t>In </a:t>
            </a:r>
            <a:r>
              <a:rPr lang="pl-PL" sz="2000" b="1" dirty="0" err="1">
                <a:solidFill>
                  <a:prstClr val="black"/>
                </a:solidFill>
              </a:rPr>
              <a:t>atomic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clocks</a:t>
            </a:r>
            <a:r>
              <a:rPr lang="pl-PL" sz="2000" b="1" dirty="0">
                <a:solidFill>
                  <a:prstClr val="black"/>
                </a:solidFill>
              </a:rPr>
              <a:t> we </a:t>
            </a:r>
            <a:r>
              <a:rPr lang="pl-PL" sz="2000" b="1" dirty="0" err="1">
                <a:solidFill>
                  <a:prstClr val="black"/>
                </a:solidFill>
              </a:rPr>
              <a:t>are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interested</a:t>
            </a:r>
            <a:r>
              <a:rPr lang="pl-PL" sz="2000" b="1" dirty="0">
                <a:solidFill>
                  <a:prstClr val="black"/>
                </a:solidFill>
              </a:rPr>
              <a:t> in  </a:t>
            </a:r>
            <a:r>
              <a:rPr lang="pl-PL" sz="2000" b="1" dirty="0" err="1">
                <a:solidFill>
                  <a:prstClr val="black"/>
                </a:solidFill>
              </a:rPr>
              <a:t>stabilizing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fluctuating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frequnecy</a:t>
            </a:r>
            <a:r>
              <a:rPr lang="pl-PL" sz="2000" b="1" dirty="0">
                <a:solidFill>
                  <a:prstClr val="black"/>
                </a:solidFill>
              </a:rPr>
              <a:t> and not </a:t>
            </a:r>
            <a:r>
              <a:rPr lang="pl-PL" sz="2000" b="1" dirty="0" err="1">
                <a:solidFill>
                  <a:prstClr val="black"/>
                </a:solidFill>
              </a:rPr>
              <a:t>measuring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unknown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fixed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err="1">
                <a:solidFill>
                  <a:prstClr val="black"/>
                </a:solidFill>
              </a:rPr>
              <a:t>frequency</a:t>
            </a:r>
            <a:r>
              <a:rPr lang="pl-PL" sz="2000" b="1" dirty="0">
                <a:solidFill>
                  <a:prstClr val="black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3" name="Prostokąt 12"/>
          <p:cNvSpPr/>
          <p:nvPr/>
        </p:nvSpPr>
        <p:spPr>
          <a:xfrm>
            <a:off x="2987824" y="6237312"/>
            <a:ext cx="381642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solidFill>
                  <a:prstClr val="black"/>
                </a:solidFill>
              </a:rPr>
              <a:t>Bayesian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approach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more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justified</a:t>
            </a:r>
            <a:endParaRPr lang="en-US" sz="1400" dirty="0"/>
          </a:p>
        </p:txBody>
      </p:sp>
      <p:pic>
        <p:nvPicPr>
          <p:cNvPr id="14" name="Obraz 13" descr="Figure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007" y="3717032"/>
            <a:ext cx="713397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000" b="1" dirty="0" err="1" smtClean="0">
                <a:solidFill>
                  <a:prstClr val="black"/>
                </a:solidFill>
              </a:rPr>
              <a:t>Optimal</a:t>
            </a:r>
            <a:r>
              <a:rPr lang="pl-PL" sz="4000" b="1" dirty="0" smtClean="0">
                <a:solidFill>
                  <a:prstClr val="black"/>
                </a:solidFill>
              </a:rPr>
              <a:t> Quantum </a:t>
            </a:r>
            <a:r>
              <a:rPr lang="pl-PL" sz="4000" b="1" dirty="0" err="1" smtClean="0">
                <a:solidFill>
                  <a:prstClr val="black"/>
                </a:solidFill>
              </a:rPr>
              <a:t>Bayesian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r>
              <a:rPr lang="pl-PL" sz="4000" b="1" dirty="0" err="1" smtClean="0">
                <a:solidFill>
                  <a:prstClr val="black"/>
                </a:solidFill>
              </a:rPr>
              <a:t>frequency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r>
              <a:rPr lang="pl-PL" sz="4000" b="1" dirty="0" err="1" smtClean="0">
                <a:solidFill>
                  <a:prstClr val="black"/>
                </a:solidFill>
              </a:rPr>
              <a:t>estimation</a:t>
            </a:r>
            <a:endParaRPr lang="en-US" sz="4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879359" y="3041396"/>
            <a:ext cx="6524762" cy="400110"/>
            <a:chOff x="879359" y="3041396"/>
            <a:chExt cx="6524762" cy="400110"/>
          </a:xfrm>
        </p:grpSpPr>
        <p:sp>
          <p:nvSpPr>
            <p:cNvPr id="24" name="pole tekstowe 23"/>
            <p:cNvSpPr txBox="1"/>
            <p:nvPr/>
          </p:nvSpPr>
          <p:spPr>
            <a:xfrm>
              <a:off x="879359" y="3041396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/>
                <a:t>a</a:t>
              </a:r>
              <a:r>
                <a:rPr lang="pl-PL" sz="2000" dirty="0" err="1" smtClean="0"/>
                <a:t>verage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cost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4" name="Obraz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140968"/>
              <a:ext cx="4632321" cy="2894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2" name="Grupa 1"/>
          <p:cNvGrpSpPr/>
          <p:nvPr/>
        </p:nvGrpSpPr>
        <p:grpSpPr>
          <a:xfrm>
            <a:off x="467288" y="1701931"/>
            <a:ext cx="8964488" cy="992340"/>
            <a:chOff x="467288" y="1701931"/>
            <a:chExt cx="8964488" cy="992340"/>
          </a:xfrm>
        </p:grpSpPr>
        <p:grpSp>
          <p:nvGrpSpPr>
            <p:cNvPr id="19" name="Grupa 18"/>
            <p:cNvGrpSpPr/>
            <p:nvPr/>
          </p:nvGrpSpPr>
          <p:grpSpPr>
            <a:xfrm>
              <a:off x="467288" y="1734256"/>
              <a:ext cx="3312368" cy="400110"/>
              <a:chOff x="611560" y="2636912"/>
              <a:chExt cx="3312368" cy="400110"/>
            </a:xfrm>
          </p:grpSpPr>
          <p:pic>
            <p:nvPicPr>
              <p:cNvPr id="20" name="Obraz 19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611560" y="2708920"/>
                <a:ext cx="506816" cy="278519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pole tekstowe 21"/>
              <p:cNvSpPr txBox="1"/>
              <p:nvPr/>
            </p:nvSpPr>
            <p:spPr>
              <a:xfrm>
                <a:off x="1187624" y="2636912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err="1" smtClean="0"/>
                  <a:t>prior</a:t>
                </a:r>
                <a:r>
                  <a:rPr lang="pl-PL" sz="2000" dirty="0" smtClean="0"/>
                  <a:t>  </a:t>
                </a:r>
                <a:r>
                  <a:rPr lang="pl-PL" sz="2000" dirty="0" err="1" smtClean="0"/>
                  <a:t>distribution</a:t>
                </a:r>
                <a:endParaRPr lang="en-US" sz="2000" dirty="0"/>
              </a:p>
            </p:txBody>
          </p:sp>
        </p:grpSp>
        <p:sp>
          <p:nvSpPr>
            <p:cNvPr id="27" name="pole tekstowe 26"/>
            <p:cNvSpPr txBox="1"/>
            <p:nvPr/>
          </p:nvSpPr>
          <p:spPr>
            <a:xfrm>
              <a:off x="6695472" y="1701931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measurement</a:t>
              </a:r>
              <a:endParaRPr lang="en-US" sz="2000" dirty="0"/>
            </a:p>
          </p:txBody>
        </p:sp>
        <p:pic>
          <p:nvPicPr>
            <p:cNvPr id="8" name="Obraz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138" y="1806264"/>
              <a:ext cx="320571" cy="240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440" y="2409700"/>
              <a:ext cx="2338286" cy="28457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601" y="2352787"/>
              <a:ext cx="541714" cy="28285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" name="pole tekstowe 31"/>
            <p:cNvSpPr txBox="1"/>
            <p:nvPr/>
          </p:nvSpPr>
          <p:spPr>
            <a:xfrm>
              <a:off x="5435840" y="2294161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estimator</a:t>
              </a:r>
              <a:endParaRPr lang="en-US" sz="2000" dirty="0"/>
            </a:p>
          </p:txBody>
        </p:sp>
        <p:pic>
          <p:nvPicPr>
            <p:cNvPr id="5" name="Obraz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531" y="1856454"/>
              <a:ext cx="277714" cy="18685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5" name="pole tekstowe 34"/>
            <p:cNvSpPr txBox="1"/>
            <p:nvPr/>
          </p:nvSpPr>
          <p:spPr>
            <a:xfrm>
              <a:off x="4067688" y="1734256"/>
              <a:ext cx="1763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f</a:t>
              </a:r>
              <a:r>
                <a:rPr lang="pl-PL" sz="2000" dirty="0" smtClean="0"/>
                <a:t>amily of </a:t>
              </a:r>
              <a:r>
                <a:rPr lang="pl-PL" sz="2000" dirty="0" err="1" smtClean="0"/>
                <a:t>states</a:t>
              </a:r>
              <a:endParaRPr lang="en-US" sz="2000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3004583" y="4614605"/>
            <a:ext cx="3168250" cy="1089715"/>
            <a:chOff x="3004583" y="4614605"/>
            <a:chExt cx="3168250" cy="1089715"/>
          </a:xfrm>
        </p:grpSpPr>
        <p:pic>
          <p:nvPicPr>
            <p:cNvPr id="16" name="Obraz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424" y="4783390"/>
              <a:ext cx="2593822" cy="753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61" name="Prostokąt 60"/>
            <p:cNvSpPr/>
            <p:nvPr/>
          </p:nvSpPr>
          <p:spPr>
            <a:xfrm>
              <a:off x="3004583" y="4614605"/>
              <a:ext cx="3168250" cy="10897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8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000" b="1" dirty="0" err="1" smtClean="0">
                <a:solidFill>
                  <a:prstClr val="black"/>
                </a:solidFill>
              </a:rPr>
              <a:t>Optimal</a:t>
            </a:r>
            <a:r>
              <a:rPr lang="pl-PL" sz="4000" b="1" dirty="0" smtClean="0">
                <a:solidFill>
                  <a:prstClr val="black"/>
                </a:solidFill>
              </a:rPr>
              <a:t> Quantum </a:t>
            </a:r>
            <a:r>
              <a:rPr lang="pl-PL" sz="4000" b="1" dirty="0" err="1" smtClean="0">
                <a:solidFill>
                  <a:prstClr val="black"/>
                </a:solidFill>
              </a:rPr>
              <a:t>Bayesian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r>
              <a:rPr lang="pl-PL" sz="4000" b="1" dirty="0" err="1" smtClean="0">
                <a:solidFill>
                  <a:prstClr val="black"/>
                </a:solidFill>
              </a:rPr>
              <a:t>parameter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r>
              <a:rPr lang="pl-PL" sz="4000" b="1" dirty="0" err="1" smtClean="0">
                <a:solidFill>
                  <a:prstClr val="black"/>
                </a:solidFill>
              </a:rPr>
              <a:t>estimation</a:t>
            </a:r>
            <a:r>
              <a:rPr lang="pl-PL" sz="4000" b="1" dirty="0" smtClean="0">
                <a:solidFill>
                  <a:prstClr val="black"/>
                </a:solidFill>
              </a:rPr>
              <a:t> for </a:t>
            </a:r>
            <a:r>
              <a:rPr lang="pl-PL" sz="4000" b="1" dirty="0" err="1" smtClean="0">
                <a:solidFill>
                  <a:prstClr val="black"/>
                </a:solidFill>
              </a:rPr>
              <a:t>variance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r>
              <a:rPr lang="pl-PL" sz="4000" b="1" dirty="0" err="1" smtClean="0">
                <a:solidFill>
                  <a:prstClr val="black"/>
                </a:solidFill>
              </a:rPr>
              <a:t>cost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r>
              <a:rPr lang="pl-PL" sz="4000" b="1" dirty="0" err="1" smtClean="0">
                <a:solidFill>
                  <a:prstClr val="black"/>
                </a:solidFill>
              </a:rPr>
              <a:t>function</a:t>
            </a:r>
            <a:endParaRPr lang="en-US" sz="4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879359" y="3041396"/>
            <a:ext cx="6524762" cy="400110"/>
            <a:chOff x="879359" y="3041396"/>
            <a:chExt cx="6524762" cy="400110"/>
          </a:xfrm>
        </p:grpSpPr>
        <p:sp>
          <p:nvSpPr>
            <p:cNvPr id="24" name="pole tekstowe 23"/>
            <p:cNvSpPr txBox="1"/>
            <p:nvPr/>
          </p:nvSpPr>
          <p:spPr>
            <a:xfrm>
              <a:off x="879359" y="3041396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/>
                <a:t>a</a:t>
              </a:r>
              <a:r>
                <a:rPr lang="pl-PL" sz="2000" dirty="0" err="1" smtClean="0"/>
                <a:t>verage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cost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14" name="Obraz 1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140968"/>
              <a:ext cx="4632321" cy="2894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2" name="Grupa 1"/>
          <p:cNvGrpSpPr/>
          <p:nvPr/>
        </p:nvGrpSpPr>
        <p:grpSpPr>
          <a:xfrm>
            <a:off x="467288" y="1701931"/>
            <a:ext cx="8964488" cy="992340"/>
            <a:chOff x="467288" y="1701931"/>
            <a:chExt cx="8964488" cy="992340"/>
          </a:xfrm>
        </p:grpSpPr>
        <p:grpSp>
          <p:nvGrpSpPr>
            <p:cNvPr id="19" name="Grupa 18"/>
            <p:cNvGrpSpPr/>
            <p:nvPr/>
          </p:nvGrpSpPr>
          <p:grpSpPr>
            <a:xfrm>
              <a:off x="467288" y="1734256"/>
              <a:ext cx="3312368" cy="400110"/>
              <a:chOff x="611560" y="2636912"/>
              <a:chExt cx="3312368" cy="400110"/>
            </a:xfrm>
          </p:grpSpPr>
          <p:pic>
            <p:nvPicPr>
              <p:cNvPr id="20" name="Obraz 19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611560" y="2708920"/>
                <a:ext cx="506816" cy="278519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pole tekstowe 21"/>
              <p:cNvSpPr txBox="1"/>
              <p:nvPr/>
            </p:nvSpPr>
            <p:spPr>
              <a:xfrm>
                <a:off x="1187624" y="2636912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err="1" smtClean="0"/>
                  <a:t>prior</a:t>
                </a:r>
                <a:r>
                  <a:rPr lang="pl-PL" sz="2000" dirty="0" smtClean="0"/>
                  <a:t>  </a:t>
                </a:r>
                <a:r>
                  <a:rPr lang="pl-PL" sz="2000" dirty="0" err="1" smtClean="0"/>
                  <a:t>distribution</a:t>
                </a:r>
                <a:endParaRPr lang="en-US" sz="2000" dirty="0"/>
              </a:p>
            </p:txBody>
          </p:sp>
        </p:grpSp>
        <p:sp>
          <p:nvSpPr>
            <p:cNvPr id="27" name="pole tekstowe 26"/>
            <p:cNvSpPr txBox="1"/>
            <p:nvPr/>
          </p:nvSpPr>
          <p:spPr>
            <a:xfrm>
              <a:off x="6695472" y="1701931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measurement</a:t>
              </a:r>
              <a:endParaRPr lang="en-US" sz="2000" dirty="0"/>
            </a:p>
          </p:txBody>
        </p:sp>
        <p:pic>
          <p:nvPicPr>
            <p:cNvPr id="8" name="Obraz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138" y="1806264"/>
              <a:ext cx="320571" cy="240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440" y="2409700"/>
              <a:ext cx="2338286" cy="28457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601" y="2352787"/>
              <a:ext cx="541714" cy="28285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" name="pole tekstowe 31"/>
            <p:cNvSpPr txBox="1"/>
            <p:nvPr/>
          </p:nvSpPr>
          <p:spPr>
            <a:xfrm>
              <a:off x="5435840" y="2294161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estimator</a:t>
              </a:r>
              <a:endParaRPr lang="en-US" sz="2000" dirty="0"/>
            </a:p>
          </p:txBody>
        </p:sp>
        <p:pic>
          <p:nvPicPr>
            <p:cNvPr id="5" name="Obraz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531" y="1856454"/>
              <a:ext cx="277714" cy="18685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5" name="pole tekstowe 34"/>
            <p:cNvSpPr txBox="1"/>
            <p:nvPr/>
          </p:nvSpPr>
          <p:spPr>
            <a:xfrm>
              <a:off x="4067688" y="1734256"/>
              <a:ext cx="1763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/>
                <a:t>f</a:t>
              </a:r>
              <a:r>
                <a:rPr lang="pl-PL" sz="2000" dirty="0" smtClean="0"/>
                <a:t>amily of </a:t>
              </a:r>
              <a:r>
                <a:rPr lang="pl-PL" sz="2000" dirty="0" err="1" smtClean="0"/>
                <a:t>states</a:t>
              </a:r>
              <a:endParaRPr lang="en-US" sz="2000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67288" y="4448108"/>
            <a:ext cx="7632848" cy="1828642"/>
            <a:chOff x="467288" y="4448108"/>
            <a:chExt cx="7632848" cy="1828642"/>
          </a:xfrm>
        </p:grpSpPr>
        <p:sp>
          <p:nvSpPr>
            <p:cNvPr id="23" name="Prostokąt 22"/>
            <p:cNvSpPr/>
            <p:nvPr/>
          </p:nvSpPr>
          <p:spPr>
            <a:xfrm>
              <a:off x="467288" y="4448108"/>
              <a:ext cx="7632848" cy="1828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Obraz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12" y="4582948"/>
              <a:ext cx="5760000" cy="7914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89257" y="5564800"/>
              <a:ext cx="1691186" cy="4800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250" y="5742532"/>
              <a:ext cx="1724952" cy="2819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Obraz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009" y="5716909"/>
              <a:ext cx="2044952" cy="28190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0" name="pole tekstowe 29"/>
          <p:cNvSpPr txBox="1"/>
          <p:nvPr/>
        </p:nvSpPr>
        <p:spPr>
          <a:xfrm>
            <a:off x="3407915" y="3699307"/>
            <a:ext cx="210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/>
              <a:t>s</a:t>
            </a:r>
            <a:r>
              <a:rPr lang="pl-PL" sz="3200" b="1" dirty="0" err="1" smtClean="0"/>
              <a:t>olution</a:t>
            </a:r>
            <a:r>
              <a:rPr lang="pl-PL" sz="3200" b="1" dirty="0" smtClean="0"/>
              <a:t>:</a:t>
            </a:r>
            <a:endParaRPr lang="en-US" sz="3200" b="1" dirty="0"/>
          </a:p>
        </p:txBody>
      </p:sp>
      <p:sp>
        <p:nvSpPr>
          <p:cNvPr id="31" name="Prostokąt 30"/>
          <p:cNvSpPr/>
          <p:nvPr/>
        </p:nvSpPr>
        <p:spPr>
          <a:xfrm>
            <a:off x="143508" y="6380894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err="1" smtClean="0">
                <a:solidFill>
                  <a:prstClr val="black"/>
                </a:solidFill>
              </a:rPr>
              <a:t>Helstrom</a:t>
            </a:r>
            <a:r>
              <a:rPr lang="pl-PL" sz="1400" dirty="0" smtClean="0">
                <a:solidFill>
                  <a:prstClr val="black"/>
                </a:solidFill>
              </a:rPr>
              <a:t>, </a:t>
            </a:r>
            <a:r>
              <a:rPr lang="pl-PL" sz="1400" i="1" dirty="0" smtClean="0">
                <a:solidFill>
                  <a:prstClr val="black"/>
                </a:solidFill>
              </a:rPr>
              <a:t>Quantum </a:t>
            </a:r>
            <a:r>
              <a:rPr lang="pl-PL" sz="1400" i="1" dirty="0" err="1" smtClean="0">
                <a:solidFill>
                  <a:prstClr val="black"/>
                </a:solidFill>
              </a:rPr>
              <a:t>Detection</a:t>
            </a:r>
            <a:r>
              <a:rPr lang="pl-PL" sz="1400" i="1" dirty="0" smtClean="0">
                <a:solidFill>
                  <a:prstClr val="black"/>
                </a:solidFill>
              </a:rPr>
              <a:t> and </a:t>
            </a:r>
            <a:r>
              <a:rPr lang="pl-PL" sz="1400" i="1" dirty="0" err="1" smtClean="0">
                <a:solidFill>
                  <a:prstClr val="black"/>
                </a:solidFill>
              </a:rPr>
              <a:t>Estimation</a:t>
            </a:r>
            <a:r>
              <a:rPr lang="pl-PL" sz="1400" i="1" dirty="0" smtClean="0">
                <a:solidFill>
                  <a:prstClr val="black"/>
                </a:solidFill>
              </a:rPr>
              <a:t> </a:t>
            </a:r>
            <a:r>
              <a:rPr lang="pl-PL" sz="1400" i="1" dirty="0" err="1" smtClean="0">
                <a:solidFill>
                  <a:prstClr val="black"/>
                </a:solidFill>
              </a:rPr>
              <a:t>Theory</a:t>
            </a:r>
            <a:r>
              <a:rPr lang="pl-PL" sz="1400" i="1" dirty="0" smtClean="0">
                <a:solidFill>
                  <a:prstClr val="black"/>
                </a:solidFill>
              </a:rPr>
              <a:t>, </a:t>
            </a:r>
            <a:r>
              <a:rPr lang="pl-PL" sz="1400" dirty="0" smtClean="0">
                <a:solidFill>
                  <a:prstClr val="black"/>
                </a:solidFill>
              </a:rPr>
              <a:t>(1976)</a:t>
            </a:r>
          </a:p>
          <a:p>
            <a:pPr algn="r"/>
            <a:r>
              <a:rPr lang="pl-PL" sz="1400" dirty="0"/>
              <a:t>K. </a:t>
            </a:r>
            <a:r>
              <a:rPr lang="pl-PL" sz="1400" dirty="0" err="1"/>
              <a:t>Macieszczak</a:t>
            </a:r>
            <a:r>
              <a:rPr lang="pl-PL" sz="1400" dirty="0"/>
              <a:t>, M. </a:t>
            </a:r>
            <a:r>
              <a:rPr lang="pl-PL" sz="1400" dirty="0" err="1"/>
              <a:t>Fraas</a:t>
            </a:r>
            <a:r>
              <a:rPr lang="pl-PL" sz="1400" dirty="0"/>
              <a:t>, RDD</a:t>
            </a:r>
            <a:r>
              <a:rPr lang="pl-PL" sz="1400" dirty="0" smtClean="0"/>
              <a:t>, </a:t>
            </a:r>
            <a:r>
              <a:rPr lang="en-US" sz="1400" dirty="0"/>
              <a:t>New J. Phys. 16, 113002 (2014) </a:t>
            </a:r>
            <a:r>
              <a:rPr lang="pl-PL" sz="1400" dirty="0" smtClean="0"/>
              <a:t> </a:t>
            </a:r>
            <a:endParaRPr lang="en-US" sz="1400" dirty="0"/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37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smtClean="0">
                <a:solidFill>
                  <a:prstClr val="black"/>
                </a:solidFill>
              </a:rPr>
              <a:t>Allan </a:t>
            </a:r>
            <a:r>
              <a:rPr lang="pl-PL" sz="4400" b="1" dirty="0" err="1" smtClean="0">
                <a:solidFill>
                  <a:prstClr val="black"/>
                </a:solidFill>
              </a:rPr>
              <a:t>variance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8275"/>
            <a:ext cx="5432913" cy="768546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17" name="Picture 2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612220"/>
            <a:ext cx="2669842" cy="18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0"/>
            <a:ext cx="7934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390" y="4078086"/>
            <a:ext cx="2129486" cy="27835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06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Looking</a:t>
            </a:r>
            <a:r>
              <a:rPr lang="pl-PL" sz="3600" b="1" dirty="0" smtClean="0">
                <a:solidFill>
                  <a:prstClr val="black"/>
                </a:solidFill>
                <a:ea typeface="+mj-ea"/>
                <a:cs typeface="+mj-cs"/>
              </a:rPr>
              <a:t> for the </a:t>
            </a:r>
            <a:r>
              <a:rPr lang="pl-PL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fundamental</a:t>
            </a:r>
            <a:r>
              <a:rPr lang="pl-PL" sz="3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pl-PL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stability</a:t>
            </a:r>
            <a:r>
              <a:rPr lang="pl-PL" sz="3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pl-PL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bound</a:t>
            </a:r>
            <a:endParaRPr lang="pl-PL" sz="36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3631175"/>
            <a:ext cx="808930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solidFill>
                  <a:prstClr val="black"/>
                </a:solidFill>
              </a:rPr>
              <a:t>Given</a:t>
            </a:r>
            <a:r>
              <a:rPr lang="pl-PL" sz="2000" b="1" dirty="0" smtClean="0">
                <a:solidFill>
                  <a:prstClr val="black"/>
                </a:solidFill>
              </a:rPr>
              <a:t>:</a:t>
            </a:r>
            <a:r>
              <a:rPr lang="pl-PL" sz="2000" dirty="0" smtClean="0">
                <a:solidFill>
                  <a:prstClr val="black"/>
                </a:solidFill>
              </a:rPr>
              <a:t> LO </a:t>
            </a:r>
            <a:r>
              <a:rPr lang="pl-PL" sz="2000" dirty="0" err="1" smtClean="0">
                <a:solidFill>
                  <a:prstClr val="black"/>
                </a:solidFill>
              </a:rPr>
              <a:t>noise</a:t>
            </a:r>
            <a:r>
              <a:rPr lang="pl-PL" sz="2000" dirty="0" smtClean="0">
                <a:solidFill>
                  <a:prstClr val="black"/>
                </a:solidFill>
              </a:rPr>
              <a:t>, </a:t>
            </a:r>
            <a:r>
              <a:rPr lang="pl-PL" sz="2000" dirty="0" err="1" smtClean="0">
                <a:solidFill>
                  <a:prstClr val="black"/>
                </a:solidFill>
              </a:rPr>
              <a:t>atomic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</a:rPr>
              <a:t>decoherence</a:t>
            </a:r>
            <a:r>
              <a:rPr lang="pl-PL" sz="2000" dirty="0" smtClean="0">
                <a:solidFill>
                  <a:prstClr val="black"/>
                </a:solidFill>
              </a:rPr>
              <a:t>, </a:t>
            </a:r>
            <a:r>
              <a:rPr lang="pl-PL" sz="2000" dirty="0" err="1" smtClean="0">
                <a:solidFill>
                  <a:prstClr val="black"/>
                </a:solidFill>
              </a:rPr>
              <a:t>number</a:t>
            </a:r>
            <a:r>
              <a:rPr lang="pl-PL" sz="2000" dirty="0" smtClean="0">
                <a:solidFill>
                  <a:prstClr val="black"/>
                </a:solidFill>
              </a:rPr>
              <a:t> of </a:t>
            </a:r>
            <a:r>
              <a:rPr lang="pl-PL" sz="2000" dirty="0" err="1" smtClean="0">
                <a:solidFill>
                  <a:prstClr val="black"/>
                </a:solidFill>
              </a:rPr>
              <a:t>atoms</a:t>
            </a:r>
            <a:endParaRPr lang="pl-PL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solidFill>
                  <a:prstClr val="black"/>
                </a:solidFill>
              </a:rPr>
              <a:t>Find</a:t>
            </a:r>
            <a:r>
              <a:rPr lang="pl-PL" sz="2000" b="1" dirty="0" smtClean="0">
                <a:solidFill>
                  <a:prstClr val="black"/>
                </a:solidFill>
              </a:rPr>
              <a:t>: </a:t>
            </a:r>
            <a:r>
              <a:rPr lang="pl-PL" sz="2000" dirty="0" err="1" smtClean="0"/>
              <a:t>optimal</a:t>
            </a:r>
            <a:r>
              <a:rPr lang="pl-PL" sz="2000" dirty="0" smtClean="0"/>
              <a:t> </a:t>
            </a:r>
            <a:r>
              <a:rPr lang="pl-PL" sz="2000" dirty="0" err="1"/>
              <a:t>states</a:t>
            </a:r>
            <a:r>
              <a:rPr lang="pl-PL" sz="2000" dirty="0"/>
              <a:t>, </a:t>
            </a:r>
            <a:r>
              <a:rPr lang="pl-PL" sz="2000" dirty="0" err="1"/>
              <a:t>interrogation</a:t>
            </a:r>
            <a:r>
              <a:rPr lang="pl-PL" sz="2000" dirty="0"/>
              <a:t> </a:t>
            </a:r>
            <a:r>
              <a:rPr lang="pl-PL" sz="2000" dirty="0" err="1"/>
              <a:t>times</a:t>
            </a:r>
            <a:r>
              <a:rPr lang="pl-PL" sz="2000" dirty="0"/>
              <a:t>, </a:t>
            </a:r>
            <a:r>
              <a:rPr lang="pl-PL" sz="2000" dirty="0" err="1"/>
              <a:t>measurements</a:t>
            </a:r>
            <a:r>
              <a:rPr lang="pl-PL" sz="2000" dirty="0"/>
              <a:t>, </a:t>
            </a:r>
            <a:r>
              <a:rPr lang="pl-PL" sz="2000" dirty="0" err="1"/>
              <a:t>feedbacks</a:t>
            </a:r>
            <a:r>
              <a:rPr lang="pl-PL" sz="2000" dirty="0"/>
              <a:t> </a:t>
            </a:r>
            <a:r>
              <a:rPr lang="pl-PL" sz="2000" dirty="0" smtClean="0"/>
              <a:t>to </a:t>
            </a:r>
            <a:r>
              <a:rPr lang="pl-PL" sz="2000" dirty="0" err="1"/>
              <a:t>minimize</a:t>
            </a:r>
            <a:r>
              <a:rPr lang="pl-PL" sz="2000" dirty="0"/>
              <a:t> the Allan </a:t>
            </a:r>
            <a:r>
              <a:rPr lang="pl-PL" sz="2000" dirty="0" err="1"/>
              <a:t>variance</a:t>
            </a:r>
            <a:r>
              <a:rPr lang="pl-PL" sz="2000" dirty="0"/>
              <a:t>! </a:t>
            </a:r>
            <a:endParaRPr lang="en-US" sz="20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632900" y="4626304"/>
            <a:ext cx="7726927" cy="1887018"/>
            <a:chOff x="632900" y="4626304"/>
            <a:chExt cx="7726927" cy="1887018"/>
          </a:xfrm>
        </p:grpSpPr>
        <p:pic>
          <p:nvPicPr>
            <p:cNvPr id="17" name="Picture 2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9985" y="4626304"/>
              <a:ext cx="2669842" cy="188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" name="Obraz 10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00" y="4710839"/>
              <a:ext cx="4730000" cy="570000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grpSp>
          <p:nvGrpSpPr>
            <p:cNvPr id="10" name="Grupa 9"/>
            <p:cNvGrpSpPr/>
            <p:nvPr/>
          </p:nvGrpSpPr>
          <p:grpSpPr>
            <a:xfrm>
              <a:off x="1840736" y="5638700"/>
              <a:ext cx="6204898" cy="572742"/>
              <a:chOff x="1840736" y="5638700"/>
              <a:chExt cx="6204898" cy="572742"/>
            </a:xfrm>
          </p:grpSpPr>
          <p:sp>
            <p:nvSpPr>
              <p:cNvPr id="19" name="Dowolny kształt 18"/>
              <p:cNvSpPr/>
              <p:nvPr/>
            </p:nvSpPr>
            <p:spPr>
              <a:xfrm>
                <a:off x="6303920" y="5778432"/>
                <a:ext cx="1741714" cy="433010"/>
              </a:xfrm>
              <a:custGeom>
                <a:avLst/>
                <a:gdLst>
                  <a:gd name="connsiteX0" fmla="*/ 0 w 1741714"/>
                  <a:gd name="connsiteY0" fmla="*/ 229810 h 433010"/>
                  <a:gd name="connsiteX1" fmla="*/ 290285 w 1741714"/>
                  <a:gd name="connsiteY1" fmla="*/ 12095 h 433010"/>
                  <a:gd name="connsiteX2" fmla="*/ 696685 w 1741714"/>
                  <a:gd name="connsiteY2" fmla="*/ 302381 h 433010"/>
                  <a:gd name="connsiteX3" fmla="*/ 1335314 w 1741714"/>
                  <a:gd name="connsiteY3" fmla="*/ 244324 h 433010"/>
                  <a:gd name="connsiteX4" fmla="*/ 1741714 w 1741714"/>
                  <a:gd name="connsiteY4" fmla="*/ 433010 h 4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714" h="433010">
                    <a:moveTo>
                      <a:pt x="0" y="229810"/>
                    </a:moveTo>
                    <a:cubicBezTo>
                      <a:pt x="87085" y="114905"/>
                      <a:pt x="174171" y="0"/>
                      <a:pt x="290285" y="12095"/>
                    </a:cubicBezTo>
                    <a:cubicBezTo>
                      <a:pt x="406399" y="24190"/>
                      <a:pt x="522514" y="263676"/>
                      <a:pt x="696685" y="302381"/>
                    </a:cubicBezTo>
                    <a:cubicBezTo>
                      <a:pt x="870856" y="341086"/>
                      <a:pt x="1161143" y="222553"/>
                      <a:pt x="1335314" y="244324"/>
                    </a:cubicBezTo>
                    <a:cubicBezTo>
                      <a:pt x="1509485" y="266095"/>
                      <a:pt x="1625599" y="349552"/>
                      <a:pt x="1741714" y="43301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Obraz 1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736" y="5638700"/>
                <a:ext cx="1755476" cy="358689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3330549" y="5949877"/>
            <a:ext cx="3330495" cy="790907"/>
            <a:chOff x="3330549" y="5949877"/>
            <a:chExt cx="3330495" cy="790907"/>
          </a:xfrm>
        </p:grpSpPr>
        <p:sp>
          <p:nvSpPr>
            <p:cNvPr id="14" name="Prostokąt 13"/>
            <p:cNvSpPr/>
            <p:nvPr/>
          </p:nvSpPr>
          <p:spPr>
            <a:xfrm>
              <a:off x="3330549" y="6371452"/>
              <a:ext cx="2864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prstClr val="black"/>
                  </a:solidFill>
                </a:rPr>
                <a:t>The quantum Allan </a:t>
              </a:r>
              <a:r>
                <a:rPr lang="pl-PL" b="1" dirty="0" err="1" smtClean="0">
                  <a:solidFill>
                    <a:prstClr val="black"/>
                  </a:solidFill>
                </a:rPr>
                <a:t>variance</a:t>
              </a:r>
              <a:endParaRPr lang="pl-PL" b="1" dirty="0"/>
            </a:p>
          </p:txBody>
        </p:sp>
        <p:cxnSp>
          <p:nvCxnSpPr>
            <p:cNvPr id="16" name="Łącznik prosty ze strzałką 15"/>
            <p:cNvCxnSpPr/>
            <p:nvPr/>
          </p:nvCxnSpPr>
          <p:spPr>
            <a:xfrm flipV="1">
              <a:off x="5572449" y="5949877"/>
              <a:ext cx="1088595" cy="435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/>
            <p:nvPr/>
          </p:nvCxnSpPr>
          <p:spPr>
            <a:xfrm flipH="1" flipV="1">
              <a:off x="3375712" y="5994937"/>
              <a:ext cx="686308" cy="2861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Obraz 27"/>
          <p:cNvPicPr>
            <a:picLocks noChangeAspect="1"/>
          </p:cNvPicPr>
          <p:nvPr/>
        </p:nvPicPr>
        <p:blipFill rotWithShape="1">
          <a:blip r:embed="rId8"/>
          <a:srcRect l="1267" t="1098" r="2312" b="-1098"/>
          <a:stretch/>
        </p:blipFill>
        <p:spPr>
          <a:xfrm>
            <a:off x="1839041" y="725787"/>
            <a:ext cx="5148000" cy="2652991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27" y="3074170"/>
            <a:ext cx="1514190" cy="205524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31" name="Prostokąt 30"/>
          <p:cNvSpPr/>
          <p:nvPr/>
        </p:nvSpPr>
        <p:spPr>
          <a:xfrm>
            <a:off x="6012160" y="3248124"/>
            <a:ext cx="281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      </a:t>
            </a:r>
            <a:r>
              <a:rPr lang="pl-PL" dirty="0" err="1" smtClean="0">
                <a:solidFill>
                  <a:prstClr val="black"/>
                </a:solidFill>
              </a:rPr>
              <a:t>adaptiveness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 err="1">
                <a:solidFill>
                  <a:prstClr val="black"/>
                </a:solidFill>
              </a:rPr>
              <a:t>allowed</a:t>
            </a:r>
            <a:r>
              <a:rPr lang="pl-PL" dirty="0" smtClean="0">
                <a:solidFill>
                  <a:prstClr val="black"/>
                </a:solidFill>
              </a:rPr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000" b="1" dirty="0" err="1" smtClean="0">
                <a:solidFill>
                  <a:prstClr val="black"/>
                </a:solidFill>
              </a:rPr>
              <a:t>Calculating</a:t>
            </a:r>
            <a:r>
              <a:rPr lang="pl-PL" sz="4000" b="1" dirty="0" smtClean="0">
                <a:solidFill>
                  <a:prstClr val="black"/>
                </a:solidFill>
              </a:rPr>
              <a:t> the Quantum Allan </a:t>
            </a:r>
            <a:r>
              <a:rPr lang="pl-PL" sz="4000" b="1" dirty="0" err="1">
                <a:solidFill>
                  <a:prstClr val="black"/>
                </a:solidFill>
              </a:rPr>
              <a:t>V</a:t>
            </a:r>
            <a:r>
              <a:rPr lang="pl-PL" sz="4000" b="1" dirty="0" err="1" smtClean="0">
                <a:solidFill>
                  <a:prstClr val="black"/>
                </a:solidFill>
              </a:rPr>
              <a:t>ariance</a:t>
            </a:r>
            <a:endParaRPr lang="en-US" sz="4000" b="1" dirty="0" smtClean="0">
              <a:solidFill>
                <a:prstClr val="black"/>
              </a:solidFill>
            </a:endParaRPr>
          </a:p>
        </p:txBody>
      </p:sp>
      <p:pic>
        <p:nvPicPr>
          <p:cNvPr id="57" name="Obraz 56"/>
          <p:cNvPicPr>
            <a:picLocks noChangeAspect="1"/>
          </p:cNvPicPr>
          <p:nvPr/>
        </p:nvPicPr>
        <p:blipFill rotWithShape="1">
          <a:blip r:embed="rId10"/>
          <a:srcRect l="1267" t="1098" r="2312" b="-1098"/>
          <a:stretch/>
        </p:blipFill>
        <p:spPr>
          <a:xfrm>
            <a:off x="1259632" y="836712"/>
            <a:ext cx="3813079" cy="196504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11"/>
          <a:srcRect t="7726" r="6561" b="-7726"/>
          <a:stretch/>
        </p:blipFill>
        <p:spPr>
          <a:xfrm>
            <a:off x="5072711" y="843345"/>
            <a:ext cx="2772000" cy="353217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246771" y="2976177"/>
            <a:ext cx="8428482" cy="1003575"/>
            <a:chOff x="246771" y="2976177"/>
            <a:chExt cx="8428482" cy="1003575"/>
          </a:xfrm>
        </p:grpSpPr>
        <p:pic>
          <p:nvPicPr>
            <p:cNvPr id="39" name="Obraz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042241"/>
              <a:ext cx="4940000" cy="616571"/>
            </a:xfrm>
            <a:prstGeom prst="rect">
              <a:avLst/>
            </a:prstGeom>
          </p:spPr>
        </p:pic>
        <p:cxnSp>
          <p:nvCxnSpPr>
            <p:cNvPr id="11" name="Łącznik prosty ze strzałką 10"/>
            <p:cNvCxnSpPr/>
            <p:nvPr/>
          </p:nvCxnSpPr>
          <p:spPr>
            <a:xfrm flipV="1">
              <a:off x="1186267" y="3484451"/>
              <a:ext cx="429127" cy="2956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Obraz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777" y="2976177"/>
              <a:ext cx="2342476" cy="689619"/>
            </a:xfrm>
            <a:prstGeom prst="rect">
              <a:avLst/>
            </a:prstGeom>
          </p:spPr>
        </p:pic>
        <p:sp>
          <p:nvSpPr>
            <p:cNvPr id="44" name="pole tekstowe 43"/>
            <p:cNvSpPr txBox="1"/>
            <p:nvPr/>
          </p:nvSpPr>
          <p:spPr>
            <a:xfrm>
              <a:off x="246771" y="3673587"/>
              <a:ext cx="17893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err="1"/>
                <a:t>u</a:t>
              </a:r>
              <a:r>
                <a:rPr lang="pl-PL" sz="1200" dirty="0" err="1" smtClean="0"/>
                <a:t>nitary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frequency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sensing</a:t>
              </a:r>
              <a:endParaRPr lang="pl-PL" sz="1200" dirty="0"/>
            </a:p>
          </p:txBody>
        </p:sp>
        <p:sp>
          <p:nvSpPr>
            <p:cNvPr id="87" name="pole tekstowe 86"/>
            <p:cNvSpPr txBox="1"/>
            <p:nvPr/>
          </p:nvSpPr>
          <p:spPr>
            <a:xfrm>
              <a:off x="2271082" y="3702753"/>
              <a:ext cx="1459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err="1"/>
                <a:t>a</a:t>
              </a:r>
              <a:r>
                <a:rPr lang="pl-PL" sz="1200" dirty="0" err="1" smtClean="0"/>
                <a:t>tomic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decoherence</a:t>
              </a:r>
              <a:endParaRPr lang="pl-PL" sz="1200" dirty="0"/>
            </a:p>
          </p:txBody>
        </p:sp>
        <p:cxnSp>
          <p:nvCxnSpPr>
            <p:cNvPr id="88" name="Łącznik prosty ze strzałką 87"/>
            <p:cNvCxnSpPr/>
            <p:nvPr/>
          </p:nvCxnSpPr>
          <p:spPr>
            <a:xfrm flipH="1" flipV="1">
              <a:off x="2242274" y="3484450"/>
              <a:ext cx="432047" cy="275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"/>
          <p:cNvGrpSpPr/>
          <p:nvPr/>
        </p:nvGrpSpPr>
        <p:grpSpPr>
          <a:xfrm>
            <a:off x="332956" y="4006542"/>
            <a:ext cx="8877411" cy="1424602"/>
            <a:chOff x="332956" y="4006542"/>
            <a:chExt cx="8877411" cy="1424602"/>
          </a:xfrm>
        </p:grpSpPr>
        <p:pic>
          <p:nvPicPr>
            <p:cNvPr id="9" name="Obraz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56" y="5077547"/>
              <a:ext cx="4370286" cy="169143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394" y="4071906"/>
              <a:ext cx="5675428" cy="657429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42" y="5051716"/>
              <a:ext cx="1563429" cy="189714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21" name="Obraz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862001"/>
              <a:ext cx="2165714" cy="569143"/>
            </a:xfrm>
            <a:prstGeom prst="rect">
              <a:avLst/>
            </a:prstGeom>
          </p:spPr>
        </p:pic>
        <p:sp>
          <p:nvSpPr>
            <p:cNvPr id="90" name="Prostokąt 89"/>
            <p:cNvSpPr/>
            <p:nvPr/>
          </p:nvSpPr>
          <p:spPr>
            <a:xfrm>
              <a:off x="7277850" y="4006542"/>
              <a:ext cx="1932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l-PL" sz="1200" dirty="0" err="1" smtClean="0">
                  <a:solidFill>
                    <a:prstClr val="black"/>
                  </a:solidFill>
                </a:rPr>
                <a:t>stochastic</a:t>
              </a:r>
              <a:r>
                <a:rPr lang="pl-PL" sz="1200" dirty="0" smtClean="0">
                  <a:solidFill>
                    <a:prstClr val="black"/>
                  </a:solidFill>
                </a:rPr>
                <a:t> proces </a:t>
              </a:r>
              <a:r>
                <a:rPr lang="pl-PL" sz="1200" dirty="0" err="1" smtClean="0">
                  <a:solidFill>
                    <a:prstClr val="black"/>
                  </a:solidFill>
                </a:rPr>
                <a:t>describing</a:t>
              </a:r>
              <a:endParaRPr lang="pl-PL" sz="1200" dirty="0" smtClean="0">
                <a:solidFill>
                  <a:prstClr val="black"/>
                </a:solidFill>
              </a:endParaRPr>
            </a:p>
            <a:p>
              <a:pPr lvl="0"/>
              <a:r>
                <a:rPr lang="pl-PL" sz="1200" dirty="0" smtClean="0">
                  <a:solidFill>
                    <a:prstClr val="black"/>
                  </a:solidFill>
                </a:rPr>
                <a:t>LO </a:t>
              </a:r>
              <a:r>
                <a:rPr lang="pl-PL" sz="1200" dirty="0" err="1" smtClean="0">
                  <a:solidFill>
                    <a:prstClr val="black"/>
                  </a:solidFill>
                </a:rPr>
                <a:t>frequency</a:t>
              </a:r>
              <a:r>
                <a:rPr lang="pl-PL" sz="1200" dirty="0" smtClean="0">
                  <a:solidFill>
                    <a:prstClr val="black"/>
                  </a:solidFill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</a:rPr>
                <a:t>fluctuations</a:t>
              </a:r>
              <a:endParaRPr lang="pl-PL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95" name="Łącznik prosty ze strzałką 94"/>
            <p:cNvCxnSpPr>
              <a:stCxn id="90" idx="2"/>
            </p:cNvCxnSpPr>
            <p:nvPr/>
          </p:nvCxnSpPr>
          <p:spPr>
            <a:xfrm flipH="1">
              <a:off x="7380312" y="4468207"/>
              <a:ext cx="863797" cy="1849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5"/>
          <p:cNvGrpSpPr/>
          <p:nvPr/>
        </p:nvGrpSpPr>
        <p:grpSpPr>
          <a:xfrm>
            <a:off x="1421299" y="5713771"/>
            <a:ext cx="5493356" cy="463238"/>
            <a:chOff x="1421299" y="5713771"/>
            <a:chExt cx="5493356" cy="463238"/>
          </a:xfrm>
        </p:grpSpPr>
        <p:pic>
          <p:nvPicPr>
            <p:cNvPr id="94" name="Obraz 9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560" y="5713771"/>
              <a:ext cx="1862095" cy="463238"/>
            </a:xfrm>
            <a:prstGeom prst="rect">
              <a:avLst/>
            </a:prstGeom>
          </p:spPr>
        </p:pic>
        <p:sp>
          <p:nvSpPr>
            <p:cNvPr id="101" name="pole tekstowe 100"/>
            <p:cNvSpPr txBox="1"/>
            <p:nvPr/>
          </p:nvSpPr>
          <p:spPr>
            <a:xfrm>
              <a:off x="1421299" y="5713771"/>
              <a:ext cx="3158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Assume</a:t>
              </a:r>
              <a:r>
                <a:rPr lang="pl-PL" dirty="0" smtClean="0"/>
                <a:t> the </a:t>
              </a:r>
              <a:r>
                <a:rPr lang="pl-PL" dirty="0" err="1" smtClean="0"/>
                <a:t>input</a:t>
              </a:r>
              <a:r>
                <a:rPr lang="pl-PL" dirty="0" smtClean="0"/>
                <a:t> </a:t>
              </a:r>
              <a:r>
                <a:rPr lang="pl-PL" dirty="0" err="1" smtClean="0"/>
                <a:t>state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given</a:t>
              </a:r>
              <a:r>
                <a:rPr lang="pl-PL" dirty="0" smtClean="0"/>
                <a:t>:</a:t>
              </a:r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24256" y="1040351"/>
            <a:ext cx="8132000" cy="1364638"/>
            <a:chOff x="538000" y="985465"/>
            <a:chExt cx="8132000" cy="1364638"/>
          </a:xfrm>
        </p:grpSpPr>
        <p:pic>
          <p:nvPicPr>
            <p:cNvPr id="7" name="Obraz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968" y="1769936"/>
              <a:ext cx="3859428" cy="569143"/>
            </a:xfrm>
            <a:prstGeom prst="rect">
              <a:avLst/>
            </a:prstGeom>
          </p:spPr>
        </p:pic>
        <p:pic>
          <p:nvPicPr>
            <p:cNvPr id="67" name="Obraz 6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341" y="1780960"/>
              <a:ext cx="2165714" cy="569143"/>
            </a:xfrm>
            <a:prstGeom prst="rect">
              <a:avLst/>
            </a:prstGeom>
          </p:spPr>
        </p:pic>
        <p:pic>
          <p:nvPicPr>
            <p:cNvPr id="69" name="Obraz 6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0" y="985465"/>
              <a:ext cx="8132000" cy="708000"/>
            </a:xfrm>
            <a:prstGeom prst="rect">
              <a:avLst/>
            </a:prstGeom>
          </p:spPr>
        </p:pic>
      </p:grpSp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Minimizing</a:t>
            </a:r>
            <a:r>
              <a:rPr lang="pl-PL" sz="4400" b="1" dirty="0" smtClean="0">
                <a:solidFill>
                  <a:prstClr val="black"/>
                </a:solidFill>
              </a:rPr>
              <a:t> the Allan </a:t>
            </a:r>
            <a:r>
              <a:rPr lang="pl-PL" sz="4400" b="1" dirty="0" err="1" smtClean="0">
                <a:solidFill>
                  <a:prstClr val="black"/>
                </a:solidFill>
              </a:rPr>
              <a:t>Variance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273077" y="4437112"/>
            <a:ext cx="85221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Allowing</a:t>
            </a:r>
            <a:r>
              <a:rPr lang="pl-PL" sz="2400" dirty="0" smtClean="0"/>
              <a:t> for </a:t>
            </a:r>
            <a:r>
              <a:rPr lang="pl-PL" sz="2400" dirty="0" err="1" smtClean="0"/>
              <a:t>collective</a:t>
            </a:r>
            <a:r>
              <a:rPr lang="pl-PL" sz="2400" dirty="0" smtClean="0"/>
              <a:t> </a:t>
            </a:r>
            <a:r>
              <a:rPr lang="pl-PL" sz="2400" dirty="0" err="1" smtClean="0"/>
              <a:t>measurements</a:t>
            </a:r>
            <a:r>
              <a:rPr lang="pl-PL" sz="2400" dirty="0" smtClean="0"/>
              <a:t>, and </a:t>
            </a:r>
            <a:r>
              <a:rPr lang="pl-PL" sz="2400" dirty="0" err="1" smtClean="0"/>
              <a:t>arbitrary</a:t>
            </a:r>
            <a:r>
              <a:rPr lang="pl-PL" sz="2400" dirty="0" smtClean="0"/>
              <a:t> </a:t>
            </a:r>
            <a:r>
              <a:rPr lang="pl-PL" sz="2400" dirty="0" err="1" smtClean="0"/>
              <a:t>correction</a:t>
            </a:r>
            <a:r>
              <a:rPr lang="pl-PL" sz="2400" dirty="0" smtClean="0"/>
              <a:t> </a:t>
            </a:r>
            <a:r>
              <a:rPr lang="pl-PL" sz="2400" dirty="0" err="1" smtClean="0"/>
              <a:t>function</a:t>
            </a:r>
            <a:r>
              <a:rPr lang="pl-PL" sz="2400" dirty="0" smtClean="0"/>
              <a:t> we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solve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problem!!!</a:t>
            </a:r>
            <a:endParaRPr lang="en-US" sz="2400" dirty="0"/>
          </a:p>
        </p:txBody>
      </p:sp>
      <p:sp>
        <p:nvSpPr>
          <p:cNvPr id="41" name="Prostokąt 40"/>
          <p:cNvSpPr/>
          <p:nvPr/>
        </p:nvSpPr>
        <p:spPr>
          <a:xfrm>
            <a:off x="269079" y="2973242"/>
            <a:ext cx="8542085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a 11"/>
          <p:cNvGrpSpPr/>
          <p:nvPr>
            <p:custDataLst>
              <p:tags r:id="rId1"/>
            </p:custDataLst>
          </p:nvPr>
        </p:nvGrpSpPr>
        <p:grpSpPr>
          <a:xfrm>
            <a:off x="347695" y="3132862"/>
            <a:ext cx="8422327" cy="369332"/>
            <a:chOff x="398145" y="4465636"/>
            <a:chExt cx="8422327" cy="369332"/>
          </a:xfrm>
        </p:grpSpPr>
        <p:pic>
          <p:nvPicPr>
            <p:cNvPr id="11" name="Obraz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615" y="4543251"/>
              <a:ext cx="4630857" cy="288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9" name="pole tekstowe 38"/>
            <p:cNvSpPr txBox="1"/>
            <p:nvPr/>
          </p:nvSpPr>
          <p:spPr>
            <a:xfrm>
              <a:off x="398145" y="4465636"/>
              <a:ext cx="3185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Bayesian</a:t>
              </a:r>
              <a:r>
                <a:rPr lang="pl-PL" dirty="0" smtClean="0"/>
                <a:t> </a:t>
              </a:r>
              <a:r>
                <a:rPr lang="pl-PL" dirty="0" err="1" smtClean="0"/>
                <a:t>variance</a:t>
              </a:r>
              <a:r>
                <a:rPr lang="pl-PL" dirty="0" smtClean="0"/>
                <a:t> </a:t>
              </a:r>
              <a:r>
                <a:rPr lang="pl-PL" dirty="0" err="1" smtClean="0"/>
                <a:t>minimization</a:t>
              </a:r>
              <a:r>
                <a:rPr lang="pl-PL" dirty="0" smtClean="0"/>
                <a:t>:</a:t>
              </a:r>
              <a:endParaRPr lang="en-US" i="1" dirty="0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4811690" y="1337097"/>
            <a:ext cx="3958332" cy="2309068"/>
            <a:chOff x="4811690" y="1337097"/>
            <a:chExt cx="3958332" cy="2309068"/>
          </a:xfrm>
        </p:grpSpPr>
        <p:sp>
          <p:nvSpPr>
            <p:cNvPr id="44" name="Elipsa 43"/>
            <p:cNvSpPr/>
            <p:nvPr/>
          </p:nvSpPr>
          <p:spPr>
            <a:xfrm>
              <a:off x="4811690" y="3070101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ipsa 44"/>
            <p:cNvSpPr/>
            <p:nvPr/>
          </p:nvSpPr>
          <p:spPr>
            <a:xfrm>
              <a:off x="8265966" y="1337097"/>
              <a:ext cx="50405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807095" y="1106319"/>
            <a:ext cx="4698280" cy="2496098"/>
            <a:chOff x="2807095" y="1106319"/>
            <a:chExt cx="4698280" cy="2496098"/>
          </a:xfrm>
        </p:grpSpPr>
        <p:sp>
          <p:nvSpPr>
            <p:cNvPr id="48" name="Elipsa 47"/>
            <p:cNvSpPr/>
            <p:nvPr/>
          </p:nvSpPr>
          <p:spPr>
            <a:xfrm>
              <a:off x="6250241" y="3026353"/>
              <a:ext cx="1255134" cy="57606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ipsa 48"/>
            <p:cNvSpPr/>
            <p:nvPr/>
          </p:nvSpPr>
          <p:spPr>
            <a:xfrm>
              <a:off x="2807095" y="1106319"/>
              <a:ext cx="792088" cy="57606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3627148" y="935237"/>
            <a:ext cx="4390634" cy="2616180"/>
            <a:chOff x="3612918" y="995752"/>
            <a:chExt cx="4390634" cy="2616180"/>
          </a:xfrm>
        </p:grpSpPr>
        <p:sp>
          <p:nvSpPr>
            <p:cNvPr id="51" name="Elipsa 50"/>
            <p:cNvSpPr/>
            <p:nvPr/>
          </p:nvSpPr>
          <p:spPr>
            <a:xfrm>
              <a:off x="7499496" y="3179884"/>
              <a:ext cx="504056" cy="432048"/>
            </a:xfrm>
            <a:prstGeom prst="ellipse">
              <a:avLst/>
            </a:prstGeom>
            <a:noFill/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ipsa 51"/>
            <p:cNvSpPr/>
            <p:nvPr/>
          </p:nvSpPr>
          <p:spPr>
            <a:xfrm>
              <a:off x="3612918" y="995752"/>
              <a:ext cx="3276364" cy="936104"/>
            </a:xfrm>
            <a:prstGeom prst="ellipse">
              <a:avLst/>
            </a:prstGeom>
            <a:noFill/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7017278" y="1085069"/>
            <a:ext cx="1567691" cy="2508207"/>
            <a:chOff x="7017278" y="1085069"/>
            <a:chExt cx="1567691" cy="2508207"/>
          </a:xfrm>
        </p:grpSpPr>
        <p:sp>
          <p:nvSpPr>
            <p:cNvPr id="55" name="Elipsa 54"/>
            <p:cNvSpPr/>
            <p:nvPr/>
          </p:nvSpPr>
          <p:spPr>
            <a:xfrm>
              <a:off x="8080913" y="3161228"/>
              <a:ext cx="504056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ipsa 57"/>
            <p:cNvSpPr/>
            <p:nvPr/>
          </p:nvSpPr>
          <p:spPr>
            <a:xfrm>
              <a:off x="7017278" y="1085069"/>
              <a:ext cx="867089" cy="50405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9441"/>
          </a:xfr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The Quantum Allan </a:t>
            </a:r>
            <a:r>
              <a:rPr lang="pl-PL" b="1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Variance</a:t>
            </a:r>
            <a:endParaRPr lang="pl-PL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115616" y="1685589"/>
            <a:ext cx="6757143" cy="1205711"/>
            <a:chOff x="1180050" y="3920802"/>
            <a:chExt cx="6757143" cy="1205711"/>
          </a:xfrm>
        </p:grpSpPr>
        <p:pic>
          <p:nvPicPr>
            <p:cNvPr id="5" name="Obraz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050" y="3920802"/>
              <a:ext cx="6757143" cy="5785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pole tekstowe 5"/>
            <p:cNvSpPr txBox="1"/>
            <p:nvPr/>
          </p:nvSpPr>
          <p:spPr>
            <a:xfrm>
              <a:off x="4852458" y="4757181"/>
              <a:ext cx="2865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err="1" smtClean="0"/>
                <a:t>uncorrected</a:t>
              </a:r>
              <a:r>
                <a:rPr lang="pl-PL" dirty="0" smtClean="0"/>
                <a:t> LO Allan </a:t>
              </a:r>
              <a:r>
                <a:rPr lang="pl-PL" dirty="0" err="1" smtClean="0"/>
                <a:t>variance</a:t>
              </a:r>
              <a:endParaRPr lang="en-US" dirty="0"/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 flipH="1" flipV="1">
              <a:off x="4721998" y="4506844"/>
              <a:ext cx="394592" cy="2428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ole tekstowe 7"/>
          <p:cNvSpPr txBox="1"/>
          <p:nvPr/>
        </p:nvSpPr>
        <p:spPr>
          <a:xfrm>
            <a:off x="251520" y="4966585"/>
            <a:ext cx="70501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To </a:t>
            </a:r>
            <a:r>
              <a:rPr lang="pl-PL" sz="2000" b="1" dirty="0" err="1" smtClean="0"/>
              <a:t>find</a:t>
            </a:r>
            <a:r>
              <a:rPr lang="pl-PL" sz="2000" b="1" dirty="0" smtClean="0"/>
              <a:t> the </a:t>
            </a:r>
            <a:r>
              <a:rPr lang="pl-PL" sz="2000" b="1" dirty="0" err="1" smtClean="0"/>
              <a:t>optimal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probe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state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apply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iterative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procedure</a:t>
            </a:r>
            <a:r>
              <a:rPr lang="pl-PL" sz="2000" b="1" dirty="0" smtClean="0"/>
              <a:t>:  </a:t>
            </a:r>
          </a:p>
          <a:p>
            <a:pPr marL="342900" indent="-342900">
              <a:buFontTx/>
              <a:buChar char="-"/>
            </a:pPr>
            <a:r>
              <a:rPr lang="pl-PL" sz="2000" dirty="0" err="1" smtClean="0"/>
              <a:t>given</a:t>
            </a:r>
            <a:r>
              <a:rPr lang="pl-PL" sz="2000" dirty="0" smtClean="0"/>
              <a:t> </a:t>
            </a:r>
            <a:r>
              <a:rPr lang="pl-PL" sz="2000" dirty="0" err="1" smtClean="0"/>
              <a:t>input</a:t>
            </a:r>
            <a:r>
              <a:rPr lang="pl-PL" sz="2000" dirty="0" smtClean="0"/>
              <a:t> </a:t>
            </a:r>
            <a:r>
              <a:rPr lang="pl-PL" sz="2000" dirty="0" err="1" smtClean="0"/>
              <a:t>state</a:t>
            </a:r>
            <a:r>
              <a:rPr lang="pl-PL" sz="2000" dirty="0" smtClean="0"/>
              <a:t> </a:t>
            </a:r>
            <a:r>
              <a:rPr lang="pl-PL" sz="2000" dirty="0" err="1" smtClean="0"/>
              <a:t>find</a:t>
            </a:r>
            <a:r>
              <a:rPr lang="pl-PL" sz="2000" dirty="0" smtClean="0"/>
              <a:t> </a:t>
            </a:r>
            <a:r>
              <a:rPr lang="pl-PL" sz="2000" dirty="0" err="1" smtClean="0"/>
              <a:t>optimal</a:t>
            </a:r>
            <a:r>
              <a:rPr lang="pl-PL" sz="2000" dirty="0" smtClean="0"/>
              <a:t> </a:t>
            </a:r>
            <a:r>
              <a:rPr lang="pl-PL" sz="2000" dirty="0" err="1" smtClean="0"/>
              <a:t>measurement</a:t>
            </a:r>
            <a:r>
              <a:rPr lang="pl-PL" sz="2000" dirty="0" smtClean="0"/>
              <a:t>/feedback </a:t>
            </a:r>
            <a:r>
              <a:rPr lang="pl-PL" sz="2000" dirty="0" err="1" smtClean="0"/>
              <a:t>strategy</a:t>
            </a:r>
            <a:endParaRPr lang="pl-PL" sz="2000" dirty="0" smtClean="0"/>
          </a:p>
          <a:p>
            <a:pPr marL="342900" indent="-342900">
              <a:buFontTx/>
              <a:buChar char="-"/>
            </a:pPr>
            <a:r>
              <a:rPr lang="pl-PL" sz="2000" dirty="0" err="1"/>
              <a:t>g</a:t>
            </a:r>
            <a:r>
              <a:rPr lang="pl-PL" sz="2000" dirty="0" err="1" smtClean="0"/>
              <a:t>iven</a:t>
            </a:r>
            <a:r>
              <a:rPr lang="pl-PL" sz="2000" dirty="0" smtClean="0"/>
              <a:t> </a:t>
            </a:r>
            <a:r>
              <a:rPr lang="pl-PL" sz="2000" dirty="0" err="1" smtClean="0"/>
              <a:t>measurement</a:t>
            </a:r>
            <a:r>
              <a:rPr lang="pl-PL" sz="2000" dirty="0" smtClean="0"/>
              <a:t>/feedback </a:t>
            </a:r>
            <a:r>
              <a:rPr lang="pl-PL" sz="2000" dirty="0" err="1" smtClean="0"/>
              <a:t>strategy</a:t>
            </a:r>
            <a:r>
              <a:rPr lang="pl-PL" sz="2000" dirty="0" smtClean="0"/>
              <a:t> </a:t>
            </a:r>
            <a:r>
              <a:rPr lang="pl-PL" sz="2000" dirty="0" err="1" smtClean="0"/>
              <a:t>find</a:t>
            </a:r>
            <a:r>
              <a:rPr lang="pl-PL" sz="2000" dirty="0" smtClean="0"/>
              <a:t> </a:t>
            </a:r>
            <a:r>
              <a:rPr lang="pl-PL" sz="2000" dirty="0" err="1" smtClean="0"/>
              <a:t>optimal</a:t>
            </a:r>
            <a:r>
              <a:rPr lang="pl-PL" sz="2000" dirty="0" smtClean="0"/>
              <a:t> </a:t>
            </a:r>
            <a:r>
              <a:rPr lang="pl-PL" sz="2000" dirty="0" err="1" smtClean="0"/>
              <a:t>input</a:t>
            </a:r>
            <a:r>
              <a:rPr lang="pl-PL" sz="2000" dirty="0" smtClean="0"/>
              <a:t> </a:t>
            </a:r>
            <a:r>
              <a:rPr lang="pl-PL" sz="2000" dirty="0" err="1" smtClean="0"/>
              <a:t>state</a:t>
            </a:r>
            <a:endParaRPr lang="pl-PL" sz="2000" dirty="0" smtClean="0"/>
          </a:p>
          <a:p>
            <a:pPr marL="342900" indent="-342900">
              <a:buFontTx/>
              <a:buChar char="-"/>
            </a:pPr>
            <a:r>
              <a:rPr lang="pl-PL" sz="2000" dirty="0" err="1" smtClean="0"/>
              <a:t>repeat</a:t>
            </a:r>
            <a:endParaRPr lang="en-US" sz="2000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2411760" y="2271632"/>
            <a:ext cx="305159" cy="237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9" y="3741297"/>
            <a:ext cx="2738667" cy="403619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3" y="3762642"/>
            <a:ext cx="3276000" cy="370190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8" y="4446544"/>
            <a:ext cx="1452286" cy="247619"/>
          </a:xfrm>
          <a:prstGeom prst="rect">
            <a:avLst/>
          </a:prstGeom>
          <a:noFill/>
          <a:ln/>
          <a:effectLst/>
        </p:spPr>
      </p:pic>
      <p:pic>
        <p:nvPicPr>
          <p:cNvPr id="17" name="Obraz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5305238" cy="403619"/>
          </a:xfrm>
          <a:prstGeom prst="rect">
            <a:avLst/>
          </a:prstGeom>
          <a:noFill/>
          <a:ln/>
          <a:effectLst/>
        </p:spPr>
      </p:pic>
      <p:sp>
        <p:nvSpPr>
          <p:cNvPr id="3" name="Prostokąt 2"/>
          <p:cNvSpPr/>
          <p:nvPr/>
        </p:nvSpPr>
        <p:spPr>
          <a:xfrm>
            <a:off x="323528" y="1340768"/>
            <a:ext cx="8373616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47695" y="2556798"/>
            <a:ext cx="31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Bayesian</a:t>
            </a:r>
            <a:r>
              <a:rPr lang="pl-PL" dirty="0" smtClean="0"/>
              <a:t> </a:t>
            </a:r>
            <a:r>
              <a:rPr lang="pl-PL" dirty="0" err="1" smtClean="0"/>
              <a:t>variance</a:t>
            </a:r>
            <a:r>
              <a:rPr lang="pl-PL" dirty="0" smtClean="0"/>
              <a:t> </a:t>
            </a:r>
            <a:r>
              <a:rPr lang="pl-PL" dirty="0" err="1" smtClean="0"/>
              <a:t>minimization</a:t>
            </a:r>
            <a:r>
              <a:rPr lang="pl-PL" dirty="0" smtClean="0"/>
              <a:t>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8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/>
          <a:srcRect l="5025" r="46850"/>
          <a:stretch/>
        </p:blipFill>
        <p:spPr>
          <a:xfrm>
            <a:off x="870591" y="981698"/>
            <a:ext cx="7236000" cy="546464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Results</a:t>
            </a:r>
            <a:r>
              <a:rPr lang="pl-PL" sz="4400" b="1" dirty="0" smtClean="0">
                <a:solidFill>
                  <a:prstClr val="black"/>
                </a:solidFill>
              </a:rPr>
              <a:t> (single atom)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173">
            <a:off x="6400938" y="2783346"/>
            <a:ext cx="692857" cy="265714"/>
          </a:xfrm>
          <a:prstGeom prst="rect">
            <a:avLst/>
          </a:prstGeom>
          <a:noFill/>
          <a:ln/>
          <a:effectLst/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173">
            <a:off x="4816761" y="2783349"/>
            <a:ext cx="581126" cy="295307"/>
          </a:xfrm>
          <a:prstGeom prst="rect">
            <a:avLst/>
          </a:prstGeom>
          <a:noFill/>
          <a:ln/>
          <a:effectLst/>
        </p:spPr>
      </p:pic>
      <p:sp>
        <p:nvSpPr>
          <p:cNvPr id="12" name="pole tekstowe 11"/>
          <p:cNvSpPr txBox="1"/>
          <p:nvPr/>
        </p:nvSpPr>
        <p:spPr>
          <a:xfrm rot="2109720">
            <a:off x="6263675" y="3339753"/>
            <a:ext cx="90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simulations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 rot="1871772">
            <a:off x="5182117" y="4175889"/>
            <a:ext cx="217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simplified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model</a:t>
            </a:r>
            <a:b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neglecting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LO </a:t>
            </a: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noise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correlations</a:t>
            </a:r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 rot="1871772">
            <a:off x="2298888" y="2721490"/>
            <a:ext cx="202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entangling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atoms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different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interrogation</a:t>
            </a:r>
            <a:r>
              <a:rPr lang="pl-PL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65000"/>
                  </a:schemeClr>
                </a:solidFill>
              </a:rPr>
              <a:t>steps</a:t>
            </a:r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81" y="925469"/>
            <a:ext cx="5168916" cy="580017"/>
          </a:xfrm>
          <a:prstGeom prst="rect">
            <a:avLst/>
          </a:prstGeom>
          <a:noFill/>
          <a:ln/>
          <a:effectLst/>
        </p:spPr>
      </p:pic>
      <p:sp>
        <p:nvSpPr>
          <p:cNvPr id="10" name="pole tekstowe 9"/>
          <p:cNvSpPr txBox="1"/>
          <p:nvPr/>
        </p:nvSpPr>
        <p:spPr>
          <a:xfrm>
            <a:off x="2170859" y="6400237"/>
            <a:ext cx="677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dirty="0" err="1" smtClean="0"/>
              <a:t>Realistic</a:t>
            </a:r>
            <a:r>
              <a:rPr lang="pl-PL" sz="1600" dirty="0" smtClean="0"/>
              <a:t> </a:t>
            </a:r>
            <a:r>
              <a:rPr lang="pl-PL" sz="1600" dirty="0" err="1" smtClean="0"/>
              <a:t>noise</a:t>
            </a:r>
            <a:r>
              <a:rPr lang="pl-PL" sz="1600" dirty="0" smtClean="0"/>
              <a:t> model </a:t>
            </a:r>
            <a:r>
              <a:rPr lang="pl-PL" sz="1600" dirty="0" err="1" smtClean="0"/>
              <a:t>taken</a:t>
            </a:r>
            <a:r>
              <a:rPr lang="pl-PL" sz="1600" dirty="0" smtClean="0"/>
              <a:t> from </a:t>
            </a:r>
            <a:r>
              <a:rPr lang="en-US" sz="1600" dirty="0" smtClean="0"/>
              <a:t>Nat</a:t>
            </a:r>
            <a:r>
              <a:rPr lang="en-US" sz="1600" dirty="0" smtClean="0"/>
              <a:t>. Photonics 5</a:t>
            </a:r>
            <a:r>
              <a:rPr lang="pl-PL" sz="1600" dirty="0" smtClean="0"/>
              <a:t> </a:t>
            </a:r>
            <a:r>
              <a:rPr lang="en-US" sz="1600" dirty="0" smtClean="0"/>
              <a:t>158–61</a:t>
            </a:r>
            <a:r>
              <a:rPr lang="pl-PL" sz="1600" dirty="0" smtClean="0"/>
              <a:t> (2011) NIST, </a:t>
            </a:r>
            <a:r>
              <a:rPr lang="pl-PL" sz="1600" dirty="0" err="1" smtClean="0"/>
              <a:t>Yb</a:t>
            </a:r>
            <a:r>
              <a:rPr lang="pl-PL" sz="1600" dirty="0" smtClean="0"/>
              <a:t> </a:t>
            </a:r>
            <a:r>
              <a:rPr lang="pl-PL" sz="1600" dirty="0" err="1" smtClean="0"/>
              <a:t>clock</a:t>
            </a:r>
            <a:r>
              <a:rPr lang="pl-PL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7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" y="188640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prstClr val="black"/>
                </a:solidFill>
                <a:ea typeface="+mj-ea"/>
                <a:cs typeface="+mj-cs"/>
              </a:rPr>
              <a:t>Best a</a:t>
            </a:r>
            <a:r>
              <a:rPr lang="en-US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tomic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 clocks</a:t>
            </a:r>
            <a:endParaRPr lang="pl-PL" sz="36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2808312" cy="209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5" y="3068960"/>
            <a:ext cx="3026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Cs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atomic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fountain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clock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(NIST)</a:t>
            </a:r>
          </a:p>
        </p:txBody>
      </p:sp>
      <p:pic>
        <p:nvPicPr>
          <p:cNvPr id="6" name="Obraz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7623" y="3429000"/>
            <a:ext cx="1473710" cy="304800"/>
          </a:xfrm>
          <a:prstGeom prst="rect">
            <a:avLst/>
          </a:prstGeom>
          <a:noFill/>
          <a:ln/>
          <a:effectLst/>
        </p:spPr>
      </p:pic>
      <p:sp>
        <p:nvSpPr>
          <p:cNvPr id="8" name="Prostokąt 7"/>
          <p:cNvSpPr/>
          <p:nvPr/>
        </p:nvSpPr>
        <p:spPr>
          <a:xfrm>
            <a:off x="4736165" y="3063078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Al</a:t>
            </a:r>
            <a:r>
              <a:rPr lang="pl-PL" sz="1600" b="1" baseline="30000" dirty="0" smtClean="0">
                <a:solidFill>
                  <a:srgbClr val="000000"/>
                </a:solidFill>
                <a:latin typeface="Times New Roman"/>
              </a:rPr>
              <a:t>+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ion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atomic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clock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(NIST)</a:t>
            </a:r>
          </a:p>
        </p:txBody>
      </p:sp>
      <p:pic>
        <p:nvPicPr>
          <p:cNvPr id="10" name="Obraz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3429000"/>
            <a:ext cx="1473710" cy="304800"/>
          </a:xfrm>
          <a:prstGeom prst="rect">
            <a:avLst/>
          </a:prstGeom>
          <a:noFill/>
          <a:ln/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52736"/>
            <a:ext cx="3240360" cy="180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717032"/>
            <a:ext cx="2623243" cy="193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184313" y="576724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Optical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lattice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clocks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pl-PL" sz="16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(NIST, SYRTE, Tokyo), </a:t>
            </a:r>
            <a:r>
              <a:rPr lang="pl-PL" sz="1600" b="1" dirty="0" err="1" smtClean="0">
                <a:solidFill>
                  <a:srgbClr val="000000"/>
                </a:solidFill>
                <a:latin typeface="Times New Roman"/>
              </a:rPr>
              <a:t>approaching</a:t>
            </a:r>
            <a:r>
              <a:rPr lang="pl-PL" sz="1600" b="1" dirty="0" smtClean="0">
                <a:solidFill>
                  <a:srgbClr val="000000"/>
                </a:solidFill>
                <a:latin typeface="Times New Roman"/>
              </a:rPr>
              <a:t>:</a:t>
            </a:r>
          </a:p>
        </p:txBody>
      </p:sp>
      <p:pic>
        <p:nvPicPr>
          <p:cNvPr id="15" name="Obraz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23573" y="6350517"/>
            <a:ext cx="1473710" cy="304800"/>
          </a:xfrm>
          <a:prstGeom prst="rect">
            <a:avLst/>
          </a:prstGeom>
          <a:noFill/>
          <a:ln/>
          <a:effectLst/>
        </p:spPr>
      </p:pic>
      <p:sp>
        <p:nvSpPr>
          <p:cNvPr id="16" name="pole tekstowe 15"/>
          <p:cNvSpPr txBox="1"/>
          <p:nvPr/>
        </p:nvSpPr>
        <p:spPr>
          <a:xfrm>
            <a:off x="3780154" y="4365104"/>
            <a:ext cx="532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Measuring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age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universe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1s precision!</a:t>
            </a:r>
            <a:endParaRPr lang="en-US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779888" y="492798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Sensing</a:t>
            </a:r>
            <a:r>
              <a:rPr lang="pl-PL" b="1" dirty="0" smtClean="0"/>
              <a:t> </a:t>
            </a:r>
            <a:r>
              <a:rPr lang="pl-PL" b="1" dirty="0" err="1" smtClean="0"/>
              <a:t>elevation</a:t>
            </a:r>
            <a:r>
              <a:rPr lang="pl-PL" b="1" dirty="0" smtClean="0"/>
              <a:t> </a:t>
            </a:r>
            <a:r>
              <a:rPr lang="pl-PL" b="1" dirty="0" err="1" smtClean="0"/>
              <a:t>changes</a:t>
            </a:r>
            <a:r>
              <a:rPr lang="pl-PL" b="1" dirty="0" smtClean="0"/>
              <a:t> </a:t>
            </a:r>
            <a:r>
              <a:rPr lang="pl-PL" b="1" dirty="0" err="1" smtClean="0"/>
              <a:t>due</a:t>
            </a:r>
            <a:r>
              <a:rPr lang="pl-PL" b="1" dirty="0" smtClean="0"/>
              <a:t> to </a:t>
            </a:r>
            <a:r>
              <a:rPr lang="pl-PL" b="1" dirty="0" err="1" smtClean="0"/>
              <a:t>gravitational</a:t>
            </a:r>
            <a:r>
              <a:rPr lang="pl-PL" b="1" dirty="0" smtClean="0"/>
              <a:t> </a:t>
            </a:r>
            <a:r>
              <a:rPr lang="pl-PL" b="1" dirty="0" err="1" smtClean="0"/>
              <a:t>redshift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1cm precision! (</a:t>
            </a:r>
            <a:r>
              <a:rPr lang="pl-PL" b="1" dirty="0" err="1" smtClean="0"/>
              <a:t>relativistic</a:t>
            </a:r>
            <a:r>
              <a:rPr lang="pl-PL" b="1" dirty="0" smtClean="0"/>
              <a:t> </a:t>
            </a:r>
            <a:r>
              <a:rPr lang="pl-PL" b="1" dirty="0" err="1" smtClean="0"/>
              <a:t>geodesy</a:t>
            </a:r>
            <a:r>
              <a:rPr lang="pl-PL" b="1" dirty="0" smtClean="0"/>
              <a:t>)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833526" y="5780179"/>
            <a:ext cx="49330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Given</a:t>
            </a:r>
            <a:r>
              <a:rPr lang="pl-PL" b="1" dirty="0" smtClean="0"/>
              <a:t> a </a:t>
            </a:r>
            <a:r>
              <a:rPr lang="pl-PL" b="1" dirty="0" err="1" smtClean="0"/>
              <a:t>realistic</a:t>
            </a:r>
            <a:r>
              <a:rPr lang="pl-PL" b="1" dirty="0" smtClean="0"/>
              <a:t> </a:t>
            </a:r>
            <a:r>
              <a:rPr lang="pl-PL" b="1" dirty="0" err="1" smtClean="0"/>
              <a:t>noise</a:t>
            </a:r>
            <a:r>
              <a:rPr lang="pl-PL" b="1" dirty="0" smtClean="0"/>
              <a:t> model, </a:t>
            </a:r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are</a:t>
            </a:r>
            <a:r>
              <a:rPr lang="pl-PL" b="1" dirty="0" smtClean="0"/>
              <a:t> the </a:t>
            </a:r>
            <a:r>
              <a:rPr lang="pl-PL" b="1" dirty="0" err="1" smtClean="0"/>
              <a:t>fundamental</a:t>
            </a:r>
            <a:r>
              <a:rPr lang="pl-PL" b="1" dirty="0" smtClean="0"/>
              <a:t> </a:t>
            </a:r>
            <a:r>
              <a:rPr lang="pl-PL" b="1" dirty="0" err="1" smtClean="0"/>
              <a:t>bounds</a:t>
            </a:r>
            <a:r>
              <a:rPr lang="pl-PL" b="1" dirty="0" smtClean="0"/>
              <a:t> on </a:t>
            </a:r>
            <a:r>
              <a:rPr lang="pl-PL" b="1" dirty="0" err="1" smtClean="0"/>
              <a:t>stability</a:t>
            </a:r>
            <a:r>
              <a:rPr lang="pl-PL" b="1" dirty="0"/>
              <a:t> </a:t>
            </a:r>
            <a:r>
              <a:rPr lang="pl-PL" b="1" dirty="0" err="1" smtClean="0"/>
              <a:t>imposed</a:t>
            </a:r>
            <a:r>
              <a:rPr lang="pl-PL" b="1" dirty="0" smtClean="0"/>
              <a:t> </a:t>
            </a:r>
            <a:r>
              <a:rPr lang="pl-PL" b="1" dirty="0" err="1" smtClean="0"/>
              <a:t>solely</a:t>
            </a:r>
            <a:r>
              <a:rPr lang="pl-PL" b="1" dirty="0" smtClean="0"/>
              <a:t> by quantum </a:t>
            </a:r>
            <a:r>
              <a:rPr lang="pl-PL" b="1" dirty="0" err="1" smtClean="0"/>
              <a:t>mechanics</a:t>
            </a:r>
            <a:r>
              <a:rPr lang="pl-PL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21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Summary</a:t>
            </a:r>
            <a:r>
              <a:rPr lang="pl-PL" sz="4400" b="1" dirty="0" smtClean="0">
                <a:solidFill>
                  <a:prstClr val="black"/>
                </a:solidFill>
              </a:rPr>
              <a:t> and </a:t>
            </a:r>
            <a:r>
              <a:rPr lang="pl-PL" sz="4400" b="1" dirty="0" err="1" smtClean="0">
                <a:solidFill>
                  <a:prstClr val="black"/>
                </a:solidFill>
              </a:rPr>
              <a:t>outlook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688325" y="3789040"/>
            <a:ext cx="1671004" cy="1800200"/>
            <a:chOff x="5868144" y="2060848"/>
            <a:chExt cx="1671004" cy="1800200"/>
          </a:xfrm>
        </p:grpSpPr>
        <p:pic>
          <p:nvPicPr>
            <p:cNvPr id="13" name="Picture 10" descr="http://scient1fy.files.wordpress.com/2012/09/a1-cartoon-expanding-universe.jpg"/>
            <p:cNvPicPr>
              <a:picLocks noChangeAspect="1" noChangeArrowheads="1"/>
            </p:cNvPicPr>
            <p:nvPr/>
          </p:nvPicPr>
          <p:blipFill>
            <a:blip r:embed="rId3" cstate="print"/>
            <a:srcRect l="39830" t="16753" r="39830" b="16753"/>
            <a:stretch>
              <a:fillRect/>
            </a:stretch>
          </p:blipFill>
          <p:spPr bwMode="auto">
            <a:xfrm>
              <a:off x="6084168" y="2060848"/>
              <a:ext cx="1454980" cy="1741739"/>
            </a:xfrm>
            <a:prstGeom prst="rect">
              <a:avLst/>
            </a:prstGeom>
            <a:noFill/>
          </p:spPr>
        </p:pic>
        <p:sp>
          <p:nvSpPr>
            <p:cNvPr id="14" name="Prostokąt 13"/>
            <p:cNvSpPr/>
            <p:nvPr/>
          </p:nvSpPr>
          <p:spPr>
            <a:xfrm>
              <a:off x="5868144" y="2852936"/>
              <a:ext cx="50405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bjaśnienie w chmurce 15"/>
          <p:cNvSpPr/>
          <p:nvPr/>
        </p:nvSpPr>
        <p:spPr>
          <a:xfrm>
            <a:off x="4456077" y="2708920"/>
            <a:ext cx="2736304" cy="1584176"/>
          </a:xfrm>
          <a:prstGeom prst="cloudCallout">
            <a:avLst>
              <a:gd name="adj1" fmla="val 63173"/>
              <a:gd name="adj2" fmla="val 1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Wzorzec atomowy, jeden z g&amp;lstrok;ównych elementów optycznego zegara atomowego, dzia&amp;lstrok;aj&amp;aogon;cy w Krajowym Laboratorium Fizyki Atomowej, Molekularnej i Optycznej (KL FAMO) w Toruniu. (&amp;Zacute;ród&amp;lstrok;o: UMK, Anna Bielawiec-Osi&amp;nacute;sk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693" y="2852936"/>
            <a:ext cx="3000375" cy="2276475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02" y="3346157"/>
            <a:ext cx="2326381" cy="230286"/>
          </a:xfrm>
          <a:prstGeom prst="rect">
            <a:avLst/>
          </a:prstGeom>
          <a:noFill/>
          <a:ln/>
          <a:effectLst/>
        </p:spPr>
      </p:pic>
      <p:sp>
        <p:nvSpPr>
          <p:cNvPr id="11" name="Prostokąt 10"/>
          <p:cNvSpPr/>
          <p:nvPr/>
        </p:nvSpPr>
        <p:spPr>
          <a:xfrm>
            <a:off x="521804" y="1202022"/>
            <a:ext cx="813690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Tell me </a:t>
            </a:r>
            <a:r>
              <a:rPr lang="pl-PL" sz="3200" dirty="0" err="1" smtClean="0"/>
              <a:t>your</a:t>
            </a:r>
            <a:r>
              <a:rPr lang="pl-PL" sz="3200" dirty="0" smtClean="0"/>
              <a:t> LO </a:t>
            </a:r>
            <a:r>
              <a:rPr lang="pl-PL" sz="3200" dirty="0" err="1" smtClean="0"/>
              <a:t>noise</a:t>
            </a:r>
            <a:r>
              <a:rPr lang="pl-PL" sz="3200" dirty="0" smtClean="0"/>
              <a:t> spectrum and the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of </a:t>
            </a:r>
            <a:r>
              <a:rPr lang="pl-PL" sz="3200" dirty="0" err="1" smtClean="0"/>
              <a:t>atoms</a:t>
            </a:r>
            <a:r>
              <a:rPr lang="pl-PL" sz="3200" dirty="0" smtClean="0"/>
              <a:t> and I </a:t>
            </a:r>
            <a:r>
              <a:rPr lang="pl-PL" sz="3200" dirty="0" err="1" smtClean="0"/>
              <a:t>will</a:t>
            </a:r>
            <a:r>
              <a:rPr lang="pl-PL" sz="3200" dirty="0" smtClean="0"/>
              <a:t> </a:t>
            </a:r>
            <a:r>
              <a:rPr lang="pl-PL" sz="3200" dirty="0" err="1" smtClean="0"/>
              <a:t>tell</a:t>
            </a:r>
            <a:r>
              <a:rPr lang="pl-PL" sz="3200" dirty="0" smtClean="0"/>
              <a:t> </a:t>
            </a:r>
            <a:r>
              <a:rPr lang="pl-PL" sz="3200" dirty="0" err="1" smtClean="0"/>
              <a:t>you</a:t>
            </a:r>
            <a:r>
              <a:rPr lang="pl-PL" sz="3200" dirty="0" smtClean="0"/>
              <a:t> </a:t>
            </a:r>
            <a:r>
              <a:rPr lang="pl-PL" sz="3200" dirty="0" err="1" smtClean="0"/>
              <a:t>your</a:t>
            </a:r>
            <a:r>
              <a:rPr lang="pl-PL" sz="3200" dirty="0" smtClean="0"/>
              <a:t> </a:t>
            </a:r>
            <a:r>
              <a:rPr lang="pl-PL" sz="3200" dirty="0" err="1" smtClean="0"/>
              <a:t>stability</a:t>
            </a:r>
            <a:r>
              <a:rPr lang="pl-PL" sz="3200" dirty="0" smtClean="0"/>
              <a:t> </a:t>
            </a:r>
            <a:r>
              <a:rPr lang="pl-PL" sz="3200" dirty="0" err="1" smtClean="0"/>
              <a:t>limits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3" name="Prostokąt 2"/>
          <p:cNvSpPr/>
          <p:nvPr/>
        </p:nvSpPr>
        <p:spPr>
          <a:xfrm>
            <a:off x="3491880" y="6223712"/>
            <a:ext cx="548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>
                <a:solidFill>
                  <a:prstClr val="black"/>
                </a:solidFill>
              </a:rPr>
              <a:t>K. </a:t>
            </a:r>
            <a:r>
              <a:rPr lang="pl-PL" sz="1600" dirty="0" err="1">
                <a:solidFill>
                  <a:prstClr val="black"/>
                </a:solidFill>
              </a:rPr>
              <a:t>Macieszczak</a:t>
            </a:r>
            <a:r>
              <a:rPr lang="pl-PL" sz="1600" dirty="0">
                <a:solidFill>
                  <a:prstClr val="black"/>
                </a:solidFill>
              </a:rPr>
              <a:t>, M. </a:t>
            </a:r>
            <a:r>
              <a:rPr lang="pl-PL" sz="1600" dirty="0" err="1">
                <a:solidFill>
                  <a:prstClr val="black"/>
                </a:solidFill>
              </a:rPr>
              <a:t>Fraas</a:t>
            </a:r>
            <a:r>
              <a:rPr lang="pl-PL" sz="1600" dirty="0">
                <a:solidFill>
                  <a:prstClr val="black"/>
                </a:solidFill>
              </a:rPr>
              <a:t>, RDD, </a:t>
            </a:r>
            <a:r>
              <a:rPr lang="en-US" sz="1600" dirty="0">
                <a:solidFill>
                  <a:prstClr val="black"/>
                </a:solidFill>
              </a:rPr>
              <a:t>New J. Phys. 16, 113002 (2014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  <a:endParaRPr lang="pl-PL" sz="1600" dirty="0" smtClean="0">
              <a:solidFill>
                <a:prstClr val="black"/>
              </a:solidFill>
            </a:endParaRPr>
          </a:p>
          <a:p>
            <a:pPr algn="r"/>
            <a:r>
              <a:rPr lang="pl-PL" sz="1600" dirty="0" smtClean="0">
                <a:solidFill>
                  <a:prstClr val="black"/>
                </a:solidFill>
              </a:rPr>
              <a:t>K. </a:t>
            </a:r>
            <a:r>
              <a:rPr lang="pl-PL" sz="1600" dirty="0" err="1" smtClean="0">
                <a:solidFill>
                  <a:prstClr val="black"/>
                </a:solidFill>
              </a:rPr>
              <a:t>Chabuda</a:t>
            </a:r>
            <a:r>
              <a:rPr lang="pl-PL" sz="1600" dirty="0" smtClean="0">
                <a:solidFill>
                  <a:prstClr val="black"/>
                </a:solidFill>
              </a:rPr>
              <a:t>, I. </a:t>
            </a:r>
            <a:r>
              <a:rPr lang="pl-PL" sz="1600" dirty="0" err="1" smtClean="0">
                <a:solidFill>
                  <a:prstClr val="black"/>
                </a:solidFill>
              </a:rPr>
              <a:t>Leroux</a:t>
            </a:r>
            <a:r>
              <a:rPr lang="pl-PL" sz="1600" dirty="0" smtClean="0">
                <a:solidFill>
                  <a:prstClr val="black"/>
                </a:solidFill>
              </a:rPr>
              <a:t>, RDD, </a:t>
            </a:r>
            <a:r>
              <a:rPr lang="pl-PL" sz="1600" dirty="0" smtClean="0"/>
              <a:t>arXiv:1601.01685 (2016)</a:t>
            </a:r>
            <a:endParaRPr lang="pl-PL" sz="1600" dirty="0"/>
          </a:p>
          <a:p>
            <a:pPr lvl="0" algn="r"/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prstClr val="black"/>
                </a:solidFill>
              </a:rPr>
              <a:t>Basic </a:t>
            </a:r>
            <a:r>
              <a:rPr lang="pl-PL" sz="3600" b="1" dirty="0" err="1" smtClean="0">
                <a:solidFill>
                  <a:prstClr val="black"/>
                </a:solidFill>
              </a:rPr>
              <a:t>scheme</a:t>
            </a:r>
            <a:r>
              <a:rPr lang="pl-PL" sz="3600" b="1" dirty="0" smtClean="0">
                <a:solidFill>
                  <a:prstClr val="black"/>
                </a:solidFill>
              </a:rPr>
              <a:t> of </a:t>
            </a:r>
            <a:r>
              <a:rPr lang="pl-PL" sz="3600" b="1" dirty="0" err="1" smtClean="0">
                <a:solidFill>
                  <a:prstClr val="black"/>
                </a:solidFill>
              </a:rPr>
              <a:t>atomic</a:t>
            </a:r>
            <a:r>
              <a:rPr lang="pl-PL" sz="3600" b="1" dirty="0" smtClean="0">
                <a:solidFill>
                  <a:prstClr val="black"/>
                </a:solidFill>
              </a:rPr>
              <a:t> </a:t>
            </a:r>
            <a:r>
              <a:rPr lang="pl-PL" sz="3600" b="1" dirty="0" err="1" smtClean="0">
                <a:solidFill>
                  <a:prstClr val="black"/>
                </a:solidFill>
              </a:rPr>
              <a:t>clock</a:t>
            </a:r>
            <a:r>
              <a:rPr lang="pl-PL" sz="3600" b="1" dirty="0" smtClean="0">
                <a:solidFill>
                  <a:prstClr val="black"/>
                </a:solidFill>
              </a:rPr>
              <a:t> </a:t>
            </a:r>
            <a:r>
              <a:rPr lang="pl-PL" sz="3600" b="1" dirty="0" err="1" smtClean="0">
                <a:solidFill>
                  <a:prstClr val="black"/>
                </a:solidFill>
              </a:rPr>
              <a:t>operation</a:t>
            </a:r>
            <a:endParaRPr lang="pl-PL" sz="36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5148064" y="4005064"/>
            <a:ext cx="3456384" cy="2721669"/>
            <a:chOff x="5148064" y="4005064"/>
            <a:chExt cx="3456384" cy="2721669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4005064"/>
              <a:ext cx="3456384" cy="2375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rostokąt 8"/>
            <p:cNvSpPr/>
            <p:nvPr/>
          </p:nvSpPr>
          <p:spPr>
            <a:xfrm>
              <a:off x="5698885" y="6388179"/>
              <a:ext cx="19335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 err="1" smtClean="0">
                  <a:solidFill>
                    <a:srgbClr val="000000"/>
                  </a:solidFill>
                  <a:latin typeface="Times New Roman"/>
                </a:rPr>
                <a:t>optical</a:t>
              </a:r>
              <a:r>
                <a:rPr lang="pl-PL" sz="16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Times New Roman"/>
                </a:rPr>
                <a:t>atomic</a:t>
              </a:r>
              <a:r>
                <a:rPr lang="pl-PL" sz="16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Times New Roman"/>
                </a:rPr>
                <a:t>clock</a:t>
              </a:r>
              <a:endParaRPr lang="pl-PL" sz="1600" b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467545" y="4005064"/>
            <a:ext cx="4320479" cy="2721669"/>
            <a:chOff x="467545" y="4005064"/>
            <a:chExt cx="4320479" cy="2721669"/>
          </a:xfrm>
        </p:grpSpPr>
        <p:sp>
          <p:nvSpPr>
            <p:cNvPr id="10" name="Prostokąt 9"/>
            <p:cNvSpPr/>
            <p:nvPr/>
          </p:nvSpPr>
          <p:spPr>
            <a:xfrm>
              <a:off x="972930" y="6388179"/>
              <a:ext cx="22937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 err="1" smtClean="0">
                  <a:solidFill>
                    <a:srgbClr val="000000"/>
                  </a:solidFill>
                  <a:latin typeface="Times New Roman"/>
                </a:rPr>
                <a:t>m</a:t>
              </a:r>
              <a:r>
                <a:rPr lang="pl-PL" sz="1600" b="1" smtClean="0">
                  <a:solidFill>
                    <a:srgbClr val="000000"/>
                  </a:solidFill>
                  <a:latin typeface="Times New Roman"/>
                </a:rPr>
                <a:t>icrowave</a:t>
              </a:r>
              <a:r>
                <a:rPr lang="pl-PL" sz="16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Times New Roman"/>
                </a:rPr>
                <a:t>atomic</a:t>
              </a:r>
              <a:r>
                <a:rPr lang="pl-PL" sz="1600" b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1600" b="1" dirty="0" err="1" smtClean="0">
                  <a:solidFill>
                    <a:srgbClr val="000000"/>
                  </a:solidFill>
                  <a:latin typeface="Times New Roman"/>
                </a:rPr>
                <a:t>clock</a:t>
              </a:r>
              <a:endParaRPr lang="pl-PL" sz="1600" b="1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7" name="Picture 2" descr="http://tf.nist.gov/images/nistf1-com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5" y="4293097"/>
              <a:ext cx="1080120" cy="1824586"/>
            </a:xfrm>
            <a:prstGeom prst="rect">
              <a:avLst/>
            </a:prstGeom>
            <a:noFill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3815" t="8872" b="7098"/>
            <a:stretch>
              <a:fillRect/>
            </a:stretch>
          </p:blipFill>
          <p:spPr bwMode="auto">
            <a:xfrm rot="10800000" flipV="1">
              <a:off x="2915816" y="5229200"/>
              <a:ext cx="1427365" cy="80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rostokąt 10"/>
            <p:cNvSpPr/>
            <p:nvPr/>
          </p:nvSpPr>
          <p:spPr>
            <a:xfrm>
              <a:off x="2627784" y="6021288"/>
              <a:ext cx="2160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err="1" smtClean="0">
                  <a:solidFill>
                    <a:prstClr val="black"/>
                  </a:solidFill>
                </a:rPr>
                <a:t>crystal</a:t>
              </a:r>
              <a:r>
                <a:rPr lang="pl-PL" sz="1200" dirty="0" smtClean="0">
                  <a:solidFill>
                    <a:prstClr val="black"/>
                  </a:solidFill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</a:rPr>
                <a:t>oscillator</a:t>
              </a:r>
              <a:endParaRPr lang="en-US" sz="1200" dirty="0"/>
            </a:p>
          </p:txBody>
        </p:sp>
        <p:cxnSp>
          <p:nvCxnSpPr>
            <p:cNvPr id="12" name="Łącznik łamany 11"/>
            <p:cNvCxnSpPr/>
            <p:nvPr/>
          </p:nvCxnSpPr>
          <p:spPr>
            <a:xfrm rot="10800000" flipV="1">
              <a:off x="971600" y="4653136"/>
              <a:ext cx="936104" cy="53518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Kształt 12"/>
            <p:cNvCxnSpPr/>
            <p:nvPr/>
          </p:nvCxnSpPr>
          <p:spPr>
            <a:xfrm>
              <a:off x="1547664" y="5795558"/>
              <a:ext cx="1368152" cy="9706"/>
            </a:xfrm>
            <a:prstGeom prst="bentConnector3">
              <a:avLst>
                <a:gd name="adj1" fmla="val -3043"/>
              </a:avLst>
            </a:prstGeom>
            <a:ln w="19050">
              <a:solidFill>
                <a:srgbClr val="0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1043608" y="5949280"/>
              <a:ext cx="2160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err="1" smtClean="0">
                  <a:solidFill>
                    <a:prstClr val="black"/>
                  </a:solidFill>
                </a:rPr>
                <a:t>feedback</a:t>
              </a:r>
              <a:r>
                <a:rPr lang="pl-PL" sz="1200" dirty="0" smtClean="0">
                  <a:solidFill>
                    <a:prstClr val="black"/>
                  </a:solidFill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</a:rPr>
                <a:t>correction</a:t>
              </a:r>
              <a:endParaRPr lang="en-US" sz="1200" dirty="0"/>
            </a:p>
          </p:txBody>
        </p:sp>
        <p:cxnSp>
          <p:nvCxnSpPr>
            <p:cNvPr id="18" name="Kształt 12"/>
            <p:cNvCxnSpPr>
              <a:stCxn id="8" idx="0"/>
              <a:endCxn id="20482" idx="3"/>
            </p:cNvCxnSpPr>
            <p:nvPr/>
          </p:nvCxnSpPr>
          <p:spPr>
            <a:xfrm rot="16200000" flipV="1">
              <a:off x="3112989" y="4712691"/>
              <a:ext cx="498849" cy="534170"/>
            </a:xfrm>
            <a:prstGeom prst="bentConnector2">
              <a:avLst/>
            </a:prstGeom>
            <a:ln w="19050">
              <a:solidFill>
                <a:srgbClr val="0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482" name="Picture 2" descr="http://www.e-opthos.com/GMP.7.15.10%20004.cro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688" y="4293096"/>
              <a:ext cx="1331640" cy="874510"/>
            </a:xfrm>
            <a:prstGeom prst="rect">
              <a:avLst/>
            </a:prstGeom>
            <a:noFill/>
          </p:spPr>
        </p:pic>
        <p:sp>
          <p:nvSpPr>
            <p:cNvPr id="25" name="Prostokąt 24"/>
            <p:cNvSpPr/>
            <p:nvPr/>
          </p:nvSpPr>
          <p:spPr>
            <a:xfrm>
              <a:off x="1475656" y="4005064"/>
              <a:ext cx="2160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err="1" smtClean="0">
                  <a:solidFill>
                    <a:prstClr val="black"/>
                  </a:solidFill>
                </a:rPr>
                <a:t>microwave</a:t>
              </a:r>
              <a:r>
                <a:rPr lang="pl-PL" sz="1200" dirty="0" smtClean="0">
                  <a:solidFill>
                    <a:prstClr val="black"/>
                  </a:solidFill>
                </a:rPr>
                <a:t> generator</a:t>
              </a:r>
              <a:endParaRPr lang="en-US" sz="1200" dirty="0"/>
            </a:p>
          </p:txBody>
        </p:sp>
      </p:grpSp>
      <p:pic>
        <p:nvPicPr>
          <p:cNvPr id="19" name="Obraz 18" descr="Figure 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340768"/>
            <a:ext cx="7236296" cy="233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Łącznik prosty 67"/>
          <p:cNvCxnSpPr/>
          <p:nvPr/>
        </p:nvCxnSpPr>
        <p:spPr>
          <a:xfrm>
            <a:off x="5940152" y="4077074"/>
            <a:ext cx="8640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 1" descr="http://tf.nist.gov/images/nistf1-comp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5838" y="902567"/>
            <a:ext cx="2390775" cy="403860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5085184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Cs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atomic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fountain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clock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(NIST)</a:t>
            </a: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771800" y="1340768"/>
            <a:ext cx="1165864" cy="297638"/>
          </a:xfrm>
          <a:prstGeom prst="rect">
            <a:avLst/>
          </a:prstGeom>
          <a:noFill/>
          <a:ln/>
          <a:effectLst/>
        </p:spPr>
      </p:pic>
      <p:grpSp>
        <p:nvGrpSpPr>
          <p:cNvPr id="7" name="Grupa 6"/>
          <p:cNvGrpSpPr/>
          <p:nvPr/>
        </p:nvGrpSpPr>
        <p:grpSpPr>
          <a:xfrm>
            <a:off x="179512" y="5589241"/>
            <a:ext cx="3985220" cy="1051790"/>
            <a:chOff x="179512" y="5589241"/>
            <a:chExt cx="3985220" cy="1051790"/>
          </a:xfrm>
        </p:grpSpPr>
        <p:cxnSp>
          <p:nvCxnSpPr>
            <p:cNvPr id="8" name="Łącznik prosty 7"/>
            <p:cNvCxnSpPr/>
            <p:nvPr/>
          </p:nvCxnSpPr>
          <p:spPr>
            <a:xfrm>
              <a:off x="179512" y="6093296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395536" y="5805264"/>
              <a:ext cx="514352" cy="2663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" name="Łącznik prosty 9"/>
            <p:cNvCxnSpPr/>
            <p:nvPr/>
          </p:nvCxnSpPr>
          <p:spPr>
            <a:xfrm flipV="1">
              <a:off x="1187624" y="5805264"/>
              <a:ext cx="792088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1187624" y="6093296"/>
              <a:ext cx="79208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1979712" y="5805264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1979712" y="6453336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1979712" y="5589241"/>
              <a:ext cx="476633" cy="1520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977094" y="6489012"/>
              <a:ext cx="476633" cy="1520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Łącznik prosty ze strzałką 15"/>
            <p:cNvCxnSpPr/>
            <p:nvPr/>
          </p:nvCxnSpPr>
          <p:spPr>
            <a:xfrm>
              <a:off x="2627784" y="5877272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2699792" y="6021288"/>
              <a:ext cx="1464940" cy="19068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Prostokąt 17"/>
            <p:cNvSpPr/>
            <p:nvPr/>
          </p:nvSpPr>
          <p:spPr>
            <a:xfrm>
              <a:off x="1403648" y="5949280"/>
              <a:ext cx="12971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 err="1" smtClean="0">
                  <a:solidFill>
                    <a:srgbClr val="000000"/>
                  </a:solidFill>
                  <a:latin typeface="Times New Roman"/>
                </a:rPr>
                <a:t>clock</a:t>
              </a:r>
              <a:r>
                <a:rPr lang="pl-PL" sz="140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1400" dirty="0" err="1" smtClean="0">
                  <a:solidFill>
                    <a:srgbClr val="000000"/>
                  </a:solidFill>
                  <a:latin typeface="Times New Roman"/>
                </a:rPr>
                <a:t>transition</a:t>
              </a:r>
              <a:endParaRPr lang="pl-PL" sz="1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2771800" y="6381328"/>
              <a:ext cx="209169" cy="2091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Obraz 19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2798315" y="5690727"/>
              <a:ext cx="190533" cy="2087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1" name="Elipsa 20"/>
          <p:cNvSpPr/>
          <p:nvPr/>
        </p:nvSpPr>
        <p:spPr>
          <a:xfrm>
            <a:off x="1547664" y="400506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az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4365126" y="1238065"/>
            <a:ext cx="1806406" cy="503380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4355976" y="2996952"/>
            <a:ext cx="4329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Exactly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the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same as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in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the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Mach-Zehnder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cxnSp>
        <p:nvCxnSpPr>
          <p:cNvPr id="40" name="Łącznik prosty ze strzałką 39"/>
          <p:cNvCxnSpPr>
            <a:stCxn id="6" idx="3"/>
            <a:endCxn id="22" idx="1"/>
          </p:cNvCxnSpPr>
          <p:nvPr/>
        </p:nvCxnSpPr>
        <p:spPr>
          <a:xfrm>
            <a:off x="3937664" y="1489587"/>
            <a:ext cx="427462" cy="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2" idx="3"/>
          </p:cNvCxnSpPr>
          <p:nvPr/>
        </p:nvCxnSpPr>
        <p:spPr>
          <a:xfrm>
            <a:off x="6171532" y="1489755"/>
            <a:ext cx="419515" cy="4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V="1">
            <a:off x="2796039" y="2100752"/>
            <a:ext cx="494827" cy="2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smtClean="0">
                <a:solidFill>
                  <a:prstClr val="black"/>
                </a:solidFill>
              </a:rPr>
              <a:t>Ramsey </a:t>
            </a:r>
            <a:r>
              <a:rPr lang="pl-PL" sz="4400" b="1" dirty="0" err="1" smtClean="0">
                <a:solidFill>
                  <a:prstClr val="black"/>
                </a:solidFill>
              </a:rPr>
              <a:t>interrogation</a:t>
            </a:r>
            <a:r>
              <a:rPr lang="pl-PL" sz="4400" b="1" dirty="0" smtClean="0">
                <a:solidFill>
                  <a:prstClr val="black"/>
                </a:solidFill>
              </a:rPr>
              <a:t/>
            </a:r>
            <a:br>
              <a:rPr lang="pl-PL" sz="4400" b="1" dirty="0" smtClean="0">
                <a:solidFill>
                  <a:prstClr val="black"/>
                </a:solidFill>
              </a:rPr>
            </a:br>
            <a:r>
              <a:rPr lang="pl-PL" sz="4400" b="1" dirty="0" smtClean="0">
                <a:solidFill>
                  <a:prstClr val="black"/>
                </a:solidFill>
              </a:rPr>
              <a:t/>
            </a:r>
            <a:br>
              <a:rPr lang="pl-PL" sz="4400" b="1" dirty="0" smtClean="0">
                <a:solidFill>
                  <a:prstClr val="black"/>
                </a:solidFill>
              </a:rPr>
            </a:br>
            <a:endParaRPr lang="en-US" sz="4400" b="1" dirty="0" smtClean="0">
              <a:solidFill>
                <a:prstClr val="black"/>
              </a:solidFill>
            </a:endParaRPr>
          </a:p>
        </p:txBody>
      </p:sp>
      <p:cxnSp>
        <p:nvCxnSpPr>
          <p:cNvPr id="47" name="Łącznik prosty 46"/>
          <p:cNvCxnSpPr/>
          <p:nvPr/>
        </p:nvCxnSpPr>
        <p:spPr>
          <a:xfrm>
            <a:off x="5004048" y="4077072"/>
            <a:ext cx="36004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5796136" y="4725144"/>
            <a:ext cx="936104" cy="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Prostokąt 49"/>
          <p:cNvSpPr/>
          <p:nvPr/>
        </p:nvSpPr>
        <p:spPr>
          <a:xfrm>
            <a:off x="6156176" y="3861050"/>
            <a:ext cx="504056" cy="432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51" name="Obraz 5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98009" y="3966842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Łącznik prosty 53"/>
          <p:cNvCxnSpPr/>
          <p:nvPr/>
        </p:nvCxnSpPr>
        <p:spPr>
          <a:xfrm flipH="1" flipV="1">
            <a:off x="7251006" y="4470789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90" y="1772816"/>
            <a:ext cx="158627" cy="153308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28" y="1263947"/>
            <a:ext cx="2127048" cy="418476"/>
          </a:xfrm>
          <a:prstGeom prst="rect">
            <a:avLst/>
          </a:prstGeom>
          <a:noFill/>
          <a:ln/>
          <a:effectLst/>
        </p:spPr>
      </p:pic>
      <p:pic>
        <p:nvPicPr>
          <p:cNvPr id="59" name="Obraz 5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017819" y="2820756"/>
            <a:ext cx="435908" cy="160887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9" y="1880119"/>
            <a:ext cx="4738032" cy="419251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1" y="2451050"/>
            <a:ext cx="2373429" cy="370190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9" y="2420888"/>
            <a:ext cx="2323905" cy="370190"/>
          </a:xfrm>
          <a:prstGeom prst="rect">
            <a:avLst/>
          </a:prstGeom>
          <a:noFill/>
          <a:ln/>
          <a:effectLst/>
        </p:spPr>
      </p:pic>
      <p:pic>
        <p:nvPicPr>
          <p:cNvPr id="30" name="Obraz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25" y="3429000"/>
            <a:ext cx="2437143" cy="235714"/>
          </a:xfrm>
          <a:prstGeom prst="rect">
            <a:avLst/>
          </a:prstGeom>
          <a:noFill/>
          <a:ln/>
          <a:effectLst/>
        </p:spPr>
      </p:pic>
      <p:cxnSp>
        <p:nvCxnSpPr>
          <p:cNvPr id="55" name="Łącznik prosty 54"/>
          <p:cNvCxnSpPr/>
          <p:nvPr/>
        </p:nvCxnSpPr>
        <p:spPr>
          <a:xfrm flipV="1">
            <a:off x="7092280" y="4062107"/>
            <a:ext cx="504056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 flipV="1">
            <a:off x="6732240" y="4437112"/>
            <a:ext cx="395695" cy="273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Prostokąt 56"/>
          <p:cNvSpPr/>
          <p:nvPr/>
        </p:nvSpPr>
        <p:spPr>
          <a:xfrm>
            <a:off x="6962644" y="4322575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58" name="Łącznik prosty 57"/>
          <p:cNvCxnSpPr/>
          <p:nvPr/>
        </p:nvCxnSpPr>
        <p:spPr>
          <a:xfrm>
            <a:off x="6804248" y="4062107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/>
          <p:nvPr/>
        </p:nvCxnSpPr>
        <p:spPr>
          <a:xfrm flipH="1" flipV="1">
            <a:off x="5450806" y="4485754"/>
            <a:ext cx="345330" cy="239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 flipV="1">
            <a:off x="5364088" y="4077072"/>
            <a:ext cx="576064" cy="382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flipV="1">
            <a:off x="5076056" y="4509120"/>
            <a:ext cx="28106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Prostokąt 65"/>
          <p:cNvSpPr/>
          <p:nvPr/>
        </p:nvSpPr>
        <p:spPr>
          <a:xfrm>
            <a:off x="5148064" y="4365104"/>
            <a:ext cx="504056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1" name="Obraz 70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4644008" y="4653136"/>
            <a:ext cx="342901" cy="251004"/>
          </a:xfrm>
          <a:prstGeom prst="rect">
            <a:avLst/>
          </a:prstGeom>
          <a:noFill/>
          <a:ln/>
          <a:effectLst/>
        </p:spPr>
      </p:pic>
      <p:sp>
        <p:nvSpPr>
          <p:cNvPr id="72" name="Schemat blokowy: opóźnienie 71"/>
          <p:cNvSpPr/>
          <p:nvPr/>
        </p:nvSpPr>
        <p:spPr>
          <a:xfrm>
            <a:off x="7740352" y="3861048"/>
            <a:ext cx="576064" cy="4320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0" name="Obraz 79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/>
          <a:stretch>
            <a:fillRect/>
          </a:stretch>
        </p:blipFill>
        <p:spPr bwMode="auto">
          <a:xfrm>
            <a:off x="7850773" y="3933056"/>
            <a:ext cx="276981" cy="177086"/>
          </a:xfrm>
          <a:prstGeom prst="rect">
            <a:avLst/>
          </a:prstGeom>
          <a:noFill/>
          <a:ln/>
          <a:effectLst/>
        </p:spPr>
      </p:pic>
      <p:sp>
        <p:nvSpPr>
          <p:cNvPr id="78" name="Schemat blokowy: opóźnienie 77"/>
          <p:cNvSpPr/>
          <p:nvPr/>
        </p:nvSpPr>
        <p:spPr>
          <a:xfrm>
            <a:off x="7740352" y="4509120"/>
            <a:ext cx="576064" cy="43204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9" name="Obraz 78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7850521" y="4581128"/>
            <a:ext cx="277486" cy="201670"/>
          </a:xfrm>
          <a:prstGeom prst="rect">
            <a:avLst/>
          </a:prstGeom>
          <a:noFill/>
          <a:ln/>
          <a:effectLst/>
        </p:spPr>
      </p:pic>
      <p:sp>
        <p:nvSpPr>
          <p:cNvPr id="84" name="Prostokąt 83"/>
          <p:cNvSpPr/>
          <p:nvPr/>
        </p:nvSpPr>
        <p:spPr>
          <a:xfrm>
            <a:off x="4355976" y="5085184"/>
            <a:ext cx="430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Frequency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difference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estimation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precision</a:t>
            </a:r>
          </a:p>
        </p:txBody>
      </p:sp>
      <p:pic>
        <p:nvPicPr>
          <p:cNvPr id="23" name="Obraz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09" y="5574117"/>
            <a:ext cx="1208571" cy="334286"/>
          </a:xfrm>
          <a:prstGeom prst="rect">
            <a:avLst/>
          </a:prstGeom>
          <a:noFill/>
          <a:ln/>
          <a:effectLst/>
        </p:spPr>
      </p:pic>
      <p:sp>
        <p:nvSpPr>
          <p:cNvPr id="87" name="Prostokąt 86"/>
          <p:cNvSpPr/>
          <p:nvPr/>
        </p:nvSpPr>
        <p:spPr>
          <a:xfrm>
            <a:off x="5298213" y="6011996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quantum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projection</a:t>
            </a:r>
            <a:r>
              <a:rPr lang="pl-PL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/>
              </a:rPr>
              <a:t>noise</a:t>
            </a:r>
            <a:endParaRPr lang="pl-PL" b="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1214E-6 L 0.00382 -0.228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22821 C 0.00434 -0.24925 0.00434 -0.27052 0.00538 -0.29156 C 0.00573 -0.29734 0.00903 -0.30705 0.01024 -0.3126 C 0.01111 -0.31676 0.01337 -0.32532 0.01337 -0.32509 C 0.01285 -0.33804 0.01267 -0.35075 0.01181 -0.36347 C 0.01163 -0.36624 0.01042 -0.36902 0.01024 -0.37179 C 0.00885 -0.38729 0.01111 -0.40809 0.00226 -0.42058 C 0.00122 -0.41642 0.00017 -0.41202 -0.00087 -0.40786 C -0.00139 -0.40578 -0.00243 -0.40139 -0.00243 -0.40116 C -0.00851 -0.32809 0.00069 -0.25665 0.00069 -0.18382 " pathEditMode="relative" rAng="0" ptsTypes="fffffffff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18382 L 0.00069 -0.12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1" grpId="1" animBg="1"/>
      <p:bldP spid="21" grpId="2" animBg="1"/>
      <p:bldP spid="21" grpId="3" animBg="1"/>
      <p:bldP spid="26" grpId="0"/>
      <p:bldP spid="50" grpId="0" animBg="1"/>
      <p:bldP spid="57" grpId="0" animBg="1"/>
      <p:bldP spid="66" grpId="0" animBg="1"/>
      <p:bldP spid="72" grpId="0" animBg="1"/>
      <p:bldP spid="78" grpId="0" animBg="1"/>
      <p:bldP spid="84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59" y="-695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General quantum </a:t>
            </a:r>
            <a:r>
              <a:rPr lang="pl-PL" b="1" dirty="0" err="1" smtClean="0"/>
              <a:t>metrological</a:t>
            </a:r>
            <a:r>
              <a:rPr lang="pl-PL" b="1" dirty="0" smtClean="0"/>
              <a:t> </a:t>
            </a:r>
            <a:r>
              <a:rPr lang="pl-PL" b="1" dirty="0" err="1" smtClean="0"/>
              <a:t>scheme</a:t>
            </a:r>
            <a:r>
              <a:rPr lang="pl-PL" b="1" dirty="0" smtClean="0"/>
              <a:t> for </a:t>
            </a:r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827584" y="1340768"/>
            <a:ext cx="108012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chemat blokowy: opóźnienie 4"/>
          <p:cNvSpPr/>
          <p:nvPr/>
        </p:nvSpPr>
        <p:spPr>
          <a:xfrm>
            <a:off x="6156176" y="1268760"/>
            <a:ext cx="1175954" cy="309634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>
            <a:off x="2195736" y="1628800"/>
            <a:ext cx="86409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195736" y="2348880"/>
            <a:ext cx="86409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95736" y="4005064"/>
            <a:ext cx="86409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987824" y="1628800"/>
            <a:ext cx="30243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987824" y="2348880"/>
            <a:ext cx="30243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 l="-37795" t="-56580" r="-37795" b="-56580"/>
          <a:stretch>
            <a:fillRect/>
          </a:stretch>
        </p:blipFill>
        <p:spPr bwMode="auto">
          <a:xfrm>
            <a:off x="3707904" y="1340768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12" name="Łącznik prosty 11"/>
          <p:cNvCxnSpPr/>
          <p:nvPr/>
        </p:nvCxnSpPr>
        <p:spPr>
          <a:xfrm>
            <a:off x="3059832" y="4005064"/>
            <a:ext cx="1800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067944" y="2708920"/>
            <a:ext cx="0" cy="936104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043608" y="2636912"/>
            <a:ext cx="657055" cy="329285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516216" y="2708920"/>
            <a:ext cx="278390" cy="254050"/>
          </a:xfrm>
          <a:prstGeom prst="rect">
            <a:avLst/>
          </a:prstGeom>
          <a:noFill/>
          <a:ln/>
          <a:effectLst/>
        </p:spPr>
      </p:pic>
      <p:sp>
        <p:nvSpPr>
          <p:cNvPr id="16" name="pole tekstowe 15"/>
          <p:cNvSpPr txBox="1"/>
          <p:nvPr/>
        </p:nvSpPr>
        <p:spPr>
          <a:xfrm>
            <a:off x="395536" y="450912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N </a:t>
            </a:r>
          </a:p>
          <a:p>
            <a:pPr algn="ctr"/>
            <a:r>
              <a:rPr lang="pl-PL" sz="1600" dirty="0" smtClean="0"/>
              <a:t>atom (</a:t>
            </a:r>
            <a:r>
              <a:rPr lang="pl-PL" sz="1600" dirty="0" err="1" smtClean="0"/>
              <a:t>probe</a:t>
            </a:r>
            <a:r>
              <a:rPr lang="pl-PL" sz="1600" dirty="0" smtClean="0"/>
              <a:t>)  state</a:t>
            </a:r>
            <a:endParaRPr lang="en-US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940152" y="45091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</a:t>
            </a:r>
            <a:r>
              <a:rPr lang="pl-PL" sz="1600" dirty="0" err="1" smtClean="0"/>
              <a:t>measurement</a:t>
            </a:r>
            <a:endParaRPr lang="en-US" sz="1600" dirty="0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7524328" y="29969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8358947" y="2852934"/>
            <a:ext cx="481361" cy="277883"/>
          </a:xfrm>
          <a:prstGeom prst="rect">
            <a:avLst/>
          </a:prstGeom>
          <a:noFill/>
          <a:ln/>
          <a:effectLst/>
        </p:spPr>
      </p:pic>
      <p:sp>
        <p:nvSpPr>
          <p:cNvPr id="20" name="pole tekstowe 19"/>
          <p:cNvSpPr txBox="1"/>
          <p:nvPr/>
        </p:nvSpPr>
        <p:spPr>
          <a:xfrm>
            <a:off x="7703840" y="45091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</a:t>
            </a:r>
            <a:r>
              <a:rPr lang="pl-PL" sz="1600" dirty="0" err="1" smtClean="0"/>
              <a:t>estimator</a:t>
            </a:r>
            <a:endParaRPr lang="en-US" sz="1600" dirty="0"/>
          </a:p>
        </p:txBody>
      </p:sp>
      <p:sp>
        <p:nvSpPr>
          <p:cNvPr id="21" name="Prostokąt 20"/>
          <p:cNvSpPr/>
          <p:nvPr/>
        </p:nvSpPr>
        <p:spPr>
          <a:xfrm>
            <a:off x="4932040" y="1268760"/>
            <a:ext cx="108012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Obraz 2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148315" y="2564903"/>
            <a:ext cx="656047" cy="353022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483768" y="4509120"/>
            <a:ext cx="2334834" cy="278717"/>
          </a:xfrm>
          <a:prstGeom prst="rect">
            <a:avLst/>
          </a:prstGeom>
          <a:noFill/>
          <a:ln/>
          <a:effectLst/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33" t="-21771" r="-1233" b="-21771"/>
          <a:stretch>
            <a:fillRect/>
          </a:stretch>
        </p:blipFill>
        <p:spPr bwMode="auto">
          <a:xfrm>
            <a:off x="565427" y="5758797"/>
            <a:ext cx="8013665" cy="63556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5" name="Obraz 2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/>
          <a:srcRect l="-37795" t="-56580" r="-37795" b="-56580"/>
          <a:stretch>
            <a:fillRect/>
          </a:stretch>
        </p:blipFill>
        <p:spPr bwMode="auto">
          <a:xfrm>
            <a:off x="3707904" y="2060848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print"/>
          <a:srcRect l="-37795" t="-56580" r="-37795" b="-56580"/>
          <a:stretch>
            <a:fillRect/>
          </a:stretch>
        </p:blipFill>
        <p:spPr bwMode="auto">
          <a:xfrm>
            <a:off x="3707904" y="3717032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27" name="Elipsa 26"/>
          <p:cNvSpPr/>
          <p:nvPr/>
        </p:nvSpPr>
        <p:spPr>
          <a:xfrm>
            <a:off x="3347864" y="5229200"/>
            <a:ext cx="540000" cy="54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Łuk 27"/>
          <p:cNvSpPr/>
          <p:nvPr/>
        </p:nvSpPr>
        <p:spPr>
          <a:xfrm>
            <a:off x="3261454" y="5185995"/>
            <a:ext cx="734482" cy="216024"/>
          </a:xfrm>
          <a:prstGeom prst="arc">
            <a:avLst>
              <a:gd name="adj1" fmla="val 8176016"/>
              <a:gd name="adj2" fmla="val 220171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Obraz 2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228606" y="4941168"/>
            <a:ext cx="838202" cy="25146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489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27584" y="1340768"/>
            <a:ext cx="108012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chemat blokowy: opóźnienie 5"/>
          <p:cNvSpPr/>
          <p:nvPr/>
        </p:nvSpPr>
        <p:spPr>
          <a:xfrm>
            <a:off x="6156176" y="1268760"/>
            <a:ext cx="1175954" cy="309634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Łącznik prosty 6"/>
          <p:cNvCxnSpPr>
            <a:endCxn id="62" idx="1"/>
          </p:cNvCxnSpPr>
          <p:nvPr/>
        </p:nvCxnSpPr>
        <p:spPr>
          <a:xfrm>
            <a:off x="2051720" y="1628800"/>
            <a:ext cx="1584176" cy="10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>
            <a:endCxn id="65" idx="1"/>
          </p:cNvCxnSpPr>
          <p:nvPr/>
        </p:nvCxnSpPr>
        <p:spPr>
          <a:xfrm>
            <a:off x="2123728" y="2348880"/>
            <a:ext cx="1512168" cy="10348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907704" y="4005064"/>
            <a:ext cx="11521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>
            <a:stCxn id="62" idx="3"/>
          </p:cNvCxnSpPr>
          <p:nvPr/>
        </p:nvCxnSpPr>
        <p:spPr>
          <a:xfrm flipV="1">
            <a:off x="4371789" y="1628800"/>
            <a:ext cx="1568363" cy="10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>
            <a:stCxn id="65" idx="3"/>
          </p:cNvCxnSpPr>
          <p:nvPr/>
        </p:nvCxnSpPr>
        <p:spPr>
          <a:xfrm flipV="1">
            <a:off x="4371789" y="2348880"/>
            <a:ext cx="1568363" cy="10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Obraz 6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 l="-37795" t="-56580" r="-37795" b="-56580"/>
          <a:stretch>
            <a:fillRect/>
          </a:stretch>
        </p:blipFill>
        <p:spPr bwMode="auto">
          <a:xfrm>
            <a:off x="3635896" y="1340768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15" name="Łącznik prosty 14"/>
          <p:cNvCxnSpPr/>
          <p:nvPr/>
        </p:nvCxnSpPr>
        <p:spPr>
          <a:xfrm>
            <a:off x="3275856" y="4005064"/>
            <a:ext cx="15841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3995936" y="2708920"/>
            <a:ext cx="0" cy="936104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043608" y="2636912"/>
            <a:ext cx="657055" cy="329285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516216" y="2708920"/>
            <a:ext cx="278390" cy="254050"/>
          </a:xfrm>
          <a:prstGeom prst="rect">
            <a:avLst/>
          </a:prstGeom>
          <a:noFill/>
          <a:ln/>
          <a:effectLst/>
        </p:spPr>
      </p:pic>
      <p:sp>
        <p:nvSpPr>
          <p:cNvPr id="19" name="pole tekstowe 18"/>
          <p:cNvSpPr txBox="1"/>
          <p:nvPr/>
        </p:nvSpPr>
        <p:spPr>
          <a:xfrm>
            <a:off x="395536" y="450912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N </a:t>
            </a:r>
          </a:p>
          <a:p>
            <a:pPr algn="ctr"/>
            <a:r>
              <a:rPr lang="pl-PL" sz="1600" dirty="0" smtClean="0"/>
              <a:t>atom (</a:t>
            </a:r>
            <a:r>
              <a:rPr lang="pl-PL" sz="1600" dirty="0" err="1" smtClean="0"/>
              <a:t>probe</a:t>
            </a:r>
            <a:r>
              <a:rPr lang="pl-PL" sz="1600" dirty="0" smtClean="0"/>
              <a:t>)  state</a:t>
            </a:r>
            <a:endParaRPr lang="en-US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940152" y="45091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</a:t>
            </a:r>
            <a:r>
              <a:rPr lang="pl-PL" sz="1600" dirty="0" err="1" smtClean="0"/>
              <a:t>measurement</a:t>
            </a:r>
            <a:endParaRPr lang="en-US" sz="1600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524328" y="29969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Obraz 6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8358947" y="2852934"/>
            <a:ext cx="481361" cy="277883"/>
          </a:xfrm>
          <a:prstGeom prst="rect">
            <a:avLst/>
          </a:prstGeom>
          <a:noFill/>
          <a:ln/>
          <a:effectLst/>
        </p:spPr>
      </p:pic>
      <p:sp>
        <p:nvSpPr>
          <p:cNvPr id="23" name="pole tekstowe 22"/>
          <p:cNvSpPr txBox="1"/>
          <p:nvPr/>
        </p:nvSpPr>
        <p:spPr>
          <a:xfrm>
            <a:off x="7703840" y="45091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</a:t>
            </a:r>
            <a:r>
              <a:rPr lang="pl-PL" sz="1600" dirty="0" err="1" smtClean="0"/>
              <a:t>estimator</a:t>
            </a:r>
            <a:endParaRPr lang="en-US" sz="1600" dirty="0"/>
          </a:p>
        </p:txBody>
      </p:sp>
      <p:sp>
        <p:nvSpPr>
          <p:cNvPr id="41" name="Prostokąt 40"/>
          <p:cNvSpPr/>
          <p:nvPr/>
        </p:nvSpPr>
        <p:spPr>
          <a:xfrm>
            <a:off x="4932040" y="1268760"/>
            <a:ext cx="108012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4" name="Obraz 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235870" y="2564900"/>
            <a:ext cx="480933" cy="353493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771800" y="4509120"/>
            <a:ext cx="2334834" cy="278717"/>
          </a:xfrm>
          <a:prstGeom prst="rect">
            <a:avLst/>
          </a:prstGeom>
          <a:noFill/>
          <a:ln/>
          <a:effectLst/>
        </p:spPr>
      </p:pic>
      <p:pic>
        <p:nvPicPr>
          <p:cNvPr id="75" name="Obraz 7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233" t="-21771" r="-1233" b="-21771"/>
          <a:stretch>
            <a:fillRect/>
          </a:stretch>
        </p:blipFill>
        <p:spPr bwMode="auto">
          <a:xfrm>
            <a:off x="565427" y="5758797"/>
            <a:ext cx="8013665" cy="63556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/>
          <a:srcRect l="-37795" t="-56580" r="-37795" b="-56580"/>
          <a:stretch>
            <a:fillRect/>
          </a:stretch>
        </p:blipFill>
        <p:spPr bwMode="auto">
          <a:xfrm>
            <a:off x="3635896" y="2060848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6" name="Obraz 6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/>
          <a:srcRect l="-37795" t="-56580" r="-37795" b="-56580"/>
          <a:stretch>
            <a:fillRect/>
          </a:stretch>
        </p:blipFill>
        <p:spPr bwMode="auto">
          <a:xfrm>
            <a:off x="3635896" y="3717032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2" name="Grupa 41"/>
          <p:cNvGrpSpPr/>
          <p:nvPr/>
        </p:nvGrpSpPr>
        <p:grpSpPr>
          <a:xfrm>
            <a:off x="2267744" y="1340768"/>
            <a:ext cx="1008112" cy="2952328"/>
            <a:chOff x="-252536" y="1700808"/>
            <a:chExt cx="1008112" cy="2952328"/>
          </a:xfrm>
        </p:grpSpPr>
        <p:sp>
          <p:nvSpPr>
            <p:cNvPr id="33" name="Prostokąt 32"/>
            <p:cNvSpPr/>
            <p:nvPr/>
          </p:nvSpPr>
          <p:spPr>
            <a:xfrm>
              <a:off x="-252536" y="1700808"/>
              <a:ext cx="1008112" cy="29523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rcRect l="-28290" t="-28290" r="-28290" b="-28290"/>
            <a:stretch>
              <a:fillRect/>
            </a:stretch>
          </p:blipFill>
          <p:spPr bwMode="auto">
            <a:xfrm>
              <a:off x="-179401" y="2739323"/>
              <a:ext cx="792088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grpSp>
        <p:nvGrpSpPr>
          <p:cNvPr id="49" name="Grupa 48"/>
          <p:cNvGrpSpPr/>
          <p:nvPr/>
        </p:nvGrpSpPr>
        <p:grpSpPr bwMode="auto">
          <a:xfrm>
            <a:off x="2699791" y="5041979"/>
            <a:ext cx="2543640" cy="583205"/>
            <a:chOff x="2699792" y="5041979"/>
            <a:chExt cx="2543640" cy="583205"/>
          </a:xfrm>
        </p:grpSpPr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27130" y="5185994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Elipsa 36"/>
            <p:cNvSpPr/>
            <p:nvPr/>
          </p:nvSpPr>
          <p:spPr bwMode="auto">
            <a:xfrm>
              <a:off x="4067944" y="5041979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ze strzałką 37"/>
            <p:cNvCxnSpPr/>
            <p:nvPr/>
          </p:nvCxnSpPr>
          <p:spPr bwMode="auto">
            <a:xfrm>
              <a:off x="4644008" y="5258003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a 38"/>
            <p:cNvSpPr/>
            <p:nvPr/>
          </p:nvSpPr>
          <p:spPr bwMode="auto">
            <a:xfrm>
              <a:off x="4860032" y="5041979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2786202" y="5085184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Łuk 43"/>
            <p:cNvSpPr/>
            <p:nvPr/>
          </p:nvSpPr>
          <p:spPr bwMode="auto">
            <a:xfrm>
              <a:off x="2699792" y="5041979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Obraz 4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627784" y="4797152"/>
            <a:ext cx="838202" cy="251460"/>
          </a:xfrm>
          <a:prstGeom prst="rect">
            <a:avLst/>
          </a:prstGeom>
          <a:noFill/>
          <a:ln/>
          <a:effectLst/>
        </p:spPr>
      </p:pic>
      <p:sp>
        <p:nvSpPr>
          <p:cNvPr id="45" name="Tytuł 1"/>
          <p:cNvSpPr txBox="1">
            <a:spLocks/>
          </p:cNvSpPr>
          <p:nvPr/>
        </p:nvSpPr>
        <p:spPr>
          <a:xfrm>
            <a:off x="457459" y="841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General quantum </a:t>
            </a:r>
            <a:r>
              <a:rPr lang="pl-PL" b="1" dirty="0" err="1" smtClean="0"/>
              <a:t>metrological</a:t>
            </a:r>
            <a:r>
              <a:rPr lang="pl-PL" b="1" dirty="0" smtClean="0"/>
              <a:t> </a:t>
            </a:r>
            <a:r>
              <a:rPr lang="pl-PL" b="1" dirty="0" err="1" smtClean="0"/>
              <a:t>scheme</a:t>
            </a:r>
            <a:r>
              <a:rPr lang="pl-PL" b="1" dirty="0" smtClean="0"/>
              <a:t> for </a:t>
            </a:r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606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57459" y="5229200"/>
            <a:ext cx="8229600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827584" y="1340768"/>
            <a:ext cx="108012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chemat blokowy: opóźnienie 5"/>
          <p:cNvSpPr/>
          <p:nvPr/>
        </p:nvSpPr>
        <p:spPr>
          <a:xfrm>
            <a:off x="6156176" y="1268760"/>
            <a:ext cx="1175954" cy="309634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Łącznik prosty 6"/>
          <p:cNvCxnSpPr>
            <a:endCxn id="62" idx="1"/>
          </p:cNvCxnSpPr>
          <p:nvPr/>
        </p:nvCxnSpPr>
        <p:spPr>
          <a:xfrm>
            <a:off x="2051720" y="1628800"/>
            <a:ext cx="1584176" cy="10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>
            <a:endCxn id="65" idx="1"/>
          </p:cNvCxnSpPr>
          <p:nvPr/>
        </p:nvCxnSpPr>
        <p:spPr>
          <a:xfrm>
            <a:off x="2123728" y="2348880"/>
            <a:ext cx="1512168" cy="10348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907704" y="4005064"/>
            <a:ext cx="11521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>
            <a:stCxn id="62" idx="3"/>
          </p:cNvCxnSpPr>
          <p:nvPr/>
        </p:nvCxnSpPr>
        <p:spPr>
          <a:xfrm flipV="1">
            <a:off x="4371789" y="1628800"/>
            <a:ext cx="1568363" cy="10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>
            <a:stCxn id="65" idx="3"/>
          </p:cNvCxnSpPr>
          <p:nvPr/>
        </p:nvCxnSpPr>
        <p:spPr>
          <a:xfrm flipV="1">
            <a:off x="4371789" y="2348880"/>
            <a:ext cx="1568363" cy="103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Obraz 6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 l="-37795" t="-56580" r="-37795" b="-56580"/>
          <a:stretch>
            <a:fillRect/>
          </a:stretch>
        </p:blipFill>
        <p:spPr bwMode="auto">
          <a:xfrm>
            <a:off x="3635896" y="1340768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15" name="Łącznik prosty 14"/>
          <p:cNvCxnSpPr/>
          <p:nvPr/>
        </p:nvCxnSpPr>
        <p:spPr>
          <a:xfrm>
            <a:off x="3275856" y="4005064"/>
            <a:ext cx="15841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3995936" y="2708920"/>
            <a:ext cx="0" cy="936104"/>
          </a:xfrm>
          <a:prstGeom prst="line">
            <a:avLst/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043608" y="2636912"/>
            <a:ext cx="657055" cy="329285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516216" y="2708920"/>
            <a:ext cx="278390" cy="254050"/>
          </a:xfrm>
          <a:prstGeom prst="rect">
            <a:avLst/>
          </a:prstGeom>
          <a:noFill/>
          <a:ln/>
          <a:effectLst/>
        </p:spPr>
      </p:pic>
      <p:sp>
        <p:nvSpPr>
          <p:cNvPr id="19" name="pole tekstowe 18"/>
          <p:cNvSpPr txBox="1"/>
          <p:nvPr/>
        </p:nvSpPr>
        <p:spPr>
          <a:xfrm>
            <a:off x="395536" y="450912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N </a:t>
            </a:r>
          </a:p>
          <a:p>
            <a:pPr algn="ctr"/>
            <a:r>
              <a:rPr lang="pl-PL" sz="1600" dirty="0" smtClean="0"/>
              <a:t>atom (</a:t>
            </a:r>
            <a:r>
              <a:rPr lang="pl-PL" sz="1600" dirty="0" err="1" smtClean="0"/>
              <a:t>probe</a:t>
            </a:r>
            <a:r>
              <a:rPr lang="pl-PL" sz="1600" dirty="0" smtClean="0"/>
              <a:t>)  state</a:t>
            </a:r>
            <a:endParaRPr lang="en-US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940152" y="45091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</a:t>
            </a:r>
            <a:r>
              <a:rPr lang="pl-PL" sz="1600" dirty="0" err="1" smtClean="0"/>
              <a:t>measurement</a:t>
            </a:r>
            <a:endParaRPr lang="en-US" sz="1600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524328" y="29969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Obraz 6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358947" y="2852934"/>
            <a:ext cx="481361" cy="277883"/>
          </a:xfrm>
          <a:prstGeom prst="rect">
            <a:avLst/>
          </a:prstGeom>
          <a:noFill/>
          <a:ln/>
          <a:effectLst/>
        </p:spPr>
      </p:pic>
      <p:sp>
        <p:nvSpPr>
          <p:cNvPr id="23" name="pole tekstowe 22"/>
          <p:cNvSpPr txBox="1"/>
          <p:nvPr/>
        </p:nvSpPr>
        <p:spPr>
          <a:xfrm>
            <a:off x="7703840" y="45091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general </a:t>
            </a:r>
            <a:r>
              <a:rPr lang="pl-PL" sz="1600" dirty="0" err="1" smtClean="0"/>
              <a:t>estimator</a:t>
            </a:r>
            <a:endParaRPr lang="en-US" sz="1600" dirty="0"/>
          </a:p>
        </p:txBody>
      </p:sp>
      <p:sp>
        <p:nvSpPr>
          <p:cNvPr id="41" name="Prostokąt 40"/>
          <p:cNvSpPr/>
          <p:nvPr/>
        </p:nvSpPr>
        <p:spPr>
          <a:xfrm>
            <a:off x="4932040" y="1268760"/>
            <a:ext cx="108012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4" name="Obraz 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235870" y="2564900"/>
            <a:ext cx="480933" cy="353493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771800" y="4509120"/>
            <a:ext cx="2334834" cy="278717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21602"/>
            <a:ext cx="5041490" cy="4611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/>
          <a:srcRect l="-37795" t="-56580" r="-37795" b="-56580"/>
          <a:stretch>
            <a:fillRect/>
          </a:stretch>
        </p:blipFill>
        <p:spPr bwMode="auto">
          <a:xfrm>
            <a:off x="3635896" y="2060848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6" name="Obraz 6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/>
          <a:srcRect l="-37795" t="-56580" r="-37795" b="-56580"/>
          <a:stretch>
            <a:fillRect/>
          </a:stretch>
        </p:blipFill>
        <p:spPr bwMode="auto">
          <a:xfrm>
            <a:off x="3635896" y="3717032"/>
            <a:ext cx="735893" cy="596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2" name="Grupa 41"/>
          <p:cNvGrpSpPr/>
          <p:nvPr/>
        </p:nvGrpSpPr>
        <p:grpSpPr>
          <a:xfrm>
            <a:off x="2267744" y="1340768"/>
            <a:ext cx="1008112" cy="2952328"/>
            <a:chOff x="-252536" y="1700808"/>
            <a:chExt cx="1008112" cy="2952328"/>
          </a:xfrm>
        </p:grpSpPr>
        <p:sp>
          <p:nvSpPr>
            <p:cNvPr id="33" name="Prostokąt 32"/>
            <p:cNvSpPr/>
            <p:nvPr/>
          </p:nvSpPr>
          <p:spPr>
            <a:xfrm>
              <a:off x="-252536" y="1700808"/>
              <a:ext cx="1008112" cy="29523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rcRect l="-28290" t="-28290" r="-28290" b="-28290"/>
            <a:stretch>
              <a:fillRect/>
            </a:stretch>
          </p:blipFill>
          <p:spPr bwMode="auto">
            <a:xfrm>
              <a:off x="-179401" y="2739323"/>
              <a:ext cx="792088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43" name="Obraz 4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584741" y="4866751"/>
            <a:ext cx="838202" cy="251460"/>
          </a:xfrm>
          <a:prstGeom prst="rect">
            <a:avLst/>
          </a:prstGeom>
          <a:noFill/>
          <a:ln/>
          <a:effectLst/>
        </p:spPr>
      </p:pic>
      <p:sp>
        <p:nvSpPr>
          <p:cNvPr id="45" name="Tytuł 1"/>
          <p:cNvSpPr txBox="1">
            <a:spLocks/>
          </p:cNvSpPr>
          <p:nvPr/>
        </p:nvSpPr>
        <p:spPr>
          <a:xfrm>
            <a:off x="457459" y="841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General quantum </a:t>
            </a:r>
            <a:r>
              <a:rPr lang="pl-PL" b="1" dirty="0" err="1" smtClean="0"/>
              <a:t>metrological</a:t>
            </a:r>
            <a:r>
              <a:rPr lang="pl-PL" b="1" dirty="0" smtClean="0"/>
              <a:t> </a:t>
            </a:r>
            <a:r>
              <a:rPr lang="pl-PL" b="1" dirty="0" err="1" smtClean="0"/>
              <a:t>scheme</a:t>
            </a:r>
            <a:r>
              <a:rPr lang="pl-PL" b="1" dirty="0" smtClean="0"/>
              <a:t> for </a:t>
            </a:r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3846" y="5399660"/>
            <a:ext cx="518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Quantum Fisher Information </a:t>
            </a:r>
            <a:r>
              <a:rPr lang="pl-PL" sz="2400" b="1" dirty="0" err="1" smtClean="0"/>
              <a:t>approach</a:t>
            </a:r>
            <a:r>
              <a:rPr lang="pl-PL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8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0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Frequency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vs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Phase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estimation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12776"/>
            <a:ext cx="3429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95536" y="908720"/>
            <a:ext cx="39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frequency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prior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distribution</a:t>
            </a:r>
            <a:endParaRPr lang="en-US" sz="2000" b="1" i="1" dirty="0"/>
          </a:p>
        </p:txBody>
      </p:sp>
      <p:pic>
        <p:nvPicPr>
          <p:cNvPr id="17" name="Obraz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21070" y="4077072"/>
            <a:ext cx="381300" cy="254708"/>
          </a:xfrm>
          <a:prstGeom prst="rect">
            <a:avLst/>
          </a:prstGeom>
          <a:noFill/>
          <a:ln/>
          <a:effectLst/>
        </p:spPr>
      </p:pic>
      <p:sp>
        <p:nvSpPr>
          <p:cNvPr id="21" name="pole tekstowe 20"/>
          <p:cNvSpPr txBox="1"/>
          <p:nvPr/>
        </p:nvSpPr>
        <p:spPr>
          <a:xfrm>
            <a:off x="2699792" y="4725144"/>
            <a:ext cx="396043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Larger</a:t>
            </a:r>
            <a:r>
              <a:rPr lang="pl-PL" sz="2000" b="1" dirty="0" smtClean="0"/>
              <a:t> </a:t>
            </a:r>
            <a:r>
              <a:rPr lang="pl-PL" sz="2000" b="1" i="1" dirty="0" smtClean="0"/>
              <a:t>t</a:t>
            </a:r>
            <a:r>
              <a:rPr lang="pl-PL" sz="2000" b="1" dirty="0" smtClean="0"/>
              <a:t> = </a:t>
            </a:r>
            <a:r>
              <a:rPr lang="pl-PL" sz="2000" b="1" dirty="0" err="1" smtClean="0"/>
              <a:t>Better</a:t>
            </a:r>
            <a:r>
              <a:rPr lang="pl-PL" sz="2000" b="1" dirty="0" smtClean="0"/>
              <a:t> precision?</a:t>
            </a:r>
            <a:endParaRPr lang="en-US" sz="2000" b="1" i="1" dirty="0"/>
          </a:p>
        </p:txBody>
      </p:sp>
      <p:grpSp>
        <p:nvGrpSpPr>
          <p:cNvPr id="29" name="Grupa 28"/>
          <p:cNvGrpSpPr/>
          <p:nvPr/>
        </p:nvGrpSpPr>
        <p:grpSpPr>
          <a:xfrm>
            <a:off x="539552" y="3284984"/>
            <a:ext cx="6192688" cy="1719272"/>
            <a:chOff x="539552" y="3284984"/>
            <a:chExt cx="6192688" cy="1719272"/>
          </a:xfrm>
        </p:grpSpPr>
        <p:cxnSp>
          <p:nvCxnSpPr>
            <p:cNvPr id="13" name="Łącznik prosty ze strzałką 12"/>
            <p:cNvCxnSpPr/>
            <p:nvPr/>
          </p:nvCxnSpPr>
          <p:spPr>
            <a:xfrm>
              <a:off x="1043608" y="4221088"/>
              <a:ext cx="5688632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az 2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39552" y="4725144"/>
              <a:ext cx="1296424" cy="27911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8" name="Łącznik prosty 17"/>
            <p:cNvCxnSpPr/>
            <p:nvPr/>
          </p:nvCxnSpPr>
          <p:spPr>
            <a:xfrm>
              <a:off x="6732240" y="3573016"/>
              <a:ext cx="0" cy="648072"/>
            </a:xfrm>
            <a:prstGeom prst="line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V="1">
              <a:off x="1043608" y="3284984"/>
              <a:ext cx="0" cy="936104"/>
            </a:xfrm>
            <a:prstGeom prst="line">
              <a:avLst/>
            </a:prstGeom>
            <a:ln w="28575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a 32"/>
          <p:cNvGrpSpPr/>
          <p:nvPr/>
        </p:nvGrpSpPr>
        <p:grpSpPr>
          <a:xfrm>
            <a:off x="3779828" y="908720"/>
            <a:ext cx="4968636" cy="2948480"/>
            <a:chOff x="3779828" y="908720"/>
            <a:chExt cx="4968636" cy="2948480"/>
          </a:xfrm>
        </p:grpSpPr>
        <p:grpSp>
          <p:nvGrpSpPr>
            <p:cNvPr id="28" name="Grupa 27"/>
            <p:cNvGrpSpPr/>
            <p:nvPr/>
          </p:nvGrpSpPr>
          <p:grpSpPr>
            <a:xfrm>
              <a:off x="3779828" y="908720"/>
              <a:ext cx="4968636" cy="2948480"/>
              <a:chOff x="3779828" y="908720"/>
              <a:chExt cx="4968636" cy="2948480"/>
            </a:xfrm>
          </p:grpSpPr>
          <p:cxnSp>
            <p:nvCxnSpPr>
              <p:cNvPr id="8" name="Łącznik prosty ze strzałką 7"/>
              <p:cNvCxnSpPr/>
              <p:nvPr/>
            </p:nvCxnSpPr>
            <p:spPr>
              <a:xfrm>
                <a:off x="4067944" y="2564904"/>
                <a:ext cx="936104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Obraz 26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3779828" y="2204864"/>
                <a:ext cx="1423221" cy="305084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5" name="pole tekstowe 14"/>
              <p:cNvSpPr txBox="1"/>
              <p:nvPr/>
            </p:nvSpPr>
            <p:spPr>
              <a:xfrm>
                <a:off x="5724128" y="908720"/>
                <a:ext cx="3024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 smtClean="0"/>
                  <a:t>phase</a:t>
                </a:r>
                <a:r>
                  <a:rPr lang="pl-PL" sz="2000" b="1" dirty="0" smtClean="0"/>
                  <a:t> priori </a:t>
                </a:r>
                <a:r>
                  <a:rPr lang="pl-PL" sz="2000" b="1" dirty="0" err="1" smtClean="0"/>
                  <a:t>distribution</a:t>
                </a:r>
                <a:endParaRPr lang="en-US" sz="2000" b="1" i="1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24128" y="1628800"/>
                <a:ext cx="2896116" cy="222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139952" y="2708920"/>
              <a:ext cx="762601" cy="228780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5356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0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Frequency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vs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Phase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estimation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12776"/>
            <a:ext cx="3429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95536" y="908720"/>
            <a:ext cx="39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frequency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prior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distribution</a:t>
            </a:r>
            <a:endParaRPr lang="en-US" sz="2000" b="1" i="1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4067944" y="2564904"/>
            <a:ext cx="936104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724128" y="90872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/>
              <a:t>phase</a:t>
            </a:r>
            <a:r>
              <a:rPr lang="pl-PL" sz="2000" b="1" dirty="0" smtClean="0"/>
              <a:t> priori </a:t>
            </a:r>
            <a:r>
              <a:rPr lang="pl-PL" sz="2000" b="1" dirty="0" err="1" smtClean="0"/>
              <a:t>distribution</a:t>
            </a:r>
            <a:endParaRPr lang="en-US" sz="2000" b="1" i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475656" y="5229200"/>
            <a:ext cx="583264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Too</a:t>
            </a:r>
            <a:r>
              <a:rPr lang="pl-PL" sz="2000" b="1" dirty="0" smtClean="0"/>
              <a:t> long </a:t>
            </a:r>
            <a:r>
              <a:rPr lang="pl-PL" sz="2000" b="1" i="1" dirty="0" smtClean="0"/>
              <a:t>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makes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frequency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estimation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ambiguous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340768"/>
            <a:ext cx="3429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Obraz 5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780081" y="2204864"/>
            <a:ext cx="1422714" cy="304976"/>
          </a:xfrm>
          <a:prstGeom prst="rect">
            <a:avLst/>
          </a:prstGeom>
          <a:noFill/>
          <a:ln/>
          <a:effectLst/>
        </p:spPr>
      </p:pic>
      <p:grpSp>
        <p:nvGrpSpPr>
          <p:cNvPr id="27" name="Grupa 26"/>
          <p:cNvGrpSpPr/>
          <p:nvPr/>
        </p:nvGrpSpPr>
        <p:grpSpPr>
          <a:xfrm>
            <a:off x="467544" y="3284984"/>
            <a:ext cx="5739518" cy="1728192"/>
            <a:chOff x="467544" y="3284984"/>
            <a:chExt cx="5739518" cy="1728192"/>
          </a:xfrm>
        </p:grpSpPr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83567" y="4653136"/>
              <a:ext cx="1296424" cy="27911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2" name="Łącznik prosty 21"/>
            <p:cNvCxnSpPr/>
            <p:nvPr/>
          </p:nvCxnSpPr>
          <p:spPr>
            <a:xfrm>
              <a:off x="611560" y="4509120"/>
              <a:ext cx="1368152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 flipV="1">
              <a:off x="683568" y="4509120"/>
              <a:ext cx="1224136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 flipH="1">
              <a:off x="971600" y="4293096"/>
              <a:ext cx="504056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054542" y="3356991"/>
              <a:ext cx="152520" cy="178448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26" name="Grupa 25"/>
            <p:cNvGrpSpPr/>
            <p:nvPr/>
          </p:nvGrpSpPr>
          <p:grpSpPr>
            <a:xfrm>
              <a:off x="467544" y="3284984"/>
              <a:ext cx="5688632" cy="1027276"/>
              <a:chOff x="467544" y="3284984"/>
              <a:chExt cx="5688632" cy="1027276"/>
            </a:xfrm>
          </p:grpSpPr>
          <p:grpSp>
            <p:nvGrpSpPr>
              <p:cNvPr id="38" name="Grupa 37"/>
              <p:cNvGrpSpPr/>
              <p:nvPr/>
            </p:nvGrpSpPr>
            <p:grpSpPr>
              <a:xfrm>
                <a:off x="1475656" y="3284984"/>
                <a:ext cx="4680520" cy="1008112"/>
                <a:chOff x="2699792" y="3284984"/>
                <a:chExt cx="3456384" cy="1008112"/>
              </a:xfrm>
            </p:grpSpPr>
            <p:cxnSp>
              <p:nvCxnSpPr>
                <p:cNvPr id="33" name="Łącznik prosty 32"/>
                <p:cNvCxnSpPr/>
                <p:nvPr/>
              </p:nvCxnSpPr>
              <p:spPr>
                <a:xfrm>
                  <a:off x="6156176" y="3645024"/>
                  <a:ext cx="0" cy="64807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H="1">
                  <a:off x="2699792" y="4293096"/>
                  <a:ext cx="3456384" cy="0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>
                <a:xfrm flipV="1">
                  <a:off x="2699792" y="3284984"/>
                  <a:ext cx="0" cy="100811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Łącznik prosty 47"/>
              <p:cNvCxnSpPr/>
              <p:nvPr/>
            </p:nvCxnSpPr>
            <p:spPr>
              <a:xfrm flipV="1">
                <a:off x="2411760" y="3284984"/>
                <a:ext cx="0" cy="1008112"/>
              </a:xfrm>
              <a:prstGeom prst="line">
                <a:avLst/>
              </a:prstGeom>
              <a:ln w="28575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611560" y="3284984"/>
                <a:ext cx="0" cy="1008112"/>
              </a:xfrm>
              <a:prstGeom prst="line">
                <a:avLst/>
              </a:prstGeom>
              <a:ln w="28575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flipH="1">
                <a:off x="467544" y="4293096"/>
                <a:ext cx="504056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1691680" y="3645024"/>
                <a:ext cx="507893" cy="27911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8" name="Łącznik prosty ze strzałką 57"/>
              <p:cNvCxnSpPr/>
              <p:nvPr/>
            </p:nvCxnSpPr>
            <p:spPr>
              <a:xfrm>
                <a:off x="1547664" y="4005064"/>
                <a:ext cx="792088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prstDash val="sysDot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pole tekstowe 58"/>
              <p:cNvSpPr txBox="1"/>
              <p:nvPr/>
            </p:nvSpPr>
            <p:spPr>
              <a:xfrm>
                <a:off x="3707904" y="3789040"/>
                <a:ext cx="351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smtClean="0"/>
                  <a:t>?</a:t>
                </a:r>
                <a:endParaRPr lang="en-US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0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409,074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sigma^2(\tau)  \geq \sigma_{\t{LO}}^{2 }(\tau ) &#10; - \Tr(L^2 \bar{\rho})&#10;$&#10;\end{document}&#10;"/>
  <p:tag name="IGUANATEXSIZE" val="20"/>
  <p:tag name="IGUANATEXCURSOR" val="59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omega_{LO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025,872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boldsymbol{x}_K = \{x_1,\dots,x_K\}$&#10;\end{document}&#10;"/>
  <p:tag name="IGUANATEXSIZE" val="20"/>
  <p:tag name="IGUANATEXCURSOR" val="592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4533"/>
  <p:tag name="ORIGINALWIDTH" val="1421,072"/>
  <p:tag name="OUTPUTDPI" val="1200"/>
  <p:tag name="LATEXADDIN" val="\documentclass{article}&#10;\usepackage{amsmath}&#10;\pagestyle{empty}&#10;\newcommand{\lo}{\textrm{LO}}&#10;\renewcommand{\t}[1]{\mathrm{#1}}&#10;&#10;\begin{document}&#10;&#10;&#10;$$&#10;p(\boldsymbol{x}_K)= \t{Tr}\left(\bigotimes_{i=1}^K \Pi_{\boldsymbol{x}_i} \rho^{(i)}\right)&#10;$$&#10;&#10;&#10;\end{document}"/>
  <p:tag name="IGUANATEXSIZE" val="20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4533"/>
  <p:tag name="ORIGINALWIDTH" val="2992,126"/>
  <p:tag name="OUTPUTDPI" val="1200"/>
  <p:tag name="LATEXADDIN" val="\documentclass{article}&#10;\usepackage{amsmath}&#10;\pagestyle{empty}&#10;\newcommand{\lo}{\textrm{LO}}&#10;\renewcommand{\t}[1]{\mathrm{#1}}&#10;&#10;\begin{document}&#10;&#10;&#10;$$&#10;\rho^{(i)}= U_T^{(i)}[\Lambda_T(\rho_0)], \quad U_T^{(i)}= \exp\left(- \mathrm{i}  H  \int_{(i-1)T}^{iT} \t{d}t \, \omega(t)\right)&#10;$$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7,6978"/>
  <p:tag name="ORIGINALWIDTH" val="1418,823"/>
  <p:tag name="OUTPUTDPI" val="1200"/>
  <p:tag name="LATEXADDIN" val="\documentclass{article}&#10;\usepackage{amsmath}&#10;\pagestyle{empty}&#10;\newcommand{\lo}{\textrm{LO}}&#10;\renewcommand{\t}[1]{\mathrm{#1}}&#10;&#10;\begin{document}&#10;&#10;&#10;$$&#10;\omega(t) = \omega_\lo(t) - \sum_{i=1}^{\left\lfloor\frac{t}{T}\right\rfloor} \tilde{\omega}(\boldsymbol{x}_i)&#10;$$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1"/>
  <p:tag name="LAYER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278,965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^2 \tilde{\omega} = &#10;\int \t{d} \omega p(\omega) \int\t{d} x &#10;\t{Tr}(\rho_{\omega} \Pi_x)&#10;[\omega - \tilde{\omega}(x) ]^2$&#10;\end{document}&#10;"/>
  <p:tag name="IGUANATEXSIZE" val="20"/>
  <p:tag name="IGUANATEXCURSOR" val="681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4533"/>
  <p:tag name="ORIGINALWIDTH" val="2532,433"/>
  <p:tag name="OUTPUTDPI" val="1200"/>
  <p:tag name="LATEXADDIN" val="\documentclass{article}&#10;\usepackage{amsmath}&#10;\pagestyle{empty}&#10;\newcommand{\lo}{\textrm{LO}}&#10;\renewcommand{\t}[1]{\mathrm{#1}}&#10;&#10;\begin{document}&#10;&#10;&#10;$$&#10;\tilde{\omega}^K(\boldsymbol{x}_K) =  \frac{T}{\tau}\left(&#10;\sum_{i=1}^{k-1} i \tilde{\omega}(\boldsymbol{x}_i) + \sum_{i=k}^K(2k-i)\tilde{\omega}(\boldsymbol{x}_i) \right)&#10;$$&#10;&#10;&#10;\end{document}"/>
  <p:tag name="IGUANATEXSIZE" val="20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,4533"/>
  <p:tag name="ORIGINALWIDTH" val="1421,072"/>
  <p:tag name="OUTPUTDPI" val="1200"/>
  <p:tag name="LATEXADDIN" val="\documentclass{article}&#10;\usepackage{amsmath}&#10;\pagestyle{empty}&#10;\newcommand{\lo}{\textrm{LO}}&#10;\renewcommand{\t}[1]{\mathrm{#1}}&#10;&#10;\begin{document}&#10;&#10;&#10;$$&#10;p(\boldsymbol{x}_K)= \t{Tr}\left(\bigotimes_{i=1}^K \Pi_{\boldsymbol{x}_i} \rho^{(i)}\right)&#10;$$&#10;&#10;&#10;\end{document}"/>
  <p:tag name="IGUANATEXSIZE" val="20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8,2002"/>
  <p:tag name="ORIGINALWIDTH" val="4573,678"/>
  <p:tag name="OUTPUTDPI" val="1200"/>
  <p:tag name="LATEXADDIN" val="\documentclass{article}&#10;\usepackage{amsmath}&#10;\pagestyle{empty}&#10;\newcommand{\lo}{\textrm{LO}}&#10;\renewcommand{\t}[1]{\mathrm{#1}}&#10;&#10;\begin{document}&#10;&#10;&#10;$$&#10;\sigma^2(\tau) = \frac{1}{2 \omega_0^2 \tau^2} \left\langle \int \t{d}\boldsymbol{x}_K p(\boldsymbol{x}_K)&#10;\left[\left(\int_\tau^{2\tau}\t{d}t \omega_\lo(t) - \int_0^{\tau}\t{d}t \omega_\lo(t)\right) - \tau \tilde{\omega}^K(\boldsymbol{x}_K)  \right]^2\right\rangle_{\omega_\lo}&#10;$$&#10;&#10;&#10;\end{document}"/>
  <p:tag name="IGUANATEXSIZE" val="20"/>
  <p:tag name="IGUANATEXCURSOR" val="428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4,4695"/>
  <p:tag name="ORIGINALWIDTH" val="1658,793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overline{\rho} = \left\langle \bigotimes_{i=1}^{K} U_{T,\lo}^{(i)}[\Lambda_T(\rho_0)] \right\rangle_{\omega_{\lo}}&#10;$&#10;\end{document}&#10;"/>
  <p:tag name="IGUANATEXSIZE" val="20"/>
  <p:tag name="IGUANATEXCURSOR" val="700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,4684"/>
  <p:tag name="ORIGINALWIDTH" val="2869,14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left[\sin \left(\frac{(\omega_0-\omega_{LO}) T}{2}\right)\ket{g} &#10;+ \cos\left(\frac{(\omega_0-\omega_{LO}) T}{2}\right)  &#10;\ket{e} \right]^{\otimes N}$&#10;\end{document}&#10;"/>
  <p:tag name="IGUANATEXSIZE" val="20"/>
  <p:tag name="IGUANATEXCURSOR" val="615"/>
  <p:tag name="TRANSPARENCY" val="Fals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,222"/>
  <p:tag name="ORIGINALWIDTH" val="1984,252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U_{T,\lo}^{(i)}=\exp{\left(- \mathrm{i} H\int_{(i-1)T}^{iT}\t{d}t\,&#10;\omega_{\lo}(t)\right)}$&#10;\end{document}&#10;"/>
  <p:tag name="IGUANATEXSIZE" val="20"/>
  <p:tag name="IGUANATEXCURSOR" val="67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9813"/>
  <p:tag name="ORIGINALWIDTH" val="879,64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overline{\rho}^\prime = \frac{1}{2}(\overline{\rho} L + L \overline{\rho})&#10;$&#10;\end{document}&#10;"/>
  <p:tag name="IGUANATEXSIZE" val="20"/>
  <p:tag name="IGUANATEXCURSOR" val="659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4,4695"/>
  <p:tag name="ORIGINALWIDTH" val="3213,348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overline{\rho}^\prime =  \left\langle&#10;\int_0^{\tau} \frac{\t{d}t}{\tau}\, \left[\omega_\lo(t+\tau) -\omega_\lo(t)\right]&#10;\bigotimes_{i=1}^{K} U_{T,\lo}^{(i)}[\Lambda_T(\rho_0)]   \right\rangle_{\omega_{\lo}}&#10;$&#10;\end{document}&#10;"/>
  <p:tag name="IGUANATEXSIZE" val="20"/>
  <p:tag name="IGUANATEXCURSOR" val="792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,2272"/>
  <p:tag name="ORIGINALWIDTH" val="2128,234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sigma^2(\tau) \geq \sigma^2_Q(\tau) = \sigma^{2}_{\lo}(\tau) - \frac{1}{2 \omega_0^2} \t{Tr}(\bar{\rho} L^2),&#10;$&#10;\end{document}&#10;"/>
  <p:tag name="IGUANATEXSIZE" val="20"/>
  <p:tag name="IGUANATEXCURSOR" val="56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363,7046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sigma^{2}_{\lo}(\tau)&#10;$&#10;\end{document}&#10;"/>
  <p:tag name="IGUANATEXSIZE" val="20"/>
  <p:tag name="IGUANATEXCURSOR" val="606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4807"/>
  <p:tag name="ORIGINALWIDTH" val="304,462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sigma^{2}_{Q}(\tau)&#10;$&#10;\end{document}&#10;"/>
  <p:tag name="IGUANATEXSIZE" val="20"/>
  <p:tag name="IGUANATEXCURSOR" val="597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2,2272"/>
  <p:tag name="ORIGINALWIDTH" val="1627,297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lo}{\t{LO}}&#10;\begin{document}&#10;$&#10;\sigma^2_Q(\tau) =&#10; \sigma^{2}_{\lo}(\tau) - &#10;\frac{1}{2 \omega_0^2} \t{Tr}(\bar{\rho} L^2)&#10;$&#10;\end{document}&#10;"/>
  <p:tag name="IGUANATEXSIZE" val="20"/>
  <p:tag name="IGUANATEXCURSOR" val="67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409,074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sigma^2(\tau)  \geq \sigma_{\t{LO}}^{2 }(\tau ) &#10; - \Tr(L^2 \bar{\rho})&#10;$&#10;\end{document}&#10;"/>
  <p:tag name="IGUANATEXSIZE" val="20"/>
  <p:tag name="IGUANATEXCURSOR" val="592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,222"/>
  <p:tag name="ORIGINALWIDTH" val="1437,5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g \rangle = N \sin^2 \left( \frac{(\omega_0-\omega_{LO})T}{2} \right)$&#10;\end{document}&#10;"/>
  <p:tag name="IGUANATEXSIZE" val="20"/>
  <p:tag name="IGUANATEXCURSOR" val="623"/>
  <p:tag name="TRANSPARENCY" val="Fals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,222"/>
  <p:tag name="ORIGINALWIDTH" val="1407,57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e \rangle = N \cos^2 \left( \frac{(\omega_0-\omega_{LO}T}{2} \right)$&#10;\end{document}&#10;"/>
  <p:tag name="IGUANATEXSIZE" val="20"/>
  <p:tag name="IGUANATEXCURSOR" val="622"/>
  <p:tag name="TRANSPARENCY" val="Fals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279,3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varphi = (\omega_0-\omega_{LO}) T = \omega T $$&#10;\end{document}&#10;"/>
  <p:tag name="IGUANATEXSIZE" val="20"/>
  <p:tag name="IGUANATEXCURSOR" val="603"/>
  <p:tag name="TRANSPARENCY" val="Fals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e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g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7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634,420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approx \frac{1}{\sqrt{N}} \frac{1}{T}$&#10;\end{document}&#10;"/>
  <p:tag name="IGUANATEXSIZE" val="20"/>
  <p:tag name="IGUANATEXCURSOR" val="607"/>
  <p:tag name="TRANSPARENCY" val="Fals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6^2\t{S}_{1/2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F}=4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5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F}=3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7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omega_0 = 2\pi \cdot 9.2 \t{\,GHz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29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g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7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e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5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omega}(r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2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_{\omega 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7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2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= \exp( - \mathrm{i} \sigma_z \omega t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42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inimize $\Delta^2 \tilde{\omega} = \langle (\tilde{\omega} -\omega)^2 \rangle$&#10; over $\ket{\psi^{(N)}}$, $t$, $\Pi_{r}$ and $\tilde{\omega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0"/>
  <p:tag name="PICTUREFILESIZE" val="97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=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1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5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omega}(r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{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3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8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4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= \exp( - \mathrm{i} \sigma_z \omega t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42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inimize $\Delta^2\tilde{ \omega} = \langle (\tilde{\omega} -\omega)^2 \rangle$&#10; over $\ket{\psi^{(N)}}$, $t$, $\Pi_{r}$ and $\tilde{\omega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30"/>
  <p:tag name="PICTUREFILESIZE" val="97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=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1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5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^{(N)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5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ket{\psi}=\ket{g}^{\otimes 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5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omega}(r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^{(N)}_{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3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= \exp( - \mathrm{i} \sigma_z \omega t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42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9783"/>
  <p:tag name="ORIGINALWIDTH" val="1919,7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maximize $\frac{T}{t}F_Q(\rho_\omega^{(N)})$&#10; over $\ket{\psi^{(N)}}$, $t$&#10;\end{document}&#10;"/>
  <p:tag name="IGUANATEXSIZE" val="20"/>
  <p:tag name="IGUANATEXCURSOR" val="531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omega 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8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=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15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57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varphi = 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1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left(\frac{\ket{g} + \ket{e}}{\sqrt{2}}\right)^{\otimes 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9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t = 1 \ [\Delta \omega^{-1}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15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omega} = \Delta \varphi /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4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t = 3 \ [\Delta \omega^{-1}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184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omega} = \Delta \varphi /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4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1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(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6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tilde{\omega} = \Delta \varphi /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4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1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t = 3 \ [\Delta \omega^{-1}]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184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= \exp(-\gamma 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239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,724"/>
  <p:tag name="ORIGINALWIDTH" val="717,6603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x, \tilde{\omega}_x}\Delta^2 \tilde{\omega} = ?$$&#10;\end{document}&#10;"/>
  <p:tag name="IGUANATEXSIZE" val="20"/>
  <p:tag name="IGUANATEXCURSOR" val="61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9868"/>
  <p:tag name="ORIGINALWIDTH" val="140,23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x$&#10;\end{document}&#10;"/>
  <p:tag name="IGUANATEXSIZE" val="20"/>
  <p:tag name="IGUANATEXCURSOR" val="561"/>
  <p:tag name="TRANSPARENCY" val="Fals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022,872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x| \omega)= \t{Tr}(\rho_{\omega} \Pi_x)$&#10;\end{document}&#10;"/>
  <p:tag name="IGUANATEXSIZE" val="20"/>
  <p:tag name="IGUANATEXCURSOR" val="599"/>
  <p:tag name="TRANSPARENCY" val="Fals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36,97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omega}(x)$&#10;\end{document}&#10;"/>
  <p:tag name="IGUANATEXSIZE" val="20"/>
  <p:tag name="IGUANATEXCURSOR" val="572"/>
  <p:tag name="TRANSPARENCY" val="Fals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omega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,98952"/>
  <p:tag name="ORIGINALWIDTH" val="85,4892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T $&#10;\end{document}&#10;"/>
  <p:tag name="IGUANATEXSIZE" val="20"/>
  <p:tag name="IGUANATEXCURSOR" val="558"/>
  <p:tag name="TRANSPARENCY" val="Fals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\omega)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27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278,965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^2 \tilde{\omega} = &#10;\int \t{d} \omega p(\omega) \int\t{d} x \t{Tr}&#10;(\rho_{\omega} \Pi_x)&#10;[\omega - \tilde{\omega}(x) ]^2$&#10;\end{document}&#10;"/>
  <p:tag name="IGUANATEXSIZE" val="20"/>
  <p:tag name="IGUANATEXCURSOR" val="626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,724"/>
  <p:tag name="ORIGINALWIDTH" val="1511,811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$\min_{\Pi_x, \tilde{\omega}_x}\Delta^2 \tilde{\omega} =\Delta^2 \omega -&#10;\t{Tr}(\bar{\rho} L^2)$$&#10;\end{document}&#10;"/>
  <p:tag name="IGUANATEXSIZE" val="20"/>
  <p:tag name="IGUANATEXCURSOR" val="632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$\bar{\rho}^\prime = \frac{1}{2}\left(\bar{\rho} L + L \bar{\rho} \right)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4"/>
  <p:tag name="PICTUREFILESIZE" val="338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,7327"/>
  <p:tag name="ORIGINALWIDTH" val="848,8939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bar{\rho} = \int \t{d} \omega &#10;p(\omega) \rho_{\omega}$ \end{document}&#10;"/>
  <p:tag name="IGUANATEXSIZE" val="20"/>
  <p:tag name="IGUANATEXCURSOR" val="612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,7327"/>
  <p:tag name="ORIGINALWIDTH" val="1006,374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bar{\rho}^\prime = \int \t{d} \omega &#10;p(\omega) \omega\  \rho_{\omega} $ &#10;\end{document}&#10;"/>
  <p:tag name="IGUANATEXSIZE" val="20"/>
  <p:tag name="IGUANATEXCURSOR" val="628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9868"/>
  <p:tag name="ORIGINALWIDTH" val="140,23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x$&#10;\end{document}&#10;"/>
  <p:tag name="IGUANATEXSIZE" val="20"/>
  <p:tag name="IGUANATEXCURSOR" val="561"/>
  <p:tag name="TRANSPARENCY" val="Fals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022,872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x| \omega)= \t{Tr}(\rho_{\omega} \Pi_x)$&#10;\end{document}&#10;"/>
  <p:tag name="IGUANATEXSIZE" val="20"/>
  <p:tag name="IGUANATEXCURSOR" val="599"/>
  <p:tag name="TRANSPARENCY" val="Fals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36,97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omega}(x)$&#10;\end{document}&#10;"/>
  <p:tag name="IGUANATEXSIZE" val="20"/>
  <p:tag name="IGUANATEXCURSOR" val="572"/>
  <p:tag name="TRANSPARENCY" val="Fals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omega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,4684"/>
  <p:tag name="ORIGINALWIDTH" val="1288,33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left(\frac{\ket{g} + e^{-\t{i}&#10; \omega_0 T}\ket{e}}{\sqrt{2}}\right)^{\otimes N}$&#10;\end{document}&#10;"/>
  <p:tag name="IGUANATEXSIZE" val="20"/>
  <p:tag name="IGUANATEXCURSOR" val="611"/>
  <p:tag name="TRANSPARENCY" val="Fals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\omega)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2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278,965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^2 \tilde{\omega} = &#10;\int \t{d} \omega p(\omega) \int\t{d} x \t{Tr}&#10;(\rho_{\omega} \Pi_x)&#10;[\omega - \tilde{\omega}(x) ]^2$&#10;\end{document}&#10;"/>
  <p:tag name="IGUANATEXSIZE" val="20"/>
  <p:tag name="IGUANATEXCURSOR" val="626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7,9528"/>
  <p:tag name="ORIGINALWIDTH" val="2672,666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$\sigma^2(\tau) = \frac{1}{2\omega_0^2} \mathbb{E} \left[\left( \frac{1}{\tau}\int_{0}^{\tau} \omega(t)&#10; \t{d}t- \frac{1}{\tau}\int_{\tau}^{2 \tau} \omega(t) \t{d} t   \right)^2\right]$$&#10;\end{document}&#10;"/>
  <p:tag name="IGUANATEXSIZE" val="20"/>
  <p:tag name="IGUANATEXCURSOR" val="74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$\omega(t) = \omega_{LO}(t) - \omega_0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33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917,1354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boldsymbol{x}_i = \{x_1,\dots,x_i\}$&#10;\end{document}&#10;"/>
  <p:tag name="IGUANATEXSIZE" val="20"/>
  <p:tag name="IGUANATEXCURSOR" val="592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126"/>
  <p:tag name="ORIGINALWIDTH" val="2482,939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sigma^2(\tau) = \frac{1}{2 \omega_0^2} \mathbb{E} \left[\left( \frac{1}{\tau}\int_{0}^{\tau} \omega(t)&#10; \t{d}t- \frac{1}{\tau}\int_{\tau}^{2 \tau} \omega(t) \t{d} t   \right)^2\right]$&#10;\end{document}&#10;"/>
  <p:tag name="IGUANATEXSIZE" val="20"/>
  <p:tag name="IGUANATEXCURSOR" val="596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4807"/>
  <p:tag name="ORIGINALWIDTH" val="767,1541"/>
  <p:tag name="OUTPUTDPI" val="1200"/>
  <p:tag name="LATEXADDIN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sigma^2(\tau) \geq \sigma^2_Q(\tau)$&#10;\end{document}&#10;"/>
  <p:tag name="IGUANATEXSIZE" val="20"/>
  <p:tag name="IGUANATEXCURSOR" val="577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,9715"/>
  <p:tag name="ORIGINALWIDTH" val="916,3854"/>
  <p:tag name="OUTPUTDPI" val="1200"/>
  <p:tag name="LATEXADDIN" val="\documentclass{article}&#10;\usepackage{amsmath}&#10;\pagestyle{empty}&#10;\newcommand{\lo}{\textrm{LO}}&#10;\renewcommand{\t}[1]{\mathrm{#1}}&#10;&#10;\begin{document}&#10;&#10;&#10;$$&#10;\min_{\Pi_{\boldsymbol{x}_i,&#10; \tilde{\omega}(\boldsymbol{x}_i)}}\sigma^2(\tau) = ?&#10;$$&#10;&#10;&#10;\end{document}"/>
  <p:tag name="IGUANATEXSIZE" val="20"/>
  <p:tag name="IGUANATEXCURSOR" val="23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,9861"/>
  <p:tag name="ORIGINALWIDTH" val="2867,642"/>
  <p:tag name="OUTPUTDPI" val="1200"/>
  <p:tag name="LATEXADDIN" val="\documentclass{article}&#10;\usepackage{amsmath}&#10;\pagestyle{empty}&#10;\begin{document}&#10;$K = 2k-1$- number of measurement, feedback steps&#10;&#10;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8,2002"/>
  <p:tag name="ORIGINALWIDTH" val="3437,57"/>
  <p:tag name="OUTPUTDPI" val="1200"/>
  <p:tag name="LATEXADDIN" val="\documentclass{article}&#10;\usepackage{amsmath}&#10;\pagestyle{empty}&#10;\newcommand{\lo}{\textrm{LO}}&#10;\renewcommand{\t}[1]{\mathrm{#1}}&#10;&#10;\begin{document}&#10;&#10;&#10;$$&#10;\sigma^2(\tau) = \frac{1}{2 \omega_0^2 \tau^2} \left\langle \int \t{d}\boldsymbol{x}_K p(\boldsymbol{x}_K)&#10;\left[\int_\tau^{2\tau}\t{d}t \omega(t) - \int_0^{\tau}\t{d}t \omega(t) \right]^2&#10;\right \rangle_{\omega_{\lo}}&#10;$$&#10;&#10;&#10;\end{document}"/>
  <p:tag name="IGUANATEXSIZE" val="20"/>
  <p:tag name="IGUANATEXCURSOR" val="36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16201</TotalTime>
  <Words>639</Words>
  <Application>Microsoft Office PowerPoint</Application>
  <PresentationFormat>Pokaz na ekranie (4:3)</PresentationFormat>
  <Paragraphs>125</Paragraphs>
  <Slides>20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Basic scheme of atomic clock operation</vt:lpstr>
      <vt:lpstr>Prezentacja programu PowerPoint</vt:lpstr>
      <vt:lpstr>General quantum metrological scheme for frequency estimation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Quantum Allan Variance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Rafał Demkowicz-Dobrzański</cp:lastModifiedBy>
  <cp:revision>628</cp:revision>
  <dcterms:created xsi:type="dcterms:W3CDTF">2011-12-06T11:47:15Z</dcterms:created>
  <dcterms:modified xsi:type="dcterms:W3CDTF">2016-06-28T09:47:43Z</dcterms:modified>
</cp:coreProperties>
</file>