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Default Extension="tiff" ContentType="image/tif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8" r:id="rId4"/>
    <p:sldId id="269" r:id="rId5"/>
    <p:sldId id="270" r:id="rId6"/>
    <p:sldId id="272" r:id="rId7"/>
    <p:sldId id="257" r:id="rId8"/>
    <p:sldId id="274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1" r:id="rId18"/>
    <p:sldId id="285" r:id="rId19"/>
    <p:sldId id="287" r:id="rId20"/>
    <p:sldId id="28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CC"/>
    <a:srgbClr val="FFFF99"/>
    <a:srgbClr val="FF9900"/>
    <a:srgbClr val="FFFFFF"/>
    <a:srgbClr val="FF0066"/>
    <a:srgbClr val="000000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6860" autoAdjust="0"/>
  </p:normalViewPr>
  <p:slideViewPr>
    <p:cSldViewPr>
      <p:cViewPr>
        <p:scale>
          <a:sx n="66" d="100"/>
          <a:sy n="66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qubit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dephasing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for </a:t>
            </a:r>
            <a:r>
              <a:rPr lang="pl-PL" baseline="0" dirty="0" err="1" smtClean="0"/>
              <a:t>interfereomter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quite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simple</a:t>
            </a:r>
            <a:r>
              <a:rPr lang="pl-PL" baseline="0" dirty="0" smtClean="0"/>
              <a:t> but not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geometric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64.png"/><Relationship Id="rId2" Type="http://schemas.openxmlformats.org/officeDocument/2006/relationships/tags" Target="../tags/tag73.xml"/><Relationship Id="rId16" Type="http://schemas.openxmlformats.org/officeDocument/2006/relationships/image" Target="../media/image68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42.png"/><Relationship Id="rId5" Type="http://schemas.openxmlformats.org/officeDocument/2006/relationships/tags" Target="../tags/tag76.xm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tags" Target="../tags/tag7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0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69.png"/><Relationship Id="rId5" Type="http://schemas.openxmlformats.org/officeDocument/2006/relationships/tags" Target="../tags/tag83.xml"/><Relationship Id="rId10" Type="http://schemas.openxmlformats.org/officeDocument/2006/relationships/image" Target="../media/image42.png"/><Relationship Id="rId4" Type="http://schemas.openxmlformats.org/officeDocument/2006/relationships/tags" Target="../tags/tag8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3" Type="http://schemas.openxmlformats.org/officeDocument/2006/relationships/tags" Target="../tags/tag88.xml"/><Relationship Id="rId21" Type="http://schemas.openxmlformats.org/officeDocument/2006/relationships/image" Target="../media/image69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73.png"/><Relationship Id="rId25" Type="http://schemas.openxmlformats.org/officeDocument/2006/relationships/image" Target="../media/image77.png"/><Relationship Id="rId2" Type="http://schemas.openxmlformats.org/officeDocument/2006/relationships/tags" Target="../tags/tag87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70.png"/><Relationship Id="rId5" Type="http://schemas.openxmlformats.org/officeDocument/2006/relationships/tags" Target="../tags/tag90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44.png"/><Relationship Id="rId28" Type="http://schemas.openxmlformats.org/officeDocument/2006/relationships/image" Target="../media/image80.png"/><Relationship Id="rId10" Type="http://schemas.openxmlformats.org/officeDocument/2006/relationships/tags" Target="../tags/tag95.xml"/><Relationship Id="rId19" Type="http://schemas.openxmlformats.org/officeDocument/2006/relationships/image" Target="../media/image75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1.png"/><Relationship Id="rId27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73.png"/><Relationship Id="rId26" Type="http://schemas.openxmlformats.org/officeDocument/2006/relationships/image" Target="../media/image77.png"/><Relationship Id="rId3" Type="http://schemas.openxmlformats.org/officeDocument/2006/relationships/tags" Target="../tags/tag101.xml"/><Relationship Id="rId21" Type="http://schemas.openxmlformats.org/officeDocument/2006/relationships/image" Target="../media/image76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72.png"/><Relationship Id="rId25" Type="http://schemas.openxmlformats.org/officeDocument/2006/relationships/image" Target="../media/image70.png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75.png"/><Relationship Id="rId29" Type="http://schemas.openxmlformats.org/officeDocument/2006/relationships/image" Target="../media/image80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44.png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1.png"/><Relationship Id="rId28" Type="http://schemas.openxmlformats.org/officeDocument/2006/relationships/image" Target="../media/image81.png"/><Relationship Id="rId10" Type="http://schemas.openxmlformats.org/officeDocument/2006/relationships/tags" Target="../tags/tag108.xml"/><Relationship Id="rId19" Type="http://schemas.openxmlformats.org/officeDocument/2006/relationships/image" Target="../media/image74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69.png"/><Relationship Id="rId27" Type="http://schemas.openxmlformats.org/officeDocument/2006/relationships/image" Target="../media/image78.png"/><Relationship Id="rId30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15.xml"/><Relationship Id="rId7" Type="http://schemas.openxmlformats.org/officeDocument/2006/relationships/image" Target="../media/image42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117.xml"/><Relationship Id="rId10" Type="http://schemas.openxmlformats.org/officeDocument/2006/relationships/image" Target="../media/image84.png"/><Relationship Id="rId4" Type="http://schemas.openxmlformats.org/officeDocument/2006/relationships/tags" Target="../tags/tag116.xml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42.png"/><Relationship Id="rId26" Type="http://schemas.openxmlformats.org/officeDocument/2006/relationships/image" Target="../media/image92.png"/><Relationship Id="rId3" Type="http://schemas.openxmlformats.org/officeDocument/2006/relationships/tags" Target="../tags/tag120.xml"/><Relationship Id="rId21" Type="http://schemas.openxmlformats.org/officeDocument/2006/relationships/image" Target="../media/image88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91.png"/><Relationship Id="rId2" Type="http://schemas.openxmlformats.org/officeDocument/2006/relationships/tags" Target="../tags/tag1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7.png"/><Relationship Id="rId29" Type="http://schemas.openxmlformats.org/officeDocument/2006/relationships/image" Target="../media/image95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90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tags" Target="../tags/tag127.xml"/><Relationship Id="rId19" Type="http://schemas.openxmlformats.org/officeDocument/2006/relationships/image" Target="../media/image86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75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41.png"/><Relationship Id="rId18" Type="http://schemas.openxmlformats.org/officeDocument/2006/relationships/image" Target="../media/image99.png"/><Relationship Id="rId3" Type="http://schemas.openxmlformats.org/officeDocument/2006/relationships/tags" Target="../tags/tag135.xml"/><Relationship Id="rId21" Type="http://schemas.openxmlformats.org/officeDocument/2006/relationships/image" Target="../media/image102.png"/><Relationship Id="rId7" Type="http://schemas.openxmlformats.org/officeDocument/2006/relationships/tags" Target="../tags/tag13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8.png"/><Relationship Id="rId2" Type="http://schemas.openxmlformats.org/officeDocument/2006/relationships/tags" Target="../tags/tag134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15.png"/><Relationship Id="rId23" Type="http://schemas.openxmlformats.org/officeDocument/2006/relationships/image" Target="../media/image104.png"/><Relationship Id="rId10" Type="http://schemas.openxmlformats.org/officeDocument/2006/relationships/tags" Target="../tags/tag142.xml"/><Relationship Id="rId19" Type="http://schemas.openxmlformats.org/officeDocument/2006/relationships/image" Target="../media/image100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40.png"/><Relationship Id="rId22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15.png"/><Relationship Id="rId26" Type="http://schemas.openxmlformats.org/officeDocument/2006/relationships/image" Target="../media/image100.png"/><Relationship Id="rId3" Type="http://schemas.openxmlformats.org/officeDocument/2006/relationships/tags" Target="../tags/tag146.xml"/><Relationship Id="rId21" Type="http://schemas.openxmlformats.org/officeDocument/2006/relationships/image" Target="../media/image106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40.png"/><Relationship Id="rId25" Type="http://schemas.openxmlformats.org/officeDocument/2006/relationships/image" Target="../media/image99.png"/><Relationship Id="rId2" Type="http://schemas.openxmlformats.org/officeDocument/2006/relationships/tags" Target="../tags/tag145.xml"/><Relationship Id="rId16" Type="http://schemas.openxmlformats.org/officeDocument/2006/relationships/image" Target="../media/image41.png"/><Relationship Id="rId20" Type="http://schemas.openxmlformats.org/officeDocument/2006/relationships/image" Target="../media/image105.png"/><Relationship Id="rId29" Type="http://schemas.openxmlformats.org/officeDocument/2006/relationships/image" Target="../media/image104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98.png"/><Relationship Id="rId5" Type="http://schemas.openxmlformats.org/officeDocument/2006/relationships/tags" Target="../tags/tag14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8.png"/><Relationship Id="rId28" Type="http://schemas.openxmlformats.org/officeDocument/2006/relationships/image" Target="../media/image103.png"/><Relationship Id="rId10" Type="http://schemas.openxmlformats.org/officeDocument/2006/relationships/tags" Target="../tags/tag153.xml"/><Relationship Id="rId19" Type="http://schemas.openxmlformats.org/officeDocument/2006/relationships/image" Target="../media/image97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107.png"/><Relationship Id="rId27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94.png"/><Relationship Id="rId18" Type="http://schemas.openxmlformats.org/officeDocument/2006/relationships/image" Target="../media/image87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42.png"/><Relationship Id="rId17" Type="http://schemas.openxmlformats.org/officeDocument/2006/relationships/image" Target="../media/image86.png"/><Relationship Id="rId2" Type="http://schemas.openxmlformats.org/officeDocument/2006/relationships/tags" Target="../tags/tag159.xml"/><Relationship Id="rId16" Type="http://schemas.openxmlformats.org/officeDocument/2006/relationships/image" Target="../media/image91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75.png"/><Relationship Id="rId5" Type="http://schemas.openxmlformats.org/officeDocument/2006/relationships/tags" Target="../tags/tag162.xml"/><Relationship Id="rId15" Type="http://schemas.openxmlformats.org/officeDocument/2006/relationships/image" Target="../media/image9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6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8.xml"/><Relationship Id="rId16" Type="http://schemas.openxmlformats.org/officeDocument/2006/relationships/image" Target="../media/image2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5.png"/><Relationship Id="rId5" Type="http://schemas.openxmlformats.org/officeDocument/2006/relationships/tags" Target="../tags/tag11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tags" Target="../tags/tag18.xml"/><Relationship Id="rId21" Type="http://schemas.openxmlformats.org/officeDocument/2006/relationships/image" Target="../media/image31.png"/><Relationship Id="rId7" Type="http://schemas.openxmlformats.org/officeDocument/2006/relationships/tags" Target="../tags/tag22.xml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tags" Target="../tags/tag17.xml"/><Relationship Id="rId16" Type="http://schemas.openxmlformats.org/officeDocument/2006/relationships/image" Target="../media/image26.tiff"/><Relationship Id="rId20" Type="http://schemas.openxmlformats.org/officeDocument/2006/relationships/image" Target="../media/image30.tif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25.png"/><Relationship Id="rId10" Type="http://schemas.openxmlformats.org/officeDocument/2006/relationships/tags" Target="../tags/tag25.xml"/><Relationship Id="rId19" Type="http://schemas.openxmlformats.org/officeDocument/2006/relationships/image" Target="../media/image29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5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tiff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6.tif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5.png"/><Relationship Id="rId5" Type="http://schemas.openxmlformats.org/officeDocument/2006/relationships/tags" Target="../tags/tag30.xml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tags" Target="../tags/tag29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5.png"/><Relationship Id="rId3" Type="http://schemas.openxmlformats.org/officeDocument/2006/relationships/tags" Target="../tags/tag34.xml"/><Relationship Id="rId21" Type="http://schemas.openxmlformats.org/officeDocument/2006/relationships/image" Target="../media/image40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44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15.png"/><Relationship Id="rId29" Type="http://schemas.openxmlformats.org/officeDocument/2006/relationships/image" Target="../media/image47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4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42.png"/><Relationship Id="rId28" Type="http://schemas.openxmlformats.org/officeDocument/2006/relationships/image" Target="../media/image21.png"/><Relationship Id="rId10" Type="http://schemas.openxmlformats.org/officeDocument/2006/relationships/tags" Target="../tags/tag41.xml"/><Relationship Id="rId19" Type="http://schemas.openxmlformats.org/officeDocument/2006/relationships/image" Target="../media/image39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2.png"/><Relationship Id="rId3" Type="http://schemas.openxmlformats.org/officeDocument/2006/relationships/tags" Target="../tags/tag51.xml"/><Relationship Id="rId21" Type="http://schemas.openxmlformats.org/officeDocument/2006/relationships/image" Target="../media/image41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51.png"/><Relationship Id="rId2" Type="http://schemas.openxmlformats.org/officeDocument/2006/relationships/tags" Target="../tags/tag50.xml"/><Relationship Id="rId16" Type="http://schemas.openxmlformats.org/officeDocument/2006/relationships/image" Target="../media/image50.png"/><Relationship Id="rId20" Type="http://schemas.openxmlformats.org/officeDocument/2006/relationships/image" Target="../media/image40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49.png"/><Relationship Id="rId10" Type="http://schemas.openxmlformats.org/officeDocument/2006/relationships/tags" Target="../tags/tag58.xml"/><Relationship Id="rId19" Type="http://schemas.openxmlformats.org/officeDocument/2006/relationships/image" Target="../media/image15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48.png"/><Relationship Id="rId2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40.png"/><Relationship Id="rId18" Type="http://schemas.openxmlformats.org/officeDocument/2006/relationships/image" Target="../media/image59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tags" Target="../tags/tag62.xml"/><Relationship Id="rId16" Type="http://schemas.openxmlformats.org/officeDocument/2006/relationships/image" Target="../media/image5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5.png"/><Relationship Id="rId5" Type="http://schemas.openxmlformats.org/officeDocument/2006/relationships/tags" Target="../tags/tag65.xml"/><Relationship Id="rId15" Type="http://schemas.openxmlformats.org/officeDocument/2006/relationships/image" Target="../media/image5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0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dtytuł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1752600"/>
          </a:xfrm>
        </p:spPr>
        <p:txBody>
          <a:bodyPr>
            <a:normAutofit/>
          </a:bodyPr>
          <a:lstStyle/>
          <a:p>
            <a:r>
              <a:rPr lang="pl-PL" sz="2400" u="sng" dirty="0" smtClean="0">
                <a:solidFill>
                  <a:schemeClr val="tx1"/>
                </a:solidFill>
              </a:rPr>
              <a:t>R. Demkowicz-Dobrzański</a:t>
            </a:r>
            <a:r>
              <a:rPr lang="pl-PL" sz="2400" u="sng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J. Kołodyński</a:t>
            </a:r>
            <a:r>
              <a:rPr lang="pl-PL" sz="2400" baseline="30000" dirty="0" smtClean="0">
                <a:solidFill>
                  <a:schemeClr val="tx1"/>
                </a:solidFill>
              </a:rPr>
              <a:t>1</a:t>
            </a:r>
            <a:r>
              <a:rPr lang="pl-PL" sz="2400" dirty="0" smtClean="0">
                <a:solidFill>
                  <a:schemeClr val="tx1"/>
                </a:solidFill>
              </a:rPr>
              <a:t>, M. Guta</a:t>
            </a:r>
            <a:r>
              <a:rPr lang="pl-PL" sz="2400" baseline="30000" dirty="0" smtClean="0">
                <a:solidFill>
                  <a:schemeClr val="tx1"/>
                </a:solidFill>
              </a:rPr>
              <a:t>2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1</a:t>
            </a:r>
            <a:r>
              <a:rPr lang="pl-PL" sz="2000" i="1" dirty="0" smtClean="0">
                <a:solidFill>
                  <a:schemeClr val="tx1"/>
                </a:solidFill>
              </a:rPr>
              <a:t>Faculty of </a:t>
            </a:r>
            <a:r>
              <a:rPr lang="pl-PL" sz="2000" i="1" dirty="0" err="1" smtClean="0">
                <a:solidFill>
                  <a:schemeClr val="tx1"/>
                </a:solidFill>
              </a:rPr>
              <a:t>Physics</a:t>
            </a:r>
            <a:r>
              <a:rPr lang="pl-PL" sz="2000" i="1" dirty="0" smtClean="0">
                <a:solidFill>
                  <a:schemeClr val="tx1"/>
                </a:solidFill>
              </a:rPr>
              <a:t>, Warsaw </a:t>
            </a:r>
            <a:r>
              <a:rPr lang="pl-PL" sz="2000" i="1" dirty="0" err="1" smtClean="0">
                <a:solidFill>
                  <a:schemeClr val="tx1"/>
                </a:solidFill>
              </a:rPr>
              <a:t>University</a:t>
            </a:r>
            <a:r>
              <a:rPr lang="pl-PL" sz="2000" i="1" dirty="0" smtClean="0">
                <a:solidFill>
                  <a:schemeClr val="tx1"/>
                </a:solidFill>
              </a:rPr>
              <a:t>, Poland</a:t>
            </a:r>
          </a:p>
          <a:p>
            <a:r>
              <a:rPr lang="pl-PL" sz="20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</a:rPr>
              <a:t> School of Mathematical Sciences</a:t>
            </a:r>
            <a:r>
              <a:rPr lang="pl-PL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University of Nottingham</a:t>
            </a:r>
            <a:r>
              <a:rPr lang="pl-PL" sz="2000" i="1" dirty="0" smtClean="0">
                <a:solidFill>
                  <a:schemeClr val="tx1"/>
                </a:solidFill>
              </a:rPr>
              <a:t>, United </a:t>
            </a:r>
            <a:r>
              <a:rPr lang="pl-PL" sz="2000" i="1" dirty="0" err="1" smtClean="0">
                <a:solidFill>
                  <a:schemeClr val="tx1"/>
                </a:solidFill>
              </a:rPr>
              <a:t>Kingdom</a:t>
            </a:r>
            <a:endParaRPr lang="pl-PL" sz="2000" i="1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 l="8107" b="19390"/>
          <a:stretch>
            <a:fillRect/>
          </a:stretch>
        </p:blipFill>
        <p:spPr bwMode="auto">
          <a:xfrm>
            <a:off x="20616" y="5922073"/>
            <a:ext cx="2449327" cy="8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37312"/>
            <a:ext cx="11922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42" y="6298298"/>
            <a:ext cx="1550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712" y="6146754"/>
            <a:ext cx="574489" cy="6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8303" y="6156311"/>
            <a:ext cx="792088" cy="61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6257925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-1" y="260648"/>
            <a:ext cx="91440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Almost all </a:t>
            </a:r>
            <a:r>
              <a:rPr lang="en-US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decoherence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 models lead to shot noise scaling in quantum enhanced metrology</a:t>
            </a:r>
          </a:p>
          <a:p>
            <a:pPr algn="ctr"/>
            <a:endParaRPr lang="pl-PL" sz="3200" b="1" i="1" dirty="0" smtClean="0">
              <a:ea typeface="+mj-ea"/>
              <a:cs typeface="+mj-cs"/>
            </a:endParaRPr>
          </a:p>
          <a:p>
            <a:pPr algn="ctr"/>
            <a:r>
              <a:rPr lang="en-US" sz="3200" b="1" i="1" dirty="0" smtClean="0">
                <a:ea typeface="+mj-ea"/>
                <a:cs typeface="+mj-cs"/>
              </a:rPr>
              <a:t>the illusion of the Heisenberg scaling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844824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Can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you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prove</a:t>
            </a:r>
            <a:endParaRPr lang="pl-PL" sz="5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simpler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, m</a:t>
            </a:r>
            <a:r>
              <a:rPr lang="pl-PL" sz="5400" b="1" noProof="0" dirty="0" err="1" smtClean="0">
                <a:latin typeface="+mj-lt"/>
                <a:ea typeface="+mj-ea"/>
                <a:cs typeface="+mj-cs"/>
              </a:rPr>
              <a:t>ore</a:t>
            </a:r>
            <a:r>
              <a:rPr lang="pl-PL" sz="5400" b="1" noProof="0" dirty="0" smtClean="0">
                <a:latin typeface="+mj-lt"/>
                <a:ea typeface="+mj-ea"/>
                <a:cs typeface="+mj-cs"/>
              </a:rPr>
              <a:t> general and </a:t>
            </a:r>
            <a:r>
              <a:rPr lang="pl-PL" sz="5400" b="1" dirty="0" err="1" smtClean="0">
                <a:latin typeface="+mj-lt"/>
                <a:ea typeface="+mj-ea"/>
                <a:cs typeface="+mj-cs"/>
              </a:rPr>
              <a:t>more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5400" b="1" dirty="0" err="1" smtClean="0">
                <a:latin typeface="+mj-lt"/>
                <a:ea typeface="+mj-ea"/>
                <a:cs typeface="+mj-cs"/>
              </a:rPr>
              <a:t>intutive</a:t>
            </a:r>
            <a:r>
              <a:rPr lang="pl-PL" sz="5400" b="1" dirty="0" smtClean="0">
                <a:latin typeface="+mj-lt"/>
                <a:ea typeface="+mj-ea"/>
                <a:cs typeface="+mj-cs"/>
              </a:rPr>
              <a:t>?</a:t>
            </a:r>
            <a:endParaRPr lang="pl-PL" sz="54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87824" y="5301208"/>
            <a:ext cx="3024336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5400" b="1" dirty="0" err="1" smtClean="0"/>
              <a:t>Yes</a:t>
            </a:r>
            <a:r>
              <a:rPr lang="pl-PL" sz="5400" b="1" dirty="0" smtClean="0"/>
              <a:t>!!!</a:t>
            </a:r>
            <a:endParaRPr lang="en-US" sz="5400" dirty="0"/>
          </a:p>
        </p:txBody>
      </p:sp>
      <p:sp>
        <p:nvSpPr>
          <p:cNvPr id="7" name="Prostokąt 6"/>
          <p:cNvSpPr/>
          <p:nvPr/>
        </p:nvSpPr>
        <p:spPr>
          <a:xfrm>
            <a:off x="1187624" y="548680"/>
            <a:ext cx="684076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Heisenberg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scaling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is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lost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even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for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infinitesimal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decoherence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a quantum channel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ole tekstowe 46"/>
          <p:cNvSpPr txBox="1"/>
          <p:nvPr/>
        </p:nvSpPr>
        <p:spPr>
          <a:xfrm>
            <a:off x="180953" y="1472580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Convex</a:t>
            </a:r>
            <a:r>
              <a:rPr lang="pl-PL" sz="2000" b="1" dirty="0" smtClean="0"/>
              <a:t> set of quantum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683568" y="1645524"/>
            <a:ext cx="6598283" cy="1027418"/>
            <a:chOff x="683568" y="1645524"/>
            <a:chExt cx="6598283" cy="1027418"/>
          </a:xfrm>
        </p:grpSpPr>
        <p:sp>
          <p:nvSpPr>
            <p:cNvPr id="52" name="Elipsa 51"/>
            <p:cNvSpPr/>
            <p:nvPr/>
          </p:nvSpPr>
          <p:spPr>
            <a:xfrm rot="1200000">
              <a:off x="5985707" y="1645524"/>
              <a:ext cx="1296144" cy="102741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3568" y="2276872"/>
              <a:ext cx="2234646" cy="33528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9" name="Elipsa 48"/>
          <p:cNvSpPr/>
          <p:nvPr/>
        </p:nvSpPr>
        <p:spPr>
          <a:xfrm>
            <a:off x="6660232" y="2060848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az 5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4248" y="1844824"/>
            <a:ext cx="178308" cy="2026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a quantum channel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ole tekstowe 46"/>
          <p:cNvSpPr txBox="1"/>
          <p:nvPr/>
        </p:nvSpPr>
        <p:spPr>
          <a:xfrm>
            <a:off x="120666" y="1484639"/>
            <a:ext cx="410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Convex</a:t>
            </a:r>
            <a:r>
              <a:rPr lang="pl-PL" sz="2000" b="1" dirty="0" smtClean="0"/>
              <a:t> set of quantum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sp>
        <p:nvSpPr>
          <p:cNvPr id="52" name="Elipsa 51"/>
          <p:cNvSpPr/>
          <p:nvPr/>
        </p:nvSpPr>
        <p:spPr>
          <a:xfrm rot="1200000">
            <a:off x="5985707" y="1645524"/>
            <a:ext cx="1296144" cy="10274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247" y="2276872"/>
            <a:ext cx="2686740" cy="350520"/>
          </a:xfrm>
          <a:prstGeom prst="rect">
            <a:avLst/>
          </a:prstGeom>
          <a:noFill/>
          <a:ln/>
          <a:effectLst/>
        </p:spPr>
      </p:pic>
      <p:grpSp>
        <p:nvGrpSpPr>
          <p:cNvPr id="13" name="Grupa 12"/>
          <p:cNvGrpSpPr/>
          <p:nvPr/>
        </p:nvGrpSpPr>
        <p:grpSpPr>
          <a:xfrm>
            <a:off x="6660232" y="1844824"/>
            <a:ext cx="386004" cy="288032"/>
            <a:chOff x="6660232" y="1844824"/>
            <a:chExt cx="386004" cy="288032"/>
          </a:xfrm>
        </p:grpSpPr>
        <p:sp>
          <p:nvSpPr>
            <p:cNvPr id="49" name="Elipsa 48"/>
            <p:cNvSpPr/>
            <p:nvPr/>
          </p:nvSpPr>
          <p:spPr>
            <a:xfrm>
              <a:off x="6660232" y="20608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0566" y="1844824"/>
              <a:ext cx="305670" cy="2796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Łuk 9"/>
          <p:cNvSpPr/>
          <p:nvPr/>
        </p:nvSpPr>
        <p:spPr>
          <a:xfrm>
            <a:off x="5580112" y="2060848"/>
            <a:ext cx="1512168" cy="936104"/>
          </a:xfrm>
          <a:prstGeom prst="arc">
            <a:avLst>
              <a:gd name="adj1" fmla="val 14758231"/>
              <a:gd name="adj2" fmla="val 20827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36263" y="3272475"/>
            <a:ext cx="88924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Parameter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dependence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moved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mixing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probabilities</a:t>
            </a:r>
            <a:endParaRPr lang="en-US" sz="2000" b="1" dirty="0"/>
          </a:p>
        </p:txBody>
      </p:sp>
      <p:grpSp>
        <p:nvGrpSpPr>
          <p:cNvPr id="24" name="Grupa 23"/>
          <p:cNvGrpSpPr/>
          <p:nvPr/>
        </p:nvGrpSpPr>
        <p:grpSpPr>
          <a:xfrm>
            <a:off x="136263" y="3704523"/>
            <a:ext cx="2130316" cy="909229"/>
            <a:chOff x="136263" y="3704523"/>
            <a:chExt cx="2130316" cy="909229"/>
          </a:xfrm>
        </p:grpSpPr>
        <p:sp>
          <p:nvSpPr>
            <p:cNvPr id="14" name="pole tekstowe 13"/>
            <p:cNvSpPr txBox="1"/>
            <p:nvPr/>
          </p:nvSpPr>
          <p:spPr>
            <a:xfrm>
              <a:off x="136263" y="3704523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Before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520" y="4293096"/>
              <a:ext cx="2015059" cy="3206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6" name="Grupa 25"/>
          <p:cNvGrpSpPr/>
          <p:nvPr/>
        </p:nvGrpSpPr>
        <p:grpSpPr>
          <a:xfrm>
            <a:off x="4240719" y="3704523"/>
            <a:ext cx="3648968" cy="909182"/>
            <a:chOff x="4240719" y="3704523"/>
            <a:chExt cx="3648968" cy="909182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240719" y="3704523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After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20" name="Obraz 1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55976" y="4293096"/>
              <a:ext cx="3533711" cy="32060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0" name="Grupa 29"/>
          <p:cNvGrpSpPr/>
          <p:nvPr/>
        </p:nvGrpSpPr>
        <p:grpSpPr>
          <a:xfrm>
            <a:off x="122875" y="4653136"/>
            <a:ext cx="8460369" cy="1070980"/>
            <a:chOff x="122875" y="4653136"/>
            <a:chExt cx="8460369" cy="1070980"/>
          </a:xfrm>
        </p:grpSpPr>
        <p:cxnSp>
          <p:nvCxnSpPr>
            <p:cNvPr id="23" name="Łącznik prosty 22"/>
            <p:cNvCxnSpPr/>
            <p:nvPr/>
          </p:nvCxnSpPr>
          <p:spPr>
            <a:xfrm>
              <a:off x="5868144" y="46531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7812360" y="46531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a 27"/>
            <p:cNvGrpSpPr/>
            <p:nvPr/>
          </p:nvGrpSpPr>
          <p:grpSpPr>
            <a:xfrm>
              <a:off x="122875" y="4822123"/>
              <a:ext cx="8460369" cy="901993"/>
              <a:chOff x="122875" y="4822123"/>
              <a:chExt cx="8460369" cy="901993"/>
            </a:xfrm>
          </p:grpSpPr>
          <p:sp>
            <p:nvSpPr>
              <p:cNvPr id="21" name="pole tekstowe 20"/>
              <p:cNvSpPr txBox="1"/>
              <p:nvPr/>
            </p:nvSpPr>
            <p:spPr>
              <a:xfrm>
                <a:off x="122875" y="4822123"/>
                <a:ext cx="29523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smtClean="0"/>
                  <a:t>By </a:t>
                </a:r>
                <a:r>
                  <a:rPr lang="pl-PL" sz="2000" b="1" dirty="0" err="1" smtClean="0"/>
                  <a:t>Markov</a:t>
                </a:r>
                <a:r>
                  <a:rPr lang="pl-PL" sz="2000" b="1" dirty="0" smtClean="0"/>
                  <a:t> property….</a:t>
                </a:r>
                <a:endParaRPr lang="en-US" sz="2000" b="1" dirty="0"/>
              </a:p>
            </p:txBody>
          </p:sp>
          <p:cxnSp>
            <p:nvCxnSpPr>
              <p:cNvPr id="25" name="Łącznik prosty 24"/>
              <p:cNvCxnSpPr/>
              <p:nvPr/>
            </p:nvCxnSpPr>
            <p:spPr>
              <a:xfrm>
                <a:off x="5868144" y="5157192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1520" y="5445224"/>
                <a:ext cx="8331724" cy="278892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grpSp>
        <p:nvGrpSpPr>
          <p:cNvPr id="29" name="Grupa 28"/>
          <p:cNvGrpSpPr/>
          <p:nvPr/>
        </p:nvGrpSpPr>
        <p:grpSpPr>
          <a:xfrm>
            <a:off x="899592" y="5877272"/>
            <a:ext cx="7677484" cy="659895"/>
            <a:chOff x="899592" y="5877272"/>
            <a:chExt cx="7677484" cy="659895"/>
          </a:xfrm>
        </p:grpSpPr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674" t="-25816" r="-2674" b="-25816"/>
            <a:stretch>
              <a:fillRect/>
            </a:stretch>
          </p:blipFill>
          <p:spPr bwMode="auto">
            <a:xfrm>
              <a:off x="899592" y="5949280"/>
              <a:ext cx="3546142" cy="5286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8064" y="5877272"/>
              <a:ext cx="3429012" cy="65989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2" name="Prostokąt 41"/>
          <p:cNvSpPr/>
          <p:nvPr/>
        </p:nvSpPr>
        <p:spPr>
          <a:xfrm>
            <a:off x="0" y="648866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K</a:t>
            </a:r>
            <a:r>
              <a:rPr lang="pt-BR" dirty="0" smtClean="0">
                <a:solidFill>
                  <a:prstClr val="black"/>
                </a:solidFill>
              </a:rPr>
              <a:t>. </a:t>
            </a:r>
            <a:r>
              <a:rPr lang="pl-PL" dirty="0" smtClean="0">
                <a:solidFill>
                  <a:prstClr val="black"/>
                </a:solidFill>
              </a:rPr>
              <a:t>Matsumoto, </a:t>
            </a:r>
            <a:r>
              <a:rPr lang="pl-PL" dirty="0" smtClean="0"/>
              <a:t>arXiv:1006.0300 (2010)</a:t>
            </a:r>
          </a:p>
          <a:p>
            <a:pPr lvl="0"/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7 C -0.01858 -0.00786 -0.03177 -0.00855 -0.05243 -0.00855 " pathEditMode="relative" ptsTypes="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46821E-7 C -0.00955 -0.00208 -0.01944 -0.00462 -0.02864 -0.00855 C -0.03663 -0.00786 -0.04462 -0.00763 -0.05243 -0.00647 C -0.05555 -0.00601 -0.06042 3.46821E-7 -0.06042 3.46821E-7 " pathEditMode="relative" ptsTypes="fff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Łącznik prosty 29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2" name="Obraz 3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6" y="1484784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33" name="Schemat blokowy: opóźnienie 32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492896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564904"/>
            <a:ext cx="520308" cy="479547"/>
          </a:xfrm>
          <a:prstGeom prst="rect">
            <a:avLst/>
          </a:prstGeom>
          <a:noFill/>
          <a:ln/>
          <a:effectLst/>
        </p:spPr>
      </p:pic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940152" y="2564904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46" name="Łącznik prosty ze strzałką 45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Prostokąt 52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4" name="Obraz 5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7" y="2204864"/>
            <a:ext cx="409492" cy="374685"/>
          </a:xfrm>
          <a:prstGeom prst="rect">
            <a:avLst/>
          </a:prstGeom>
          <a:noFill/>
          <a:ln/>
          <a:effectLst/>
        </p:spPr>
      </p:pic>
      <p:cxnSp>
        <p:nvCxnSpPr>
          <p:cNvPr id="55" name="Łącznik prosty 54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Prostokąt 56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8" name="Obraz 5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401277" y="3573016"/>
            <a:ext cx="409492" cy="374685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2564904"/>
            <a:ext cx="596974" cy="3218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Łącznik prosty 91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rostokąt 92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347864" y="1556792"/>
            <a:ext cx="546671" cy="374685"/>
          </a:xfrm>
          <a:prstGeom prst="rect">
            <a:avLst/>
          </a:prstGeom>
          <a:noFill/>
          <a:ln/>
          <a:effectLst/>
        </p:spPr>
      </p:pic>
      <p:cxnSp>
        <p:nvCxnSpPr>
          <p:cNvPr id="68" name="Łącznik prosty 67"/>
          <p:cNvCxnSpPr/>
          <p:nvPr/>
        </p:nvCxnSpPr>
        <p:spPr bwMode="auto">
          <a:xfrm>
            <a:off x="5577886" y="558924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5793910" y="53012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5" name="Obraz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940152" y="5373216"/>
            <a:ext cx="511865" cy="477058"/>
          </a:xfrm>
          <a:prstGeom prst="rect">
            <a:avLst/>
          </a:prstGeom>
          <a:noFill/>
          <a:ln/>
          <a:effectLst/>
        </p:spPr>
      </p:pic>
      <p:sp>
        <p:nvSpPr>
          <p:cNvPr id="71" name="pole tekstowe 70"/>
          <p:cNvSpPr txBox="1"/>
          <p:nvPr/>
        </p:nvSpPr>
        <p:spPr>
          <a:xfrm>
            <a:off x="6948264" y="5229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72" name="Łącznik prosty 71"/>
          <p:cNvCxnSpPr/>
          <p:nvPr/>
        </p:nvCxnSpPr>
        <p:spPr bwMode="auto">
          <a:xfrm>
            <a:off x="7286936" y="5013176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7574968" y="4725144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7703840" y="4797152"/>
            <a:ext cx="546603" cy="374638"/>
          </a:xfrm>
          <a:prstGeom prst="rect">
            <a:avLst/>
          </a:prstGeom>
          <a:noFill/>
          <a:ln/>
          <a:effectLst/>
        </p:spPr>
      </p:pic>
      <p:pic>
        <p:nvPicPr>
          <p:cNvPr id="77" name="Obraz 7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 l="-47244" t="-40380" r="-47244" b="-40380"/>
          <a:stretch>
            <a:fillRect/>
          </a:stretch>
        </p:blipFill>
        <p:spPr bwMode="auto">
          <a:xfrm>
            <a:off x="7766271" y="5996566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83" name="Łącznik prosty ze strzałką 82"/>
          <p:cNvCxnSpPr/>
          <p:nvPr/>
        </p:nvCxnSpPr>
        <p:spPr>
          <a:xfrm flipV="1">
            <a:off x="7988399" y="53171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Obraz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3880" y="5445224"/>
            <a:ext cx="876285" cy="320719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436096" y="4581128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stokąt 87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rostokąt 88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rostokąt 90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chemat blokowy: opóźnienie 94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Obraz 9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492896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16" name="Obraz 11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2564904"/>
            <a:ext cx="596974" cy="321871"/>
          </a:xfrm>
          <a:prstGeom prst="rect">
            <a:avLst/>
          </a:prstGeom>
          <a:noFill/>
          <a:ln/>
          <a:effectLst/>
        </p:spPr>
      </p:pic>
      <p:pic>
        <p:nvPicPr>
          <p:cNvPr id="98" name="Obraz 9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564904"/>
            <a:ext cx="520308" cy="479547"/>
          </a:xfrm>
          <a:prstGeom prst="rect">
            <a:avLst/>
          </a:prstGeom>
          <a:noFill/>
          <a:ln/>
          <a:effectLst/>
        </p:spPr>
      </p:pic>
      <p:pic>
        <p:nvPicPr>
          <p:cNvPr id="99" name="Obraz 9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5940152" y="2564904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100" name="Łącznik prosty ze strzałką 99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331122" y="2204864"/>
            <a:ext cx="580154" cy="375153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3241388" y="3573016"/>
            <a:ext cx="649089" cy="374711"/>
          </a:xfrm>
          <a:prstGeom prst="rect">
            <a:avLst/>
          </a:prstGeom>
          <a:noFill/>
          <a:ln/>
          <a:effectLst/>
        </p:spPr>
      </p:pic>
      <p:pic>
        <p:nvPicPr>
          <p:cNvPr id="117" name="Obraz 11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761" t="-21771" r="-1761" b="-21771"/>
          <a:stretch>
            <a:fillRect/>
          </a:stretch>
        </p:blipFill>
        <p:spPr bwMode="auto">
          <a:xfrm>
            <a:off x="228698" y="4558305"/>
            <a:ext cx="5575123" cy="6252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0" name="Obraz 11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67544" y="5517232"/>
            <a:ext cx="4318645" cy="3181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>
            <a:off x="2555776" y="1340768"/>
            <a:ext cx="187220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Łącznik prosty 91"/>
          <p:cNvCxnSpPr/>
          <p:nvPr/>
        </p:nvCxnSpPr>
        <p:spPr bwMode="auto">
          <a:xfrm>
            <a:off x="2915815" y="1700808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Prostokąt 92"/>
          <p:cNvSpPr/>
          <p:nvPr/>
        </p:nvSpPr>
        <p:spPr>
          <a:xfrm>
            <a:off x="3203847" y="141277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i="1" dirty="0" smtClean="0">
                <a:latin typeface="+mj-lt"/>
                <a:ea typeface="+mj-ea"/>
                <a:cs typeface="+mj-cs"/>
              </a:rPr>
              <a:t>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channels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used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parallel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47864" y="1556792"/>
            <a:ext cx="546671" cy="374685"/>
          </a:xfrm>
          <a:prstGeom prst="rect">
            <a:avLst/>
          </a:prstGeom>
          <a:noFill/>
          <a:ln/>
          <a:effectLst/>
        </p:spPr>
      </p:pic>
      <p:cxnSp>
        <p:nvCxnSpPr>
          <p:cNvPr id="68" name="Łącznik prosty 67"/>
          <p:cNvCxnSpPr/>
          <p:nvPr/>
        </p:nvCxnSpPr>
        <p:spPr bwMode="auto">
          <a:xfrm>
            <a:off x="5577886" y="558924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5793910" y="53012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5" name="Obraz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940152" y="5373216"/>
            <a:ext cx="511865" cy="477058"/>
          </a:xfrm>
          <a:prstGeom prst="rect">
            <a:avLst/>
          </a:prstGeom>
          <a:noFill/>
          <a:ln/>
          <a:effectLst/>
        </p:spPr>
      </p:pic>
      <p:sp>
        <p:nvSpPr>
          <p:cNvPr id="71" name="pole tekstowe 70"/>
          <p:cNvSpPr txBox="1"/>
          <p:nvPr/>
        </p:nvSpPr>
        <p:spPr>
          <a:xfrm>
            <a:off x="6948264" y="5229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72" name="Łącznik prosty 71"/>
          <p:cNvCxnSpPr/>
          <p:nvPr/>
        </p:nvCxnSpPr>
        <p:spPr bwMode="auto">
          <a:xfrm>
            <a:off x="7286936" y="5013176"/>
            <a:ext cx="144016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7574968" y="4725144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4" name="Obraz 8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703840" y="4797152"/>
            <a:ext cx="546603" cy="374638"/>
          </a:xfrm>
          <a:prstGeom prst="rect">
            <a:avLst/>
          </a:prstGeom>
          <a:noFill/>
          <a:ln/>
          <a:effectLst/>
        </p:spPr>
      </p:pic>
      <p:pic>
        <p:nvPicPr>
          <p:cNvPr id="77" name="Obraz 7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rcRect l="-47244" t="-40380" r="-47244" b="-40380"/>
          <a:stretch>
            <a:fillRect/>
          </a:stretch>
        </p:blipFill>
        <p:spPr bwMode="auto">
          <a:xfrm>
            <a:off x="7766271" y="5996566"/>
            <a:ext cx="398203" cy="433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cxnSp>
        <p:nvCxnSpPr>
          <p:cNvPr id="83" name="Łącznik prosty ze strzałką 82"/>
          <p:cNvCxnSpPr/>
          <p:nvPr/>
        </p:nvCxnSpPr>
        <p:spPr>
          <a:xfrm flipV="1">
            <a:off x="7988399" y="531718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Obraz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3880" y="5445224"/>
            <a:ext cx="876285" cy="320719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436096" y="4581128"/>
            <a:ext cx="3528392" cy="19442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rostokąt 87"/>
          <p:cNvSpPr/>
          <p:nvPr/>
        </p:nvSpPr>
        <p:spPr>
          <a:xfrm>
            <a:off x="7164288" y="1268760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rostokąt 88"/>
          <p:cNvSpPr/>
          <p:nvPr/>
        </p:nvSpPr>
        <p:spPr>
          <a:xfrm>
            <a:off x="5148064" y="1340768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rostokąt 90"/>
          <p:cNvSpPr/>
          <p:nvPr/>
        </p:nvSpPr>
        <p:spPr>
          <a:xfrm>
            <a:off x="467544" y="1340768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chemat blokowy: opóźnienie 94"/>
          <p:cNvSpPr/>
          <p:nvPr/>
        </p:nvSpPr>
        <p:spPr>
          <a:xfrm>
            <a:off x="5868144" y="2132856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Obraz 9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492896"/>
            <a:ext cx="604625" cy="349042"/>
          </a:xfrm>
          <a:prstGeom prst="rect">
            <a:avLst/>
          </a:prstGeom>
          <a:noFill/>
          <a:ln/>
          <a:effectLst/>
        </p:spPr>
      </p:pic>
      <p:pic>
        <p:nvPicPr>
          <p:cNvPr id="116" name="Obraz 11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2564904"/>
            <a:ext cx="596974" cy="321871"/>
          </a:xfrm>
          <a:prstGeom prst="rect">
            <a:avLst/>
          </a:prstGeom>
          <a:noFill/>
          <a:ln/>
          <a:effectLst/>
        </p:spPr>
      </p:pic>
      <p:pic>
        <p:nvPicPr>
          <p:cNvPr id="98" name="Obraz 9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564904"/>
            <a:ext cx="520308" cy="479547"/>
          </a:xfrm>
          <a:prstGeom prst="rect">
            <a:avLst/>
          </a:prstGeom>
          <a:noFill/>
          <a:ln/>
          <a:effectLst/>
        </p:spPr>
      </p:pic>
      <p:pic>
        <p:nvPicPr>
          <p:cNvPr id="99" name="Obraz 9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940152" y="2564904"/>
            <a:ext cx="432046" cy="360758"/>
          </a:xfrm>
          <a:prstGeom prst="rect">
            <a:avLst/>
          </a:prstGeom>
          <a:noFill/>
          <a:ln/>
          <a:effectLst/>
        </p:spPr>
      </p:pic>
      <p:cxnSp>
        <p:nvCxnSpPr>
          <p:cNvPr id="100" name="Łącznik prosty ze strzałką 99"/>
          <p:cNvCxnSpPr/>
          <p:nvPr/>
        </p:nvCxnSpPr>
        <p:spPr>
          <a:xfrm>
            <a:off x="1979712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4644008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>
            <a:off x="6732240" y="2708920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 bwMode="auto">
          <a:xfrm>
            <a:off x="2927242" y="2397223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Prostokąt 103"/>
          <p:cNvSpPr/>
          <p:nvPr/>
        </p:nvSpPr>
        <p:spPr>
          <a:xfrm>
            <a:off x="3203848" y="2132856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/>
          <p:nvPr/>
        </p:nvCxnSpPr>
        <p:spPr>
          <a:xfrm>
            <a:off x="3563888" y="2924944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 bwMode="auto">
          <a:xfrm>
            <a:off x="2987824" y="378904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203848" y="350100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3331122" y="2204864"/>
            <a:ext cx="580154" cy="375153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241388" y="3573016"/>
            <a:ext cx="649089" cy="374711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31" t="-21771" r="-2131" b="-21771"/>
          <a:stretch>
            <a:fillRect/>
          </a:stretch>
        </p:blipFill>
        <p:spPr bwMode="auto">
          <a:xfrm>
            <a:off x="369386" y="4482970"/>
            <a:ext cx="4802553" cy="6471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0" name="Obraz 11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467544" y="5517232"/>
            <a:ext cx="4318645" cy="318135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592" t="-25816" r="-1592" b="-25816"/>
          <a:stretch>
            <a:fillRect/>
          </a:stretch>
        </p:blipFill>
        <p:spPr bwMode="auto">
          <a:xfrm>
            <a:off x="323528" y="6021288"/>
            <a:ext cx="5833017" cy="52869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Precision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thanks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to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classical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567661" y="1556792"/>
            <a:ext cx="5040560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 rot="1200000">
            <a:off x="5985707" y="1645524"/>
            <a:ext cx="1296144" cy="10274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6660232" y="1844824"/>
            <a:ext cx="386004" cy="288032"/>
            <a:chOff x="6660232" y="1844824"/>
            <a:chExt cx="386004" cy="288032"/>
          </a:xfrm>
        </p:grpSpPr>
        <p:sp>
          <p:nvSpPr>
            <p:cNvPr id="8" name="Elipsa 7"/>
            <p:cNvSpPr/>
            <p:nvPr/>
          </p:nvSpPr>
          <p:spPr>
            <a:xfrm>
              <a:off x="6660232" y="20608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0566" y="1844824"/>
              <a:ext cx="305670" cy="2796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Łuk 9"/>
          <p:cNvSpPr/>
          <p:nvPr/>
        </p:nvSpPr>
        <p:spPr>
          <a:xfrm>
            <a:off x="5580112" y="2060848"/>
            <a:ext cx="1512168" cy="936104"/>
          </a:xfrm>
          <a:prstGeom prst="arc">
            <a:avLst>
              <a:gd name="adj1" fmla="val 14758231"/>
              <a:gd name="adj2" fmla="val 208277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44" t="-10911" r="-3544" b="-10911"/>
          <a:stretch>
            <a:fillRect/>
          </a:stretch>
        </p:blipFill>
        <p:spPr bwMode="auto">
          <a:xfrm>
            <a:off x="221117" y="2102454"/>
            <a:ext cx="3094374" cy="114343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484784"/>
            <a:ext cx="2920370" cy="381000"/>
          </a:xfrm>
          <a:prstGeom prst="rect">
            <a:avLst/>
          </a:prstGeom>
          <a:noFill/>
          <a:ln/>
          <a:effectLst/>
        </p:spPr>
      </p:pic>
      <p:sp>
        <p:nvSpPr>
          <p:cNvPr id="21" name="pole tekstowe 20"/>
          <p:cNvSpPr txBox="1"/>
          <p:nvPr/>
        </p:nvSpPr>
        <p:spPr>
          <a:xfrm>
            <a:off x="251520" y="4005064"/>
            <a:ext cx="84969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/>
              <a:t>Generlic</a:t>
            </a:r>
            <a:r>
              <a:rPr lang="pl-PL" sz="2400" dirty="0" smtClean="0"/>
              <a:t> </a:t>
            </a:r>
            <a:r>
              <a:rPr lang="pl-PL" sz="2400" dirty="0" err="1" smtClean="0"/>
              <a:t>decoherence</a:t>
            </a:r>
            <a:r>
              <a:rPr lang="pl-PL" sz="2400" dirty="0" smtClean="0"/>
              <a:t> model will manifest </a:t>
            </a:r>
            <a:r>
              <a:rPr lang="pl-PL" sz="2400" dirty="0" err="1" smtClean="0"/>
              <a:t>shot</a:t>
            </a:r>
            <a:r>
              <a:rPr lang="pl-PL" sz="2400" dirty="0" smtClean="0"/>
              <a:t> </a:t>
            </a:r>
            <a:r>
              <a:rPr lang="pl-PL" sz="2400" dirty="0" err="1" smtClean="0"/>
              <a:t>noise</a:t>
            </a:r>
            <a:r>
              <a:rPr lang="pl-PL" sz="2400" dirty="0" smtClean="0"/>
              <a:t> </a:t>
            </a:r>
            <a:r>
              <a:rPr lang="pl-PL" sz="2400" dirty="0" err="1" smtClean="0"/>
              <a:t>scaling</a:t>
            </a:r>
            <a:endParaRPr lang="en-US" sz="24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1520" y="4581128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To </a:t>
            </a:r>
            <a:r>
              <a:rPr lang="pl-PL" sz="2400" dirty="0" err="1" smtClean="0"/>
              <a:t>get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tighest</a:t>
            </a:r>
            <a:r>
              <a:rPr lang="pl-PL" sz="2400" dirty="0" smtClean="0"/>
              <a:t> </a:t>
            </a:r>
            <a:r>
              <a:rPr lang="pl-PL" sz="2400" dirty="0" err="1" smtClean="0"/>
              <a:t>bound</a:t>
            </a:r>
            <a:r>
              <a:rPr lang="pl-PL" sz="2400" dirty="0" smtClean="0"/>
              <a:t> we </a:t>
            </a:r>
            <a:r>
              <a:rPr lang="pl-PL" sz="2400" dirty="0" err="1" smtClean="0"/>
              <a:t>need</a:t>
            </a:r>
            <a:r>
              <a:rPr lang="pl-PL" sz="2400" dirty="0" smtClean="0"/>
              <a:t> to </a:t>
            </a:r>
            <a:r>
              <a:rPr lang="pl-PL" sz="2400" dirty="0" err="1" smtClean="0"/>
              <a:t>find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classical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lowest</a:t>
            </a:r>
            <a:r>
              <a:rPr lang="pl-PL" sz="2400" dirty="0" smtClean="0"/>
              <a:t> </a:t>
            </a:r>
            <a:r>
              <a:rPr lang="pl-PL" sz="2400" i="1" dirty="0" err="1" smtClean="0"/>
              <a:t>F</a:t>
            </a:r>
            <a:r>
              <a:rPr lang="pl-PL" sz="2400" baseline="-25000" dirty="0" err="1" smtClean="0"/>
              <a:t>cl</a:t>
            </a:r>
            <a:endParaRPr lang="en-US" sz="2400" dirty="0"/>
          </a:p>
        </p:txBody>
      </p:sp>
      <p:grpSp>
        <p:nvGrpSpPr>
          <p:cNvPr id="29" name="Grupa 28"/>
          <p:cNvGrpSpPr/>
          <p:nvPr/>
        </p:nvGrpSpPr>
        <p:grpSpPr>
          <a:xfrm>
            <a:off x="251520" y="1715322"/>
            <a:ext cx="8352928" cy="2247351"/>
            <a:chOff x="251520" y="1715322"/>
            <a:chExt cx="8352928" cy="2247351"/>
          </a:xfrm>
        </p:grpSpPr>
        <p:grpSp>
          <p:nvGrpSpPr>
            <p:cNvPr id="18" name="Grupa 17"/>
            <p:cNvGrpSpPr/>
            <p:nvPr/>
          </p:nvGrpSpPr>
          <p:grpSpPr>
            <a:xfrm>
              <a:off x="251520" y="3501008"/>
              <a:ext cx="8352928" cy="461665"/>
              <a:chOff x="251520" y="3501008"/>
              <a:chExt cx="8352928" cy="461665"/>
            </a:xfrm>
          </p:grpSpPr>
          <p:sp>
            <p:nvSpPr>
              <p:cNvPr id="17" name="pole tekstowe 16"/>
              <p:cNvSpPr txBox="1"/>
              <p:nvPr/>
            </p:nvSpPr>
            <p:spPr>
              <a:xfrm>
                <a:off x="251520" y="3501008"/>
                <a:ext cx="41764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pl-PL" sz="2400" dirty="0" smtClean="0"/>
                  <a:t> For </a:t>
                </a:r>
                <a:r>
                  <a:rPr lang="pl-PL" sz="2400" dirty="0" err="1" smtClean="0"/>
                  <a:t>unitary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channels</a:t>
                </a:r>
                <a:r>
                  <a:rPr lang="pl-PL" sz="2400" dirty="0" smtClean="0"/>
                  <a:t>                    </a:t>
                </a:r>
                <a:endParaRPr lang="en-US" sz="2400" dirty="0"/>
              </a:p>
            </p:txBody>
          </p:sp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203848" y="3573016"/>
                <a:ext cx="1097282" cy="30541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0" name="pole tekstowe 19"/>
              <p:cNvSpPr txBox="1"/>
              <p:nvPr/>
            </p:nvSpPr>
            <p:spPr>
              <a:xfrm>
                <a:off x="4427984" y="3501008"/>
                <a:ext cx="41764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/>
                  <a:t>Heisenberg </a:t>
                </a:r>
                <a:r>
                  <a:rPr lang="pl-PL" sz="2400" dirty="0" err="1" smtClean="0"/>
                  <a:t>scaling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possible</a:t>
                </a:r>
                <a:endParaRPr lang="en-US" sz="2400" dirty="0"/>
              </a:p>
            </p:txBody>
          </p:sp>
        </p:grpSp>
        <p:grpSp>
          <p:nvGrpSpPr>
            <p:cNvPr id="28" name="Grupa 27"/>
            <p:cNvGrpSpPr/>
            <p:nvPr/>
          </p:nvGrpSpPr>
          <p:grpSpPr bwMode="auto">
            <a:xfrm>
              <a:off x="8201428" y="1715322"/>
              <a:ext cx="386003" cy="288032"/>
              <a:chOff x="8201429" y="1715322"/>
              <a:chExt cx="386003" cy="288032"/>
            </a:xfrm>
          </p:grpSpPr>
          <p:sp>
            <p:nvSpPr>
              <p:cNvPr id="24" name="Elipsa 23"/>
              <p:cNvSpPr/>
              <p:nvPr/>
            </p:nvSpPr>
            <p:spPr bwMode="auto">
              <a:xfrm>
                <a:off x="8201429" y="19313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281762" y="1715322"/>
                <a:ext cx="305670" cy="279688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+mj-lt"/>
                <a:ea typeface="+mj-ea"/>
                <a:cs typeface="+mj-cs"/>
              </a:rPr>
              <a:t>The 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„W</a:t>
            </a:r>
            <a:r>
              <a:rPr lang="en-GB" sz="6000" b="1" dirty="0" err="1" smtClean="0">
                <a:latin typeface="+mj-lt"/>
                <a:ea typeface="+mj-ea"/>
                <a:cs typeface="+mj-cs"/>
              </a:rPr>
              <a:t>orst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”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classical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simulation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9" name="Grupa 38"/>
          <p:cNvGrpSpPr/>
          <p:nvPr/>
        </p:nvGrpSpPr>
        <p:grpSpPr>
          <a:xfrm>
            <a:off x="3567661" y="1556792"/>
            <a:ext cx="5040560" cy="1728192"/>
            <a:chOff x="3567661" y="1556792"/>
            <a:chExt cx="5040560" cy="1728192"/>
          </a:xfrm>
        </p:grpSpPr>
        <p:grpSp>
          <p:nvGrpSpPr>
            <p:cNvPr id="38" name="Grupa 37"/>
            <p:cNvGrpSpPr/>
            <p:nvPr/>
          </p:nvGrpSpPr>
          <p:grpSpPr>
            <a:xfrm>
              <a:off x="3567661" y="1556792"/>
              <a:ext cx="5040560" cy="1728192"/>
              <a:chOff x="3567661" y="1556792"/>
              <a:chExt cx="5040560" cy="1728192"/>
            </a:xfrm>
          </p:grpSpPr>
          <p:sp>
            <p:nvSpPr>
              <p:cNvPr id="42" name="Elipsa 41"/>
              <p:cNvSpPr/>
              <p:nvPr/>
            </p:nvSpPr>
            <p:spPr>
              <a:xfrm>
                <a:off x="3567661" y="1556792"/>
                <a:ext cx="5040560" cy="172819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Obraz 43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287991" y="1757189"/>
                <a:ext cx="304801" cy="2788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6" name="Łuk 55"/>
              <p:cNvSpPr/>
              <p:nvPr/>
            </p:nvSpPr>
            <p:spPr>
              <a:xfrm>
                <a:off x="5223845" y="1988840"/>
                <a:ext cx="1512168" cy="936104"/>
              </a:xfrm>
              <a:prstGeom prst="arc">
                <a:avLst>
                  <a:gd name="adj1" fmla="val 14758231"/>
                  <a:gd name="adj2" fmla="val 2082771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Elipsa 44"/>
            <p:cNvSpPr/>
            <p:nvPr/>
          </p:nvSpPr>
          <p:spPr>
            <a:xfrm>
              <a:off x="6295631" y="199873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5905540" y="1628800"/>
            <a:ext cx="2674483" cy="3615951"/>
            <a:chOff x="5905540" y="1628800"/>
            <a:chExt cx="2674483" cy="3615951"/>
          </a:xfrm>
        </p:grpSpPr>
        <p:pic>
          <p:nvPicPr>
            <p:cNvPr id="127" name="Obraz 126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5540" y="1628800"/>
              <a:ext cx="254067" cy="1262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4" name="Obraz 123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90035" y="2204863"/>
              <a:ext cx="253430" cy="201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0" name="Obraz 129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72200" y="4797152"/>
              <a:ext cx="2207823" cy="44759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upa 46"/>
          <p:cNvGrpSpPr/>
          <p:nvPr/>
        </p:nvGrpSpPr>
        <p:grpSpPr>
          <a:xfrm>
            <a:off x="251520" y="1340768"/>
            <a:ext cx="8140675" cy="1440159"/>
            <a:chOff x="251520" y="1340768"/>
            <a:chExt cx="8140675" cy="1440159"/>
          </a:xfrm>
        </p:grpSpPr>
        <p:cxnSp>
          <p:nvCxnSpPr>
            <p:cNvPr id="62" name="Łącznik prosty 61"/>
            <p:cNvCxnSpPr/>
            <p:nvPr/>
          </p:nvCxnSpPr>
          <p:spPr bwMode="auto">
            <a:xfrm>
              <a:off x="5151835" y="1628799"/>
              <a:ext cx="3240360" cy="115212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ole tekstowe 130"/>
            <p:cNvSpPr txBox="1"/>
            <p:nvPr/>
          </p:nvSpPr>
          <p:spPr>
            <a:xfrm>
              <a:off x="251520" y="1340768"/>
              <a:ext cx="37444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/>
                <a:t>Quantum Fisher </a:t>
              </a:r>
              <a:r>
                <a:rPr lang="pl-PL" sz="2000" b="1" dirty="0" err="1" smtClean="0"/>
                <a:t>Information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at</a:t>
              </a:r>
              <a:r>
                <a:rPr lang="pl-PL" sz="2000" b="1" dirty="0" smtClean="0"/>
                <a:t> a </a:t>
              </a:r>
              <a:r>
                <a:rPr lang="pl-PL" sz="2000" b="1" dirty="0" err="1" smtClean="0"/>
                <a:t>given</a:t>
              </a:r>
              <a:r>
                <a:rPr lang="pl-PL" sz="2000" b="1" dirty="0" smtClean="0"/>
                <a:t>         </a:t>
              </a:r>
              <a:r>
                <a:rPr lang="pl-PL" sz="2000" b="1" dirty="0" err="1" smtClean="0"/>
                <a:t>depends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only</a:t>
              </a:r>
              <a:r>
                <a:rPr lang="pl-PL" sz="2000" b="1" dirty="0" smtClean="0"/>
                <a:t> on</a:t>
              </a:r>
              <a:endParaRPr lang="en-US" sz="2000" b="1" dirty="0"/>
            </a:p>
          </p:txBody>
        </p:sp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15616" y="2276872"/>
              <a:ext cx="381000" cy="3486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8" name="Obraz 67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99600" y="1772816"/>
              <a:ext cx="167975" cy="19653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712" y="2276872"/>
              <a:ext cx="729618" cy="34861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3" name="Grupa 42"/>
          <p:cNvGrpSpPr/>
          <p:nvPr/>
        </p:nvGrpSpPr>
        <p:grpSpPr>
          <a:xfrm>
            <a:off x="179512" y="1412775"/>
            <a:ext cx="8964488" cy="3791665"/>
            <a:chOff x="179512" y="1412775"/>
            <a:chExt cx="8964488" cy="3791665"/>
          </a:xfrm>
        </p:grpSpPr>
        <p:pic>
          <p:nvPicPr>
            <p:cNvPr id="114" name="Obraz 11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06502" y="1412775"/>
              <a:ext cx="331369" cy="2030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9" name="Obraz 11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51549" y="2780926"/>
              <a:ext cx="330106" cy="2783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0" name="Elipsa 59"/>
            <p:cNvSpPr/>
            <p:nvPr/>
          </p:nvSpPr>
          <p:spPr bwMode="auto">
            <a:xfrm>
              <a:off x="5096796" y="158516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ipsa 60"/>
            <p:cNvSpPr/>
            <p:nvPr/>
          </p:nvSpPr>
          <p:spPr bwMode="auto">
            <a:xfrm>
              <a:off x="8333213" y="274225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upa 39"/>
            <p:cNvGrpSpPr/>
            <p:nvPr/>
          </p:nvGrpSpPr>
          <p:grpSpPr>
            <a:xfrm>
              <a:off x="179512" y="4293096"/>
              <a:ext cx="8964488" cy="911344"/>
              <a:chOff x="179512" y="4293096"/>
              <a:chExt cx="8964488" cy="911344"/>
            </a:xfrm>
          </p:grpSpPr>
          <p:sp>
            <p:nvSpPr>
              <p:cNvPr id="72" name="pole tekstowe 24"/>
              <p:cNvSpPr txBox="1"/>
              <p:nvPr/>
            </p:nvSpPr>
            <p:spPr bwMode="auto">
              <a:xfrm>
                <a:off x="179512" y="4293096"/>
                <a:ext cx="89644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 smtClean="0"/>
                  <a:t>The</a:t>
                </a:r>
                <a:r>
                  <a:rPr lang="pl-PL" sz="2000" b="1" dirty="0" smtClean="0"/>
                  <a:t> „</a:t>
                </a:r>
                <a:r>
                  <a:rPr lang="pl-PL" sz="2000" b="1" dirty="0" err="1" smtClean="0"/>
                  <a:t>worst</a:t>
                </a:r>
                <a:r>
                  <a:rPr lang="pl-PL" sz="2000" b="1" dirty="0" smtClean="0"/>
                  <a:t>” </a:t>
                </a:r>
                <a:r>
                  <a:rPr lang="pl-PL" sz="2000" b="1" dirty="0" err="1" smtClean="0"/>
                  <a:t>classical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simulation</a:t>
                </a:r>
                <a:r>
                  <a:rPr lang="pl-PL" sz="2000" b="1" dirty="0" smtClean="0"/>
                  <a:t>:</a:t>
                </a:r>
                <a:endParaRPr lang="en-US" sz="2000" b="1" dirty="0"/>
              </a:p>
            </p:txBody>
          </p:sp>
          <p:pic>
            <p:nvPicPr>
              <p:cNvPr id="73" name="Obraz 72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899592" y="4869160"/>
                <a:ext cx="4470968" cy="335280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75" name="pole tekstowe 24"/>
          <p:cNvSpPr txBox="1"/>
          <p:nvPr/>
        </p:nvSpPr>
        <p:spPr bwMode="auto">
          <a:xfrm>
            <a:off x="179512" y="6237312"/>
            <a:ext cx="89644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Works for     </a:t>
            </a:r>
            <a:r>
              <a:rPr lang="pl-PL" sz="2000" b="1" dirty="0" err="1" smtClean="0"/>
              <a:t>non-extremal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channels</a:t>
            </a:r>
            <a:endParaRPr lang="en-US" sz="2000" b="1" dirty="0"/>
          </a:p>
        </p:txBody>
      </p:sp>
      <p:pic>
        <p:nvPicPr>
          <p:cNvPr id="76" name="Obraz 7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789" y="6380719"/>
            <a:ext cx="167975" cy="196531"/>
          </a:xfrm>
          <a:prstGeom prst="rect">
            <a:avLst/>
          </a:prstGeom>
          <a:noFill/>
          <a:ln/>
          <a:effectLst/>
        </p:spPr>
      </p:pic>
      <p:grpSp>
        <p:nvGrpSpPr>
          <p:cNvPr id="67" name="Grupa 66"/>
          <p:cNvGrpSpPr/>
          <p:nvPr/>
        </p:nvGrpSpPr>
        <p:grpSpPr>
          <a:xfrm>
            <a:off x="207707" y="1965003"/>
            <a:ext cx="8964488" cy="2159453"/>
            <a:chOff x="207707" y="1965003"/>
            <a:chExt cx="8964488" cy="2159453"/>
          </a:xfrm>
        </p:grpSpPr>
        <p:grpSp>
          <p:nvGrpSpPr>
            <p:cNvPr id="58" name="Grupa 57"/>
            <p:cNvGrpSpPr/>
            <p:nvPr/>
          </p:nvGrpSpPr>
          <p:grpSpPr>
            <a:xfrm>
              <a:off x="207707" y="1988840"/>
              <a:ext cx="8964488" cy="2135616"/>
              <a:chOff x="207707" y="1988840"/>
              <a:chExt cx="8964488" cy="2135616"/>
            </a:xfrm>
          </p:grpSpPr>
          <p:grpSp>
            <p:nvGrpSpPr>
              <p:cNvPr id="36" name="Grupa 35"/>
              <p:cNvGrpSpPr/>
              <p:nvPr/>
            </p:nvGrpSpPr>
            <p:grpSpPr>
              <a:xfrm>
                <a:off x="207707" y="3297560"/>
                <a:ext cx="8964488" cy="826896"/>
                <a:chOff x="207707" y="3297560"/>
                <a:chExt cx="8964488" cy="826896"/>
              </a:xfrm>
            </p:grpSpPr>
            <p:sp>
              <p:nvSpPr>
                <p:cNvPr id="66" name="pole tekstowe 24"/>
                <p:cNvSpPr txBox="1"/>
                <p:nvPr/>
              </p:nvSpPr>
              <p:spPr bwMode="auto">
                <a:xfrm>
                  <a:off x="207707" y="3297560"/>
                  <a:ext cx="896448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b="1" dirty="0" err="1" smtClean="0"/>
                    <a:t>It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is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enough</a:t>
                  </a:r>
                  <a:r>
                    <a:rPr lang="pl-PL" sz="2000" b="1" dirty="0" smtClean="0"/>
                    <a:t> to </a:t>
                  </a:r>
                  <a:r>
                    <a:rPr lang="pl-PL" sz="2000" b="1" dirty="0" err="1" smtClean="0"/>
                    <a:t>analize,,local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classical</a:t>
                  </a:r>
                  <a:r>
                    <a:rPr lang="pl-PL" sz="2000" b="1" dirty="0" smtClean="0"/>
                    <a:t> </a:t>
                  </a:r>
                  <a:r>
                    <a:rPr lang="pl-PL" sz="2000" b="1" dirty="0" err="1" smtClean="0"/>
                    <a:t>simulation</a:t>
                  </a:r>
                  <a:r>
                    <a:rPr lang="pl-PL" sz="2000" b="1" dirty="0" smtClean="0"/>
                    <a:t>’’:</a:t>
                  </a:r>
                  <a:endParaRPr lang="en-US" sz="2000" b="1" dirty="0"/>
                </a:p>
              </p:txBody>
            </p:sp>
            <p:pic>
              <p:nvPicPr>
                <p:cNvPr id="70" name="Obraz 69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739580" y="3789040"/>
                  <a:ext cx="3828788" cy="335416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48" name="Obraz 47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92080" y="1988840"/>
                <a:ext cx="628878" cy="2557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44208" y="2276872"/>
                <a:ext cx="652638" cy="25574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9" name="Elipsa 58"/>
            <p:cNvSpPr/>
            <p:nvPr/>
          </p:nvSpPr>
          <p:spPr bwMode="auto">
            <a:xfrm>
              <a:off x="5786416" y="19650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ipsa 62"/>
            <p:cNvSpPr/>
            <p:nvPr/>
          </p:nvSpPr>
          <p:spPr bwMode="auto">
            <a:xfrm>
              <a:off x="6660232" y="227687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upa 50"/>
          <p:cNvGrpSpPr/>
          <p:nvPr/>
        </p:nvGrpSpPr>
        <p:grpSpPr bwMode="auto">
          <a:xfrm>
            <a:off x="3381196" y="5445223"/>
            <a:ext cx="5801477" cy="1412777"/>
            <a:chOff x="3342523" y="5445223"/>
            <a:chExt cx="5801477" cy="1412777"/>
          </a:xfrm>
        </p:grpSpPr>
        <p:pic>
          <p:nvPicPr>
            <p:cNvPr id="41" name="Obraz 4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342523" y="5445223"/>
              <a:ext cx="2292409" cy="73925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71" name="Prostokąt 70"/>
            <p:cNvSpPr/>
            <p:nvPr/>
          </p:nvSpPr>
          <p:spPr bwMode="auto">
            <a:xfrm>
              <a:off x="4644008" y="6519446"/>
              <a:ext cx="449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prstClr val="black"/>
                  </a:solidFill>
                </a:rPr>
                <a:t>RDD,</a:t>
              </a:r>
              <a:r>
                <a:rPr lang="en-US" sz="1600" dirty="0" smtClean="0">
                  <a:solidFill>
                    <a:prstClr val="black"/>
                  </a:solidFill>
                </a:rPr>
                <a:t> </a:t>
              </a:r>
              <a:r>
                <a:rPr lang="pl-PL" sz="1600" dirty="0" smtClean="0">
                  <a:solidFill>
                    <a:prstClr val="black"/>
                  </a:solidFill>
                </a:rPr>
                <a:t>M. Guta, J.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Kolodynski</a:t>
              </a:r>
              <a:r>
                <a:rPr lang="pl-PL" sz="1600" dirty="0" smtClean="0">
                  <a:solidFill>
                    <a:prstClr val="black"/>
                  </a:solidFill>
                </a:rPr>
                <a:t>, </a:t>
              </a:r>
              <a:r>
                <a:rPr lang="pl-PL" sz="1600" dirty="0" smtClean="0"/>
                <a:t>arXiv:1201.3940 </a:t>
              </a:r>
              <a:r>
                <a:rPr lang="pl-PL" sz="1600" dirty="0" smtClean="0">
                  <a:solidFill>
                    <a:prstClr val="black"/>
                  </a:solidFill>
                </a:rPr>
                <a:t>(2012)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Dephasing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: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derivation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60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seconds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!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805570" y="1340767"/>
            <a:ext cx="2543640" cy="828032"/>
            <a:chOff x="5997758" y="4941168"/>
            <a:chExt cx="2543640" cy="828032"/>
          </a:xfrm>
        </p:grpSpPr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Elipsa 6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a 8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a 9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Łuk 10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Obraz 5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pole tekstowe 13"/>
          <p:cNvSpPr txBox="1"/>
          <p:nvPr/>
        </p:nvSpPr>
        <p:spPr>
          <a:xfrm>
            <a:off x="1453642" y="105273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endParaRPr lang="en-US" sz="2000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562" y="2348879"/>
            <a:ext cx="3284869" cy="789897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556792"/>
            <a:ext cx="2423623" cy="593905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2276872"/>
            <a:ext cx="2606045" cy="593905"/>
          </a:xfrm>
          <a:prstGeom prst="rect">
            <a:avLst/>
          </a:prstGeom>
          <a:noFill/>
          <a:ln/>
          <a:effectLst/>
        </p:spPr>
      </p:pic>
      <p:sp>
        <p:nvSpPr>
          <p:cNvPr id="27" name="pole tekstowe 26"/>
          <p:cNvSpPr txBox="1"/>
          <p:nvPr/>
        </p:nvSpPr>
        <p:spPr>
          <a:xfrm>
            <a:off x="373522" y="3212975"/>
            <a:ext cx="8770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Choi-Jamiołkowski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isomorphism</a:t>
            </a:r>
            <a:r>
              <a:rPr lang="pl-PL" sz="2000" b="1" dirty="0" smtClean="0"/>
              <a:t> (</a:t>
            </a:r>
            <a:r>
              <a:rPr lang="pl-PL" sz="2000" dirty="0" err="1" smtClean="0"/>
              <a:t>positivie</a:t>
            </a:r>
            <a:r>
              <a:rPr lang="pl-PL" sz="2000" dirty="0" smtClean="0"/>
              <a:t> </a:t>
            </a:r>
            <a:r>
              <a:rPr lang="pl-PL" sz="2000" dirty="0" err="1" smtClean="0"/>
              <a:t>operators</a:t>
            </a:r>
            <a:r>
              <a:rPr lang="pl-PL" sz="2000" dirty="0" smtClean="0"/>
              <a:t> </a:t>
            </a:r>
            <a:r>
              <a:rPr lang="pl-PL" sz="2000" dirty="0" err="1" smtClean="0"/>
              <a:t>correspond</a:t>
            </a:r>
            <a:r>
              <a:rPr lang="pl-PL" sz="2000" dirty="0" smtClean="0"/>
              <a:t> to </a:t>
            </a:r>
            <a:r>
              <a:rPr lang="pl-PL" sz="2000" dirty="0" err="1" smtClean="0"/>
              <a:t>physical</a:t>
            </a:r>
            <a:r>
              <a:rPr lang="pl-PL" sz="2000" dirty="0" smtClean="0"/>
              <a:t> </a:t>
            </a:r>
            <a:r>
              <a:rPr lang="pl-PL" sz="2000" dirty="0" err="1" smtClean="0"/>
              <a:t>maps</a:t>
            </a:r>
            <a:r>
              <a:rPr lang="pl-PL" sz="2000" dirty="0" smtClean="0"/>
              <a:t>)</a:t>
            </a:r>
            <a:endParaRPr lang="en-US" sz="2000" dirty="0" smtClean="0"/>
          </a:p>
        </p:txBody>
      </p:sp>
      <p:pic>
        <p:nvPicPr>
          <p:cNvPr id="31" name="Obraz 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546" y="3861047"/>
            <a:ext cx="2470532" cy="305569"/>
          </a:xfrm>
          <a:prstGeom prst="rect">
            <a:avLst/>
          </a:prstGeom>
          <a:noFill/>
          <a:ln/>
          <a:effectLst/>
        </p:spPr>
      </p:pic>
      <p:pic>
        <p:nvPicPr>
          <p:cNvPr id="34" name="Obraz 3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789040"/>
            <a:ext cx="1884230" cy="56083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539" y="4725144"/>
            <a:ext cx="3154687" cy="1120599"/>
          </a:xfrm>
          <a:prstGeom prst="rect">
            <a:avLst/>
          </a:prstGeom>
          <a:noFill/>
          <a:ln/>
          <a:effectLst/>
        </p:spPr>
      </p:pic>
      <p:grpSp>
        <p:nvGrpSpPr>
          <p:cNvPr id="58" name="Grupa 57"/>
          <p:cNvGrpSpPr/>
          <p:nvPr/>
        </p:nvGrpSpPr>
        <p:grpSpPr>
          <a:xfrm>
            <a:off x="5990146" y="3861047"/>
            <a:ext cx="2750245" cy="737630"/>
            <a:chOff x="5990146" y="3861047"/>
            <a:chExt cx="2750245" cy="737630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90146" y="3861047"/>
              <a:ext cx="2750245" cy="25516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Obraz 4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78178" y="4293095"/>
              <a:ext cx="2241448" cy="3055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Prostokąt 58"/>
          <p:cNvSpPr/>
          <p:nvPr/>
        </p:nvSpPr>
        <p:spPr>
          <a:xfrm>
            <a:off x="4644008" y="6519446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M. Guta, 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</a:t>
            </a:r>
            <a:r>
              <a:rPr lang="pl-PL" sz="1600" dirty="0" smtClean="0"/>
              <a:t>arXiv:1201.3940 </a:t>
            </a:r>
            <a:r>
              <a:rPr lang="pl-PL" sz="1600" dirty="0" smtClean="0">
                <a:solidFill>
                  <a:prstClr val="black"/>
                </a:solidFill>
              </a:rPr>
              <a:t>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Dephasing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: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derivation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60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seconds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!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805570" y="1340768"/>
            <a:ext cx="2543640" cy="828032"/>
            <a:chOff x="5997758" y="4941168"/>
            <a:chExt cx="2543640" cy="828032"/>
          </a:xfrm>
        </p:grpSpPr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Elipsa 6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a 8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a 9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Łuk 10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Obraz 53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pole tekstowe 13"/>
          <p:cNvSpPr txBox="1"/>
          <p:nvPr/>
        </p:nvSpPr>
        <p:spPr>
          <a:xfrm>
            <a:off x="1453642" y="105273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dephasing</a:t>
            </a:r>
            <a:endParaRPr lang="en-US" sz="2000" dirty="0"/>
          </a:p>
        </p:txBody>
      </p:sp>
      <p:pic>
        <p:nvPicPr>
          <p:cNvPr id="16" name="Obraz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562" y="2348880"/>
            <a:ext cx="3284869" cy="789897"/>
          </a:xfrm>
          <a:prstGeom prst="rect">
            <a:avLst/>
          </a:prstGeom>
          <a:noFill/>
          <a:ln/>
          <a:effectLst/>
        </p:spPr>
      </p:pic>
      <p:sp>
        <p:nvSpPr>
          <p:cNvPr id="27" name="pole tekstowe 26"/>
          <p:cNvSpPr txBox="1"/>
          <p:nvPr/>
        </p:nvSpPr>
        <p:spPr>
          <a:xfrm>
            <a:off x="373522" y="3212976"/>
            <a:ext cx="8770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Choi-Jamiołkowski</a:t>
            </a:r>
            <a:r>
              <a:rPr lang="pl-PL" sz="2000" b="1" dirty="0" smtClean="0"/>
              <a:t> </a:t>
            </a:r>
            <a:r>
              <a:rPr lang="pl-PL" sz="2000" b="1" smtClean="0"/>
              <a:t>isomorphism</a:t>
            </a:r>
            <a:r>
              <a:rPr lang="pl-PL" sz="2000" b="1" dirty="0" smtClean="0"/>
              <a:t> (</a:t>
            </a:r>
            <a:r>
              <a:rPr lang="pl-PL" sz="2000" dirty="0" err="1" smtClean="0"/>
              <a:t>positivie</a:t>
            </a:r>
            <a:r>
              <a:rPr lang="pl-PL" sz="2000" dirty="0" smtClean="0"/>
              <a:t> </a:t>
            </a:r>
            <a:r>
              <a:rPr lang="pl-PL" sz="2000" dirty="0" err="1" smtClean="0"/>
              <a:t>operators</a:t>
            </a:r>
            <a:r>
              <a:rPr lang="pl-PL" sz="2000" dirty="0" smtClean="0"/>
              <a:t> </a:t>
            </a:r>
            <a:r>
              <a:rPr lang="pl-PL" sz="2000" dirty="0" err="1" smtClean="0"/>
              <a:t>correspond</a:t>
            </a:r>
            <a:r>
              <a:rPr lang="pl-PL" sz="2000" dirty="0" smtClean="0"/>
              <a:t> to </a:t>
            </a:r>
            <a:r>
              <a:rPr lang="pl-PL" sz="2000" dirty="0" err="1" smtClean="0"/>
              <a:t>physical</a:t>
            </a:r>
            <a:r>
              <a:rPr lang="pl-PL" sz="2000" dirty="0" smtClean="0"/>
              <a:t> </a:t>
            </a:r>
            <a:r>
              <a:rPr lang="pl-PL" sz="2000" dirty="0" err="1" smtClean="0"/>
              <a:t>maps</a:t>
            </a:r>
            <a:r>
              <a:rPr lang="pl-PL" sz="2000" dirty="0" smtClean="0"/>
              <a:t>)</a:t>
            </a:r>
            <a:endParaRPr lang="en-US" sz="2000" dirty="0" smtClean="0"/>
          </a:p>
        </p:txBody>
      </p:sp>
      <p:pic>
        <p:nvPicPr>
          <p:cNvPr id="30" name="Obraz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509120"/>
            <a:ext cx="5715479" cy="1120601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5229200"/>
            <a:ext cx="1196409" cy="484369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00" t="-10911" r="-2100" b="-10911"/>
          <a:stretch>
            <a:fillRect/>
          </a:stretch>
        </p:blipFill>
        <p:spPr bwMode="auto">
          <a:xfrm>
            <a:off x="1043608" y="5805264"/>
            <a:ext cx="3572417" cy="803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4725144"/>
            <a:ext cx="1577736" cy="305466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556792"/>
            <a:ext cx="2423623" cy="593905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2276872"/>
            <a:ext cx="2606045" cy="593905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546" y="3861047"/>
            <a:ext cx="2470532" cy="305569"/>
          </a:xfrm>
          <a:prstGeom prst="rect">
            <a:avLst/>
          </a:prstGeom>
          <a:noFill/>
          <a:ln/>
          <a:effectLst/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789040"/>
            <a:ext cx="1884230" cy="560838"/>
          </a:xfrm>
          <a:prstGeom prst="rect">
            <a:avLst/>
          </a:prstGeom>
          <a:noFill/>
          <a:ln/>
          <a:effectLst/>
        </p:spPr>
      </p:pic>
      <p:grpSp>
        <p:nvGrpSpPr>
          <p:cNvPr id="33" name="Grupa 32"/>
          <p:cNvGrpSpPr/>
          <p:nvPr/>
        </p:nvGrpSpPr>
        <p:grpSpPr>
          <a:xfrm>
            <a:off x="5990146" y="3861047"/>
            <a:ext cx="2750245" cy="737630"/>
            <a:chOff x="5990146" y="3861047"/>
            <a:chExt cx="2750245" cy="737630"/>
          </a:xfrm>
        </p:grpSpPr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90146" y="3861047"/>
              <a:ext cx="2750245" cy="25516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Obraz 3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78178" y="4293095"/>
              <a:ext cx="2241448" cy="3055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1" name="Prostokąt 40"/>
          <p:cNvSpPr/>
          <p:nvPr/>
        </p:nvSpPr>
        <p:spPr>
          <a:xfrm>
            <a:off x="4644008" y="6519446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M. Guta, 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</a:t>
            </a:r>
            <a:r>
              <a:rPr lang="pl-PL" sz="1600" dirty="0" smtClean="0"/>
              <a:t>arXiv:1201.3940 </a:t>
            </a:r>
            <a:r>
              <a:rPr lang="pl-PL" sz="1600" dirty="0" smtClean="0">
                <a:solidFill>
                  <a:prstClr val="black"/>
                </a:solidFill>
              </a:rPr>
              <a:t>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333" y="1333466"/>
            <a:ext cx="4360937" cy="4063359"/>
            <a:chOff x="71333" y="1333466"/>
            <a:chExt cx="4360937" cy="406335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2" y="1844824"/>
              <a:ext cx="4032448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ole tekstowe 5"/>
            <p:cNvSpPr txBox="1"/>
            <p:nvPr/>
          </p:nvSpPr>
          <p:spPr>
            <a:xfrm>
              <a:off x="71333" y="1333466"/>
              <a:ext cx="43609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LIGO - </a:t>
              </a:r>
              <a:r>
                <a:rPr lang="pl-PL" sz="2300" b="1" dirty="0" err="1" smtClean="0"/>
                <a:t>gravitational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wave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detector</a:t>
              </a:r>
              <a:endParaRPr lang="en-US" sz="2300" b="1" dirty="0"/>
            </a:p>
          </p:txBody>
        </p:sp>
        <p:pic>
          <p:nvPicPr>
            <p:cNvPr id="7" name="Obraz 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20415" y="5085184"/>
              <a:ext cx="1662609" cy="31164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pole tekstowe 7"/>
            <p:cNvSpPr txBox="1"/>
            <p:nvPr/>
          </p:nvSpPr>
          <p:spPr>
            <a:xfrm>
              <a:off x="683568" y="4725144"/>
              <a:ext cx="2870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Michelson </a:t>
              </a:r>
              <a:r>
                <a:rPr lang="pl-PL" sz="2000" dirty="0" err="1" smtClean="0"/>
                <a:t>interferometer</a:t>
              </a:r>
              <a:endParaRPr lang="en-US" sz="2000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716016" y="1340768"/>
            <a:ext cx="4005905" cy="4069856"/>
            <a:chOff x="4716016" y="1340768"/>
            <a:chExt cx="4005905" cy="406985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1844824"/>
              <a:ext cx="396044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4716016" y="1340768"/>
              <a:ext cx="4005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NIST - Cs </a:t>
              </a:r>
              <a:r>
                <a:rPr lang="pl-PL" sz="2300" b="1" dirty="0" err="1" smtClean="0"/>
                <a:t>fountain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atomic</a:t>
              </a:r>
              <a:r>
                <a:rPr lang="pl-PL" sz="2300" b="1" dirty="0" smtClean="0"/>
                <a:t> </a:t>
              </a:r>
              <a:r>
                <a:rPr lang="pl-PL" sz="2300" b="1" dirty="0" err="1" smtClean="0"/>
                <a:t>clock</a:t>
              </a:r>
              <a:endParaRPr lang="en-US" sz="2300" b="1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364088" y="4725144"/>
              <a:ext cx="259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Ramsey interferometry</a:t>
              </a:r>
              <a:endParaRPr lang="en-US" sz="2000" dirty="0"/>
            </a:p>
          </p:txBody>
        </p:sp>
        <p:pic>
          <p:nvPicPr>
            <p:cNvPr id="13" name="Obraz 1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85639" y="5085184"/>
              <a:ext cx="1573506" cy="3254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upa 13"/>
          <p:cNvGrpSpPr/>
          <p:nvPr/>
        </p:nvGrpSpPr>
        <p:grpSpPr>
          <a:xfrm>
            <a:off x="467544" y="5373216"/>
            <a:ext cx="7761138" cy="1279817"/>
            <a:chOff x="467544" y="5373216"/>
            <a:chExt cx="7761138" cy="1279817"/>
          </a:xfrm>
        </p:grpSpPr>
        <p:pic>
          <p:nvPicPr>
            <p:cNvPr id="15" name="Obraz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20072" y="5877272"/>
              <a:ext cx="3008610" cy="35290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6" name="Grupa 39"/>
            <p:cNvGrpSpPr/>
            <p:nvPr/>
          </p:nvGrpSpPr>
          <p:grpSpPr>
            <a:xfrm>
              <a:off x="467544" y="5373216"/>
              <a:ext cx="5155231" cy="1279817"/>
              <a:chOff x="467544" y="5373216"/>
              <a:chExt cx="5155231" cy="1279817"/>
            </a:xfrm>
          </p:grpSpPr>
          <p:pic>
            <p:nvPicPr>
              <p:cNvPr id="18" name="Obraz 17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11560" y="5877272"/>
                <a:ext cx="2304883" cy="35297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2915816" y="5373216"/>
                <a:ext cx="2706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 smtClean="0"/>
                  <a:t>Precision limited by:</a:t>
                </a:r>
                <a:endParaRPr lang="en-US" sz="2400" dirty="0"/>
              </a:p>
            </p:txBody>
          </p:sp>
          <p:pic>
            <p:nvPicPr>
              <p:cNvPr id="20" name="Obraz 19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7544" y="6381328"/>
                <a:ext cx="2738207" cy="271705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7" name="Obraz 16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72530" y="6381327"/>
              <a:ext cx="2521323" cy="21634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Interferometry </a:t>
            </a:r>
            <a:r>
              <a:rPr lang="pl-PL" sz="4000" b="1" dirty="0" err="1" smtClean="0"/>
              <a:t>at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its</a:t>
            </a:r>
            <a:r>
              <a:rPr lang="pl-PL" sz="4000" b="1" dirty="0" smtClean="0"/>
              <a:t> (</a:t>
            </a:r>
            <a:r>
              <a:rPr lang="pl-PL" sz="4000" b="1" dirty="0" err="1" smtClean="0"/>
              <a:t>classical</a:t>
            </a:r>
            <a:r>
              <a:rPr lang="pl-PL" sz="4000" b="1" dirty="0" smtClean="0"/>
              <a:t>) </a:t>
            </a:r>
            <a:r>
              <a:rPr lang="pl-PL" sz="4000" b="1" dirty="0" err="1" smtClean="0"/>
              <a:t>limits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Summary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44008" y="6519446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RDD,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</a:rPr>
              <a:t>, M. Guta, </a:t>
            </a:r>
            <a:r>
              <a:rPr lang="pl-PL" sz="1600" dirty="0" smtClean="0"/>
              <a:t>arXiv:1201.3940 </a:t>
            </a:r>
            <a:r>
              <a:rPr lang="pl-PL" sz="1600" dirty="0" smtClean="0">
                <a:solidFill>
                  <a:prstClr val="black"/>
                </a:solidFill>
              </a:rPr>
              <a:t>(2012)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0871" y="988931"/>
            <a:ext cx="8892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Heisenberg </a:t>
            </a:r>
            <a:r>
              <a:rPr lang="pl-PL" sz="2800" dirty="0" err="1" smtClean="0"/>
              <a:t>scaling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lost</a:t>
            </a:r>
            <a:r>
              <a:rPr lang="pl-PL" sz="2800" dirty="0" smtClean="0"/>
              <a:t> for a </a:t>
            </a:r>
            <a:r>
              <a:rPr lang="pl-PL" sz="2800" dirty="0" err="1" smtClean="0"/>
              <a:t>generic</a:t>
            </a:r>
            <a:r>
              <a:rPr lang="pl-PL" sz="2800" dirty="0" smtClean="0"/>
              <a:t> </a:t>
            </a:r>
            <a:r>
              <a:rPr lang="pl-PL" sz="2800" dirty="0" err="1" smtClean="0"/>
              <a:t>decoherence</a:t>
            </a:r>
            <a:r>
              <a:rPr lang="pl-PL" sz="2800" dirty="0" smtClean="0"/>
              <a:t> channel </a:t>
            </a:r>
            <a:r>
              <a:rPr lang="pl-PL" sz="2800" dirty="0" err="1" smtClean="0"/>
              <a:t>even</a:t>
            </a:r>
            <a:r>
              <a:rPr lang="pl-PL" sz="2800" dirty="0" smtClean="0"/>
              <a:t> for </a:t>
            </a:r>
            <a:r>
              <a:rPr lang="pl-PL" sz="2800" dirty="0" err="1" smtClean="0"/>
              <a:t>infinitesimal</a:t>
            </a:r>
            <a:r>
              <a:rPr lang="pl-PL" sz="2800" dirty="0" smtClean="0"/>
              <a:t> </a:t>
            </a:r>
            <a:r>
              <a:rPr lang="pl-PL" sz="2800" dirty="0" err="1" smtClean="0"/>
              <a:t>noise</a:t>
            </a:r>
            <a:endParaRPr lang="pl-PL" sz="2800" dirty="0" smtClean="0"/>
          </a:p>
          <a:p>
            <a:endParaRPr lang="pl-PL" sz="14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Simple </a:t>
            </a:r>
            <a:r>
              <a:rPr lang="pl-PL" sz="2800" dirty="0" err="1" smtClean="0"/>
              <a:t>bounds</a:t>
            </a:r>
            <a:r>
              <a:rPr lang="pl-PL" sz="2800" dirty="0" smtClean="0"/>
              <a:t> on precision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</a:t>
            </a:r>
            <a:r>
              <a:rPr lang="pl-PL" sz="2800" dirty="0" err="1" smtClean="0"/>
              <a:t>derived</a:t>
            </a:r>
            <a:r>
              <a:rPr lang="pl-PL" sz="2800" dirty="0" smtClean="0"/>
              <a:t>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classical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</a:t>
            </a:r>
            <a:r>
              <a:rPr lang="pl-PL" sz="2800" dirty="0" smtClean="0"/>
              <a:t> idea</a:t>
            </a:r>
          </a:p>
          <a:p>
            <a:pPr>
              <a:buFont typeface="Arial" pitchFamily="34" charset="0"/>
              <a:buChar char="•"/>
            </a:pPr>
            <a:endParaRPr lang="pl-PL" sz="14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 err="1" smtClean="0"/>
              <a:t>Channels</a:t>
            </a:r>
            <a:r>
              <a:rPr lang="pl-PL" sz="2800" dirty="0" smtClean="0"/>
              <a:t> for </a:t>
            </a:r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 smtClean="0"/>
              <a:t>classical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</a:t>
            </a:r>
            <a:r>
              <a:rPr lang="pl-PL" sz="2800" dirty="0" smtClean="0"/>
              <a:t> </a:t>
            </a:r>
            <a:r>
              <a:rPr lang="pl-PL" sz="2800" dirty="0" err="1" smtClean="0"/>
              <a:t>does</a:t>
            </a:r>
            <a:r>
              <a:rPr lang="pl-PL" sz="2800" dirty="0" smtClean="0"/>
              <a:t> not </a:t>
            </a:r>
            <a:r>
              <a:rPr lang="pl-PL" sz="2800" dirty="0" err="1" smtClean="0"/>
              <a:t>work</a:t>
            </a:r>
            <a:r>
              <a:rPr lang="pl-PL" sz="2800" dirty="0" smtClean="0"/>
              <a:t>  </a:t>
            </a:r>
          </a:p>
          <a:p>
            <a:r>
              <a:rPr lang="pl-PL" sz="2800" dirty="0" smtClean="0"/>
              <a:t> (    </a:t>
            </a:r>
            <a:r>
              <a:rPr lang="pl-PL" sz="2800" dirty="0" err="1" smtClean="0"/>
              <a:t>extremal</a:t>
            </a:r>
            <a:r>
              <a:rPr lang="pl-PL" sz="2800" dirty="0" smtClean="0"/>
              <a:t> </a:t>
            </a:r>
            <a:r>
              <a:rPr lang="pl-PL" sz="2800" dirty="0" err="1" smtClean="0"/>
              <a:t>channels</a:t>
            </a:r>
            <a:r>
              <a:rPr lang="pl-PL" sz="2800" dirty="0" smtClean="0"/>
              <a:t>)  </a:t>
            </a:r>
            <a:r>
              <a:rPr lang="pl-PL" sz="2800" dirty="0" err="1" smtClean="0"/>
              <a:t>have</a:t>
            </a:r>
            <a:r>
              <a:rPr lang="pl-PL" sz="2800" dirty="0" smtClean="0"/>
              <a:t> less Kraus </a:t>
            </a:r>
            <a:r>
              <a:rPr lang="pl-PL" sz="2800" dirty="0" err="1" smtClean="0"/>
              <a:t>operators</a:t>
            </a:r>
            <a:r>
              <a:rPr lang="pl-PL" sz="2800" dirty="0" smtClean="0"/>
              <a:t>, </a:t>
            </a:r>
            <a:r>
              <a:rPr lang="pl-PL" sz="2800" dirty="0" err="1" smtClean="0"/>
              <a:t>other</a:t>
            </a:r>
            <a:r>
              <a:rPr lang="pl-PL" sz="2800" dirty="0" smtClean="0"/>
              <a:t> </a:t>
            </a:r>
            <a:r>
              <a:rPr lang="pl-PL" sz="2800" dirty="0" err="1" smtClean="0"/>
              <a:t>methods</a:t>
            </a:r>
            <a:r>
              <a:rPr lang="pl-PL" sz="2800" dirty="0" smtClean="0"/>
              <a:t> </a:t>
            </a:r>
            <a:r>
              <a:rPr lang="pl-PL" sz="2800" dirty="0" err="1" smtClean="0"/>
              <a:t>easier</a:t>
            </a:r>
            <a:r>
              <a:rPr lang="pl-PL" sz="2800" dirty="0" smtClean="0"/>
              <a:t> to </a:t>
            </a:r>
            <a:r>
              <a:rPr lang="pl-PL" sz="2800" dirty="0" err="1" smtClean="0"/>
              <a:t>apply</a:t>
            </a:r>
            <a:r>
              <a:rPr lang="pl-PL" sz="2800" dirty="0" smtClean="0"/>
              <a:t>   </a:t>
            </a:r>
            <a:endParaRPr lang="en-US" sz="2800" dirty="0"/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717032"/>
            <a:ext cx="167975" cy="196531"/>
          </a:xfrm>
          <a:prstGeom prst="rect">
            <a:avLst/>
          </a:prstGeom>
          <a:noFill/>
          <a:ln/>
          <a:effectLst/>
        </p:spPr>
      </p:pic>
      <p:grpSp>
        <p:nvGrpSpPr>
          <p:cNvPr id="27" name="Grupa 26"/>
          <p:cNvGrpSpPr/>
          <p:nvPr/>
        </p:nvGrpSpPr>
        <p:grpSpPr>
          <a:xfrm>
            <a:off x="539552" y="4725144"/>
            <a:ext cx="4781168" cy="1716792"/>
            <a:chOff x="755576" y="1772815"/>
            <a:chExt cx="5213994" cy="1872209"/>
          </a:xfrm>
        </p:grpSpPr>
        <p:grpSp>
          <p:nvGrpSpPr>
            <p:cNvPr id="7" name="Grupa 6"/>
            <p:cNvGrpSpPr/>
            <p:nvPr/>
          </p:nvGrpSpPr>
          <p:grpSpPr>
            <a:xfrm>
              <a:off x="755576" y="1916832"/>
              <a:ext cx="5040560" cy="1728192"/>
              <a:chOff x="3567661" y="1556792"/>
              <a:chExt cx="5040560" cy="1728192"/>
            </a:xfrm>
          </p:grpSpPr>
          <p:grpSp>
            <p:nvGrpSpPr>
              <p:cNvPr id="8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</p:grpSpPr>
            <p:sp>
              <p:nvSpPr>
                <p:cNvPr id="10" name="Elipsa 9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Obraz 10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grpSp>
              <p:nvGrpSpPr>
                <p:cNvPr id="12" name="Grupa 49"/>
                <p:cNvGrpSpPr/>
                <p:nvPr/>
              </p:nvGrpSpPr>
              <p:grpSpPr>
                <a:xfrm>
                  <a:off x="5138882" y="1988839"/>
                  <a:ext cx="1994907" cy="936105"/>
                  <a:chOff x="5279125" y="3068959"/>
                  <a:chExt cx="1994907" cy="936105"/>
                </a:xfrm>
              </p:grpSpPr>
              <p:sp>
                <p:nvSpPr>
                  <p:cNvPr id="13" name="Elipsa 12"/>
                  <p:cNvSpPr/>
                  <p:nvPr/>
                </p:nvSpPr>
                <p:spPr>
                  <a:xfrm>
                    <a:off x="6781800" y="333794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rupa 46"/>
                  <p:cNvGrpSpPr/>
                  <p:nvPr/>
                </p:nvGrpSpPr>
                <p:grpSpPr>
                  <a:xfrm>
                    <a:off x="5279125" y="3068959"/>
                    <a:ext cx="1994907" cy="936105"/>
                    <a:chOff x="5279125" y="3068959"/>
                    <a:chExt cx="1994907" cy="936105"/>
                  </a:xfrm>
                </p:grpSpPr>
                <p:grpSp>
                  <p:nvGrpSpPr>
                    <p:cNvPr id="15" name="Grupa 45"/>
                    <p:cNvGrpSpPr/>
                    <p:nvPr/>
                  </p:nvGrpSpPr>
                  <p:grpSpPr>
                    <a:xfrm>
                      <a:off x="5279125" y="3068959"/>
                      <a:ext cx="1994907" cy="936105"/>
                      <a:chOff x="5279125" y="3068959"/>
                      <a:chExt cx="1994907" cy="936105"/>
                    </a:xfrm>
                  </p:grpSpPr>
                  <p:pic>
                    <p:nvPicPr>
                      <p:cNvPr id="17" name="Obraz 16" descr="TP_tmp.emf"/>
                      <p:cNvPicPr>
                        <a:picLocks noChangeAspect="1"/>
                      </p:cNvPicPr>
                      <p:nvPr>
                        <p:custDataLst>
                          <p:tags r:id="rId8"/>
                        </p:custDataLst>
                      </p:nvPr>
                    </p:nvPicPr>
                    <p:blipFill>
                      <a:blip r:embed="rId13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6588223" y="3356991"/>
                        <a:ext cx="685809" cy="278895"/>
                      </a:xfrm>
                      <a:prstGeom prst="rect">
                        <a:avLst/>
                      </a:prstGeom>
                      <a:noFill/>
                      <a:ln/>
                      <a:effectLst/>
                    </p:spPr>
                  </p:pic>
                  <p:sp>
                    <p:nvSpPr>
                      <p:cNvPr id="18" name="Łuk 17"/>
                      <p:cNvSpPr/>
                      <p:nvPr/>
                    </p:nvSpPr>
                    <p:spPr>
                      <a:xfrm>
                        <a:off x="5364088" y="3068960"/>
                        <a:ext cx="1512168" cy="936104"/>
                      </a:xfrm>
                      <a:prstGeom prst="arc">
                        <a:avLst>
                          <a:gd name="adj1" fmla="val 14758231"/>
                          <a:gd name="adj2" fmla="val 20827712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19" name="Obraz 18" descr="TP_tmp.emf"/>
                      <p:cNvPicPr>
                        <a:picLocks noChangeAspect="1"/>
                      </p:cNvPicPr>
                      <p:nvPr>
                        <p:custDataLst>
                          <p:tags r:id="rId9"/>
                        </p:custDataLst>
                      </p:nvPr>
                    </p:nvPicPr>
                    <p:blipFill>
                      <a:blip r:embed="rId1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5279125" y="3068959"/>
                        <a:ext cx="711719" cy="278896"/>
                      </a:xfrm>
                      <a:prstGeom prst="rect">
                        <a:avLst/>
                      </a:prstGeom>
                      <a:noFill/>
                      <a:ln/>
                      <a:effectLst/>
                    </p:spPr>
                  </p:pic>
                </p:grpSp>
                <p:sp>
                  <p:nvSpPr>
                    <p:cNvPr id="16" name="Elipsa 15"/>
                    <p:cNvSpPr/>
                    <p:nvPr/>
                  </p:nvSpPr>
                  <p:spPr>
                    <a:xfrm>
                      <a:off x="5868144" y="3068960"/>
                      <a:ext cx="72008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9" name="Elipsa 8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Łącznik prosty 19"/>
            <p:cNvCxnSpPr/>
            <p:nvPr/>
          </p:nvCxnSpPr>
          <p:spPr bwMode="auto">
            <a:xfrm>
              <a:off x="2339750" y="1988839"/>
              <a:ext cx="3240360" cy="1152128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94417" y="1772815"/>
              <a:ext cx="331369" cy="2030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39464" y="3140966"/>
              <a:ext cx="330106" cy="2783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3" name="Elipsa 22"/>
            <p:cNvSpPr/>
            <p:nvPr/>
          </p:nvSpPr>
          <p:spPr bwMode="auto">
            <a:xfrm>
              <a:off x="2284711" y="19452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a 23"/>
            <p:cNvSpPr/>
            <p:nvPr/>
          </p:nvSpPr>
          <p:spPr bwMode="auto">
            <a:xfrm>
              <a:off x="5521128" y="310229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Obraz 2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93455" y="1988840"/>
              <a:ext cx="254067" cy="1262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7950" y="2564903"/>
              <a:ext cx="253430" cy="20183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9" name="Obraz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2803" y="5157192"/>
            <a:ext cx="2292409" cy="7392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prosty 55"/>
          <p:cNvCxnSpPr/>
          <p:nvPr/>
        </p:nvCxnSpPr>
        <p:spPr>
          <a:xfrm>
            <a:off x="6254579" y="19351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256784" y="339634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i="1" dirty="0" smtClean="0"/>
              <a:t>N</a:t>
            </a:r>
            <a:r>
              <a:rPr lang="pl-PL" sz="5400" b="1" dirty="0" smtClean="0"/>
              <a:t> independent </a:t>
            </a:r>
            <a:r>
              <a:rPr lang="pl-PL" sz="5400" b="1" dirty="0" err="1" smtClean="0"/>
              <a:t>photons</a:t>
            </a:r>
            <a:endParaRPr lang="en-US" sz="5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60232" y="1700808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2" name="Obraz 3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38304" y="1841500"/>
            <a:ext cx="279078" cy="178427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588224" y="1340768"/>
            <a:ext cx="2155329" cy="243923"/>
          </a:xfrm>
          <a:prstGeom prst="rect">
            <a:avLst/>
          </a:prstGeom>
          <a:noFill/>
          <a:ln/>
          <a:effectLst/>
        </p:spPr>
      </p:pic>
      <p:pic>
        <p:nvPicPr>
          <p:cNvPr id="33" name="Obraz 3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727552" y="3284982"/>
            <a:ext cx="280473" cy="179319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588224" y="2780928"/>
            <a:ext cx="2155329" cy="243923"/>
          </a:xfrm>
          <a:prstGeom prst="rect">
            <a:avLst/>
          </a:prstGeom>
          <a:noFill/>
          <a:ln/>
          <a:effectLst/>
        </p:spPr>
      </p:pic>
      <p:sp>
        <p:nvSpPr>
          <p:cNvPr id="37" name="Elipsa 36"/>
          <p:cNvSpPr/>
          <p:nvPr/>
        </p:nvSpPr>
        <p:spPr>
          <a:xfrm rot="-2100000">
            <a:off x="687074" y="321968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 rot="-2100000">
            <a:off x="862721" y="3078333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a 38"/>
          <p:cNvSpPr/>
          <p:nvPr/>
        </p:nvSpPr>
        <p:spPr>
          <a:xfrm rot="-2100000">
            <a:off x="1047885" y="292609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Obraz 4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275856" y="3717032"/>
            <a:ext cx="2388112" cy="278892"/>
          </a:xfrm>
          <a:prstGeom prst="rect">
            <a:avLst/>
          </a:prstGeom>
          <a:noFill/>
          <a:ln/>
          <a:effectLst/>
        </p:spPr>
      </p:pic>
      <p:grpSp>
        <p:nvGrpSpPr>
          <p:cNvPr id="2" name="Grupa 39"/>
          <p:cNvGrpSpPr/>
          <p:nvPr/>
        </p:nvGrpSpPr>
        <p:grpSpPr>
          <a:xfrm>
            <a:off x="1751923" y="4113826"/>
            <a:ext cx="5670209" cy="461665"/>
            <a:chOff x="1751923" y="4113826"/>
            <a:chExt cx="5670209" cy="461665"/>
          </a:xfrm>
        </p:grpSpPr>
        <p:sp>
          <p:nvSpPr>
            <p:cNvPr id="45" name="pole tekstowe 44"/>
            <p:cNvSpPr txBox="1"/>
            <p:nvPr/>
          </p:nvSpPr>
          <p:spPr>
            <a:xfrm>
              <a:off x="1751923" y="4113826"/>
              <a:ext cx="2560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/>
                <a:t>the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best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estimator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499992" y="4221088"/>
              <a:ext cx="2922140" cy="3307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5" name="Elipsa 54"/>
          <p:cNvSpPr/>
          <p:nvPr/>
        </p:nvSpPr>
        <p:spPr>
          <a:xfrm rot="-2100000">
            <a:off x="106048" y="3632694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Łącznik prosty 60"/>
          <p:cNvCxnSpPr>
            <a:stCxn id="55" idx="6"/>
            <a:endCxn id="37" idx="2"/>
          </p:cNvCxnSpPr>
          <p:nvPr/>
        </p:nvCxnSpPr>
        <p:spPr>
          <a:xfrm flipV="1">
            <a:off x="286144" y="3375470"/>
            <a:ext cx="418834" cy="299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 rot="-2100000">
            <a:off x="499517" y="3352005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awias klamrowy otwierający 65"/>
          <p:cNvSpPr/>
          <p:nvPr/>
        </p:nvSpPr>
        <p:spPr>
          <a:xfrm rot="3099909" flipH="1">
            <a:off x="714206" y="2900345"/>
            <a:ext cx="287625" cy="1427066"/>
          </a:xfrm>
          <a:prstGeom prst="leftBrace">
            <a:avLst>
              <a:gd name="adj1" fmla="val 64477"/>
              <a:gd name="adj2" fmla="val 48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Obraz 6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71600" y="3645024"/>
            <a:ext cx="228649" cy="202735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41"/>
          <p:cNvGrpSpPr/>
          <p:nvPr/>
        </p:nvGrpSpPr>
        <p:grpSpPr>
          <a:xfrm>
            <a:off x="1979712" y="4797152"/>
            <a:ext cx="5112568" cy="1080120"/>
            <a:chOff x="1979712" y="4797152"/>
            <a:chExt cx="5112568" cy="1080120"/>
          </a:xfrm>
        </p:grpSpPr>
        <p:sp>
          <p:nvSpPr>
            <p:cNvPr id="51" name="Prostokąt 50"/>
            <p:cNvSpPr/>
            <p:nvPr/>
          </p:nvSpPr>
          <p:spPr>
            <a:xfrm>
              <a:off x="1979712" y="4797152"/>
              <a:ext cx="5112568" cy="10801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2400063" y="4909209"/>
              <a:ext cx="2967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/>
                <a:t>Estimator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uncertainty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096" y="5013176"/>
              <a:ext cx="1094781" cy="3817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1" name="Prostokąt 70"/>
            <p:cNvSpPr/>
            <p:nvPr/>
          </p:nvSpPr>
          <p:spPr>
            <a:xfrm>
              <a:off x="2411760" y="5373216"/>
              <a:ext cx="42242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smtClean="0"/>
                <a:t>Standard Quantum Limit (</a:t>
              </a:r>
              <a:r>
                <a:rPr lang="pl-PL" dirty="0" err="1" smtClean="0"/>
                <a:t>Shot</a:t>
              </a:r>
              <a:r>
                <a:rPr lang="pl-PL" dirty="0" smtClean="0"/>
                <a:t> </a:t>
              </a:r>
              <a:r>
                <a:rPr lang="pl-PL" dirty="0" err="1" smtClean="0"/>
                <a:t>noise</a:t>
              </a:r>
              <a:r>
                <a:rPr lang="pl-PL" dirty="0" smtClean="0"/>
                <a:t> limit)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-180528" y="1052736"/>
            <a:ext cx="5076056" cy="3261303"/>
            <a:chOff x="-180528" y="1052736"/>
            <a:chExt cx="5076056" cy="3261303"/>
          </a:xfrm>
        </p:grpSpPr>
        <p:cxnSp>
          <p:nvCxnSpPr>
            <p:cNvPr id="6" name="Łącznik prosty 5"/>
            <p:cNvCxnSpPr/>
            <p:nvPr/>
          </p:nvCxnSpPr>
          <p:spPr>
            <a:xfrm rot="10800000">
              <a:off x="1780283" y="266600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>
            <a:xfrm flipV="1">
              <a:off x="1754883" y="192305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 flipV="1">
              <a:off x="675383" y="266600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1405534" y="2545358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3295872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pole tekstowe 10"/>
            <p:cNvSpPr txBox="1"/>
            <p:nvPr/>
          </p:nvSpPr>
          <p:spPr>
            <a:xfrm>
              <a:off x="-180528" y="1052736"/>
              <a:ext cx="5076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 smtClean="0">
                  <a:solidFill>
                    <a:srgbClr val="000000"/>
                  </a:solidFill>
                </a:rPr>
                <a:t>Hong-Ou-Mandel</a:t>
              </a:r>
              <a:r>
                <a:rPr lang="pl-PL" sz="2400" dirty="0" smtClean="0">
                  <a:solidFill>
                    <a:srgbClr val="000000"/>
                  </a:solidFill>
                </a:rPr>
                <a:t> </a:t>
              </a:r>
              <a:r>
                <a:rPr lang="pl-PL" sz="2400" dirty="0" err="1" smtClean="0">
                  <a:solidFill>
                    <a:srgbClr val="000000"/>
                  </a:solidFill>
                </a:rPr>
                <a:t>interference</a:t>
              </a:r>
              <a:endParaRPr lang="pl-PL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 rot="10800000">
              <a:off x="627584" y="18057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1628799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 l="-3544" t="-18898" r="-3544" b="-18898"/>
            <a:stretch>
              <a:fillRect/>
            </a:stretch>
          </p:blipFill>
          <p:spPr bwMode="auto">
            <a:xfrm>
              <a:off x="683568" y="3789040"/>
              <a:ext cx="2175496" cy="5249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15" name="Łącznik prosty 14"/>
            <p:cNvCxnSpPr/>
            <p:nvPr/>
          </p:nvCxnSpPr>
          <p:spPr>
            <a:xfrm rot="5400000">
              <a:off x="1763688" y="2780928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a 15"/>
          <p:cNvGrpSpPr/>
          <p:nvPr/>
        </p:nvGrpSpPr>
        <p:grpSpPr>
          <a:xfrm>
            <a:off x="2828033" y="1628800"/>
            <a:ext cx="3978210" cy="2685108"/>
            <a:chOff x="2828033" y="1628800"/>
            <a:chExt cx="3978210" cy="2685108"/>
          </a:xfrm>
        </p:grpSpPr>
        <p:cxnSp>
          <p:nvCxnSpPr>
            <p:cNvPr id="17" name="Łącznik prosty 16"/>
            <p:cNvCxnSpPr/>
            <p:nvPr/>
          </p:nvCxnSpPr>
          <p:spPr>
            <a:xfrm flipV="1">
              <a:off x="2828033" y="1916832"/>
              <a:ext cx="1383927" cy="6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2828033" y="3389908"/>
              <a:ext cx="1412663" cy="1590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3059832" y="1700808"/>
              <a:ext cx="800100" cy="5778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20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45681" y="187860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 l="-2700" t="-18898" r="-2700" b="-18898"/>
            <a:stretch>
              <a:fillRect/>
            </a:stretch>
          </p:blipFill>
          <p:spPr bwMode="auto">
            <a:xfrm>
              <a:off x="3995936" y="3789040"/>
              <a:ext cx="2810307" cy="52486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22" name="Łącznik prosty 21"/>
            <p:cNvCxnSpPr/>
            <p:nvPr/>
          </p:nvCxnSpPr>
          <p:spPr>
            <a:xfrm rot="5400000">
              <a:off x="2699792" y="2924944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22"/>
          <p:cNvGrpSpPr/>
          <p:nvPr/>
        </p:nvGrpSpPr>
        <p:grpSpPr>
          <a:xfrm>
            <a:off x="4211960" y="1625532"/>
            <a:ext cx="3816424" cy="1983358"/>
            <a:chOff x="4211960" y="1625532"/>
            <a:chExt cx="3816424" cy="1983358"/>
          </a:xfrm>
        </p:grpSpPr>
        <p:sp>
          <p:nvSpPr>
            <p:cNvPr id="24" name="Schemat blokowy: opóźnienie 23"/>
            <p:cNvSpPr/>
            <p:nvPr/>
          </p:nvSpPr>
          <p:spPr>
            <a:xfrm>
              <a:off x="6778217" y="162553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Schemat blokowy: opóźnienie 24"/>
            <p:cNvSpPr/>
            <p:nvPr/>
          </p:nvSpPr>
          <p:spPr>
            <a:xfrm>
              <a:off x="6778217" y="311994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 flipV="1">
              <a:off x="6387548" y="1870010"/>
              <a:ext cx="390506" cy="11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>
              <a:off x="6228184" y="3356992"/>
              <a:ext cx="51954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rot="10800000">
              <a:off x="4211960" y="19168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 flipV="1">
              <a:off x="4244211" y="2657466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 flipV="1">
              <a:off x="5328658" y="1866325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rot="10800000">
              <a:off x="5220072" y="263691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ipsa 31"/>
            <p:cNvSpPr/>
            <p:nvPr/>
          </p:nvSpPr>
          <p:spPr>
            <a:xfrm>
              <a:off x="7452320" y="2420888"/>
              <a:ext cx="576064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&amp;</a:t>
              </a:r>
              <a:endParaRPr lang="en-US" dirty="0"/>
            </a:p>
          </p:txBody>
        </p:sp>
        <p:cxnSp>
          <p:nvCxnSpPr>
            <p:cNvPr id="33" name="Kształt 32"/>
            <p:cNvCxnSpPr>
              <a:stCxn id="24" idx="3"/>
              <a:endCxn id="32" idx="0"/>
            </p:cNvCxnSpPr>
            <p:nvPr/>
          </p:nvCxnSpPr>
          <p:spPr>
            <a:xfrm>
              <a:off x="7356067" y="1870007"/>
              <a:ext cx="384285" cy="55088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Kształt 33"/>
            <p:cNvCxnSpPr>
              <a:stCxn id="25" idx="3"/>
              <a:endCxn id="32" idx="4"/>
            </p:cNvCxnSpPr>
            <p:nvPr/>
          </p:nvCxnSpPr>
          <p:spPr>
            <a:xfrm flipV="1">
              <a:off x="7356067" y="2924944"/>
              <a:ext cx="384285" cy="43947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932040" y="2564904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6" name="Grupa 35"/>
          <p:cNvGrpSpPr/>
          <p:nvPr/>
        </p:nvGrpSpPr>
        <p:grpSpPr>
          <a:xfrm>
            <a:off x="467544" y="4581128"/>
            <a:ext cx="2258170" cy="1917575"/>
            <a:chOff x="5292080" y="4653136"/>
            <a:chExt cx="2258170" cy="1917575"/>
          </a:xfrm>
        </p:grpSpPr>
        <p:grpSp>
          <p:nvGrpSpPr>
            <p:cNvPr id="23" name="Grupa 72"/>
            <p:cNvGrpSpPr/>
            <p:nvPr/>
          </p:nvGrpSpPr>
          <p:grpSpPr bwMode="auto">
            <a:xfrm>
              <a:off x="5292080" y="4653136"/>
              <a:ext cx="2258170" cy="1318998"/>
              <a:chOff x="5076056" y="4869160"/>
              <a:chExt cx="2258170" cy="1318998"/>
            </a:xfrm>
          </p:grpSpPr>
          <p:pic>
            <p:nvPicPr>
              <p:cNvPr id="39" name="Obraz 38" descr="mzcounts.tif"/>
              <p:cNvPicPr>
                <a:picLocks noChangeAspect="1"/>
              </p:cNvPicPr>
              <p:nvPr/>
            </p:nvPicPr>
            <p:blipFill>
              <a:blip r:embed="rId16" cstate="print"/>
              <a:srcRect l="7087" r="11339"/>
              <a:stretch>
                <a:fillRect/>
              </a:stretch>
            </p:blipFill>
            <p:spPr bwMode="auto">
              <a:xfrm>
                <a:off x="5253361" y="5065223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40" name="Łuk 39"/>
              <p:cNvSpPr/>
              <p:nvPr/>
            </p:nvSpPr>
            <p:spPr bwMode="auto">
              <a:xfrm>
                <a:off x="5076056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Łuk 40"/>
              <p:cNvSpPr/>
              <p:nvPr/>
            </p:nvSpPr>
            <p:spPr bwMode="auto">
              <a:xfrm flipH="1">
                <a:off x="6671805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7021566" y="4869160"/>
                <a:ext cx="312660" cy="20791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556317" y="6093295"/>
              <a:ext cx="1273748" cy="47741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6" name="Grupa 42"/>
          <p:cNvGrpSpPr/>
          <p:nvPr/>
        </p:nvGrpSpPr>
        <p:grpSpPr>
          <a:xfrm>
            <a:off x="3707904" y="4653136"/>
            <a:ext cx="4749176" cy="1782305"/>
            <a:chOff x="3707904" y="4653136"/>
            <a:chExt cx="4749176" cy="1782305"/>
          </a:xfrm>
        </p:grpSpPr>
        <p:grpSp>
          <p:nvGrpSpPr>
            <p:cNvPr id="37" name="Grupa 33"/>
            <p:cNvGrpSpPr/>
            <p:nvPr/>
          </p:nvGrpSpPr>
          <p:grpSpPr>
            <a:xfrm>
              <a:off x="6516216" y="4653136"/>
              <a:ext cx="1940864" cy="1782305"/>
              <a:chOff x="1187624" y="4725144"/>
              <a:chExt cx="1940864" cy="1782305"/>
            </a:xfrm>
          </p:grpSpPr>
          <p:pic>
            <p:nvPicPr>
              <p:cNvPr id="47" name="Obraz 34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619672" y="6093296"/>
                <a:ext cx="1082143" cy="4141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Obraz 47" descr="mzcounts2.tif"/>
              <p:cNvPicPr>
                <a:picLocks noChangeAspect="1"/>
              </p:cNvPicPr>
              <p:nvPr/>
            </p:nvPicPr>
            <p:blipFill>
              <a:blip r:embed="rId20" cstate="print"/>
              <a:srcRect l="6142" r="11339"/>
              <a:stretch>
                <a:fillRect/>
              </a:stretch>
            </p:blipFill>
            <p:spPr>
              <a:xfrm>
                <a:off x="1187624" y="4725144"/>
                <a:ext cx="1940864" cy="1368152"/>
              </a:xfrm>
              <a:prstGeom prst="rect">
                <a:avLst/>
              </a:prstGeom>
            </p:spPr>
          </p:pic>
        </p:grpSp>
        <p:pic>
          <p:nvPicPr>
            <p:cNvPr id="45" name="Obraz 44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4797152"/>
              <a:ext cx="2020037" cy="2866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Obraz 45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07904" y="5301208"/>
              <a:ext cx="2613315" cy="28762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chemat blokowy: opóźnienie 49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51520" y="11247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NOON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states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" name="Obraz 3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9592" y="3573016"/>
            <a:ext cx="2394729" cy="4080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8" name="Łącznik prosty 17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az 3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70852" y="3576644"/>
            <a:ext cx="3050680" cy="4014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20" name="Łącznik prosty 19"/>
          <p:cNvCxnSpPr/>
          <p:nvPr/>
        </p:nvCxnSpPr>
        <p:spPr>
          <a:xfrm rot="5400000">
            <a:off x="3563888" y="2852936"/>
            <a:ext cx="25922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652120" y="1772816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Measuremnt</a:t>
            </a:r>
            <a:endParaRPr lang="en-US" sz="2000" dirty="0"/>
          </a:p>
        </p:txBody>
      </p:sp>
      <p:sp>
        <p:nvSpPr>
          <p:cNvPr id="22" name="Prostokąt 21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379822" y="1700808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/>
              <a:t>State</a:t>
            </a:r>
          </a:p>
          <a:p>
            <a:pPr algn="ctr"/>
            <a:r>
              <a:rPr lang="pl-PL" sz="2000" dirty="0" err="1" smtClean="0"/>
              <a:t>preparation</a:t>
            </a:r>
            <a:endParaRPr lang="en-US" sz="2000" dirty="0"/>
          </a:p>
        </p:txBody>
      </p:sp>
      <p:grpSp>
        <p:nvGrpSpPr>
          <p:cNvPr id="45" name="Grupa 44"/>
          <p:cNvGrpSpPr/>
          <p:nvPr/>
        </p:nvGrpSpPr>
        <p:grpSpPr bwMode="auto">
          <a:xfrm>
            <a:off x="408789" y="4242275"/>
            <a:ext cx="3600400" cy="2510068"/>
            <a:chOff x="4540289" y="4221088"/>
            <a:chExt cx="3600400" cy="2510068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7657" t="-21771" r="-7657" b="-21771"/>
            <a:stretch>
              <a:fillRect/>
            </a:stretch>
          </p:blipFill>
          <p:spPr bwMode="auto">
            <a:xfrm>
              <a:off x="5504565" y="5638078"/>
              <a:ext cx="1568552" cy="686707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6" name="Obraz 25" descr="mzcountsn.tif"/>
            <p:cNvPicPr>
              <a:picLocks noChangeAspect="1"/>
            </p:cNvPicPr>
            <p:nvPr/>
          </p:nvPicPr>
          <p:blipFill>
            <a:blip r:embed="rId12" cstate="print"/>
            <a:srcRect l="5669" r="11339"/>
            <a:stretch>
              <a:fillRect/>
            </a:stretch>
          </p:blipFill>
          <p:spPr bwMode="auto">
            <a:xfrm>
              <a:off x="5220072" y="4221088"/>
              <a:ext cx="1960437" cy="1374013"/>
            </a:xfrm>
            <a:prstGeom prst="rect">
              <a:avLst/>
            </a:prstGeom>
          </p:spPr>
        </p:pic>
        <p:sp>
          <p:nvSpPr>
            <p:cNvPr id="27" name="pole tekstowe 26"/>
            <p:cNvSpPr txBox="1"/>
            <p:nvPr/>
          </p:nvSpPr>
          <p:spPr bwMode="auto">
            <a:xfrm>
              <a:off x="4540289" y="6331046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Heisenberg limit</a:t>
              </a:r>
            </a:p>
          </p:txBody>
        </p:sp>
      </p:grpSp>
      <p:grpSp>
        <p:nvGrpSpPr>
          <p:cNvPr id="41" name="Grupa 40"/>
          <p:cNvGrpSpPr/>
          <p:nvPr/>
        </p:nvGrpSpPr>
        <p:grpSpPr bwMode="auto">
          <a:xfrm>
            <a:off x="4776462" y="4165735"/>
            <a:ext cx="3600400" cy="2607476"/>
            <a:chOff x="321703" y="4152708"/>
            <a:chExt cx="3600400" cy="2607476"/>
          </a:xfrm>
        </p:grpSpPr>
        <p:grpSp>
          <p:nvGrpSpPr>
            <p:cNvPr id="8" name="Grupa 41"/>
            <p:cNvGrpSpPr/>
            <p:nvPr/>
          </p:nvGrpSpPr>
          <p:grpSpPr bwMode="auto">
            <a:xfrm>
              <a:off x="1081020" y="4152708"/>
              <a:ext cx="2322729" cy="1318998"/>
              <a:chOff x="1089585" y="4365104"/>
              <a:chExt cx="2322729" cy="1318998"/>
            </a:xfrm>
          </p:grpSpPr>
          <p:pic>
            <p:nvPicPr>
              <p:cNvPr id="32" name="Obraz 31" descr="mzcounts.tif"/>
              <p:cNvPicPr>
                <a:picLocks noChangeAspect="1"/>
              </p:cNvPicPr>
              <p:nvPr/>
            </p:nvPicPr>
            <p:blipFill>
              <a:blip r:embed="rId13" cstate="print"/>
              <a:srcRect l="7087" r="11339"/>
              <a:stretch>
                <a:fillRect/>
              </a:stretch>
            </p:blipFill>
            <p:spPr bwMode="auto">
              <a:xfrm>
                <a:off x="1266890" y="4561167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33" name="Łuk 32"/>
              <p:cNvSpPr/>
              <p:nvPr/>
            </p:nvSpPr>
            <p:spPr bwMode="auto">
              <a:xfrm>
                <a:off x="1089585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Łuk 33"/>
              <p:cNvSpPr/>
              <p:nvPr/>
            </p:nvSpPr>
            <p:spPr bwMode="auto">
              <a:xfrm flipH="1">
                <a:off x="2685334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Obraz 38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2970534" y="4365104"/>
                <a:ext cx="441780" cy="2341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6589" t="-18898" r="-6589" b="-18898"/>
            <a:stretch>
              <a:fillRect/>
            </a:stretch>
          </p:blipFill>
          <p:spPr bwMode="auto">
            <a:xfrm>
              <a:off x="1187624" y="5589240"/>
              <a:ext cx="1754733" cy="744907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1" name="pole tekstowe 30"/>
            <p:cNvSpPr txBox="1"/>
            <p:nvPr/>
          </p:nvSpPr>
          <p:spPr bwMode="auto">
            <a:xfrm>
              <a:off x="321703" y="6360074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Standard Quantum Limit</a:t>
              </a:r>
            </a:p>
          </p:txBody>
        </p:sp>
      </p:grpSp>
      <p:cxnSp>
        <p:nvCxnSpPr>
          <p:cNvPr id="54" name="Łącznik prosty ze strzałką 53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596336" y="1628800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Estimator</a:t>
            </a:r>
            <a:endParaRPr lang="en-US" sz="2000" dirty="0"/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ytuł 1"/>
          <p:cNvSpPr txBox="1">
            <a:spLocks/>
          </p:cNvSpPr>
          <p:nvPr/>
        </p:nvSpPr>
        <p:spPr>
          <a:xfrm>
            <a:off x="0" y="2420888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What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are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bounds</a:t>
            </a:r>
            <a:endParaRPr lang="pl-PL" sz="4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in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presence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of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decoherence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scheme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q.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metrology</a:t>
            </a:r>
            <a:endParaRPr kumimoji="0" lang="pl-PL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381156" y="4176646"/>
            <a:ext cx="3761478" cy="1888021"/>
            <a:chOff x="381156" y="4752710"/>
            <a:chExt cx="3761478" cy="1888021"/>
          </a:xfrm>
        </p:grpSpPr>
        <p:cxnSp>
          <p:nvCxnSpPr>
            <p:cNvPr id="101" name="Łącznik prosty 100"/>
            <p:cNvCxnSpPr/>
            <p:nvPr/>
          </p:nvCxnSpPr>
          <p:spPr>
            <a:xfrm>
              <a:off x="1173244" y="518475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81156" y="5328772"/>
              <a:ext cx="784179" cy="3746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/>
            <p:cNvCxnSpPr/>
            <p:nvPr/>
          </p:nvCxnSpPr>
          <p:spPr>
            <a:xfrm>
              <a:off x="1965332" y="583282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>
              <a:off x="2109348" y="518475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Prostokąt 68"/>
            <p:cNvSpPr/>
            <p:nvPr/>
          </p:nvSpPr>
          <p:spPr>
            <a:xfrm>
              <a:off x="2757420" y="496873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70" name="Obraz 53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899253" y="507452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Łącznik prosty 70"/>
            <p:cNvCxnSpPr/>
            <p:nvPr/>
          </p:nvCxnSpPr>
          <p:spPr>
            <a:xfrm rot="5400000" flipH="1">
              <a:off x="2056926" y="502115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Łącznik prosty 73"/>
            <p:cNvCxnSpPr/>
            <p:nvPr/>
          </p:nvCxnSpPr>
          <p:spPr>
            <a:xfrm rot="5400000" flipH="1" flipV="1">
              <a:off x="2035863" y="568025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 flipH="1" flipV="1">
              <a:off x="378024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Łącznik prosty 80"/>
            <p:cNvCxnSpPr/>
            <p:nvPr/>
          </p:nvCxnSpPr>
          <p:spPr>
            <a:xfrm flipV="1">
              <a:off x="3621516" y="518475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 flipV="1">
              <a:off x="3261476" y="555976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Prostokąt 82"/>
            <p:cNvSpPr/>
            <p:nvPr/>
          </p:nvSpPr>
          <p:spPr>
            <a:xfrm>
              <a:off x="3491880" y="54452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84" name="Łącznik prosty 83"/>
            <p:cNvCxnSpPr/>
            <p:nvPr/>
          </p:nvCxnSpPr>
          <p:spPr>
            <a:xfrm>
              <a:off x="3333484" y="518475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Prostokąt 88"/>
            <p:cNvSpPr/>
            <p:nvPr/>
          </p:nvSpPr>
          <p:spPr>
            <a:xfrm rot="-2700000">
              <a:off x="2086448" y="512585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91" name="Obraz 90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11274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2" name="Prostokąt 91"/>
            <p:cNvSpPr/>
            <p:nvPr/>
          </p:nvSpPr>
          <p:spPr>
            <a:xfrm rot="-2700000">
              <a:off x="2086448" y="577392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93" name="Obraz 92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76082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7" name="Łącznik prosty 96"/>
            <p:cNvCxnSpPr/>
            <p:nvPr/>
          </p:nvCxnSpPr>
          <p:spPr>
            <a:xfrm flipH="1" flipV="1">
              <a:off x="1620002" y="559343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>
            <a:xfrm flipV="1">
              <a:off x="1533284" y="518475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>
            <a:xfrm flipV="1">
              <a:off x="1245252" y="561680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Prostokąt 99"/>
            <p:cNvSpPr/>
            <p:nvPr/>
          </p:nvSpPr>
          <p:spPr>
            <a:xfrm>
              <a:off x="1317260" y="547278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7" name="pole tekstowe 136"/>
            <p:cNvSpPr txBox="1"/>
            <p:nvPr/>
          </p:nvSpPr>
          <p:spPr>
            <a:xfrm>
              <a:off x="974282" y="5994400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Interferometer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with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losses</a:t>
              </a:r>
              <a:endParaRPr lang="pl-PL" b="1" dirty="0" smtClean="0"/>
            </a:p>
            <a:p>
              <a:pPr algn="ctr"/>
              <a:r>
                <a:rPr lang="pl-PL" b="1" dirty="0" smtClean="0"/>
                <a:t>(</a:t>
              </a:r>
              <a:r>
                <a:rPr lang="pl-PL" b="1" dirty="0" err="1" smtClean="0"/>
                <a:t>gravitational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wave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detectors</a:t>
              </a:r>
              <a:r>
                <a:rPr lang="pl-PL" b="1" dirty="0" smtClean="0"/>
                <a:t>)</a:t>
              </a:r>
              <a:endParaRPr lang="en-US" b="1" dirty="0"/>
            </a:p>
          </p:txBody>
        </p:sp>
      </p:grpSp>
      <p:grpSp>
        <p:nvGrpSpPr>
          <p:cNvPr id="64" name="Grupa 63"/>
          <p:cNvGrpSpPr/>
          <p:nvPr/>
        </p:nvGrpSpPr>
        <p:grpSpPr>
          <a:xfrm>
            <a:off x="5004048" y="4365104"/>
            <a:ext cx="4139952" cy="1726451"/>
            <a:chOff x="5004048" y="4941168"/>
            <a:chExt cx="4139952" cy="1726451"/>
          </a:xfrm>
        </p:grpSpPr>
        <p:pic>
          <p:nvPicPr>
            <p:cNvPr id="124" name="Obraz 12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133662" y="5258003"/>
              <a:ext cx="784179" cy="3746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Obraz 13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8" name="Elipsa 127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Łącznik prosty ze strzałką 128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ipsa 129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ipsa 132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Łuk 133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ole tekstowe 137"/>
            <p:cNvSpPr txBox="1"/>
            <p:nvPr/>
          </p:nvSpPr>
          <p:spPr>
            <a:xfrm>
              <a:off x="5004048" y="6021288"/>
              <a:ext cx="4139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Qubit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rotation</a:t>
              </a:r>
              <a:r>
                <a:rPr lang="pl-PL" b="1" dirty="0" smtClean="0"/>
                <a:t> + </a:t>
              </a:r>
              <a:r>
                <a:rPr lang="pl-PL" b="1" dirty="0" err="1" smtClean="0"/>
                <a:t>dephasing</a:t>
              </a:r>
              <a:endParaRPr lang="pl-PL" b="1" dirty="0" smtClean="0"/>
            </a:p>
            <a:p>
              <a:pPr algn="ctr"/>
              <a:r>
                <a:rPr lang="pl-PL" b="1" dirty="0" smtClean="0"/>
                <a:t> (</a:t>
              </a:r>
              <a:r>
                <a:rPr lang="pl-PL" b="1" dirty="0" err="1" smtClean="0"/>
                <a:t>atomic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clock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frequency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callibrations</a:t>
              </a:r>
              <a:r>
                <a:rPr lang="pl-PL" b="1" dirty="0" smtClean="0"/>
                <a:t>)</a:t>
              </a:r>
              <a:endParaRPr lang="en-US" b="1" dirty="0"/>
            </a:p>
          </p:txBody>
        </p:sp>
        <p:pic>
          <p:nvPicPr>
            <p:cNvPr id="139" name="Obraz 138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0" name="Obraz 53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Prostokąt 64"/>
          <p:cNvSpPr/>
          <p:nvPr/>
        </p:nvSpPr>
        <p:spPr>
          <a:xfrm>
            <a:off x="7596336" y="1124744"/>
            <a:ext cx="1080120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rostokąt 71"/>
          <p:cNvSpPr/>
          <p:nvPr/>
        </p:nvSpPr>
        <p:spPr>
          <a:xfrm>
            <a:off x="5580112" y="1196752"/>
            <a:ext cx="1512168" cy="2880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rostokąt 72"/>
          <p:cNvSpPr/>
          <p:nvPr/>
        </p:nvSpPr>
        <p:spPr>
          <a:xfrm>
            <a:off x="2411760" y="1196752"/>
            <a:ext cx="2592288" cy="2880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rostokąt 74"/>
          <p:cNvSpPr/>
          <p:nvPr/>
        </p:nvSpPr>
        <p:spPr>
          <a:xfrm>
            <a:off x="467544" y="1196752"/>
            <a:ext cx="1512168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Łącznik prosty 75"/>
          <p:cNvCxnSpPr/>
          <p:nvPr/>
        </p:nvCxnSpPr>
        <p:spPr bwMode="auto">
          <a:xfrm>
            <a:off x="3203847" y="1556792"/>
            <a:ext cx="134955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Prostokąt 76"/>
          <p:cNvSpPr/>
          <p:nvPr/>
        </p:nvSpPr>
        <p:spPr>
          <a:xfrm>
            <a:off x="3491879" y="126876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8" name="Obraz 7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689308" y="1340768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79" name="Schemat blokowy: opóźnienie 78"/>
          <p:cNvSpPr/>
          <p:nvPr/>
        </p:nvSpPr>
        <p:spPr>
          <a:xfrm>
            <a:off x="6300192" y="1988840"/>
            <a:ext cx="648072" cy="115212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ole tekstowe 85"/>
          <p:cNvSpPr txBox="1"/>
          <p:nvPr/>
        </p:nvSpPr>
        <p:spPr>
          <a:xfrm>
            <a:off x="467544" y="3429000"/>
            <a:ext cx="149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Input</a:t>
            </a:r>
            <a:r>
              <a:rPr lang="pl-PL" b="1" dirty="0" smtClean="0"/>
              <a:t> state of </a:t>
            </a:r>
            <a:r>
              <a:rPr lang="pl-PL" b="1" i="1" dirty="0" smtClean="0"/>
              <a:t>N</a:t>
            </a:r>
            <a:r>
              <a:rPr lang="pl-PL" b="1" dirty="0" smtClean="0"/>
              <a:t> </a:t>
            </a:r>
            <a:r>
              <a:rPr lang="pl-PL" b="1" dirty="0" err="1" smtClean="0"/>
              <a:t>particles</a:t>
            </a:r>
            <a:endParaRPr lang="en-US" b="1" dirty="0"/>
          </a:p>
        </p:txBody>
      </p:sp>
      <p:pic>
        <p:nvPicPr>
          <p:cNvPr id="87" name="Obraz 8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7855" y="2276869"/>
            <a:ext cx="917012" cy="503942"/>
          </a:xfrm>
          <a:prstGeom prst="rect">
            <a:avLst/>
          </a:prstGeom>
          <a:noFill/>
          <a:ln/>
          <a:effectLst/>
        </p:spPr>
      </p:pic>
      <p:pic>
        <p:nvPicPr>
          <p:cNvPr id="88" name="Obraz 8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4128" y="2420888"/>
            <a:ext cx="520308" cy="479547"/>
          </a:xfrm>
          <a:prstGeom prst="rect">
            <a:avLst/>
          </a:prstGeom>
          <a:noFill/>
          <a:ln/>
          <a:effectLst/>
        </p:spPr>
      </p:pic>
      <p:sp>
        <p:nvSpPr>
          <p:cNvPr id="90" name="pole tekstowe 89"/>
          <p:cNvSpPr txBox="1"/>
          <p:nvPr/>
        </p:nvSpPr>
        <p:spPr>
          <a:xfrm>
            <a:off x="2285075" y="366016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shift</a:t>
            </a:r>
            <a:r>
              <a:rPr lang="pl-PL" b="1" dirty="0" smtClean="0"/>
              <a:t> + </a:t>
            </a:r>
            <a:r>
              <a:rPr lang="pl-PL" b="1" dirty="0" err="1" smtClean="0"/>
              <a:t>decoherence</a:t>
            </a:r>
            <a:endParaRPr lang="en-US" b="1" dirty="0"/>
          </a:p>
        </p:txBody>
      </p:sp>
      <p:pic>
        <p:nvPicPr>
          <p:cNvPr id="116" name="Obraz 1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4501" y="2348880"/>
            <a:ext cx="540343" cy="349409"/>
          </a:xfrm>
          <a:prstGeom prst="rect">
            <a:avLst/>
          </a:prstGeom>
          <a:noFill/>
          <a:ln/>
          <a:effectLst/>
        </p:spPr>
      </p:pic>
      <p:sp>
        <p:nvSpPr>
          <p:cNvPr id="94" name="pole tekstowe 93"/>
          <p:cNvSpPr txBox="1"/>
          <p:nvPr/>
        </p:nvSpPr>
        <p:spPr>
          <a:xfrm>
            <a:off x="5364088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measurement</a:t>
            </a:r>
            <a:endParaRPr lang="en-US" b="1" dirty="0"/>
          </a:p>
        </p:txBody>
      </p:sp>
      <p:sp>
        <p:nvSpPr>
          <p:cNvPr id="95" name="pole tekstowe 94"/>
          <p:cNvSpPr txBox="1"/>
          <p:nvPr/>
        </p:nvSpPr>
        <p:spPr>
          <a:xfrm>
            <a:off x="7308304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115" name="Obraz 11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407843" y="2420888"/>
            <a:ext cx="360758" cy="360758"/>
          </a:xfrm>
          <a:prstGeom prst="rect">
            <a:avLst/>
          </a:prstGeom>
          <a:noFill/>
          <a:ln/>
          <a:effectLst/>
        </p:spPr>
      </p:pic>
      <p:cxnSp>
        <p:nvCxnSpPr>
          <p:cNvPr id="102" name="Łącznik prosty ze strzałką 101"/>
          <p:cNvCxnSpPr/>
          <p:nvPr/>
        </p:nvCxnSpPr>
        <p:spPr>
          <a:xfrm>
            <a:off x="1979712" y="256490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/>
          <p:cNvCxnSpPr/>
          <p:nvPr/>
        </p:nvCxnSpPr>
        <p:spPr>
          <a:xfrm>
            <a:off x="5076056" y="256490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/>
          <p:cNvCxnSpPr/>
          <p:nvPr/>
        </p:nvCxnSpPr>
        <p:spPr>
          <a:xfrm>
            <a:off x="7164288" y="256490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/>
          <p:cNvCxnSpPr/>
          <p:nvPr/>
        </p:nvCxnSpPr>
        <p:spPr bwMode="auto">
          <a:xfrm>
            <a:off x="3203847" y="2204864"/>
            <a:ext cx="1338131" cy="236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Prostokąt 105"/>
          <p:cNvSpPr/>
          <p:nvPr/>
        </p:nvSpPr>
        <p:spPr>
          <a:xfrm>
            <a:off x="3480453" y="1940497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7" name="Obraz 10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677882" y="2012505"/>
            <a:ext cx="409492" cy="374685"/>
          </a:xfrm>
          <a:prstGeom prst="rect">
            <a:avLst/>
          </a:prstGeom>
          <a:noFill/>
          <a:ln/>
          <a:effectLst/>
        </p:spPr>
      </p:pic>
      <p:cxnSp>
        <p:nvCxnSpPr>
          <p:cNvPr id="108" name="Łącznik prosty 107"/>
          <p:cNvCxnSpPr/>
          <p:nvPr/>
        </p:nvCxnSpPr>
        <p:spPr>
          <a:xfrm>
            <a:off x="3851919" y="2636912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/>
          <p:cNvCxnSpPr/>
          <p:nvPr/>
        </p:nvCxnSpPr>
        <p:spPr bwMode="auto">
          <a:xfrm>
            <a:off x="3275855" y="3429000"/>
            <a:ext cx="12775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Prostokąt 109"/>
          <p:cNvSpPr/>
          <p:nvPr/>
        </p:nvSpPr>
        <p:spPr>
          <a:xfrm>
            <a:off x="3491879" y="3140968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1" name="Obraz 11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689308" y="3212976"/>
            <a:ext cx="409492" cy="374685"/>
          </a:xfrm>
          <a:prstGeom prst="rect">
            <a:avLst/>
          </a:prstGeom>
          <a:noFill/>
          <a:ln/>
          <a:effectLst/>
        </p:spPr>
      </p:pic>
      <p:sp>
        <p:nvSpPr>
          <p:cNvPr id="112" name="Nawias klamrowy otwierający 111"/>
          <p:cNvSpPr/>
          <p:nvPr/>
        </p:nvSpPr>
        <p:spPr>
          <a:xfrm>
            <a:off x="2915815" y="1268760"/>
            <a:ext cx="360040" cy="2448272"/>
          </a:xfrm>
          <a:prstGeom prst="leftBrace">
            <a:avLst>
              <a:gd name="adj1" fmla="val 3409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Obraz 11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2" y="2132856"/>
            <a:ext cx="285750" cy="253365"/>
          </a:xfrm>
          <a:prstGeom prst="rect">
            <a:avLst/>
          </a:prstGeom>
          <a:noFill/>
          <a:ln/>
          <a:effectLst/>
        </p:spPr>
      </p:pic>
      <p:pic>
        <p:nvPicPr>
          <p:cNvPr id="117" name="Obraz 11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597" y="6237311"/>
            <a:ext cx="8350280" cy="3810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/>
          <p:cNvSpPr txBox="1"/>
          <p:nvPr/>
        </p:nvSpPr>
        <p:spPr>
          <a:xfrm>
            <a:off x="251520" y="188640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/>
              <a:t>Local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approach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using</a:t>
            </a:r>
            <a:r>
              <a:rPr lang="pl-PL" sz="4000" b="1" dirty="0" smtClean="0"/>
              <a:t> Fisher </a:t>
            </a:r>
            <a:r>
              <a:rPr lang="pl-PL" sz="4000" b="1" dirty="0" err="1" smtClean="0"/>
              <a:t>information</a:t>
            </a:r>
            <a:endParaRPr lang="pl-PL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323528" y="90872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Cramer-Rao</a:t>
            </a:r>
            <a:r>
              <a:rPr lang="pl-PL" sz="2800" dirty="0" smtClean="0"/>
              <a:t> </a:t>
            </a:r>
            <a:r>
              <a:rPr lang="pl-PL" sz="2800" dirty="0" err="1" smtClean="0"/>
              <a:t>bound</a:t>
            </a:r>
            <a:r>
              <a:rPr lang="pl-PL" sz="2800" dirty="0" smtClean="0"/>
              <a:t>:</a:t>
            </a:r>
            <a:endParaRPr lang="pl-PL" sz="28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" name="Obraz 5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160" t="-11811" r="-6160" b="-11811"/>
          <a:stretch>
            <a:fillRect/>
          </a:stretch>
        </p:blipFill>
        <p:spPr bwMode="auto">
          <a:xfrm>
            <a:off x="3563887" y="764704"/>
            <a:ext cx="1509858" cy="866642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97" name="Grupa 96"/>
          <p:cNvGrpSpPr/>
          <p:nvPr/>
        </p:nvGrpSpPr>
        <p:grpSpPr>
          <a:xfrm>
            <a:off x="0" y="4509120"/>
            <a:ext cx="4104456" cy="2348880"/>
            <a:chOff x="0" y="4509120"/>
            <a:chExt cx="4104456" cy="2348880"/>
          </a:xfrm>
        </p:grpSpPr>
        <p:sp>
          <p:nvSpPr>
            <p:cNvPr id="59" name="Prostokąt 58"/>
            <p:cNvSpPr/>
            <p:nvPr/>
          </p:nvSpPr>
          <p:spPr>
            <a:xfrm>
              <a:off x="0" y="6273225"/>
              <a:ext cx="4104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J. J. . Bollinger, W. M. </a:t>
              </a:r>
              <a:r>
                <a:rPr lang="en-US" sz="1600" dirty="0" err="1"/>
                <a:t>Itano</a:t>
              </a:r>
              <a:r>
                <a:rPr lang="en-US" sz="1600" dirty="0"/>
                <a:t>, D. J. </a:t>
              </a:r>
              <a:r>
                <a:rPr lang="en-US" sz="1600" dirty="0" err="1"/>
                <a:t>Wineland</a:t>
              </a:r>
              <a:r>
                <a:rPr lang="en-US" sz="1600" dirty="0"/>
                <a:t>, </a:t>
              </a:r>
              <a:r>
                <a:rPr lang="en-US" sz="1600" dirty="0" smtClean="0"/>
                <a:t>and</a:t>
              </a:r>
              <a:r>
                <a:rPr lang="pl-PL" sz="1600" dirty="0" smtClean="0"/>
                <a:t> </a:t>
              </a:r>
              <a:r>
                <a:rPr lang="en-US" sz="1600" dirty="0" smtClean="0"/>
                <a:t>D</a:t>
              </a:r>
              <a:r>
                <a:rPr lang="en-US" sz="1600" dirty="0"/>
                <a:t>. J. </a:t>
              </a:r>
              <a:r>
                <a:rPr lang="en-US" sz="1600" dirty="0" err="1"/>
                <a:t>Heinzen</a:t>
              </a:r>
              <a:r>
                <a:rPr lang="en-US" sz="1600" i="1" dirty="0"/>
                <a:t>, Phys. Rev. A </a:t>
              </a:r>
              <a:r>
                <a:rPr lang="en-US" sz="1600" b="1" dirty="0"/>
                <a:t>54</a:t>
              </a:r>
              <a:r>
                <a:rPr lang="en-US" sz="1600" dirty="0"/>
                <a:t>, R4649 (1996).</a:t>
              </a:r>
            </a:p>
          </p:txBody>
        </p:sp>
        <p:grpSp>
          <p:nvGrpSpPr>
            <p:cNvPr id="96" name="Grupa 95"/>
            <p:cNvGrpSpPr/>
            <p:nvPr/>
          </p:nvGrpSpPr>
          <p:grpSpPr>
            <a:xfrm>
              <a:off x="251520" y="4509120"/>
              <a:ext cx="3600400" cy="1305436"/>
              <a:chOff x="251520" y="4509120"/>
              <a:chExt cx="3600400" cy="1305436"/>
            </a:xfrm>
          </p:grpSpPr>
          <p:grpSp>
            <p:nvGrpSpPr>
              <p:cNvPr id="74" name="Grupa 73"/>
              <p:cNvGrpSpPr/>
              <p:nvPr/>
            </p:nvGrpSpPr>
            <p:grpSpPr>
              <a:xfrm>
                <a:off x="1259632" y="4509120"/>
                <a:ext cx="1728192" cy="720080"/>
                <a:chOff x="5148064" y="4725144"/>
                <a:chExt cx="1728192" cy="720080"/>
              </a:xfrm>
            </p:grpSpPr>
            <p:sp>
              <p:nvSpPr>
                <p:cNvPr id="62" name="Prostokąt 61"/>
                <p:cNvSpPr/>
                <p:nvPr/>
              </p:nvSpPr>
              <p:spPr>
                <a:xfrm>
                  <a:off x="5148064" y="4725144"/>
                  <a:ext cx="1728192" cy="720080"/>
                </a:xfrm>
                <a:prstGeom prst="rect">
                  <a:avLst/>
                </a:prstGeom>
                <a:solidFill>
                  <a:srgbClr val="CC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Obraz 62" descr="TP_tmp.emf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439072" y="4786333"/>
                  <a:ext cx="1089662" cy="586742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9" name="pole tekstowe 18"/>
              <p:cNvSpPr txBox="1"/>
              <p:nvPr/>
            </p:nvSpPr>
            <p:spPr bwMode="auto">
              <a:xfrm>
                <a:off x="251520" y="5445224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 smtClean="0">
                    <a:solidFill>
                      <a:srgbClr val="000000"/>
                    </a:solidFill>
                    <a:latin typeface="Times New Roman"/>
                  </a:rPr>
                  <a:t>Heisenberg </a:t>
                </a:r>
                <a:r>
                  <a:rPr lang="pl-PL" b="1" dirty="0" err="1" smtClean="0">
                    <a:solidFill>
                      <a:srgbClr val="000000"/>
                    </a:solidFill>
                    <a:latin typeface="Times New Roman"/>
                  </a:rPr>
                  <a:t>scaling</a:t>
                </a:r>
                <a:endParaRPr lang="pl-PL" b="1" dirty="0" smtClean="0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23" name="pole tekstowe 22"/>
          <p:cNvSpPr txBox="1"/>
          <p:nvPr/>
        </p:nvSpPr>
        <p:spPr>
          <a:xfrm>
            <a:off x="5436095" y="90872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smtClean="0"/>
              <a:t>F</a:t>
            </a:r>
            <a:r>
              <a:rPr lang="pl-PL" sz="2800" dirty="0" smtClean="0"/>
              <a:t> – Fisher </a:t>
            </a:r>
            <a:r>
              <a:rPr lang="pl-PL" sz="2800" dirty="0" err="1" smtClean="0"/>
              <a:t>information</a:t>
            </a:r>
            <a:endParaRPr lang="pl-PL" sz="2800" dirty="0" smtClean="0"/>
          </a:p>
          <a:p>
            <a:pPr algn="ctr"/>
            <a:r>
              <a:rPr lang="pl-PL" sz="1600" dirty="0" smtClean="0"/>
              <a:t>(</a:t>
            </a:r>
            <a:r>
              <a:rPr lang="pl-PL" sz="1600" dirty="0" err="1" smtClean="0"/>
              <a:t>depends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on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input</a:t>
            </a:r>
            <a:r>
              <a:rPr lang="pl-PL" sz="1600" dirty="0" smtClean="0"/>
              <a:t> state) </a:t>
            </a:r>
            <a:endParaRPr lang="pl-PL" sz="1600" dirty="0" smtClean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95" name="Grupa 94"/>
          <p:cNvGrpSpPr/>
          <p:nvPr/>
        </p:nvGrpSpPr>
        <p:grpSpPr>
          <a:xfrm>
            <a:off x="179512" y="2996952"/>
            <a:ext cx="4139952" cy="1185666"/>
            <a:chOff x="179512" y="2996952"/>
            <a:chExt cx="4139952" cy="1185666"/>
          </a:xfrm>
        </p:grpSpPr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7584" y="3573016"/>
              <a:ext cx="2819406" cy="6096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27" name="Prostokąt 26"/>
            <p:cNvSpPr/>
            <p:nvPr/>
          </p:nvSpPr>
          <p:spPr>
            <a:xfrm>
              <a:off x="179512" y="2996952"/>
              <a:ext cx="41399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b="1" dirty="0" smtClean="0">
                  <a:solidFill>
                    <a:prstClr val="black"/>
                  </a:solidFill>
                </a:rPr>
                <a:t>- </a:t>
              </a:r>
              <a:r>
                <a:rPr lang="pl-PL" b="1" dirty="0" err="1" smtClean="0">
                  <a:solidFill>
                    <a:prstClr val="black"/>
                  </a:solidFill>
                </a:rPr>
                <a:t>Optimal</a:t>
              </a:r>
              <a:r>
                <a:rPr lang="pl-PL" b="1" dirty="0" smtClean="0">
                  <a:solidFill>
                    <a:prstClr val="black"/>
                  </a:solidFill>
                </a:rPr>
                <a:t> </a:t>
              </a:r>
              <a:r>
                <a:rPr lang="pl-PL" b="1" i="1" dirty="0" smtClean="0">
                  <a:solidFill>
                    <a:prstClr val="black"/>
                  </a:solidFill>
                </a:rPr>
                <a:t>N</a:t>
              </a:r>
              <a:r>
                <a:rPr lang="pl-PL" b="1" dirty="0" smtClean="0">
                  <a:solidFill>
                    <a:prstClr val="black"/>
                  </a:solidFill>
                </a:rPr>
                <a:t> </a:t>
              </a:r>
              <a:r>
                <a:rPr lang="pl-PL" b="1" dirty="0" err="1" smtClean="0">
                  <a:solidFill>
                    <a:prstClr val="black"/>
                  </a:solidFill>
                </a:rPr>
                <a:t>photon</a:t>
              </a:r>
              <a:r>
                <a:rPr lang="pl-PL" b="1" dirty="0" smtClean="0">
                  <a:solidFill>
                    <a:prstClr val="black"/>
                  </a:solidFill>
                </a:rPr>
                <a:t> state (</a:t>
              </a:r>
              <a:r>
                <a:rPr lang="pl-PL" b="1" dirty="0" err="1" smtClean="0">
                  <a:solidFill>
                    <a:prstClr val="black"/>
                  </a:solidFill>
                </a:rPr>
                <a:t>maximal</a:t>
              </a:r>
              <a:r>
                <a:rPr lang="pl-PL" b="1" dirty="0" smtClean="0">
                  <a:solidFill>
                    <a:prstClr val="black"/>
                  </a:solidFill>
                </a:rPr>
                <a:t> </a:t>
              </a:r>
              <a:r>
                <a:rPr lang="pl-PL" b="1" i="1" dirty="0" smtClean="0">
                  <a:solidFill>
                    <a:prstClr val="black"/>
                  </a:solidFill>
                </a:rPr>
                <a:t>F=N</a:t>
              </a:r>
              <a:r>
                <a:rPr lang="pl-PL" b="1" baseline="30000" dirty="0" smtClean="0">
                  <a:solidFill>
                    <a:prstClr val="black"/>
                  </a:solidFill>
                </a:rPr>
                <a:t>2</a:t>
              </a:r>
              <a:r>
                <a:rPr lang="pl-PL" b="1" dirty="0" smtClean="0">
                  <a:solidFill>
                    <a:prstClr val="black"/>
                  </a:solidFill>
                </a:rPr>
                <a:t>):</a:t>
              </a:r>
              <a:br>
                <a:rPr lang="pl-PL" b="1" dirty="0" smtClean="0">
                  <a:solidFill>
                    <a:prstClr val="black"/>
                  </a:solidFill>
                </a:rPr>
              </a:br>
              <a:endParaRPr lang="pl-PL" b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04" name="Grupa 103"/>
          <p:cNvGrpSpPr/>
          <p:nvPr/>
        </p:nvGrpSpPr>
        <p:grpSpPr bwMode="auto">
          <a:xfrm>
            <a:off x="309921" y="1628799"/>
            <a:ext cx="3867699" cy="995316"/>
            <a:chOff x="309922" y="1628800"/>
            <a:chExt cx="3867699" cy="995316"/>
          </a:xfrm>
        </p:grpSpPr>
        <p:pic>
          <p:nvPicPr>
            <p:cNvPr id="102" name="Obraz 10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9922" y="2276872"/>
              <a:ext cx="3867699" cy="3472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" name="pole tekstowe 60"/>
            <p:cNvSpPr txBox="1"/>
            <p:nvPr/>
          </p:nvSpPr>
          <p:spPr bwMode="auto">
            <a:xfrm>
              <a:off x="1259632" y="1628800"/>
              <a:ext cx="2304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 smtClean="0"/>
                <a:t>No </a:t>
              </a:r>
              <a:r>
                <a:rPr lang="pl-PL" sz="2200" b="1" dirty="0" err="1" smtClean="0"/>
                <a:t>decoherence</a:t>
              </a:r>
              <a:endParaRPr lang="pl-PL" sz="2200" b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cxnSp>
        <p:nvCxnSpPr>
          <p:cNvPr id="21" name="Łącznik prosty 20"/>
          <p:cNvCxnSpPr/>
          <p:nvPr/>
        </p:nvCxnSpPr>
        <p:spPr>
          <a:xfrm>
            <a:off x="4427984" y="1700808"/>
            <a:ext cx="0" cy="5157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a 97"/>
          <p:cNvGrpSpPr/>
          <p:nvPr/>
        </p:nvGrpSpPr>
        <p:grpSpPr>
          <a:xfrm>
            <a:off x="4572000" y="1700808"/>
            <a:ext cx="4572000" cy="1632377"/>
            <a:chOff x="4572000" y="1700808"/>
            <a:chExt cx="4572000" cy="1632377"/>
          </a:xfrm>
        </p:grpSpPr>
        <p:sp>
          <p:nvSpPr>
            <p:cNvPr id="28" name="pole tekstowe 27"/>
            <p:cNvSpPr txBox="1"/>
            <p:nvPr/>
          </p:nvSpPr>
          <p:spPr>
            <a:xfrm>
              <a:off x="5508104" y="1700808"/>
              <a:ext cx="338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 err="1" smtClean="0"/>
                <a:t>With</a:t>
              </a:r>
              <a:r>
                <a:rPr lang="pl-PL" sz="2200" b="1" dirty="0" smtClean="0"/>
                <a:t> </a:t>
              </a:r>
              <a:r>
                <a:rPr lang="pl-PL" sz="2200" b="1" dirty="0" err="1" smtClean="0"/>
                <a:t>decoherence</a:t>
              </a:r>
              <a:endParaRPr lang="pl-PL" sz="2200" b="1" dirty="0" smtClean="0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4572000" y="2132856"/>
              <a:ext cx="4572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/>
                <a:t>- </a:t>
              </a:r>
              <a:r>
                <a:rPr lang="pl-PL" b="1" dirty="0" err="1" smtClean="0"/>
                <a:t>The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output</a:t>
              </a:r>
              <a:r>
                <a:rPr lang="pl-PL" b="1" dirty="0" smtClean="0"/>
                <a:t> state </a:t>
              </a:r>
              <a:r>
                <a:rPr lang="pl-PL" b="1" dirty="0" err="1" smtClean="0"/>
                <a:t>is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mixed</a:t>
              </a:r>
              <a:endParaRPr lang="pl-PL" b="1" dirty="0" smtClean="0"/>
            </a:p>
            <a:p>
              <a:r>
                <a:rPr lang="pl-PL" b="1" dirty="0" smtClean="0"/>
                <a:t>- Fisher </a:t>
              </a:r>
              <a:r>
                <a:rPr lang="pl-PL" b="1" dirty="0" err="1" smtClean="0"/>
                <a:t>Information</a:t>
              </a:r>
              <a:r>
                <a:rPr lang="pl-PL" b="1" dirty="0" smtClean="0"/>
                <a:t>, </a:t>
              </a:r>
              <a:r>
                <a:rPr lang="pl-PL" b="1" dirty="0" err="1" smtClean="0"/>
                <a:t>difficult</a:t>
              </a:r>
              <a:r>
                <a:rPr lang="pl-PL" b="1" dirty="0" smtClean="0"/>
                <a:t> to </a:t>
              </a:r>
              <a:r>
                <a:rPr lang="pl-PL" b="1" dirty="0" err="1" smtClean="0"/>
                <a:t>calculate</a:t>
              </a:r>
              <a:endParaRPr lang="pl-PL" b="1" dirty="0" smtClean="0"/>
            </a:p>
            <a:p>
              <a:pPr>
                <a:buFontTx/>
                <a:buChar char="-"/>
              </a:pPr>
              <a:r>
                <a:rPr lang="pl-PL" b="1" dirty="0" smtClean="0"/>
                <a:t> </a:t>
              </a:r>
              <a:r>
                <a:rPr lang="pl-PL" b="1" dirty="0" err="1" smtClean="0"/>
                <a:t>Optimal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states</a:t>
              </a:r>
              <a:r>
                <a:rPr lang="pl-PL" b="1" dirty="0" smtClean="0"/>
                <a:t> do not </a:t>
              </a:r>
              <a:r>
                <a:rPr lang="pl-PL" b="1" dirty="0" err="1" smtClean="0"/>
                <a:t>have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simple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structure</a:t>
              </a:r>
              <a:endParaRPr lang="pl-PL" b="1" dirty="0" smtClean="0"/>
            </a:p>
            <a:p>
              <a:endParaRPr lang="en-US" b="1" dirty="0"/>
            </a:p>
          </p:txBody>
        </p:sp>
        <p:sp>
          <p:nvSpPr>
            <p:cNvPr id="30" name="Uśmiechnięta buźka 29"/>
            <p:cNvSpPr/>
            <p:nvPr/>
          </p:nvSpPr>
          <p:spPr>
            <a:xfrm>
              <a:off x="8604448" y="2204864"/>
              <a:ext cx="288032" cy="288032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rostokąt 30"/>
          <p:cNvSpPr/>
          <p:nvPr/>
        </p:nvSpPr>
        <p:spPr>
          <a:xfrm>
            <a:off x="4572000" y="29969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pl-PL" sz="1600" dirty="0" smtClean="0">
                <a:solidFill>
                  <a:prstClr val="black"/>
                </a:solidFill>
              </a:rPr>
              <a:t>RDD, et al. PR</a:t>
            </a:r>
            <a:r>
              <a:rPr lang="en-US" sz="1600" dirty="0" smtClean="0">
                <a:solidFill>
                  <a:prstClr val="black"/>
                </a:solidFill>
              </a:rPr>
              <a:t>A </a:t>
            </a:r>
            <a:r>
              <a:rPr lang="en-US" sz="1600" b="1" dirty="0" smtClean="0">
                <a:solidFill>
                  <a:prstClr val="black"/>
                </a:solidFill>
              </a:rPr>
              <a:t>80</a:t>
            </a:r>
            <a:r>
              <a:rPr lang="en-US" sz="1600" dirty="0" smtClean="0">
                <a:solidFill>
                  <a:prstClr val="black"/>
                </a:solidFill>
              </a:rPr>
              <a:t>, 013825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(2009</a:t>
            </a:r>
            <a:r>
              <a:rPr lang="pl-PL" sz="1600" dirty="0" smtClean="0">
                <a:solidFill>
                  <a:prstClr val="black"/>
                </a:solidFill>
              </a:rPr>
              <a:t>), </a:t>
            </a:r>
          </a:p>
          <a:p>
            <a:pPr marL="342900" lvl="0" indent="-342900"/>
            <a:r>
              <a:rPr lang="pl-PL" sz="1600" dirty="0" smtClean="0">
                <a:solidFill>
                  <a:prstClr val="black"/>
                </a:solidFill>
              </a:rPr>
              <a:t>U. </a:t>
            </a:r>
            <a:r>
              <a:rPr lang="pl-PL" sz="1600" dirty="0" err="1" smtClean="0">
                <a:solidFill>
                  <a:prstClr val="black"/>
                </a:solidFill>
              </a:rPr>
              <a:t>Dorner</a:t>
            </a:r>
            <a:r>
              <a:rPr lang="pl-PL" sz="1600" dirty="0" smtClean="0">
                <a:solidFill>
                  <a:prstClr val="black"/>
                </a:solidFill>
              </a:rPr>
              <a:t>, et al.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pl-PL" sz="1600" i="1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PRL</a:t>
            </a:r>
            <a:r>
              <a:rPr lang="en-US" sz="1600" i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 smtClean="0">
                <a:solidFill>
                  <a:prstClr val="black"/>
                </a:solidFill>
              </a:rPr>
              <a:t>102</a:t>
            </a:r>
            <a:r>
              <a:rPr lang="en-US" sz="1600" dirty="0" smtClean="0">
                <a:solidFill>
                  <a:prstClr val="black"/>
                </a:solidFill>
              </a:rPr>
              <a:t>, 040403 (2009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99" name="Grupa 98"/>
          <p:cNvGrpSpPr/>
          <p:nvPr/>
        </p:nvGrpSpPr>
        <p:grpSpPr>
          <a:xfrm>
            <a:off x="4572000" y="3501008"/>
            <a:ext cx="4572000" cy="1880919"/>
            <a:chOff x="4572000" y="3501008"/>
            <a:chExt cx="4572000" cy="1880919"/>
          </a:xfrm>
        </p:grpSpPr>
        <p:sp>
          <p:nvSpPr>
            <p:cNvPr id="33" name="Uśmiechnięta buźka 32"/>
            <p:cNvSpPr/>
            <p:nvPr/>
          </p:nvSpPr>
          <p:spPr>
            <a:xfrm>
              <a:off x="8532440" y="3573016"/>
              <a:ext cx="288032" cy="288032"/>
            </a:xfrm>
            <a:prstGeom prst="smileyFace">
              <a:avLst>
                <a:gd name="adj" fmla="val 4653"/>
              </a:avLst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4572000" y="3501008"/>
              <a:ext cx="424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/>
                <a:t>- </a:t>
              </a:r>
              <a:r>
                <a:rPr lang="pl-PL" b="1" dirty="0" err="1" smtClean="0"/>
                <a:t>Asymptotic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analytical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lower</a:t>
              </a:r>
              <a:r>
                <a:rPr lang="pl-PL" b="1" dirty="0" smtClean="0"/>
                <a:t>  </a:t>
              </a:r>
              <a:r>
                <a:rPr lang="pl-PL" b="1" dirty="0" err="1" smtClean="0"/>
                <a:t>bound</a:t>
              </a:r>
              <a:r>
                <a:rPr lang="pl-PL" b="1" dirty="0" smtClean="0"/>
                <a:t>:</a:t>
              </a:r>
              <a:endParaRPr lang="en-US" b="1" dirty="0"/>
            </a:p>
          </p:txBody>
        </p:sp>
        <p:pic>
          <p:nvPicPr>
            <p:cNvPr id="35" name="Obraz 3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3456" t="-11329" r="-3456" b="-11329"/>
            <a:stretch>
              <a:fillRect/>
            </a:stretch>
          </p:blipFill>
          <p:spPr bwMode="auto">
            <a:xfrm>
              <a:off x="4644008" y="3933056"/>
              <a:ext cx="2227310" cy="77950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</p:pic>
        <p:grpSp>
          <p:nvGrpSpPr>
            <p:cNvPr id="36" name="Grupa 35"/>
            <p:cNvGrpSpPr>
              <a:grpSpLocks noChangeAspect="1"/>
            </p:cNvGrpSpPr>
            <p:nvPr/>
          </p:nvGrpSpPr>
          <p:grpSpPr>
            <a:xfrm>
              <a:off x="7452320" y="4005064"/>
              <a:ext cx="1476164" cy="644531"/>
              <a:chOff x="3275856" y="980728"/>
              <a:chExt cx="2952328" cy="1289062"/>
            </a:xfrm>
          </p:grpSpPr>
          <p:cxnSp>
            <p:nvCxnSpPr>
              <p:cNvPr id="39" name="Łącznik prosty 38"/>
              <p:cNvCxnSpPr/>
              <p:nvPr/>
            </p:nvCxnSpPr>
            <p:spPr>
              <a:xfrm>
                <a:off x="3275856" y="1484784"/>
                <a:ext cx="36004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Prostokąt 45"/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47" name="Obraz 53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8" name="Łącznik prosty 47"/>
              <p:cNvCxnSpPr/>
              <p:nvPr/>
            </p:nvCxnSpPr>
            <p:spPr>
              <a:xfrm rot="5400000" flipH="1">
                <a:off x="4159537" y="1249175"/>
                <a:ext cx="545451" cy="855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flipH="1" flipV="1">
                <a:off x="588285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 flipV="1">
                <a:off x="5724128" y="1484784"/>
                <a:ext cx="504056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/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Prostokąt 56"/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58" name="Łącznik prosty 57"/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rostokąt 63"/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65" name="Obraz 64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66" name="Prostokąt 65"/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67" name="Obraz 66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8" name="Łącznik prosty 67"/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 flipV="1">
                <a:off x="3347864" y="1916832"/>
                <a:ext cx="281062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Prostokąt 70"/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sp>
          <p:nvSpPr>
            <p:cNvPr id="88" name="Prostokąt 87"/>
            <p:cNvSpPr/>
            <p:nvPr/>
          </p:nvSpPr>
          <p:spPr>
            <a:xfrm>
              <a:off x="4572000" y="4797152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J</a:t>
              </a:r>
              <a:r>
                <a:rPr lang="pl-PL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. 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K</a:t>
              </a:r>
              <a:r>
                <a:rPr lang="pl-PL" sz="1600" dirty="0" err="1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olodynski</a:t>
              </a:r>
              <a:r>
                <a:rPr lang="pl-PL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RDD</a:t>
              </a:r>
              <a:r>
                <a:rPr lang="en-GB" sz="1600" i="1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PRA </a:t>
              </a:r>
              <a:r>
                <a:rPr lang="en-GB" sz="1600" b="1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82</a:t>
              </a:r>
              <a:r>
                <a:rPr lang="en-GB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,053804 (2010)</a:t>
              </a:r>
              <a:r>
                <a:rPr lang="pl-PL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</a:t>
              </a:r>
              <a:br>
                <a:rPr lang="pl-PL" sz="1600" dirty="0" smtClean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</a:br>
              <a:r>
                <a:rPr lang="pl-PL" sz="1600" dirty="0" smtClean="0">
                  <a:solidFill>
                    <a:prstClr val="black"/>
                  </a:solidFill>
                </a:rPr>
                <a:t>S.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Knysh</a:t>
              </a:r>
              <a:r>
                <a:rPr lang="pl-PL" sz="1600" dirty="0" smtClean="0">
                  <a:solidFill>
                    <a:prstClr val="black"/>
                  </a:solidFill>
                </a:rPr>
                <a:t>, V.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Smelyanskiy</a:t>
              </a:r>
              <a:r>
                <a:rPr lang="pl-PL" sz="1600" dirty="0" smtClean="0">
                  <a:solidFill>
                    <a:prstClr val="black"/>
                  </a:solidFill>
                </a:rPr>
                <a:t>, G. </a:t>
              </a:r>
              <a:r>
                <a:rPr lang="pl-PL" sz="1600" dirty="0" err="1" smtClean="0">
                  <a:solidFill>
                    <a:prstClr val="black"/>
                  </a:solidFill>
                </a:rPr>
                <a:t>Durkin</a:t>
              </a:r>
              <a:r>
                <a:rPr lang="pl-PL" sz="1600" dirty="0" smtClean="0">
                  <a:solidFill>
                    <a:prstClr val="black"/>
                  </a:solidFill>
                </a:rPr>
                <a:t>  PRA </a:t>
              </a:r>
              <a:r>
                <a:rPr lang="pl-PL" sz="1600" b="1" dirty="0" smtClean="0">
                  <a:solidFill>
                    <a:prstClr val="black"/>
                  </a:solidFill>
                </a:rPr>
                <a:t>83</a:t>
              </a:r>
              <a:r>
                <a:rPr lang="pl-PL" sz="1600" dirty="0" smtClean="0">
                  <a:solidFill>
                    <a:prstClr val="black"/>
                  </a:solidFill>
                </a:rPr>
                <a:t>,  </a:t>
              </a:r>
              <a:r>
                <a:rPr lang="en-US" sz="1600" dirty="0" smtClean="0">
                  <a:solidFill>
                    <a:prstClr val="black"/>
                  </a:solidFill>
                </a:rPr>
                <a:t>(2011</a:t>
              </a:r>
              <a:r>
                <a:rPr lang="pl-PL" sz="1600" dirty="0" smtClean="0">
                  <a:solidFill>
                    <a:prstClr val="black"/>
                  </a:solidFill>
                </a:rPr>
                <a:t>)</a:t>
              </a:r>
            </a:p>
          </p:txBody>
        </p:sp>
      </p:grpSp>
      <p:sp>
        <p:nvSpPr>
          <p:cNvPr id="73" name="Prostokąt 72"/>
          <p:cNvSpPr/>
          <p:nvPr/>
        </p:nvSpPr>
        <p:spPr>
          <a:xfrm>
            <a:off x="4583761" y="5353087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prstClr val="black"/>
                </a:solidFill>
              </a:rPr>
              <a:t>B. M. Escher, </a:t>
            </a:r>
            <a:r>
              <a:rPr lang="pl-PL" sz="1600" dirty="0" smtClean="0">
                <a:solidFill>
                  <a:prstClr val="black"/>
                </a:solidFill>
              </a:rPr>
              <a:t>et al.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Nature Physics, </a:t>
            </a:r>
            <a:r>
              <a:rPr lang="en-US" sz="1600" b="1" dirty="0" smtClean="0">
                <a:solidFill>
                  <a:prstClr val="black"/>
                </a:solidFill>
              </a:rPr>
              <a:t>7, </a:t>
            </a:r>
            <a:r>
              <a:rPr lang="en-US" sz="1600" dirty="0" smtClean="0">
                <a:solidFill>
                  <a:prstClr val="black"/>
                </a:solidFill>
              </a:rPr>
              <a:t>406 (2011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pl-PL" sz="1600" dirty="0" smtClean="0">
                <a:solidFill>
                  <a:prstClr val="black"/>
                </a:solidFill>
              </a:rPr>
              <a:t>(</a:t>
            </a:r>
            <a:r>
              <a:rPr lang="pl-PL" sz="1600" dirty="0" err="1" smtClean="0">
                <a:solidFill>
                  <a:prstClr val="black"/>
                </a:solidFill>
              </a:rPr>
              <a:t>minimization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</a:rPr>
              <a:t>over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</a:rPr>
              <a:t>different</a:t>
            </a:r>
            <a:r>
              <a:rPr lang="pl-PL" sz="1600" dirty="0" smtClean="0">
                <a:solidFill>
                  <a:prstClr val="black"/>
                </a:solidFill>
              </a:rPr>
              <a:t> Kraus </a:t>
            </a:r>
            <a:r>
              <a:rPr lang="pl-PL" sz="1600" dirty="0" err="1" smtClean="0">
                <a:solidFill>
                  <a:prstClr val="black"/>
                </a:solidFill>
              </a:rPr>
              <a:t>representations</a:t>
            </a:r>
            <a:r>
              <a:rPr lang="pl-PL" sz="1600" dirty="0" smtClean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101" name="Grupa 100"/>
          <p:cNvGrpSpPr/>
          <p:nvPr/>
        </p:nvGrpSpPr>
        <p:grpSpPr>
          <a:xfrm>
            <a:off x="4644008" y="6021288"/>
            <a:ext cx="4152140" cy="659894"/>
            <a:chOff x="4644008" y="6021288"/>
            <a:chExt cx="4152140" cy="659894"/>
          </a:xfrm>
        </p:grpSpPr>
        <p:grpSp>
          <p:nvGrpSpPr>
            <p:cNvPr id="77" name="Grupa 76"/>
            <p:cNvGrpSpPr>
              <a:grpSpLocks noChangeAspect="1"/>
            </p:cNvGrpSpPr>
            <p:nvPr/>
          </p:nvGrpSpPr>
          <p:grpSpPr>
            <a:xfrm>
              <a:off x="7524328" y="6093296"/>
              <a:ext cx="1271820" cy="414016"/>
              <a:chOff x="5997758" y="4941168"/>
              <a:chExt cx="2543640" cy="828032"/>
            </a:xfrm>
          </p:grpSpPr>
          <p:pic>
            <p:nvPicPr>
              <p:cNvPr id="79" name="Obraz 78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925096" y="5330010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80" name="Elipsa 79"/>
              <p:cNvSpPr/>
              <p:nvPr/>
            </p:nvSpPr>
            <p:spPr>
              <a:xfrm>
                <a:off x="7365910" y="5185995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Łącznik prosty ze strzałką 80"/>
              <p:cNvCxnSpPr/>
              <p:nvPr/>
            </p:nvCxnSpPr>
            <p:spPr>
              <a:xfrm>
                <a:off x="7941974" y="5402019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Elipsa 81"/>
              <p:cNvSpPr/>
              <p:nvPr/>
            </p:nvSpPr>
            <p:spPr>
              <a:xfrm>
                <a:off x="8157998" y="5185995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ipsa 82"/>
              <p:cNvSpPr/>
              <p:nvPr/>
            </p:nvSpPr>
            <p:spPr>
              <a:xfrm>
                <a:off x="6084168" y="5229200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Łuk 83"/>
              <p:cNvSpPr/>
              <p:nvPr/>
            </p:nvSpPr>
            <p:spPr>
              <a:xfrm>
                <a:off x="5997758" y="5185995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Obraz 8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956376" y="5157192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7" name="Obraz 53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300192" y="4941168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" name="Obraz 9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44008" y="6021288"/>
              <a:ext cx="2209804" cy="65989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</p:pic>
      </p:grpSp>
      <p:sp>
        <p:nvSpPr>
          <p:cNvPr id="72" name="pole tekstowe 71"/>
          <p:cNvSpPr txBox="1"/>
          <p:nvPr/>
        </p:nvSpPr>
        <p:spPr bwMode="auto">
          <a:xfrm>
            <a:off x="1403648" y="2636912"/>
            <a:ext cx="6768752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Heisenberg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scaling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is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lost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even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for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infinitesimal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dirty="0" err="1" smtClean="0">
                <a:solidFill>
                  <a:srgbClr val="000000"/>
                </a:solidFill>
                <a:latin typeface="Times New Roman"/>
              </a:rPr>
              <a:t>decoherence</a:t>
            </a:r>
            <a:r>
              <a:rPr lang="pl-PL" sz="3200" b="1" dirty="0" smtClean="0">
                <a:solidFill>
                  <a:srgbClr val="000000"/>
                </a:solidFill>
                <a:latin typeface="Times New Roman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3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Maximal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quantum </a:t>
            </a:r>
            <a:r>
              <a:rPr kumimoji="0" lang="pl-PL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enhancement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1475656" y="1973875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267744" y="2621947"/>
            <a:ext cx="12961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11760" y="1973875"/>
            <a:ext cx="122413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3059832" y="1757851"/>
            <a:ext cx="504056" cy="432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10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1665" y="1863643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484784"/>
            <a:ext cx="2869428" cy="635450"/>
          </a:xfrm>
          <a:prstGeom prst="rect">
            <a:avLst/>
          </a:prstGeom>
          <a:noFill/>
          <a:ln/>
          <a:effectLst/>
        </p:spPr>
      </p:pic>
      <p:cxnSp>
        <p:nvCxnSpPr>
          <p:cNvPr id="11" name="Łącznik prosty 10"/>
          <p:cNvCxnSpPr/>
          <p:nvPr/>
        </p:nvCxnSpPr>
        <p:spPr>
          <a:xfrm rot="5400000" flipH="1">
            <a:off x="2359337" y="1738266"/>
            <a:ext cx="545451" cy="855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 flipH="1" flipV="1">
            <a:off x="2338275" y="2469372"/>
            <a:ext cx="568980" cy="10037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 flipV="1">
            <a:off x="4082654" y="2382557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3923928" y="1973875"/>
            <a:ext cx="504056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3563888" y="2348880"/>
            <a:ext cx="395695" cy="273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794292" y="2234343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7" name="Łącznik prosty 16"/>
          <p:cNvCxnSpPr/>
          <p:nvPr/>
        </p:nvCxnSpPr>
        <p:spPr>
          <a:xfrm>
            <a:off x="3635896" y="1973875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 rot="18900000">
            <a:off x="2388860" y="1914971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9" name="Obraz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4350" y="1901867"/>
            <a:ext cx="114300" cy="133731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 rot="18900000">
            <a:off x="2388860" y="2563043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1" name="Obraz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4350" y="2549939"/>
            <a:ext cx="114300" cy="133731"/>
          </a:xfrm>
          <a:prstGeom prst="rect">
            <a:avLst/>
          </a:prstGeom>
          <a:noFill/>
          <a:ln/>
          <a:effectLst/>
        </p:spPr>
      </p:pic>
      <p:cxnSp>
        <p:nvCxnSpPr>
          <p:cNvPr id="22" name="Łącznik prosty 21"/>
          <p:cNvCxnSpPr/>
          <p:nvPr/>
        </p:nvCxnSpPr>
        <p:spPr>
          <a:xfrm flipH="1" flipV="1">
            <a:off x="1922414" y="2382557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1835696" y="1973875"/>
            <a:ext cx="576064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V="1">
            <a:off x="1547664" y="2405923"/>
            <a:ext cx="28106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1619672" y="2261907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1" name="Obraz 3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348880"/>
            <a:ext cx="2056850" cy="609438"/>
          </a:xfrm>
          <a:prstGeom prst="rect">
            <a:avLst/>
          </a:prstGeom>
          <a:noFill/>
          <a:ln/>
          <a:effectLst/>
        </p:spPr>
      </p:pic>
      <p:pic>
        <p:nvPicPr>
          <p:cNvPr id="49" name="Obraz 4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5856" y="3573016"/>
            <a:ext cx="2533600" cy="6467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32" name="Grupa 31"/>
          <p:cNvGrpSpPr/>
          <p:nvPr/>
        </p:nvGrpSpPr>
        <p:grpSpPr>
          <a:xfrm>
            <a:off x="323528" y="5229200"/>
            <a:ext cx="5815532" cy="1304925"/>
            <a:chOff x="323528" y="5229200"/>
            <a:chExt cx="5815532" cy="1304925"/>
          </a:xfrm>
        </p:grpSpPr>
        <p:grpSp>
          <p:nvGrpSpPr>
            <p:cNvPr id="50" name="Grupa 49"/>
            <p:cNvGrpSpPr/>
            <p:nvPr/>
          </p:nvGrpSpPr>
          <p:grpSpPr bwMode="auto">
            <a:xfrm>
              <a:off x="323528" y="5229200"/>
              <a:ext cx="5815532" cy="1304925"/>
              <a:chOff x="402659" y="5229199"/>
              <a:chExt cx="5815532" cy="1304925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02659" y="5229199"/>
                <a:ext cx="4305300" cy="1304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Obraz 47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435107" y="5949279"/>
                <a:ext cx="1783084" cy="5719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32040" y="5301208"/>
              <a:ext cx="940058" cy="22853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4" name="Obraz 3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6216" y="5949280"/>
            <a:ext cx="1920247" cy="5486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rojection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1"/>
  <p:tag name="PICTUREFILESIZE" val="79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b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(i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9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_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92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0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a \rangle  = N 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430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^{\otimes N}_\varphi(\rho^N)\right] \leq &#10;N F_{\t{cl}}\left[p_\varphi(X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3"/>
  <p:tag name="PICTUREFILESIZE" val="75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_i$ - are independent variables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6"/>
  <p:tag name="PICTUREFILESIZE" val="518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F_\t{cl}$ is finite $F_Q$ scales at most linearly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667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F_{\t{cl}}(p_\varphi) N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49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{\t{cl}}=\infty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6"/>
  <p:tag name="PICTUREFILESIZE" val="127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2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a\rangle  -\langle n_b \rangle  = N \cos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78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dX \ &#10;p_{\varphi}(X) \Lambda_X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7"/>
  <p:tag name="PICTUREFILESIZE" val="71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p_+(\varphi) \Lambda_+ + p_-(\varphi) \Lambda_-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0"/>
  <p:tag name="PICTUREFILESIZE" val="73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artial_\varphi \Lambda_\varphi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"/>
  <p:tag name="PICTUREFILESIZE" val="152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\varphi \pm \frac{d \Lambda_\varphi}{d \varphi} \epsilon_\pm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9"/>
  <p:tag name="PICTUREFILESIZE" val="568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&#10;U_\varphi \left(\sum_i &#10;K_{i} \rho K_{i}^\dagger \right) U_\varphi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927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sqrt{\frac{1+\eta}{2}} &#10;\left(&#10;\begin{array}{cc}&#10;1 &amp;0 \\&#10;0 &amp; 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2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2= \sqrt{\frac{1-\eta}{2}} &#10;\left(&#10;\begin{array}{cc}&#10;1 &amp;0 \\&#10;0 &amp; -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4"/>
  <p:tag name="PICTUREFILESIZE" val="54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P_{\Lambda_\varphi} = &#10;\Lambda_\varphi \otimes \openone  (\ket{\Phi}\bra{\Phi}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43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hi}=\sum_i \ket{i}\otimes \ket{i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94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P_{\Lambda_\varphi} = &#10;\left(&#10;\begin{array}{cccc}&#10; 1 &amp; 0 &amp; 0 &amp; e^{i \varphi } \eta  \\&#10; 0 &amp; 0 &amp; 0 &amp; 0 \\&#10; 0 &amp; 0 &amp; 0 &amp; 0 \\&#10; e^{-i \varphi } \eta  &amp; 0 &amp; 0 &amp; 1&#10;\end{array}&#10;\right)&#10;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8"/>
  <p:tag name="PICTUREFILESIZE" val="938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&#10;we look for $\varepsilon_\pm$ such that 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8"/>
  <p:tag name="PICTUREFILESIZE" val="36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= \frac{1}{\sqrt{N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Lambda_\varphi} \pm \varepsilon_\pm &#10;\partial_\varphi P_{\Lambda_\varphi} \geq 0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382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(\rho) = &#10;U_\varphi \left(\sum_i &#10;K_{i} \rho K_{i}^\dagger \right) U_\varphi^\dagger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92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P_{\Lambda_\varphi} + \varepsilon \partial_\varphi P_{\Lambda_\varphi} = &#10;\left(&#10;\begin{array}{cccc}&#10; 1 &amp; 0 &amp; 0 &amp; e^{i \varphi } \eta (1 + i \varepsilon)  \\&#10; 0 &amp; 0 &amp; 0 &amp; 0 \\&#10; 0 &amp; 0 &amp; 0 &amp; 0 \\&#10; e^{-i \varphi } \eta (1 -i\varepsilon) &amp; 0 &amp; 0 &amp; 1&#10;\end{array}&#10;\right)&#10;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0"/>
  <p:tag name="PICTUREFILESIZE" val="1614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epsilon \leq \frac{\sqrt{1-\eta^2}}{\eta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22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\varepsilon_+ \varepsilon_-}{N}}&#10;=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5"/>
  <p:tag name="PICTUREFILESIZE" val="75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^2(1+\varepsilon^2)\leq 1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2"/>
  <p:tag name="PICTUREFILESIZE" val="25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1= \sqrt{\frac{1+\eta}{2}} &#10;\left(&#10;\begin{array}{cc}&#10;1 &amp;0 \\&#10;0 &amp; 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2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a,n_b) =&#10; \arccos\left(\frac{n_a-n_b}{N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575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K_2= \sqrt{\frac{1-\eta}{2}} &#10;\left(&#10;\begin{array}{cc}&#10;1 &amp;0 \\&#10;0 &amp; -1&#10;\end{array}&#10;\right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4"/>
  <p:tag name="PICTUREFILESIZE" val="54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P_{\Lambda_\varphi} = &#10;\Lambda_\varphi \otimes \openone  (\ket{\Phi}\bra{\Phi})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438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hi}=\sum_i \ket{i}\otimes \ket{i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94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&#10;we look for $\varepsilon_\pm$ such that 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8"/>
  <p:tag name="PICTUREFILESIZE" val="366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Lambda_\varphi} \pm \varepsilon_\pm &#10;\partial_\varphi P_{\Lambda_\varphi} \geq 0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38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11} = \frac{1}{2}(1 +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197"/>
  <p:tag name="PICTUREFILESIZE" val="382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02}+p_{20} = \frac{1}{2}(1-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254"/>
  <p:tag name="PICTUREFILESIZE" val="5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2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8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2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2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atom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3"/>
  <p:tag name="PICTUREFILESIZE" val="59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2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9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e^{-2 i \varphi}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52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6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1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e^{- i n \varphi}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5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N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23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hot noise  $\propto 1/\sqrt{N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5"/>
  <p:tag name="PICTUREFILESIZE" val="65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N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1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N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9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"/>
  <p:tag name="PICTUREFILESIZE" val="11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"/>
  <p:tag name="PICTUREFILESIZE" val="13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- number of photons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66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inimize $\Delta^2 \varphi = \langle (\tilde{\varphi} -\varphi)^2 \rangle$&#10; over the choice of $\ket{\psi}$, $\Pi_{i}$ and $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3"/>
  <p:tag name="PICTUREFILESIZE" val="108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geq \frac{1}{\sqrt{F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5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tilde{\varphi} \geq 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52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F= 4[ \bra{\psi_\varphi} \hat{n}_a^2\ket{\psi_\varphi} -&#10;\bra{\psi_\varphi} \hat{n}_a\ket{\psi_\varphi}^2 ]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5"/>
  <p:tag name="PICTUREFILESIZE" val="69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ket{\psi} = \frac{1}{\sqrt{2}}(\ket{N,0} + \ket{0,N})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58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L/L \approx 10^{-22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4"/>
  <p:tag name="PICTUREFILESIZE" val="47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\approx \frac{1}{N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21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_{\t{quantum}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3"/>
  <p:tag name="PICTUREFILESIZE" val="59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_{\t{classical}}   = \frac{1}{\sqrt{\eta 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1"/>
  <p:tag name="PICTUREFILESIZE" val="42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{\Delta}\varphi_{\t{quantum}}}{\Delta{\varphi}_{\t{classical}}} \geq &#10;\sqrt{1-\eta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4"/>
  <p:tag name="PICTUREFILESIZE" val="604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{\Delta}\varphi_{\t{quantum}}}{\Delta\tilde{\varphi}_{\t{classical}}} \geq &#10;0.617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58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eta=0.62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4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frac{{\Delta \varphi}_{\t{squeezed}}}{{\Delta \varphi}_{\t{coherent}}}&#10; \approx 0.66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59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 = \int \t{d} X\, p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0"/>
  <p:tag name="PICTUREFILESIZE" val="38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 = \int \t{d} X\, p_\varphi(X) \Lambda_X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2"/>
  <p:tag name="PICTUREFILESIZE" val="46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_\varphi(\rho)\right] \leq F_{\t{cl}}\left[p_\varphi(X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6"/>
  <p:tag name="PICTUREFILESIZE" val="53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{\t{cl}}[p_\varphi(X)] &#10;=\int dX\frac{[\partial_{\varphi}{p}_{\varphi}(X)]^{2}}{p_{\varphi}(X)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5"/>
  <p:tag name="PICTUREFILESIZE" val="97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Estimating $\varphi$ directly from $X$ is no worse than &#10;from measurement on $\Lambda_\varphi[\rho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8"/>
  <p:tag name="PICTUREFILESIZE" val="117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varphi\rightarrow p_{\varphi}\rightarrow X &#10;\rightarrow \Lambda_{X}\left[\rho\right]\rightarrow\tilde{\varphi}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1"/>
  <p:tag name="PICTUREFILESIZE" val="45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\rightarrow\Lambda_{\varphi}&#10;\left[\rho\right]\rightarrow\tilde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27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5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(i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93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a \rangle  = N 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43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\varphi(X_i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9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4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7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{N}^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10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4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03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Lambda^{\otimes N}_\varphi(\rho^N)\right] \leq &#10;F_{\t{cl}}\left[p_\varphi(X_1,\dots X_N)\right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1"/>
  <p:tag name="PICTUREFILESIZE" val="840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_i$ - are independent variables!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6"/>
  <p:tag name="PICTUREFILESIZE" val="51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5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789</Words>
  <Application>Microsoft Office PowerPoint</Application>
  <PresentationFormat>Pokaz na ekranie (4:3)</PresentationFormat>
  <Paragraphs>116</Paragraphs>
  <Slides>20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Interferometry at its (classical) limits</vt:lpstr>
      <vt:lpstr>N independent photons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140</cp:revision>
  <dcterms:created xsi:type="dcterms:W3CDTF">2011-12-06T11:47:15Z</dcterms:created>
  <dcterms:modified xsi:type="dcterms:W3CDTF">2012-05-24T08:28:24Z</dcterms:modified>
</cp:coreProperties>
</file>