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7" r:id="rId5"/>
    <p:sldId id="282" r:id="rId6"/>
    <p:sldId id="260" r:id="rId7"/>
    <p:sldId id="288" r:id="rId8"/>
    <p:sldId id="263" r:id="rId9"/>
    <p:sldId id="289" r:id="rId10"/>
    <p:sldId id="290" r:id="rId11"/>
    <p:sldId id="291" r:id="rId12"/>
    <p:sldId id="265" r:id="rId13"/>
    <p:sldId id="267" r:id="rId14"/>
    <p:sldId id="292" r:id="rId15"/>
    <p:sldId id="266" r:id="rId16"/>
    <p:sldId id="269" r:id="rId17"/>
    <p:sldId id="293" r:id="rId18"/>
    <p:sldId id="270" r:id="rId19"/>
    <p:sldId id="271" r:id="rId20"/>
    <p:sldId id="295" r:id="rId21"/>
    <p:sldId id="273" r:id="rId22"/>
    <p:sldId id="296" r:id="rId23"/>
    <p:sldId id="275" r:id="rId24"/>
    <p:sldId id="277" r:id="rId25"/>
    <p:sldId id="280" r:id="rId26"/>
    <p:sldId id="281" r:id="rId27"/>
    <p:sldId id="279"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9420" autoAdjust="0"/>
  </p:normalViewPr>
  <p:slideViewPr>
    <p:cSldViewPr>
      <p:cViewPr varScale="1">
        <p:scale>
          <a:sx n="68" d="100"/>
          <a:sy n="68" d="100"/>
        </p:scale>
        <p:origin x="-6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EAD6C-1DBD-4E1C-9108-A3C7D544B0C2}" type="datetimeFigureOut">
              <a:rPr lang="en-US" smtClean="0"/>
              <a:pPr/>
              <a:t>9/29/2012</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20357-F24D-4422-A49C-7489E5B9CC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Optical_telescop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Gravitational_wave" TargetMode="External"/><Relationship Id="rId5" Type="http://schemas.openxmlformats.org/officeDocument/2006/relationships/hyperlink" Target="http://en.wikipedia.org/wiki/Recombination_(cosmology)" TargetMode="External"/><Relationship Id="rId4" Type="http://schemas.openxmlformats.org/officeDocument/2006/relationships/hyperlink" Target="http://en.wikipedia.org/wiki/Radio_telescop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Equilateral_triangle"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en.wikipedia.org/wiki/Laser_Interferometer_Space_Antenna" TargetMode="External"/><Relationship Id="rId4" Type="http://schemas.openxmlformats.org/officeDocument/2006/relationships/hyperlink" Target="http://en.wikipedia.org/wiki/Heliocentric_orb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Newton nie lubił. Chciał </a:t>
            </a:r>
            <a:r>
              <a:rPr lang="pl-PL" dirty="0" err="1" smtClean="0"/>
              <a:t>jakis</a:t>
            </a:r>
            <a:r>
              <a:rPr lang="pl-PL" baseline="0" dirty="0" smtClean="0"/>
              <a:t> mechanizm </a:t>
            </a:r>
            <a:r>
              <a:rPr lang="pl-PL" baseline="0" dirty="0" err="1" smtClean="0"/>
              <a:t>posredniczący</a:t>
            </a:r>
            <a:r>
              <a:rPr lang="pl-PL" baseline="0" dirty="0" smtClean="0"/>
              <a:t> oddziaływaniom. Trzeba by mieć teorię opisująca dynamikę pól grawitacyjnych nie zależnie od mas…</a:t>
            </a:r>
            <a:endParaRPr lang="en-US" dirty="0"/>
          </a:p>
        </p:txBody>
      </p:sp>
      <p:sp>
        <p:nvSpPr>
          <p:cNvPr id="4" name="Symbol zastępczy numeru slajdu 3"/>
          <p:cNvSpPr>
            <a:spLocks noGrp="1"/>
          </p:cNvSpPr>
          <p:nvPr>
            <p:ph type="sldNum" sz="quarter" idx="10"/>
          </p:nvPr>
        </p:nvSpPr>
        <p:spPr/>
        <p:txBody>
          <a:bodyPr/>
          <a:lstStyle/>
          <a:p>
            <a:fld id="{5A720357-F24D-4422-A49C-7489E5B9CC4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t is hypothesized that they will be able to provide observers on Earth with information about black holes and other mysterious objects in the distant Universe. Such systems cannot be observed with more traditional means such as </a:t>
            </a:r>
            <a:r>
              <a:rPr lang="en-US" dirty="0" smtClean="0">
                <a:hlinkClick r:id="rId3" tooltip="Optical telescope"/>
              </a:rPr>
              <a:t>optical telescopes</a:t>
            </a:r>
            <a:r>
              <a:rPr lang="en-US" dirty="0" smtClean="0"/>
              <a:t> and </a:t>
            </a:r>
            <a:r>
              <a:rPr lang="en-US" dirty="0" smtClean="0">
                <a:hlinkClick r:id="rId4" tooltip="Radio telescope"/>
              </a:rPr>
              <a:t>radio telescopes</a:t>
            </a:r>
            <a:r>
              <a:rPr lang="en-US" dirty="0" smtClean="0"/>
              <a:t>. In particular, gravitational waves could be of interest to cosmologists as they offer a possible way of observing the very early universe. This is not possible with conventional astronomy, since before </a:t>
            </a:r>
            <a:r>
              <a:rPr lang="en-US" dirty="0" smtClean="0">
                <a:hlinkClick r:id="rId5" tooltip="Recombination (cosmology)"/>
              </a:rPr>
              <a:t>recombination</a:t>
            </a:r>
            <a:r>
              <a:rPr lang="en-US" dirty="0" smtClean="0"/>
              <a:t> the universe was opaque to electromagnetic radiation.</a:t>
            </a:r>
            <a:r>
              <a:rPr lang="en-US" baseline="30000" dirty="0" smtClean="0">
                <a:hlinkClick r:id="rId6"/>
              </a:rPr>
              <a:t>[3]</a:t>
            </a:r>
            <a:r>
              <a:rPr lang="en-US" dirty="0" smtClean="0"/>
              <a:t> Precise measurements of gravitational waves will also allow scientists to test the general theory of relativity more thoroughly.</a:t>
            </a:r>
            <a:endParaRPr lang="en-US" dirty="0"/>
          </a:p>
        </p:txBody>
      </p:sp>
      <p:sp>
        <p:nvSpPr>
          <p:cNvPr id="4" name="Symbol zastępczy numeru slajdu 3"/>
          <p:cNvSpPr>
            <a:spLocks noGrp="1"/>
          </p:cNvSpPr>
          <p:nvPr>
            <p:ph type="sldNum" sz="quarter" idx="10"/>
          </p:nvPr>
        </p:nvSpPr>
        <p:spPr/>
        <p:txBody>
          <a:bodyPr/>
          <a:lstStyle/>
          <a:p>
            <a:fld id="{5A720357-F24D-4422-A49C-7489E5B9CC42}"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Rozmiar</a:t>
            </a:r>
            <a:r>
              <a:rPr lang="pl-PL" baseline="0" dirty="0" smtClean="0"/>
              <a:t> protonu 10^(-15)</a:t>
            </a:r>
            <a:endParaRPr lang="en-US" dirty="0"/>
          </a:p>
        </p:txBody>
      </p:sp>
      <p:sp>
        <p:nvSpPr>
          <p:cNvPr id="4" name="Symbol zastępczy numeru slajdu 3"/>
          <p:cNvSpPr>
            <a:spLocks noGrp="1"/>
          </p:cNvSpPr>
          <p:nvPr>
            <p:ph type="sldNum" sz="quarter" idx="10"/>
          </p:nvPr>
        </p:nvSpPr>
        <p:spPr/>
        <p:txBody>
          <a:bodyPr/>
          <a:lstStyle/>
          <a:p>
            <a:fld id="{5A720357-F24D-4422-A49C-7489E5B9CC4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aseline="0" dirty="0" smtClean="0"/>
              <a:t>Użyjemy światła. Świecimy mocną wiązką laserową w kierunku księżyca i mierzymy czas po jakim dojdzie do nas wiązka odbita (ok. 2s). </a:t>
            </a:r>
          </a:p>
          <a:p>
            <a:r>
              <a:rPr lang="pl-PL" baseline="0" dirty="0" smtClean="0"/>
              <a:t>Znając prędkość światła 300000km/s, mnożymy przez połowę zmierzonego czasu i mamy odległość do księżyca: ok. 380000km</a:t>
            </a:r>
          </a:p>
          <a:p>
            <a:r>
              <a:rPr lang="pl-PL" baseline="0" dirty="0" smtClean="0"/>
              <a:t>Światło – wspaniałe narzędzie pomiarowe.  Mierząc odległość do księżyca nie potrzebujemy bardzo dokładnej precyzji, raczej nie jest nam potrzebne znać tej odległości lepiej niż z dokładnością do kilku metrów. Podobnie działają urządzenia do pomiaru mniejszych odległości – dalmierze laserowe – dokładność ok. 1mm. Ograniczeniem na dokładność jest precyzja zegarów. Jak zmierzyć znacznie dokładniej np. z dokładnością 1nm....</a:t>
            </a:r>
          </a:p>
        </p:txBody>
      </p:sp>
      <p:sp>
        <p:nvSpPr>
          <p:cNvPr id="4" name="Symbol zastępczy numeru slajdu 3"/>
          <p:cNvSpPr>
            <a:spLocks noGrp="1"/>
          </p:cNvSpPr>
          <p:nvPr>
            <p:ph type="sldNum" sz="quarter" idx="10"/>
          </p:nvPr>
        </p:nvSpPr>
        <p:spPr/>
        <p:txBody>
          <a:bodyPr/>
          <a:lstStyle/>
          <a:p>
            <a:pPr>
              <a:defRPr/>
            </a:pPr>
            <a:fld id="{272B75F2-AEEF-4795-A9EE-CA6A888E0CCB}" type="slidenum">
              <a:rPr lang="pl-PL" smtClean="0"/>
              <a:pPr>
                <a:defRPr/>
              </a:pPr>
              <a:t>7</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Pokaz. Dwa głośniki – każdy emituje fale</a:t>
            </a:r>
            <a:r>
              <a:rPr lang="pl-PL" baseline="0" dirty="0" smtClean="0"/>
              <a:t> (częstotliwość ok. 1000Hz) tzn. ze odległość miedzy brzuszkami ok. 0.3m.</a:t>
            </a:r>
          </a:p>
          <a:p>
            <a:r>
              <a:rPr lang="pl-PL" baseline="0" dirty="0" smtClean="0"/>
              <a:t>Są pewne punkty w przestrzeni gdzie fal spotykają się w zgodnej fazie tzn. brzuszki dodają się z brzuszkami a dolinki z dolinkami – głośny dźwięk. </a:t>
            </a:r>
          </a:p>
          <a:p>
            <a:r>
              <a:rPr lang="pl-PL" baseline="0" dirty="0" smtClean="0"/>
              <a:t>Są inne punkty gdzie brzuszki trafiają na dolinki i się kasują – bardzo cichy dźwięk teoretycznie mogłaby być idealna cisza.</a:t>
            </a:r>
          </a:p>
          <a:p>
            <a:endParaRPr lang="en-US" dirty="0"/>
          </a:p>
        </p:txBody>
      </p:sp>
      <p:sp>
        <p:nvSpPr>
          <p:cNvPr id="4" name="Symbol zastępczy numeru slajdu 3"/>
          <p:cNvSpPr>
            <a:spLocks noGrp="1"/>
          </p:cNvSpPr>
          <p:nvPr>
            <p:ph type="sldNum" sz="quarter" idx="10"/>
          </p:nvPr>
        </p:nvSpPr>
        <p:spPr/>
        <p:txBody>
          <a:bodyPr/>
          <a:lstStyle/>
          <a:p>
            <a:pPr>
              <a:defRPr/>
            </a:pPr>
            <a:fld id="{272B75F2-AEEF-4795-A9EE-CA6A888E0CCB}" type="slidenum">
              <a:rPr lang="pl-PL" smtClean="0"/>
              <a:pPr>
                <a:defRPr/>
              </a:pPr>
              <a:t>9</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pPr>
              <a:defRPr/>
            </a:pPr>
            <a:fld id="{272B75F2-AEEF-4795-A9EE-CA6A888E0CCB}" type="slidenum">
              <a:rPr lang="pl-PL" smtClean="0"/>
              <a:pPr>
                <a:defRPr/>
              </a:pPr>
              <a:t>10</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aseline="0" dirty="0" smtClean="0"/>
              <a:t>To może nam posłużyć do pomiaru położeń głośników. Jeśli ktoś ruszy jednym z głośników w miejscu w którym była cisza może pojawić się głośny dźwięk i na odwrót. Dokładność pomiaru zależy od długości fali. W przypadku dźwięku to były cm, dla światła to będą nm. Dzięki interferencji światła kalibruje się wzorce długości, wykonuje precyzyjne pomiary kształtów powierzchni, badanie struktur tkanek (oka), pomiary astronomiczne – łączenie danych z  wielu teleskopów, i wiele innych...</a:t>
            </a:r>
          </a:p>
          <a:p>
            <a:endParaRPr lang="pl-PL" baseline="0" dirty="0" smtClean="0"/>
          </a:p>
          <a:p>
            <a:endParaRPr lang="en-US" dirty="0"/>
          </a:p>
        </p:txBody>
      </p:sp>
      <p:sp>
        <p:nvSpPr>
          <p:cNvPr id="4" name="Symbol zastępczy numeru slajdu 3"/>
          <p:cNvSpPr>
            <a:spLocks noGrp="1"/>
          </p:cNvSpPr>
          <p:nvPr>
            <p:ph type="sldNum" sz="quarter" idx="10"/>
          </p:nvPr>
        </p:nvSpPr>
        <p:spPr/>
        <p:txBody>
          <a:bodyPr/>
          <a:lstStyle/>
          <a:p>
            <a:pPr>
              <a:defRPr/>
            </a:pPr>
            <a:fld id="{272B75F2-AEEF-4795-A9EE-CA6A888E0CCB}" type="slidenum">
              <a:rPr lang="pl-PL" smtClean="0"/>
              <a:pPr>
                <a:defRPr/>
              </a:pPr>
              <a:t>11</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Bez zwiększania mocy!</a:t>
            </a:r>
            <a:endParaRPr lang="en-US" dirty="0"/>
          </a:p>
        </p:txBody>
      </p:sp>
      <p:sp>
        <p:nvSpPr>
          <p:cNvPr id="4" name="Symbol zastępczy numeru slajdu 3"/>
          <p:cNvSpPr>
            <a:spLocks noGrp="1"/>
          </p:cNvSpPr>
          <p:nvPr>
            <p:ph type="sldNum" sz="quarter" idx="10"/>
          </p:nvPr>
        </p:nvSpPr>
        <p:spPr/>
        <p:txBody>
          <a:bodyPr/>
          <a:lstStyle/>
          <a:p>
            <a:fld id="{5A720357-F24D-4422-A49C-7489E5B9CC42}"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Nie można sprawdzać którą drogą</a:t>
            </a:r>
            <a:r>
              <a:rPr lang="pl-PL" baseline="0" dirty="0" smtClean="0"/>
              <a:t> się porusza!</a:t>
            </a:r>
            <a:endParaRPr lang="en-US" dirty="0"/>
          </a:p>
        </p:txBody>
      </p:sp>
      <p:sp>
        <p:nvSpPr>
          <p:cNvPr id="4" name="Symbol zastępczy numeru slajdu 3"/>
          <p:cNvSpPr>
            <a:spLocks noGrp="1"/>
          </p:cNvSpPr>
          <p:nvPr>
            <p:ph type="sldNum" sz="quarter" idx="10"/>
          </p:nvPr>
        </p:nvSpPr>
        <p:spPr/>
        <p:txBody>
          <a:bodyPr/>
          <a:lstStyle/>
          <a:p>
            <a:fld id="{5A720357-F24D-4422-A49C-7489E5B9CC42}"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LISA , Laser </a:t>
            </a:r>
            <a:r>
              <a:rPr lang="pl-PL" dirty="0" err="1" smtClean="0"/>
              <a:t>Interferometer</a:t>
            </a:r>
            <a:r>
              <a:rPr lang="pl-PL" dirty="0" smtClean="0"/>
              <a:t> </a:t>
            </a:r>
            <a:r>
              <a:rPr lang="pl-PL" dirty="0" err="1" smtClean="0"/>
              <a:t>Space</a:t>
            </a:r>
            <a:r>
              <a:rPr lang="pl-PL" dirty="0" smtClean="0"/>
              <a:t> </a:t>
            </a:r>
            <a:r>
              <a:rPr lang="pl-PL" dirty="0" err="1" smtClean="0"/>
              <a:t>Antenna</a:t>
            </a:r>
            <a:r>
              <a:rPr lang="pl-PL" dirty="0" smtClean="0"/>
              <a:t> – finansowanie wstrzymane… na rzecz eksploracji księżyców Jowisza</a:t>
            </a:r>
          </a:p>
          <a:p>
            <a:r>
              <a:rPr lang="en-US" dirty="0" smtClean="0"/>
              <a:t>arranged in an </a:t>
            </a:r>
            <a:r>
              <a:rPr lang="en-US" dirty="0" smtClean="0">
                <a:hlinkClick r:id="rId3" tooltip="Equilateral triangle"/>
              </a:rPr>
              <a:t>equilateral triangle</a:t>
            </a:r>
            <a:r>
              <a:rPr lang="en-US" dirty="0" smtClean="0"/>
              <a:t> with 5 million kilometer arms, and flying along an Earth-like </a:t>
            </a:r>
            <a:r>
              <a:rPr lang="en-US" dirty="0" smtClean="0">
                <a:hlinkClick r:id="rId4" tooltip="Heliocentric orbit"/>
              </a:rPr>
              <a:t>heliocentric orbit</a:t>
            </a:r>
            <a:r>
              <a:rPr lang="en-US" dirty="0" smtClean="0"/>
              <a:t>.</a:t>
            </a:r>
            <a:r>
              <a:rPr lang="en-US" baseline="30000" dirty="0" smtClean="0">
                <a:hlinkClick r:id="rId5"/>
              </a:rPr>
              <a:t>[6]</a:t>
            </a:r>
            <a:r>
              <a:rPr lang="en-US" dirty="0" smtClean="0"/>
              <a:t> Pa</a:t>
            </a:r>
            <a:endParaRPr lang="en-US" dirty="0"/>
          </a:p>
        </p:txBody>
      </p:sp>
      <p:sp>
        <p:nvSpPr>
          <p:cNvPr id="4" name="Symbol zastępczy numeru slajdu 3"/>
          <p:cNvSpPr>
            <a:spLocks noGrp="1"/>
          </p:cNvSpPr>
          <p:nvPr>
            <p:ph type="sldNum" sz="quarter" idx="10"/>
          </p:nvPr>
        </p:nvSpPr>
        <p:spPr/>
        <p:txBody>
          <a:bodyPr/>
          <a:lstStyle/>
          <a:p>
            <a:fld id="{5A720357-F24D-4422-A49C-7489E5B9CC42}"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AC9C1D68-600A-465B-925F-4ED9DFA891C2}" type="datetimeFigureOut">
              <a:rPr lang="en-US" smtClean="0"/>
              <a:pPr/>
              <a:t>9/29/2012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C9C1D68-600A-465B-925F-4ED9DFA891C2}" type="datetimeFigureOut">
              <a:rPr lang="en-US" smtClean="0"/>
              <a:pPr/>
              <a:t>9/29/2012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C9C1D68-600A-465B-925F-4ED9DFA891C2}" type="datetimeFigureOut">
              <a:rPr lang="en-US" smtClean="0"/>
              <a:pPr/>
              <a:t>9/29/2012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C9C1D68-600A-465B-925F-4ED9DFA891C2}" type="datetimeFigureOut">
              <a:rPr lang="en-US" smtClean="0"/>
              <a:pPr/>
              <a:t>9/29/2012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C9C1D68-600A-465B-925F-4ED9DFA891C2}" type="datetimeFigureOut">
              <a:rPr lang="en-US" smtClean="0"/>
              <a:pPr/>
              <a:t>9/29/2012</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AC9C1D68-600A-465B-925F-4ED9DFA891C2}" type="datetimeFigureOut">
              <a:rPr lang="en-US" smtClean="0"/>
              <a:pPr/>
              <a:t>9/29/2012</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AC9C1D68-600A-465B-925F-4ED9DFA891C2}" type="datetimeFigureOut">
              <a:rPr lang="en-US" smtClean="0"/>
              <a:pPr/>
              <a:t>9/29/2012</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AC9C1D68-600A-465B-925F-4ED9DFA891C2}" type="datetimeFigureOut">
              <a:rPr lang="en-US" smtClean="0"/>
              <a:pPr/>
              <a:t>9/29/2012</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C9C1D68-600A-465B-925F-4ED9DFA891C2}" type="datetimeFigureOut">
              <a:rPr lang="en-US" smtClean="0"/>
              <a:pPr/>
              <a:t>9/29/2012</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C9C1D68-600A-465B-925F-4ED9DFA891C2}" type="datetimeFigureOut">
              <a:rPr lang="en-US" smtClean="0"/>
              <a:pPr/>
              <a:t>9/29/2012</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C9C1D68-600A-465B-925F-4ED9DFA891C2}" type="datetimeFigureOut">
              <a:rPr lang="en-US" smtClean="0"/>
              <a:pPr/>
              <a:t>9/29/2012</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5394DC2E-1703-47F3-AD62-F9DAFE5C84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dirty="0" smtClean="0"/>
              <a:t>Kliknij, aby edytować styl</a:t>
            </a:r>
            <a:endParaRPr lang="en-US"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C1D68-600A-465B-925F-4ED9DFA891C2}" type="datetimeFigureOut">
              <a:rPr lang="en-US" smtClean="0"/>
              <a:pPr/>
              <a:t>9/29/2012</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4DC2E-1703-47F3-AD62-F9DAFE5C84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3.xml"/><Relationship Id="rId7" Type="http://schemas.openxmlformats.org/officeDocument/2006/relationships/image" Target="../media/image13.gif"/><Relationship Id="rId12" Type="http://schemas.openxmlformats.org/officeDocument/2006/relationships/image" Target="../media/image3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11" Type="http://schemas.openxmlformats.org/officeDocument/2006/relationships/image" Target="../media/image1.jpeg"/><Relationship Id="rId5" Type="http://schemas.openxmlformats.org/officeDocument/2006/relationships/tags" Target="../tags/tag15.xml"/><Relationship Id="rId10" Type="http://schemas.openxmlformats.org/officeDocument/2006/relationships/image" Target="../media/image30.jpeg"/><Relationship Id="rId4" Type="http://schemas.openxmlformats.org/officeDocument/2006/relationships/tags" Target="../tags/tag14.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xml"/><Relationship Id="rId7" Type="http://schemas.openxmlformats.org/officeDocument/2006/relationships/image" Target="../media/image3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2.jpeg"/><Relationship Id="rId5" Type="http://schemas.openxmlformats.org/officeDocument/2006/relationships/slideLayout" Target="../slideLayouts/slideLayout2.xml"/><Relationship Id="rId10" Type="http://schemas.openxmlformats.org/officeDocument/2006/relationships/image" Target="../media/image27.png"/><Relationship Id="rId4" Type="http://schemas.openxmlformats.org/officeDocument/2006/relationships/tags" Target="../tags/tag19.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tags" Target="../tags/tag21.xml"/><Relationship Id="rId16" Type="http://schemas.openxmlformats.org/officeDocument/2006/relationships/image" Target="../media/image43.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38.png"/><Relationship Id="rId5" Type="http://schemas.openxmlformats.org/officeDocument/2006/relationships/tags" Target="../tags/tag24.xml"/><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tags" Target="../tags/tag23.xml"/><Relationship Id="rId9" Type="http://schemas.openxmlformats.org/officeDocument/2006/relationships/image" Target="../media/image36.png"/><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9.xml"/><Relationship Id="rId7" Type="http://schemas.openxmlformats.org/officeDocument/2006/relationships/image" Target="../media/image4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2.xml"/><Relationship Id="rId7" Type="http://schemas.openxmlformats.org/officeDocument/2006/relationships/image" Target="../media/image4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7.xml"/><Relationship Id="rId11" Type="http://schemas.openxmlformats.org/officeDocument/2006/relationships/image" Target="../media/image50.png"/><Relationship Id="rId5" Type="http://schemas.openxmlformats.org/officeDocument/2006/relationships/slideLayout" Target="../slideLayouts/slideLayout2.xml"/><Relationship Id="rId10" Type="http://schemas.openxmlformats.org/officeDocument/2006/relationships/image" Target="../media/image49.png"/><Relationship Id="rId4" Type="http://schemas.openxmlformats.org/officeDocument/2006/relationships/tags" Target="../tags/tag33.xml"/><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51.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4.png"/><Relationship Id="rId5" Type="http://schemas.openxmlformats.org/officeDocument/2006/relationships/image" Target="../media/image2.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p:cNvGrpSpPr/>
          <p:nvPr/>
        </p:nvGrpSpPr>
        <p:grpSpPr>
          <a:xfrm>
            <a:off x="0" y="-819472"/>
            <a:ext cx="9144000" cy="7677471"/>
            <a:chOff x="71333" y="1333466"/>
            <a:chExt cx="4223542" cy="3722856"/>
          </a:xfrm>
        </p:grpSpPr>
        <p:pic>
          <p:nvPicPr>
            <p:cNvPr id="5" name="Picture 2"/>
            <p:cNvPicPr>
              <a:picLocks noChangeAspect="1" noChangeArrowheads="1"/>
            </p:cNvPicPr>
            <p:nvPr/>
          </p:nvPicPr>
          <p:blipFill>
            <a:blip r:embed="rId2" cstate="print"/>
            <a:srcRect/>
            <a:stretch>
              <a:fillRect/>
            </a:stretch>
          </p:blipFill>
          <p:spPr bwMode="auto">
            <a:xfrm>
              <a:off x="71333" y="1730833"/>
              <a:ext cx="4223542" cy="3325489"/>
            </a:xfrm>
            <a:prstGeom prst="rect">
              <a:avLst/>
            </a:prstGeom>
            <a:noFill/>
            <a:ln w="9525">
              <a:noFill/>
              <a:miter lim="800000"/>
              <a:headEnd/>
              <a:tailEnd/>
            </a:ln>
          </p:spPr>
        </p:pic>
        <p:sp>
          <p:nvSpPr>
            <p:cNvPr id="6" name="pole tekstowe 5"/>
            <p:cNvSpPr txBox="1"/>
            <p:nvPr/>
          </p:nvSpPr>
          <p:spPr>
            <a:xfrm>
              <a:off x="71333" y="1333466"/>
              <a:ext cx="184731" cy="446276"/>
            </a:xfrm>
            <a:prstGeom prst="rect">
              <a:avLst/>
            </a:prstGeom>
            <a:noFill/>
          </p:spPr>
          <p:txBody>
            <a:bodyPr wrap="none" rtlCol="0">
              <a:spAutoFit/>
            </a:bodyPr>
            <a:lstStyle/>
            <a:p>
              <a:endParaRPr lang="en-US" sz="2300" b="1" dirty="0"/>
            </a:p>
          </p:txBody>
        </p:sp>
      </p:grpSp>
      <p:sp>
        <p:nvSpPr>
          <p:cNvPr id="2" name="Tytuł 1"/>
          <p:cNvSpPr>
            <a:spLocks noGrp="1"/>
          </p:cNvSpPr>
          <p:nvPr>
            <p:ph type="ctrTitle"/>
          </p:nvPr>
        </p:nvSpPr>
        <p:spPr>
          <a:xfrm>
            <a:off x="755576" y="0"/>
            <a:ext cx="7772400" cy="1470025"/>
          </a:xfrm>
        </p:spPr>
        <p:txBody>
          <a:bodyPr/>
          <a:lstStyle/>
          <a:p>
            <a:r>
              <a:rPr lang="pl-PL" b="1" dirty="0" smtClean="0"/>
              <a:t>Kot </a:t>
            </a:r>
            <a:r>
              <a:rPr lang="pl-PL" b="1" dirty="0" err="1" smtClean="0"/>
              <a:t>Schroedingera</a:t>
            </a:r>
            <a:r>
              <a:rPr lang="pl-PL" b="1" dirty="0" smtClean="0"/>
              <a:t> w detektorach fal grawitacyjnych</a:t>
            </a:r>
            <a:endParaRPr lang="en-US" b="1" dirty="0"/>
          </a:p>
        </p:txBody>
      </p:sp>
      <p:sp>
        <p:nvSpPr>
          <p:cNvPr id="3" name="Podtytuł 2"/>
          <p:cNvSpPr>
            <a:spLocks noGrp="1"/>
          </p:cNvSpPr>
          <p:nvPr>
            <p:ph type="subTitle" idx="1"/>
          </p:nvPr>
        </p:nvSpPr>
        <p:spPr>
          <a:xfrm>
            <a:off x="2555776" y="6453336"/>
            <a:ext cx="6588224" cy="404664"/>
          </a:xfrm>
          <a:ln>
            <a:noFill/>
          </a:ln>
        </p:spPr>
        <p:txBody>
          <a:bodyPr>
            <a:normAutofit/>
          </a:bodyPr>
          <a:lstStyle/>
          <a:p>
            <a:pPr algn="r"/>
            <a:r>
              <a:rPr lang="pl-PL" sz="1800" dirty="0" smtClean="0">
                <a:solidFill>
                  <a:schemeClr val="bg1">
                    <a:lumMod val="75000"/>
                  </a:schemeClr>
                </a:solidFill>
              </a:rPr>
              <a:t>Rafał </a:t>
            </a:r>
            <a:r>
              <a:rPr lang="pl-PL" sz="1800" dirty="0" err="1" smtClean="0">
                <a:solidFill>
                  <a:schemeClr val="bg1">
                    <a:lumMod val="75000"/>
                  </a:schemeClr>
                </a:solidFill>
              </a:rPr>
              <a:t>Demkowicz-Dobrzański</a:t>
            </a:r>
            <a:r>
              <a:rPr lang="pl-PL" sz="1800" dirty="0" smtClean="0">
                <a:solidFill>
                  <a:schemeClr val="bg1">
                    <a:lumMod val="75000"/>
                  </a:schemeClr>
                </a:solidFill>
              </a:rPr>
              <a:t>, Wydział Fizyki UW</a:t>
            </a:r>
            <a:endParaRPr lang="en-US" sz="1800" dirty="0">
              <a:solidFill>
                <a:schemeClr val="bg1">
                  <a:lumMod val="75000"/>
                </a:schemeClr>
              </a:solidFill>
            </a:endParaRPr>
          </a:p>
        </p:txBody>
      </p:sp>
      <p:pic>
        <p:nvPicPr>
          <p:cNvPr id="11268" name="Picture 4" descr="http://www.deviantart.com/download/163302750/Schrodinger__s_Cat_by_Draguunthor.png"/>
          <p:cNvPicPr>
            <a:picLocks noChangeAspect="1" noChangeArrowheads="1"/>
          </p:cNvPicPr>
          <p:nvPr/>
        </p:nvPicPr>
        <p:blipFill>
          <a:blip r:embed="rId3" cstate="print">
            <a:clrChange>
              <a:clrFrom>
                <a:srgbClr val="FFFFFF"/>
              </a:clrFrom>
              <a:clrTo>
                <a:srgbClr val="FFFFFF">
                  <a:alpha val="0"/>
                </a:srgbClr>
              </a:clrTo>
            </a:clrChange>
          </a:blip>
          <a:srcRect l="6424" b="7428"/>
          <a:stretch>
            <a:fillRect/>
          </a:stretch>
        </p:blipFill>
        <p:spPr bwMode="auto">
          <a:xfrm>
            <a:off x="3203848" y="1628800"/>
            <a:ext cx="2498034" cy="244242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rostokąt 37"/>
          <p:cNvSpPr/>
          <p:nvPr/>
        </p:nvSpPr>
        <p:spPr>
          <a:xfrm>
            <a:off x="6000760" y="3286124"/>
            <a:ext cx="2928958" cy="29289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357158" y="0"/>
            <a:ext cx="8229600" cy="1143000"/>
          </a:xfrm>
        </p:spPr>
        <p:txBody>
          <a:bodyPr/>
          <a:lstStyle/>
          <a:p>
            <a:r>
              <a:rPr lang="pl-PL" sz="4800" b="1" dirty="0" smtClean="0"/>
              <a:t>Interferencja dźwięku (też fala)</a:t>
            </a:r>
            <a:endParaRPr lang="en-US" sz="4800" b="1" dirty="0"/>
          </a:p>
        </p:txBody>
      </p:sp>
      <p:pic>
        <p:nvPicPr>
          <p:cNvPr id="19" name="Obraz 18" descr="speacker_florian_01.jpg"/>
          <p:cNvPicPr>
            <a:picLocks noChangeAspect="1"/>
          </p:cNvPicPr>
          <p:nvPr/>
        </p:nvPicPr>
        <p:blipFill>
          <a:blip r:embed="rId3" cstate="print">
            <a:clrChange>
              <a:clrFrom>
                <a:srgbClr val="000000"/>
              </a:clrFrom>
              <a:clrTo>
                <a:srgbClr val="000000">
                  <a:alpha val="0"/>
                </a:srgbClr>
              </a:clrTo>
            </a:clrChange>
            <a:duotone>
              <a:prstClr val="black"/>
              <a:srgbClr val="00FF00">
                <a:tint val="45000"/>
                <a:satMod val="400000"/>
              </a:srgbClr>
            </a:duotone>
          </a:blip>
          <a:stretch>
            <a:fillRect/>
          </a:stretch>
        </p:blipFill>
        <p:spPr>
          <a:xfrm>
            <a:off x="1285852" y="1285860"/>
            <a:ext cx="1508596" cy="1487476"/>
          </a:xfrm>
          <a:prstGeom prst="rect">
            <a:avLst/>
          </a:prstGeom>
          <a:scene3d>
            <a:camera prst="orthographicFront">
              <a:rot lat="0" lon="0" rev="16200000"/>
            </a:camera>
            <a:lightRig rig="threePt" dir="t"/>
          </a:scene3d>
        </p:spPr>
      </p:pic>
      <p:pic>
        <p:nvPicPr>
          <p:cNvPr id="20" name="Obraz 19" descr="speacker_florian_01.jpg"/>
          <p:cNvPicPr>
            <a:picLocks noChangeAspect="1"/>
          </p:cNvPicPr>
          <p:nvPr/>
        </p:nvPicPr>
        <p:blipFill>
          <a:blip r:embed="rId3" cstate="print">
            <a:clrChange>
              <a:clrFrom>
                <a:srgbClr val="000000"/>
              </a:clrFrom>
              <a:clrTo>
                <a:srgbClr val="000000">
                  <a:alpha val="0"/>
                </a:srgbClr>
              </a:clrTo>
            </a:clrChange>
            <a:duotone>
              <a:prstClr val="black"/>
              <a:srgbClr val="FF0000">
                <a:tint val="45000"/>
                <a:satMod val="400000"/>
              </a:srgbClr>
            </a:duotone>
          </a:blip>
          <a:stretch>
            <a:fillRect/>
          </a:stretch>
        </p:blipFill>
        <p:spPr>
          <a:xfrm>
            <a:off x="5500694" y="1285860"/>
            <a:ext cx="1508596" cy="1487476"/>
          </a:xfrm>
          <a:prstGeom prst="rect">
            <a:avLst/>
          </a:prstGeom>
          <a:scene3d>
            <a:camera prst="orthographicFront">
              <a:rot lat="0" lon="0" rev="16200000"/>
            </a:camera>
            <a:lightRig rig="threePt" dir="t"/>
          </a:scene3d>
        </p:spPr>
      </p:pic>
      <p:cxnSp>
        <p:nvCxnSpPr>
          <p:cNvPr id="22" name="Łącznik prosty 21"/>
          <p:cNvCxnSpPr/>
          <p:nvPr/>
        </p:nvCxnSpPr>
        <p:spPr>
          <a:xfrm rot="16200000" flipH="1">
            <a:off x="1214414" y="2786058"/>
            <a:ext cx="3071834" cy="1500198"/>
          </a:xfrm>
          <a:prstGeom prst="line">
            <a:avLst/>
          </a:prstGeom>
          <a:ln>
            <a:solidFill>
              <a:schemeClr val="bg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Łącznik prosty 22"/>
          <p:cNvCxnSpPr/>
          <p:nvPr/>
        </p:nvCxnSpPr>
        <p:spPr>
          <a:xfrm rot="5400000">
            <a:off x="3321835" y="2107397"/>
            <a:ext cx="3143272" cy="2786082"/>
          </a:xfrm>
          <a:prstGeom prst="line">
            <a:avLst/>
          </a:prstGeom>
          <a:ln w="9525">
            <a:solidFill>
              <a:schemeClr val="bg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Dowolny kształt 31"/>
          <p:cNvSpPr/>
          <p:nvPr/>
        </p:nvSpPr>
        <p:spPr>
          <a:xfrm rot="-2940000">
            <a:off x="3648535" y="3254188"/>
            <a:ext cx="2571768"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Łącznik prosty ze strzałką 33"/>
          <p:cNvCxnSpPr/>
          <p:nvPr/>
        </p:nvCxnSpPr>
        <p:spPr>
          <a:xfrm rot="5400000">
            <a:off x="3714744" y="4429132"/>
            <a:ext cx="357190" cy="3571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Dowolny kształt 34"/>
          <p:cNvSpPr/>
          <p:nvPr/>
        </p:nvSpPr>
        <p:spPr>
          <a:xfrm rot="3660000">
            <a:off x="1857355" y="3336098"/>
            <a:ext cx="1836977"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 name="connsiteX0" fmla="*/ -1 w 4681181"/>
              <a:gd name="connsiteY0" fmla="*/ 15922 h 739254"/>
              <a:gd name="connsiteX1" fmla="*/ 354841 w 4681181"/>
              <a:gd name="connsiteY1" fmla="*/ 711958 h 739254"/>
              <a:gd name="connsiteX2" fmla="*/ 696035 w 4681181"/>
              <a:gd name="connsiteY2" fmla="*/ 15922 h 739254"/>
              <a:gd name="connsiteX3" fmla="*/ 1064525 w 4681181"/>
              <a:gd name="connsiteY3" fmla="*/ 711958 h 739254"/>
              <a:gd name="connsiteX4" fmla="*/ 1419366 w 4681181"/>
              <a:gd name="connsiteY4" fmla="*/ 2275 h 739254"/>
              <a:gd name="connsiteX5" fmla="*/ 1787856 w 4681181"/>
              <a:gd name="connsiteY5" fmla="*/ 725606 h 739254"/>
              <a:gd name="connsiteX6" fmla="*/ 2142698 w 4681181"/>
              <a:gd name="connsiteY6" fmla="*/ 15922 h 739254"/>
              <a:gd name="connsiteX7" fmla="*/ 2497540 w 4681181"/>
              <a:gd name="connsiteY7" fmla="*/ 698310 h 739254"/>
              <a:gd name="connsiteX8" fmla="*/ 2879677 w 4681181"/>
              <a:gd name="connsiteY8" fmla="*/ 15922 h 739254"/>
              <a:gd name="connsiteX9" fmla="*/ 3234519 w 4681181"/>
              <a:gd name="connsiteY9" fmla="*/ 739254 h 739254"/>
              <a:gd name="connsiteX10" fmla="*/ 3589360 w 4681181"/>
              <a:gd name="connsiteY10" fmla="*/ 15922 h 739254"/>
              <a:gd name="connsiteX11" fmla="*/ 3957850 w 4681181"/>
              <a:gd name="connsiteY11" fmla="*/ 725606 h 739254"/>
              <a:gd name="connsiteX12" fmla="*/ 4312692 w 4681181"/>
              <a:gd name="connsiteY12" fmla="*/ 15922 h 739254"/>
              <a:gd name="connsiteX13" fmla="*/ 4681181 w 4681181"/>
              <a:gd name="connsiteY13" fmla="*/ 711958 h 739254"/>
              <a:gd name="connsiteX0" fmla="*/ 1 w 4681183"/>
              <a:gd name="connsiteY0" fmla="*/ 116006 h 839338"/>
              <a:gd name="connsiteX1" fmla="*/ 696037 w 4681183"/>
              <a:gd name="connsiteY1" fmla="*/ 116006 h 839338"/>
              <a:gd name="connsiteX2" fmla="*/ 1064527 w 4681183"/>
              <a:gd name="connsiteY2" fmla="*/ 812042 h 839338"/>
              <a:gd name="connsiteX3" fmla="*/ 1419368 w 4681183"/>
              <a:gd name="connsiteY3" fmla="*/ 102359 h 839338"/>
              <a:gd name="connsiteX4" fmla="*/ 1787858 w 4681183"/>
              <a:gd name="connsiteY4" fmla="*/ 825690 h 839338"/>
              <a:gd name="connsiteX5" fmla="*/ 2142700 w 4681183"/>
              <a:gd name="connsiteY5" fmla="*/ 116006 h 839338"/>
              <a:gd name="connsiteX6" fmla="*/ 2497542 w 4681183"/>
              <a:gd name="connsiteY6" fmla="*/ 798394 h 839338"/>
              <a:gd name="connsiteX7" fmla="*/ 2879679 w 4681183"/>
              <a:gd name="connsiteY7" fmla="*/ 116006 h 839338"/>
              <a:gd name="connsiteX8" fmla="*/ 3234521 w 4681183"/>
              <a:gd name="connsiteY8" fmla="*/ 839338 h 839338"/>
              <a:gd name="connsiteX9" fmla="*/ 3589362 w 4681183"/>
              <a:gd name="connsiteY9" fmla="*/ 116006 h 839338"/>
              <a:gd name="connsiteX10" fmla="*/ 3957852 w 4681183"/>
              <a:gd name="connsiteY10" fmla="*/ 825690 h 839338"/>
              <a:gd name="connsiteX11" fmla="*/ 4312694 w 4681183"/>
              <a:gd name="connsiteY11" fmla="*/ 116006 h 839338"/>
              <a:gd name="connsiteX12" fmla="*/ 4681183 w 4681183"/>
              <a:gd name="connsiteY12" fmla="*/ 812042 h 839338"/>
              <a:gd name="connsiteX0" fmla="*/ -1 w 4681181"/>
              <a:gd name="connsiteY0" fmla="*/ 15922 h 739254"/>
              <a:gd name="connsiteX1" fmla="*/ 1064525 w 4681181"/>
              <a:gd name="connsiteY1" fmla="*/ 711958 h 739254"/>
              <a:gd name="connsiteX2" fmla="*/ 1419366 w 4681181"/>
              <a:gd name="connsiteY2" fmla="*/ 2275 h 739254"/>
              <a:gd name="connsiteX3" fmla="*/ 1787856 w 4681181"/>
              <a:gd name="connsiteY3" fmla="*/ 725606 h 739254"/>
              <a:gd name="connsiteX4" fmla="*/ 2142698 w 4681181"/>
              <a:gd name="connsiteY4" fmla="*/ 15922 h 739254"/>
              <a:gd name="connsiteX5" fmla="*/ 2497540 w 4681181"/>
              <a:gd name="connsiteY5" fmla="*/ 698310 h 739254"/>
              <a:gd name="connsiteX6" fmla="*/ 2879677 w 4681181"/>
              <a:gd name="connsiteY6" fmla="*/ 15922 h 739254"/>
              <a:gd name="connsiteX7" fmla="*/ 3234519 w 4681181"/>
              <a:gd name="connsiteY7" fmla="*/ 739254 h 739254"/>
              <a:gd name="connsiteX8" fmla="*/ 3589360 w 4681181"/>
              <a:gd name="connsiteY8" fmla="*/ 15922 h 739254"/>
              <a:gd name="connsiteX9" fmla="*/ 3957850 w 4681181"/>
              <a:gd name="connsiteY9" fmla="*/ 725606 h 739254"/>
              <a:gd name="connsiteX10" fmla="*/ 4312692 w 4681181"/>
              <a:gd name="connsiteY10" fmla="*/ 15922 h 739254"/>
              <a:gd name="connsiteX11" fmla="*/ 4681181 w 4681181"/>
              <a:gd name="connsiteY11" fmla="*/ 711958 h 739254"/>
              <a:gd name="connsiteX0" fmla="*/ 0 w 3616656"/>
              <a:gd name="connsiteY0" fmla="*/ 711958 h 739254"/>
              <a:gd name="connsiteX1" fmla="*/ 354841 w 3616656"/>
              <a:gd name="connsiteY1" fmla="*/ 2275 h 739254"/>
              <a:gd name="connsiteX2" fmla="*/ 723331 w 3616656"/>
              <a:gd name="connsiteY2" fmla="*/ 725606 h 739254"/>
              <a:gd name="connsiteX3" fmla="*/ 1078173 w 3616656"/>
              <a:gd name="connsiteY3" fmla="*/ 15922 h 739254"/>
              <a:gd name="connsiteX4" fmla="*/ 1433015 w 3616656"/>
              <a:gd name="connsiteY4" fmla="*/ 698310 h 739254"/>
              <a:gd name="connsiteX5" fmla="*/ 1815152 w 3616656"/>
              <a:gd name="connsiteY5" fmla="*/ 15922 h 739254"/>
              <a:gd name="connsiteX6" fmla="*/ 2169994 w 3616656"/>
              <a:gd name="connsiteY6" fmla="*/ 739254 h 739254"/>
              <a:gd name="connsiteX7" fmla="*/ 2524835 w 3616656"/>
              <a:gd name="connsiteY7" fmla="*/ 15922 h 739254"/>
              <a:gd name="connsiteX8" fmla="*/ 2893325 w 3616656"/>
              <a:gd name="connsiteY8" fmla="*/ 725606 h 739254"/>
              <a:gd name="connsiteX9" fmla="*/ 3248167 w 3616656"/>
              <a:gd name="connsiteY9" fmla="*/ 15922 h 739254"/>
              <a:gd name="connsiteX10" fmla="*/ 3616656 w 3616656"/>
              <a:gd name="connsiteY10"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6656" h="739254">
                <a:moveTo>
                  <a:pt x="0" y="711958"/>
                </a:moveTo>
                <a:cubicBezTo>
                  <a:pt x="236561" y="709684"/>
                  <a:pt x="234286" y="0"/>
                  <a:pt x="354841" y="2275"/>
                </a:cubicBezTo>
                <a:cubicBezTo>
                  <a:pt x="475396" y="4550"/>
                  <a:pt x="602776" y="723332"/>
                  <a:pt x="723331" y="725606"/>
                </a:cubicBezTo>
                <a:cubicBezTo>
                  <a:pt x="843886" y="727881"/>
                  <a:pt x="959893" y="20471"/>
                  <a:pt x="1078173" y="15922"/>
                </a:cubicBezTo>
                <a:cubicBezTo>
                  <a:pt x="1196453" y="11373"/>
                  <a:pt x="1310185" y="698310"/>
                  <a:pt x="1433015" y="698310"/>
                </a:cubicBezTo>
                <a:cubicBezTo>
                  <a:pt x="1555845" y="698310"/>
                  <a:pt x="1692322" y="9098"/>
                  <a:pt x="1815152" y="15922"/>
                </a:cubicBezTo>
                <a:cubicBezTo>
                  <a:pt x="1937982" y="22746"/>
                  <a:pt x="2051714" y="739254"/>
                  <a:pt x="2169994" y="739254"/>
                </a:cubicBezTo>
                <a:cubicBezTo>
                  <a:pt x="2288274" y="739254"/>
                  <a:pt x="2404280" y="18197"/>
                  <a:pt x="2524835" y="15922"/>
                </a:cubicBezTo>
                <a:cubicBezTo>
                  <a:pt x="2645390" y="13647"/>
                  <a:pt x="2772770" y="725606"/>
                  <a:pt x="2893325" y="725606"/>
                </a:cubicBezTo>
                <a:cubicBezTo>
                  <a:pt x="3013880" y="725606"/>
                  <a:pt x="3127612" y="18197"/>
                  <a:pt x="3248167" y="15922"/>
                </a:cubicBezTo>
                <a:cubicBezTo>
                  <a:pt x="3368722" y="13647"/>
                  <a:pt x="3492689" y="362802"/>
                  <a:pt x="3616656" y="711958"/>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Łącznik prosty ze strzałką 35"/>
          <p:cNvCxnSpPr/>
          <p:nvPr/>
        </p:nvCxnSpPr>
        <p:spPr>
          <a:xfrm rot="1140000">
            <a:off x="3191655" y="4406109"/>
            <a:ext cx="357190" cy="357190"/>
          </a:xfrm>
          <a:prstGeom prst="straightConnector1">
            <a:avLst/>
          </a:prstGeom>
          <a:ln w="127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37" name="Elipsa 36"/>
          <p:cNvSpPr/>
          <p:nvPr/>
        </p:nvSpPr>
        <p:spPr>
          <a:xfrm>
            <a:off x="3357554" y="4929198"/>
            <a:ext cx="357190" cy="3571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rostokąt 41"/>
          <p:cNvSpPr/>
          <p:nvPr/>
        </p:nvSpPr>
        <p:spPr>
          <a:xfrm>
            <a:off x="5816364" y="2760857"/>
            <a:ext cx="3143240" cy="523220"/>
          </a:xfrm>
          <a:prstGeom prst="rect">
            <a:avLst/>
          </a:prstGeom>
        </p:spPr>
        <p:txBody>
          <a:bodyPr wrap="square">
            <a:spAutoFit/>
          </a:bodyPr>
          <a:lstStyle/>
          <a:p>
            <a:pPr algn="r"/>
            <a:r>
              <a:rPr lang="pl-PL" sz="2800" b="1" dirty="0" smtClean="0">
                <a:latin typeface="+mj-lt"/>
              </a:rPr>
              <a:t>I. konstruktywna</a:t>
            </a:r>
            <a:endParaRPr lang="en-US" sz="2800" b="1" dirty="0">
              <a:latin typeface="+mj-lt"/>
            </a:endParaRPr>
          </a:p>
        </p:txBody>
      </p:sp>
      <p:sp>
        <p:nvSpPr>
          <p:cNvPr id="43" name="Dowolny kształt 42"/>
          <p:cNvSpPr/>
          <p:nvPr/>
        </p:nvSpPr>
        <p:spPr>
          <a:xfrm>
            <a:off x="6143636" y="3571876"/>
            <a:ext cx="2571768"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Dowolny kształt 43"/>
          <p:cNvSpPr/>
          <p:nvPr/>
        </p:nvSpPr>
        <p:spPr>
          <a:xfrm>
            <a:off x="6143636" y="4429132"/>
            <a:ext cx="2571768"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Prostokąt 44"/>
          <p:cNvSpPr/>
          <p:nvPr/>
        </p:nvSpPr>
        <p:spPr>
          <a:xfrm>
            <a:off x="7215206" y="3929066"/>
            <a:ext cx="425116" cy="584775"/>
          </a:xfrm>
          <a:prstGeom prst="rect">
            <a:avLst/>
          </a:prstGeom>
        </p:spPr>
        <p:txBody>
          <a:bodyPr wrap="none">
            <a:spAutoFit/>
          </a:bodyPr>
          <a:lstStyle/>
          <a:p>
            <a:pPr algn="ctr"/>
            <a:r>
              <a:rPr lang="pl-PL" sz="3200" dirty="0" smtClean="0">
                <a:latin typeface="+mj-lt"/>
              </a:rPr>
              <a:t>+</a:t>
            </a:r>
            <a:endParaRPr lang="en-US" sz="3200" dirty="0">
              <a:latin typeface="+mj-lt"/>
            </a:endParaRPr>
          </a:p>
        </p:txBody>
      </p:sp>
      <p:sp>
        <p:nvSpPr>
          <p:cNvPr id="46" name="Prostokąt 45"/>
          <p:cNvSpPr/>
          <p:nvPr/>
        </p:nvSpPr>
        <p:spPr>
          <a:xfrm>
            <a:off x="7215206" y="4786322"/>
            <a:ext cx="425116" cy="584775"/>
          </a:xfrm>
          <a:prstGeom prst="rect">
            <a:avLst/>
          </a:prstGeom>
        </p:spPr>
        <p:txBody>
          <a:bodyPr wrap="none">
            <a:spAutoFit/>
          </a:bodyPr>
          <a:lstStyle/>
          <a:p>
            <a:pPr algn="ctr"/>
            <a:r>
              <a:rPr lang="pl-PL" sz="3200" dirty="0" smtClean="0">
                <a:latin typeface="+mj-lt"/>
              </a:rPr>
              <a:t>=</a:t>
            </a:r>
            <a:endParaRPr lang="en-US" sz="3200" dirty="0">
              <a:latin typeface="+mj-lt"/>
            </a:endParaRPr>
          </a:p>
        </p:txBody>
      </p:sp>
      <p:sp>
        <p:nvSpPr>
          <p:cNvPr id="47" name="Dowolny kształt 46"/>
          <p:cNvSpPr/>
          <p:nvPr/>
        </p:nvSpPr>
        <p:spPr>
          <a:xfrm>
            <a:off x="6143636" y="5214950"/>
            <a:ext cx="2571768" cy="928694"/>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Prostokąt 48"/>
          <p:cNvSpPr/>
          <p:nvPr/>
        </p:nvSpPr>
        <p:spPr>
          <a:xfrm>
            <a:off x="2500298" y="5429264"/>
            <a:ext cx="2143140" cy="523220"/>
          </a:xfrm>
          <a:prstGeom prst="rect">
            <a:avLst/>
          </a:prstGeom>
          <a:ln>
            <a:solidFill>
              <a:schemeClr val="tx1"/>
            </a:solidFill>
          </a:ln>
        </p:spPr>
        <p:txBody>
          <a:bodyPr wrap="square">
            <a:spAutoFit/>
          </a:bodyPr>
          <a:lstStyle/>
          <a:p>
            <a:pPr algn="ctr"/>
            <a:r>
              <a:rPr lang="pl-PL" sz="2800" b="1" dirty="0" smtClean="0">
                <a:latin typeface="+mj-lt"/>
              </a:rPr>
              <a:t>GŁOŚNO</a:t>
            </a:r>
            <a:endParaRPr lang="en-US" sz="28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0"/>
            <a:ext cx="8229600" cy="1143000"/>
          </a:xfrm>
        </p:spPr>
        <p:txBody>
          <a:bodyPr/>
          <a:lstStyle/>
          <a:p>
            <a:r>
              <a:rPr lang="pl-PL" sz="4800" b="1" dirty="0" smtClean="0"/>
              <a:t>Interferencja dźwięku (też fala)</a:t>
            </a:r>
            <a:endParaRPr lang="en-US" sz="4800" b="1" dirty="0"/>
          </a:p>
        </p:txBody>
      </p:sp>
      <p:sp>
        <p:nvSpPr>
          <p:cNvPr id="38" name="Prostokąt 37"/>
          <p:cNvSpPr/>
          <p:nvPr/>
        </p:nvSpPr>
        <p:spPr>
          <a:xfrm>
            <a:off x="6000760" y="3286124"/>
            <a:ext cx="2928958" cy="29289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Obraz 18" descr="speacker_florian_01.jpg"/>
          <p:cNvPicPr>
            <a:picLocks noChangeAspect="1"/>
          </p:cNvPicPr>
          <p:nvPr/>
        </p:nvPicPr>
        <p:blipFill>
          <a:blip r:embed="rId3" cstate="print">
            <a:clrChange>
              <a:clrFrom>
                <a:srgbClr val="000000"/>
              </a:clrFrom>
              <a:clrTo>
                <a:srgbClr val="000000">
                  <a:alpha val="0"/>
                </a:srgbClr>
              </a:clrTo>
            </a:clrChange>
            <a:duotone>
              <a:prstClr val="black"/>
              <a:srgbClr val="00FF00">
                <a:tint val="45000"/>
                <a:satMod val="400000"/>
              </a:srgbClr>
            </a:duotone>
          </a:blip>
          <a:stretch>
            <a:fillRect/>
          </a:stretch>
        </p:blipFill>
        <p:spPr>
          <a:xfrm>
            <a:off x="1285852" y="1285860"/>
            <a:ext cx="1508596" cy="1487476"/>
          </a:xfrm>
          <a:prstGeom prst="rect">
            <a:avLst/>
          </a:prstGeom>
          <a:scene3d>
            <a:camera prst="orthographicFront">
              <a:rot lat="0" lon="0" rev="16200000"/>
            </a:camera>
            <a:lightRig rig="threePt" dir="t"/>
          </a:scene3d>
        </p:spPr>
      </p:pic>
      <p:pic>
        <p:nvPicPr>
          <p:cNvPr id="20" name="Obraz 19" descr="speacker_florian_01.jpg"/>
          <p:cNvPicPr>
            <a:picLocks noChangeAspect="1"/>
          </p:cNvPicPr>
          <p:nvPr/>
        </p:nvPicPr>
        <p:blipFill>
          <a:blip r:embed="rId3" cstate="print">
            <a:clrChange>
              <a:clrFrom>
                <a:srgbClr val="000000"/>
              </a:clrFrom>
              <a:clrTo>
                <a:srgbClr val="000000">
                  <a:alpha val="0"/>
                </a:srgbClr>
              </a:clrTo>
            </a:clrChange>
            <a:duotone>
              <a:prstClr val="black"/>
              <a:srgbClr val="FF0000">
                <a:tint val="45000"/>
                <a:satMod val="400000"/>
              </a:srgbClr>
            </a:duotone>
          </a:blip>
          <a:stretch>
            <a:fillRect/>
          </a:stretch>
        </p:blipFill>
        <p:spPr>
          <a:xfrm>
            <a:off x="5500694" y="1285860"/>
            <a:ext cx="1508596" cy="1487476"/>
          </a:xfrm>
          <a:prstGeom prst="rect">
            <a:avLst/>
          </a:prstGeom>
          <a:scene3d>
            <a:camera prst="orthographicFront">
              <a:rot lat="0" lon="0" rev="16200000"/>
            </a:camera>
            <a:lightRig rig="threePt" dir="t"/>
          </a:scene3d>
        </p:spPr>
      </p:pic>
      <p:cxnSp>
        <p:nvCxnSpPr>
          <p:cNvPr id="22" name="Łącznik prosty 21"/>
          <p:cNvCxnSpPr/>
          <p:nvPr/>
        </p:nvCxnSpPr>
        <p:spPr>
          <a:xfrm rot="16200000" flipH="1">
            <a:off x="642910" y="3357562"/>
            <a:ext cx="3071834" cy="357190"/>
          </a:xfrm>
          <a:prstGeom prst="line">
            <a:avLst/>
          </a:prstGeom>
          <a:ln>
            <a:solidFill>
              <a:schemeClr val="bg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Łącznik prosty 22"/>
          <p:cNvCxnSpPr/>
          <p:nvPr/>
        </p:nvCxnSpPr>
        <p:spPr>
          <a:xfrm rot="10800000" flipV="1">
            <a:off x="2428860" y="1928802"/>
            <a:ext cx="3857652" cy="3143272"/>
          </a:xfrm>
          <a:prstGeom prst="line">
            <a:avLst/>
          </a:prstGeom>
          <a:ln w="9525">
            <a:solidFill>
              <a:schemeClr val="bg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Dowolny kształt 31"/>
          <p:cNvSpPr/>
          <p:nvPr/>
        </p:nvSpPr>
        <p:spPr>
          <a:xfrm rot="19260000">
            <a:off x="2848673" y="3476091"/>
            <a:ext cx="2571768"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Łącznik prosty ze strzałką 33"/>
          <p:cNvCxnSpPr/>
          <p:nvPr/>
        </p:nvCxnSpPr>
        <p:spPr>
          <a:xfrm rot="10800000" flipV="1">
            <a:off x="2643174" y="4429132"/>
            <a:ext cx="357190" cy="2857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Dowolny kształt 34"/>
          <p:cNvSpPr/>
          <p:nvPr/>
        </p:nvSpPr>
        <p:spPr>
          <a:xfrm rot="4920000" flipH="1">
            <a:off x="1278925" y="3082493"/>
            <a:ext cx="1836977"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 name="connsiteX0" fmla="*/ -1 w 4681181"/>
              <a:gd name="connsiteY0" fmla="*/ 15922 h 739254"/>
              <a:gd name="connsiteX1" fmla="*/ 354841 w 4681181"/>
              <a:gd name="connsiteY1" fmla="*/ 711958 h 739254"/>
              <a:gd name="connsiteX2" fmla="*/ 696035 w 4681181"/>
              <a:gd name="connsiteY2" fmla="*/ 15922 h 739254"/>
              <a:gd name="connsiteX3" fmla="*/ 1064525 w 4681181"/>
              <a:gd name="connsiteY3" fmla="*/ 711958 h 739254"/>
              <a:gd name="connsiteX4" fmla="*/ 1419366 w 4681181"/>
              <a:gd name="connsiteY4" fmla="*/ 2275 h 739254"/>
              <a:gd name="connsiteX5" fmla="*/ 1787856 w 4681181"/>
              <a:gd name="connsiteY5" fmla="*/ 725606 h 739254"/>
              <a:gd name="connsiteX6" fmla="*/ 2142698 w 4681181"/>
              <a:gd name="connsiteY6" fmla="*/ 15922 h 739254"/>
              <a:gd name="connsiteX7" fmla="*/ 2497540 w 4681181"/>
              <a:gd name="connsiteY7" fmla="*/ 698310 h 739254"/>
              <a:gd name="connsiteX8" fmla="*/ 2879677 w 4681181"/>
              <a:gd name="connsiteY8" fmla="*/ 15922 h 739254"/>
              <a:gd name="connsiteX9" fmla="*/ 3234519 w 4681181"/>
              <a:gd name="connsiteY9" fmla="*/ 739254 h 739254"/>
              <a:gd name="connsiteX10" fmla="*/ 3589360 w 4681181"/>
              <a:gd name="connsiteY10" fmla="*/ 15922 h 739254"/>
              <a:gd name="connsiteX11" fmla="*/ 3957850 w 4681181"/>
              <a:gd name="connsiteY11" fmla="*/ 725606 h 739254"/>
              <a:gd name="connsiteX12" fmla="*/ 4312692 w 4681181"/>
              <a:gd name="connsiteY12" fmla="*/ 15922 h 739254"/>
              <a:gd name="connsiteX13" fmla="*/ 4681181 w 4681181"/>
              <a:gd name="connsiteY13" fmla="*/ 711958 h 739254"/>
              <a:gd name="connsiteX0" fmla="*/ 1 w 4681183"/>
              <a:gd name="connsiteY0" fmla="*/ 116006 h 839338"/>
              <a:gd name="connsiteX1" fmla="*/ 696037 w 4681183"/>
              <a:gd name="connsiteY1" fmla="*/ 116006 h 839338"/>
              <a:gd name="connsiteX2" fmla="*/ 1064527 w 4681183"/>
              <a:gd name="connsiteY2" fmla="*/ 812042 h 839338"/>
              <a:gd name="connsiteX3" fmla="*/ 1419368 w 4681183"/>
              <a:gd name="connsiteY3" fmla="*/ 102359 h 839338"/>
              <a:gd name="connsiteX4" fmla="*/ 1787858 w 4681183"/>
              <a:gd name="connsiteY4" fmla="*/ 825690 h 839338"/>
              <a:gd name="connsiteX5" fmla="*/ 2142700 w 4681183"/>
              <a:gd name="connsiteY5" fmla="*/ 116006 h 839338"/>
              <a:gd name="connsiteX6" fmla="*/ 2497542 w 4681183"/>
              <a:gd name="connsiteY6" fmla="*/ 798394 h 839338"/>
              <a:gd name="connsiteX7" fmla="*/ 2879679 w 4681183"/>
              <a:gd name="connsiteY7" fmla="*/ 116006 h 839338"/>
              <a:gd name="connsiteX8" fmla="*/ 3234521 w 4681183"/>
              <a:gd name="connsiteY8" fmla="*/ 839338 h 839338"/>
              <a:gd name="connsiteX9" fmla="*/ 3589362 w 4681183"/>
              <a:gd name="connsiteY9" fmla="*/ 116006 h 839338"/>
              <a:gd name="connsiteX10" fmla="*/ 3957852 w 4681183"/>
              <a:gd name="connsiteY10" fmla="*/ 825690 h 839338"/>
              <a:gd name="connsiteX11" fmla="*/ 4312694 w 4681183"/>
              <a:gd name="connsiteY11" fmla="*/ 116006 h 839338"/>
              <a:gd name="connsiteX12" fmla="*/ 4681183 w 4681183"/>
              <a:gd name="connsiteY12" fmla="*/ 812042 h 839338"/>
              <a:gd name="connsiteX0" fmla="*/ -1 w 4681181"/>
              <a:gd name="connsiteY0" fmla="*/ 15922 h 739254"/>
              <a:gd name="connsiteX1" fmla="*/ 1064525 w 4681181"/>
              <a:gd name="connsiteY1" fmla="*/ 711958 h 739254"/>
              <a:gd name="connsiteX2" fmla="*/ 1419366 w 4681181"/>
              <a:gd name="connsiteY2" fmla="*/ 2275 h 739254"/>
              <a:gd name="connsiteX3" fmla="*/ 1787856 w 4681181"/>
              <a:gd name="connsiteY3" fmla="*/ 725606 h 739254"/>
              <a:gd name="connsiteX4" fmla="*/ 2142698 w 4681181"/>
              <a:gd name="connsiteY4" fmla="*/ 15922 h 739254"/>
              <a:gd name="connsiteX5" fmla="*/ 2497540 w 4681181"/>
              <a:gd name="connsiteY5" fmla="*/ 698310 h 739254"/>
              <a:gd name="connsiteX6" fmla="*/ 2879677 w 4681181"/>
              <a:gd name="connsiteY6" fmla="*/ 15922 h 739254"/>
              <a:gd name="connsiteX7" fmla="*/ 3234519 w 4681181"/>
              <a:gd name="connsiteY7" fmla="*/ 739254 h 739254"/>
              <a:gd name="connsiteX8" fmla="*/ 3589360 w 4681181"/>
              <a:gd name="connsiteY8" fmla="*/ 15922 h 739254"/>
              <a:gd name="connsiteX9" fmla="*/ 3957850 w 4681181"/>
              <a:gd name="connsiteY9" fmla="*/ 725606 h 739254"/>
              <a:gd name="connsiteX10" fmla="*/ 4312692 w 4681181"/>
              <a:gd name="connsiteY10" fmla="*/ 15922 h 739254"/>
              <a:gd name="connsiteX11" fmla="*/ 4681181 w 4681181"/>
              <a:gd name="connsiteY11" fmla="*/ 711958 h 739254"/>
              <a:gd name="connsiteX0" fmla="*/ 0 w 3616656"/>
              <a:gd name="connsiteY0" fmla="*/ 711958 h 739254"/>
              <a:gd name="connsiteX1" fmla="*/ 354841 w 3616656"/>
              <a:gd name="connsiteY1" fmla="*/ 2275 h 739254"/>
              <a:gd name="connsiteX2" fmla="*/ 723331 w 3616656"/>
              <a:gd name="connsiteY2" fmla="*/ 725606 h 739254"/>
              <a:gd name="connsiteX3" fmla="*/ 1078173 w 3616656"/>
              <a:gd name="connsiteY3" fmla="*/ 15922 h 739254"/>
              <a:gd name="connsiteX4" fmla="*/ 1433015 w 3616656"/>
              <a:gd name="connsiteY4" fmla="*/ 698310 h 739254"/>
              <a:gd name="connsiteX5" fmla="*/ 1815152 w 3616656"/>
              <a:gd name="connsiteY5" fmla="*/ 15922 h 739254"/>
              <a:gd name="connsiteX6" fmla="*/ 2169994 w 3616656"/>
              <a:gd name="connsiteY6" fmla="*/ 739254 h 739254"/>
              <a:gd name="connsiteX7" fmla="*/ 2524835 w 3616656"/>
              <a:gd name="connsiteY7" fmla="*/ 15922 h 739254"/>
              <a:gd name="connsiteX8" fmla="*/ 2893325 w 3616656"/>
              <a:gd name="connsiteY8" fmla="*/ 725606 h 739254"/>
              <a:gd name="connsiteX9" fmla="*/ 3248167 w 3616656"/>
              <a:gd name="connsiteY9" fmla="*/ 15922 h 739254"/>
              <a:gd name="connsiteX10" fmla="*/ 3616656 w 3616656"/>
              <a:gd name="connsiteY10"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6656" h="739254">
                <a:moveTo>
                  <a:pt x="0" y="711958"/>
                </a:moveTo>
                <a:cubicBezTo>
                  <a:pt x="236561" y="709684"/>
                  <a:pt x="234286" y="0"/>
                  <a:pt x="354841" y="2275"/>
                </a:cubicBezTo>
                <a:cubicBezTo>
                  <a:pt x="475396" y="4550"/>
                  <a:pt x="602776" y="723332"/>
                  <a:pt x="723331" y="725606"/>
                </a:cubicBezTo>
                <a:cubicBezTo>
                  <a:pt x="843886" y="727881"/>
                  <a:pt x="959893" y="20471"/>
                  <a:pt x="1078173" y="15922"/>
                </a:cubicBezTo>
                <a:cubicBezTo>
                  <a:pt x="1196453" y="11373"/>
                  <a:pt x="1310185" y="698310"/>
                  <a:pt x="1433015" y="698310"/>
                </a:cubicBezTo>
                <a:cubicBezTo>
                  <a:pt x="1555845" y="698310"/>
                  <a:pt x="1692322" y="9098"/>
                  <a:pt x="1815152" y="15922"/>
                </a:cubicBezTo>
                <a:cubicBezTo>
                  <a:pt x="1937982" y="22746"/>
                  <a:pt x="2051714" y="739254"/>
                  <a:pt x="2169994" y="739254"/>
                </a:cubicBezTo>
                <a:cubicBezTo>
                  <a:pt x="2288274" y="739254"/>
                  <a:pt x="2404280" y="18197"/>
                  <a:pt x="2524835" y="15922"/>
                </a:cubicBezTo>
                <a:cubicBezTo>
                  <a:pt x="2645390" y="13647"/>
                  <a:pt x="2772770" y="725606"/>
                  <a:pt x="2893325" y="725606"/>
                </a:cubicBezTo>
                <a:cubicBezTo>
                  <a:pt x="3013880" y="725606"/>
                  <a:pt x="3127612" y="18197"/>
                  <a:pt x="3248167" y="15922"/>
                </a:cubicBezTo>
                <a:cubicBezTo>
                  <a:pt x="3368722" y="13647"/>
                  <a:pt x="3492689" y="362802"/>
                  <a:pt x="3616656" y="711958"/>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Łącznik prosty ze strzałką 35"/>
          <p:cNvCxnSpPr/>
          <p:nvPr/>
        </p:nvCxnSpPr>
        <p:spPr>
          <a:xfrm rot="16200000" flipH="1">
            <a:off x="2143108" y="4429132"/>
            <a:ext cx="500066" cy="71438"/>
          </a:xfrm>
          <a:prstGeom prst="straightConnector1">
            <a:avLst/>
          </a:prstGeom>
          <a:ln w="127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42" name="Prostokąt 41"/>
          <p:cNvSpPr/>
          <p:nvPr/>
        </p:nvSpPr>
        <p:spPr>
          <a:xfrm>
            <a:off x="5893619" y="2332017"/>
            <a:ext cx="3143240" cy="954107"/>
          </a:xfrm>
          <a:prstGeom prst="rect">
            <a:avLst/>
          </a:prstGeom>
        </p:spPr>
        <p:txBody>
          <a:bodyPr wrap="square">
            <a:spAutoFit/>
          </a:bodyPr>
          <a:lstStyle/>
          <a:p>
            <a:pPr algn="r"/>
            <a:r>
              <a:rPr lang="pl-PL" sz="2800" b="1" dirty="0" smtClean="0">
                <a:latin typeface="+mj-lt"/>
              </a:rPr>
              <a:t> </a:t>
            </a:r>
          </a:p>
          <a:p>
            <a:pPr algn="ctr"/>
            <a:r>
              <a:rPr lang="pl-PL" sz="2800" b="1" dirty="0" smtClean="0">
                <a:latin typeface="+mj-lt"/>
              </a:rPr>
              <a:t>I. destruktywna</a:t>
            </a:r>
            <a:endParaRPr lang="en-US" sz="2800" b="1" dirty="0">
              <a:latin typeface="+mj-lt"/>
            </a:endParaRPr>
          </a:p>
        </p:txBody>
      </p:sp>
      <p:sp>
        <p:nvSpPr>
          <p:cNvPr id="43" name="Dowolny kształt 42"/>
          <p:cNvSpPr/>
          <p:nvPr/>
        </p:nvSpPr>
        <p:spPr>
          <a:xfrm>
            <a:off x="6143636" y="3571876"/>
            <a:ext cx="2571768"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Dowolny kształt 43"/>
          <p:cNvSpPr/>
          <p:nvPr/>
        </p:nvSpPr>
        <p:spPr>
          <a:xfrm>
            <a:off x="6143022" y="4425925"/>
            <a:ext cx="2377672" cy="428628"/>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 name="connsiteX0" fmla="*/ -1 w 4681181"/>
              <a:gd name="connsiteY0" fmla="*/ 15922 h 739254"/>
              <a:gd name="connsiteX1" fmla="*/ 354841 w 4681181"/>
              <a:gd name="connsiteY1" fmla="*/ 711958 h 739254"/>
              <a:gd name="connsiteX2" fmla="*/ 696035 w 4681181"/>
              <a:gd name="connsiteY2" fmla="*/ 15922 h 739254"/>
              <a:gd name="connsiteX3" fmla="*/ 1064525 w 4681181"/>
              <a:gd name="connsiteY3" fmla="*/ 711958 h 739254"/>
              <a:gd name="connsiteX4" fmla="*/ 1419366 w 4681181"/>
              <a:gd name="connsiteY4" fmla="*/ 2275 h 739254"/>
              <a:gd name="connsiteX5" fmla="*/ 1787856 w 4681181"/>
              <a:gd name="connsiteY5" fmla="*/ 725606 h 739254"/>
              <a:gd name="connsiteX6" fmla="*/ 2142698 w 4681181"/>
              <a:gd name="connsiteY6" fmla="*/ 15922 h 739254"/>
              <a:gd name="connsiteX7" fmla="*/ 2497540 w 4681181"/>
              <a:gd name="connsiteY7" fmla="*/ 698310 h 739254"/>
              <a:gd name="connsiteX8" fmla="*/ 2879677 w 4681181"/>
              <a:gd name="connsiteY8" fmla="*/ 15922 h 739254"/>
              <a:gd name="connsiteX9" fmla="*/ 3234519 w 4681181"/>
              <a:gd name="connsiteY9" fmla="*/ 739254 h 739254"/>
              <a:gd name="connsiteX10" fmla="*/ 3589360 w 4681181"/>
              <a:gd name="connsiteY10" fmla="*/ 15922 h 739254"/>
              <a:gd name="connsiteX11" fmla="*/ 3957850 w 4681181"/>
              <a:gd name="connsiteY11" fmla="*/ 725606 h 739254"/>
              <a:gd name="connsiteX12" fmla="*/ 4312692 w 4681181"/>
              <a:gd name="connsiteY12" fmla="*/ 15922 h 739254"/>
              <a:gd name="connsiteX13" fmla="*/ 4681181 w 4681181"/>
              <a:gd name="connsiteY13"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1181" h="739254">
                <a:moveTo>
                  <a:pt x="-1" y="15922"/>
                </a:moveTo>
                <a:cubicBezTo>
                  <a:pt x="122829" y="15922"/>
                  <a:pt x="238835" y="711958"/>
                  <a:pt x="354841" y="711958"/>
                </a:cubicBezTo>
                <a:cubicBezTo>
                  <a:pt x="470847" y="711958"/>
                  <a:pt x="577754" y="15922"/>
                  <a:pt x="696035" y="15922"/>
                </a:cubicBezTo>
                <a:cubicBezTo>
                  <a:pt x="814316" y="15922"/>
                  <a:pt x="943970" y="714232"/>
                  <a:pt x="1064525" y="711958"/>
                </a:cubicBezTo>
                <a:cubicBezTo>
                  <a:pt x="1185080" y="709684"/>
                  <a:pt x="1298811" y="0"/>
                  <a:pt x="1419366" y="2275"/>
                </a:cubicBezTo>
                <a:cubicBezTo>
                  <a:pt x="1539921" y="4550"/>
                  <a:pt x="1667301" y="723332"/>
                  <a:pt x="1787856" y="725606"/>
                </a:cubicBezTo>
                <a:cubicBezTo>
                  <a:pt x="1908411" y="727881"/>
                  <a:pt x="2024418" y="20471"/>
                  <a:pt x="2142698" y="15922"/>
                </a:cubicBezTo>
                <a:cubicBezTo>
                  <a:pt x="2260978" y="11373"/>
                  <a:pt x="2374710" y="698310"/>
                  <a:pt x="2497540" y="698310"/>
                </a:cubicBezTo>
                <a:cubicBezTo>
                  <a:pt x="2620370" y="698310"/>
                  <a:pt x="2756847" y="9098"/>
                  <a:pt x="2879677" y="15922"/>
                </a:cubicBezTo>
                <a:cubicBezTo>
                  <a:pt x="3002507" y="22746"/>
                  <a:pt x="3116239" y="739254"/>
                  <a:pt x="3234519" y="739254"/>
                </a:cubicBezTo>
                <a:cubicBezTo>
                  <a:pt x="3352799" y="739254"/>
                  <a:pt x="3468805" y="18197"/>
                  <a:pt x="3589360" y="15922"/>
                </a:cubicBezTo>
                <a:cubicBezTo>
                  <a:pt x="3709915" y="13647"/>
                  <a:pt x="3837295" y="725606"/>
                  <a:pt x="3957850" y="725606"/>
                </a:cubicBezTo>
                <a:cubicBezTo>
                  <a:pt x="4078405" y="725606"/>
                  <a:pt x="4192137" y="18197"/>
                  <a:pt x="4312692" y="15922"/>
                </a:cubicBezTo>
                <a:cubicBezTo>
                  <a:pt x="4433247" y="13647"/>
                  <a:pt x="4557214" y="362802"/>
                  <a:pt x="4681181" y="711958"/>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Prostokąt 44"/>
          <p:cNvSpPr/>
          <p:nvPr/>
        </p:nvSpPr>
        <p:spPr>
          <a:xfrm>
            <a:off x="7215206" y="3929066"/>
            <a:ext cx="425116" cy="584775"/>
          </a:xfrm>
          <a:prstGeom prst="rect">
            <a:avLst/>
          </a:prstGeom>
        </p:spPr>
        <p:txBody>
          <a:bodyPr wrap="none">
            <a:spAutoFit/>
          </a:bodyPr>
          <a:lstStyle/>
          <a:p>
            <a:pPr algn="ctr"/>
            <a:r>
              <a:rPr lang="pl-PL" sz="3200" dirty="0" smtClean="0">
                <a:latin typeface="+mj-lt"/>
              </a:rPr>
              <a:t>+</a:t>
            </a:r>
            <a:endParaRPr lang="en-US" sz="3200" dirty="0">
              <a:latin typeface="+mj-lt"/>
            </a:endParaRPr>
          </a:p>
        </p:txBody>
      </p:sp>
      <p:sp>
        <p:nvSpPr>
          <p:cNvPr id="46" name="Prostokąt 45"/>
          <p:cNvSpPr/>
          <p:nvPr/>
        </p:nvSpPr>
        <p:spPr>
          <a:xfrm>
            <a:off x="7215206" y="4786322"/>
            <a:ext cx="425116" cy="584775"/>
          </a:xfrm>
          <a:prstGeom prst="rect">
            <a:avLst/>
          </a:prstGeom>
        </p:spPr>
        <p:txBody>
          <a:bodyPr wrap="none">
            <a:spAutoFit/>
          </a:bodyPr>
          <a:lstStyle/>
          <a:p>
            <a:pPr algn="ctr"/>
            <a:r>
              <a:rPr lang="pl-PL" sz="3200" dirty="0" smtClean="0">
                <a:latin typeface="+mj-lt"/>
              </a:rPr>
              <a:t>=</a:t>
            </a:r>
            <a:endParaRPr lang="en-US" sz="3200" dirty="0">
              <a:latin typeface="+mj-lt"/>
            </a:endParaRPr>
          </a:p>
        </p:txBody>
      </p:sp>
      <p:sp>
        <p:nvSpPr>
          <p:cNvPr id="28" name="Prostokąt 27"/>
          <p:cNvSpPr/>
          <p:nvPr/>
        </p:nvSpPr>
        <p:spPr>
          <a:xfrm>
            <a:off x="1571604" y="5429264"/>
            <a:ext cx="1928826" cy="523220"/>
          </a:xfrm>
          <a:prstGeom prst="rect">
            <a:avLst/>
          </a:prstGeom>
          <a:ln>
            <a:solidFill>
              <a:schemeClr val="tx1"/>
            </a:solidFill>
          </a:ln>
        </p:spPr>
        <p:txBody>
          <a:bodyPr wrap="square">
            <a:spAutoFit/>
          </a:bodyPr>
          <a:lstStyle/>
          <a:p>
            <a:pPr algn="ctr"/>
            <a:r>
              <a:rPr lang="pl-PL" sz="2800" b="1" dirty="0" smtClean="0">
                <a:latin typeface="+mj-lt"/>
              </a:rPr>
              <a:t>CISZA</a:t>
            </a:r>
            <a:endParaRPr lang="en-US" sz="2800" b="1" dirty="0">
              <a:latin typeface="+mj-lt"/>
            </a:endParaRPr>
          </a:p>
        </p:txBody>
      </p:sp>
      <p:cxnSp>
        <p:nvCxnSpPr>
          <p:cNvPr id="30" name="Łącznik prosty 29"/>
          <p:cNvCxnSpPr/>
          <p:nvPr/>
        </p:nvCxnSpPr>
        <p:spPr>
          <a:xfrm>
            <a:off x="6143636" y="5572140"/>
            <a:ext cx="2571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rostokąt 20"/>
          <p:cNvSpPr/>
          <p:nvPr/>
        </p:nvSpPr>
        <p:spPr>
          <a:xfrm>
            <a:off x="-120352" y="6252763"/>
            <a:ext cx="9144000" cy="461665"/>
          </a:xfrm>
          <a:prstGeom prst="rect">
            <a:avLst/>
          </a:prstGeom>
        </p:spPr>
        <p:txBody>
          <a:bodyPr wrap="square">
            <a:spAutoFit/>
          </a:bodyPr>
          <a:lstStyle/>
          <a:p>
            <a:pPr algn="r"/>
            <a:r>
              <a:rPr lang="pl-PL" sz="2400" b="1" dirty="0" smtClean="0">
                <a:latin typeface="+mj-lt"/>
              </a:rPr>
              <a:t>Odległość między minimum a maksimum dźwięku rzędu długości fali!</a:t>
            </a:r>
            <a:endParaRPr lang="en-US" sz="24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Interferencja światła</a:t>
            </a:r>
            <a:endParaRPr lang="en-US" dirty="0"/>
          </a:p>
        </p:txBody>
      </p:sp>
      <p:sp>
        <p:nvSpPr>
          <p:cNvPr id="18434" name="AutoShape 2" descr="data:image/jpeg;base64,/9j/4AAQSkZJRgABAQAAAQABAAD/2wCEAAkGBhAQEBUUEhQSFBMUERMYFxIYFhYXFhkWGRUVFxcWGhMYGyceGRojGxUTHy8gJCcpLS84Fh4xODAqNSYtLykBCQoKDgwOGg8PGjAkHCQ1NSwsKTUpNDUtKTIpLSwrNikpNS8tNCosLCwtKiwpLCkuLDUsKSwsLjQpLDU1KSwsKf/AABEIAMoA+QMBIgACEQEDEQH/xAAcAAEAAgIDAQAAAAAAAAAAAAAAAQQFBgIDBwj/xABMEAACAQICBgUHBwgIBgMAAAABAgMAEQQSBSExNHOyEyJBUXEGFDJhgZGxBwgVM1JTkiNCYnKCotHSNUNUVZOh0/AXo7PC4vEkZOH/xAAaAQEAAwEBAQAAAAAAAAAAAAAAAwQFBgIB/8QANhEBAAECAwMKBAQHAAAAAAAAAAECEQMEEiGhwQUiMTVBQ3Fy0fAyUYGxIzORohMUFcLS4eL/2gAMAwEAAhEDEQA/APcaoDSpJOWKZgGZcw6MAlWKtbM4O1SNnZV81p+mFxYjjfCI7yR4jSDZQ1kJ/wDkiNZF6RQymUxauy19VqDYvpF/uJ/+V/qU+kn+4n/5X+pWsQ4zTXSgNGChcKXywgBRNiAHydMG60Yw5bWcuY2Um4Fd/pnOkgVmYwRgqej6NHJmz2iEyhyD0F7t6JYi7KAQ2/6Rf7if/lf6lPpF/uJ/+V/qVrc2N00M5WKNuriSgKxm7K84hRj0y5bquFYEXvnkzZbCgx+mgHvCrFWIRgIQGj6YrnyGcHpejGYISF1i7A9UBtOEx3SFlyujLlurZb2N7G6kjsPb2VZrF6KLmR+kt0nQ4fPbZms+awudV79p8aylApSlApSlApSlApSlApSlApSlApSlApSlApSlApSlApSlApSlAqidDxXJ/KC5JIWWVRckknKrgC5JPtq9Sgo/Q8ffN/jz/wA9PoePvm/x5/5654edjNKpOpRHYd1wb0hnYzyKT1VSIgetukvr9goOH0PH3zf48/8APT6Hj75v8ef+eucU7GeRb9VYoiBq2s0oOv8AZX3UinY4h0v1VihYDVtZpwTfwRfdQc8LgUjvlzXa1yzM5NtnWYk226vXViqkU7HEOl+qsULAatrNOCb+CL7qRzsZ3S/VEUTAatrNMCb+Cr7qC3SqqTt07JfqiJGA9ZaQE38FFQJ284KX6vRBrevMRe/hQW6VUM7ecBL9Xoi1vXmAvfwNHnbzhUv1TE7EesNGAb+DGgt0ryr5f5mXDYbKSPyz7CR+Z6qqfN8mZhjMzMbHDbST2T99akcm1TkpzmrZe1vrZ4187S9gpVJoMQT9bGPUIjs9sh11HQYnsljPjCT8JRWW9r1Ko9PiF9KNHHej2b8DgD96uUWlYywVrxudiOMpJ7lJ1P8Ask0FylKUClKUClKUGp6e+UzBYKdoJemzqFJypcdZQw15u4isf/xo0b/9j/DH81ec/K1/S036kP8A0krT62cLJYdVEVTfbDLxM1XTVMQ92/40aN/+x/hj+atv0PpaPFQJNHmySLdcwsbXI1j2V8tV9G/Jv/RWF4X/AHNVfN5ajCpiaU+Wx6sSqYqbLSlKzl0pSlApSlBRwu8TeEXK1MPvMvDh+MtMLvE3hFytTD7zLw4fjLQId6l4MHNPUQ71LwIOfE1MO9S8GDmnqId6l4EHPiaBDvUvAg58TUxb1JwIOfEVEO9S8CDnxNTFvUnAg58RQI96fgR88tBvR4A52pHvT8CPnloN6PAHO1AO9DgNzrSTek4EvPFQ70OA3OtJN6TgS88VB5r84PdsNx35KqfN42Y3xw3wnq384PdsNx35KqfN42Y3xw3wnrraeop83GEHevVmbFX1CG3Z1n/lqOnxI2xRsP0ZTf8ACyAfvVLLiQbgwsOxcrr+9mb4e6o8/lX6yFrfajPSAeywc+xTXJJz6YRfrA8XrcWX/FBKfvValiSRbMFZWGsEAgjwOo1xw2LjlBKMGtqI7Qe4jaD6jVY6Nya4D0Z+7/qj4p+b261tr1nNsoHmskWuIll7YnJOr9CQ61Pqa42AZdtWcLilkFxe4NmU6mU9xHYf97K4YbGZiVYFJANaHu2ZlbYy+sd4uAdVMVhMxzocsgFg3YR9lh2rt9YubUFmldGExOcbMrA2ZTtVu74EHtBB7a76BSlKD59+Vr+lpv1If+klafW/fKhFhzpOXOzhssVwBq+rX1VqfQ4T7cvu/wDGujwKvw6fCGLi0XrnbHT82Nr6N+Tf+isLwv8AuavBOhwn25fd/wCNe/8AyfBRozDZSSvR6idvpNVTlCb0R4rGTptVLYaUpWO0ilKUClKUFHC7xN4RcrUw+8y8OH4y0wu8TeEXK1MPvMvDh+MtAh3qXgwc09RDvUvAg58TUw71LwYOaeoh3qXgQc+JoEO9S8CDnxNTFvUnAg58RUQ71LwIOfE1MW9ScCDnxFAj3p+BHzy0G9HgDnake9PwI+eWg3o8Ac7UA70OA3OtJN6TgS88VDvQ4Dc60k3pOBLzxUHmvzg92w3Hfkqp83jZjfHDfCerfzg92w3Hfkqp83jZjfHDfCeutp6inzcYQd69WbEzqdcKsP0JAW9zqo/ernh9JRu2XWr29BwVYjtIB9IesXFUfP8AFq2vDmRLnWGjjYDXsUysG7NpXwqPpETqVbDTGxF0JhzK3YbdLcHuYeIPbXJJ2QxOBVyGBKuBYSLqYDuPYy+o3FccPimDZJbB/wA1h6LgbbX2N2ldfqJ12x8emlhIErOIyQFeVGQqTsDOwCsNgDbdYBuTc5SaJJUte4NiGB2doZW7xtBoGKwocDWQwN1cbVP+9o7a44PElrqwAdDZh2eph+iRrHtG0GowWIJuj/WJYHsuDfK4HcQD4EMOyuvSSlLTLtj9Id8f54t2kekO2627TQTjkKETKCSos6j86O99nay3LDxYfnaraOCAQQQRcEbCO+pBBFxsPbVLR3UZ4exLMnDa9h+yQ6gdyrQXqUpQeP8AyhYGdtISFDBlyx2zHrfVrWt/ReK78N7/AP8AKzXykxQnSUubDTSHLF11LAH8mvcK1jocP/Y8R+Jv4Vu4MT/Dp8Pfay8SrnT6/wCl36MxXfhvf/8Ale0eRMbLo+ANlzBNeX0fSbZXhXQ4f+x4j8Tfwr3LyEAGjsPlVkHR6kbaOs2o3qrnfhj3xT5abzPvgz9KUrMXSlKUClKUFHC7xN4RcrUw+8y8OH4y0wu8TeEXK1MPvMvDh+MtAh3qXgwc09RDvUvAg58TUw71LwYOaeoh3qXgQc+JoEO9S8CDnxNTFvUnAg58RUQ71LwIOfE1MW9ScCDnxFAj3p+BHzy0G9HgDnake9PwI+eWg3o8Ac7UA70OA3OtJN6TgS88VDvQ4Dc60k3pOBLzxUHmvzg92w3Hfkqp83jZjfHDfCevTvKDyWwmPVVxUYkVGJUZnWxIsT1GHZXDyf8AJHB6Pz+axCLpMufrO18ubL6bG1szbO+tyOUcOOTZylp1Xvfs6b/O+5FonXqcJMa8ZJQzvrP5N4ZCp/VkWO49ROYeG0S2lYJOtd4ZE1Znidcp1Eo5ICkG4Nr69RB2Eco9LmOTJIkxBzFJOjudW1Ssd77bggbL32XJ9JRdOhRgGc5HQ3VrWJRsjWbU1he39Z4Ww0q5gcbHiIyeqw1q6ghlvbWLjUQQQR3hh31RwejFVnRS0ciEEOhsXRr5WddauwsyksCerfVeuWL0bF5yrZcplVlLqSjZ16y9ZSDrXpb31HKvdr68X00EsTkmZbtGSABIFZc9yosr2MY2AHbYMTQTjcTJA8ckoBUNkaVdQyOQOuhJK2fJ1gWFs18oNZoMCLjWD21UxOWeBwhuHRwCO+xGzvB7O8VXwhKxpLELxuiu0QubZgDePu2+jsPZY3zB3aI6qtH905QfqWDRj2IyD2VGN6s0L95aM+DLmH70aj9quOFlBxDlTdZIYmUjYbNIGPuMf+xq56a+pJ7EeJz4JIjk+5TQXqUpQaJ5UppTzp/N3wwislg6sW9EXuR671iej0395g/wvUeXL4Dz6Tpm0mJMsdxCB0XoLa2vutf13rAdJov7emvcv8a1MOnmRs3KFdfOnbvbB0em/vMH+F63/wAnRL5rH0xUy5TmK3C3zHYDXkHSaL+3pr3L/GvWfJAx+ZQ9EZSmQ5TL9ZbMfS9dQ5mLUxs3WS4FV5n1ZilKVRWilKUClKUFHC7xN4RcrUw+8y8OH4y0wu8TeEXK1MPvMvDh+MtAh3qXgwc09RDvUvAg58TUw71LwYOaeoh3qXgQc+JoEO9S8CDnxNTFvUnAg58RUQ71LwIOfE1MW9ScCDnxFAj3p+BHzy0G9HgDnake9PwI+eWg3o8Ac7UA70OA3OtJN6TgS88VDvQ4Dc60k3pOBLzxUF6ledfLP5S4rAwQNhpWiZ5XDEBTcBLgdYGq3yK+VOMxwxXnMrS9GYMtwotmEub0QNuVfdWlHJ2JOTnOXjTe1u35eG941xq0t0xWlYWnjBbIImZmLhkGbIyKt3AFyJGb9kd9d+m4klREYKweeGwIBByuJG1H9BHqRpGGEEOhgQEm7IFj1nWxkW6Lc95G2q2H0YsjdLF+SUfV5QMrXGuRo9hBFgDqa19YvqzXtGPwbRPB0RJHTH8k7Ej6mb0XNyurs1jZqG2u/HYtZEW1wwxGHDIRZgelQ2I7dhNxcG1wSK4w4lpMSqSAK0SMdRurO1gCp71TNcHWOlG0azOlMOXniyapEzyX7CApQI3qJkv6shoLWIwxUmSOwbVnXYrgd/cwGxvYdWzq8nZA2EgI+5jBB1EEKAQR2EEEeyoxmOzYdyupyDGFNrrKxyBT2ekw9R27DUtEMOysuqNsqOO42CRv/kqH1ZT+bQVpLQ4wEfVtFZh2I7yDK1uwObg+sA21sauac3aXht8K4RRCSae4uuWOIg9tlZz7LTAew1WklJjWJjeRcRClztYK6yB/ExqWPrBHZQZqlKUHnnldpHEpi3WPSuFwqgJaBwhZeoLk3UnXt9tYb6Xxv9+4L8Mf8lZvyt0Xi3xbtHovB4lCEtPIYw7dUXBu4Oo6tnZWH+hMf/cej/xRf6laeHp0x0ftUa9Wqene4fS+N/v3Bfhj/kr0jyZldsJEXmTEMVN50tlc5jrFgB/6rzr6Ex/9x6P/ABRf6lejeTUTphYleFIGCm8KWyIcx1CxIt/GocxptFrbuCXBveb338WTpSlUlkpSlApSlBRwu8TeEXK1MPvMvDh+MtMLvE3hFytTD7zLw4fjLQId6l4MHNPUQ71LwIOfE1MO9S8GDmnqId6l4EHPiaBDvUvAg58TUxb1JwIOfEVEO9S8CDnxNTFvUnAg58RQI96fgR88tBvR4A52pHvT8CPnloN6PAHO1AO9DgNzrSTek4EvPFQ70OA3OtJN6TgS88VB5r84PdsNx35KqfN42Y3xw3wnrcvlJ8hpNKxRIkiR9HIzEsCb3W1tVdHyafJ/JokT55Ul6YxWyqRbJ0l7378491dHTm8H+kTl9XP1Xt9Y+iHTP8S7PmFkfPOruoa4cOXVe4mEKoFvtAMRtuNZpO/REebWcuM3QgjJlP8AWj7PeACA2sbTmHZGZ5GKSP0RFzlRRdlvYMJGJuNl7KCPaL8M0WDcKNSTE2UXZzKBckDWzlgCSdetb/nG3OJncsEXm9y5trcy7Gz7S+zUQdVrfo2tqpoZi2d31SllDra2UBQVW1zqs2e1zYyEVXw0TecWkXKjgyJFcGzqQGZ7arnMjADUDmOs2I7MfOY8QgSxeVCluwFbsjt3KAJh69Q8A6sVl87S18lx0n2elyHor+vLmv4xVk8eyCJ+k1pkbMO9bG48SKrYzA5cM6rrcAuGO0yKc4Y9npgHu7NlBIMQy5fqkKsTa2Z9TIuvsW4Y+sKOxhQcfJ0MIAJPrQz9Ie+TMcx1dh2j1WqviiPpCLu6Jw3d0hDGL2hBi7/rLt7LKTLFNPc2XJFIT6yHQ/5QrqromgZYhIwtI2IhdvUWkRMvdqjOS/qvtoMzSlKDy7y40RgpMbI0uH0nI5WO7wKDEeooFjbu2+usF9AaN/smmvwD+Wtu8rMYy4twNLLhdSfkCoJXqjXf17fbWH+kW/v9PwCtXDqq0Rt+/ozq6Y1Ts+3qxP0Bo3+yaa/AP5a9X8koY0wUKxrKiBDlSXVIBmOph31599It/f6fgFei+TT5sLETMMRdT+XGoP1j1rf72VBmZmaYvP34wmy8REzbhwlk6UpVFbKUpQKUpQUcLvE3hFytTD7zLw4fjLTC7xN4RcrUw+8y8OH4y0CHepeDBzT1EO9S8CDnxNTDvUvBg5p6iHepeBBz4mgQ71LwIOfE1MW9ScCDnxFRDvUvAg58TUxb1JwIOfEUCPen4EfPLQb0eAOdqR70/Aj55aDejwBztQDvQ4Dc60k3pOBLzxUO9DgNzrSTek4EvPFQXqVpnyl+XMuioonjjSQySMpDFhay31Wrp+TH5QJdLCfpI44+hMVspY3z9Je9/wBQe+rsZHGnL/zVuZe17vOqL6WexuDkaeG8z3JkuFCL+SyHNrylvTMIuGHZsNTpWCDDordVCZ8PeRm6x/KoDeRzc9UvtPfXfHoJQSzS4h2baTKy6rkhR0eWwF9g9t66k0dD04KooENy0h1kuVIC5zrIUEk69Ry9xtSenXj8U8rwdECo6YjpXUjbDLfLGbM2zabDYetsqxjMIsaIRct5xCS5N2JZ1Qk9noswtsF9QFhXTitKxvNGsd5ejzuRH1rGxjUFvRW+eQ9Yj6s1GOjlmeJJLIrSZjEpObKgLXaUWt1+iFl7/SIvQXpMSZCUj7DZ5LXC9hUX1M+0W2Dt7AevyejC4SAD7iI+0oCT6ySSb+uu7HSLDA7KABHExAFgBZSQB3VVwaM8aRobQoiqZBcF7ACydyG3pdvZ9qg6bibGD7tIj4O6yCx/VQ+8nsy67unN2l4TfCuOGQecPYDKkUKADYpvIxUd2oxav1a5aZ1xW+1JEpHeGlRWHuJoL1KUoNK8pcPjjiWMOCwUyWW0kjKHPVF7gnsNx7Kxfmmk/wC7dG/iT+NVvLmTCDHSdLhNISvljvJEzCM9RbWA7hqNYHptH/2DS343rTw6Z0xs3f8AShXVzp9/2tn800n/AHbo38SfxredALIMNGJI44nynNGliim51KR2V4/02A/sGlvxvXrHkiUOCh6NJI0yGySEmRRmOpie2oczExEbPf6ylwJvM++EMxSlKpLRSlKBSlKCjhd4m8IuVqYfeZeHD8ZaYXeJvCLlamH3mXhw/GWgQ71LwYOaeoh3qXgQc+JqYd6l4MHNPUQ71LwIOfE0CHepeBBz4mpi3qTgQc+IqId6l4EHPiamLepOBBz4igR70/Aj55aDejwBztSPen4EfPLQb0eAOdqAd6HAbnWkm9JwJeeKh3ocBudaSb0nAl54qDzX5we7YbjvyVU+bxsxvjhvhPVv5we7YbjvyVU+bxsxvjhvhPXW09RT5uMIO9ekvoNpGOY9GhJuI5ZsxF+xsyiP2KbdhGo13PonCQrcxIbHVdc7FidQBa5Zia6ZIpSSIhiF1nW8ihPXbMHf2Wt4V2Q6B15ppp5HF7HOY1UHaFWPL7ySfXXJJ1nCR5FZ5LKzWvrGVVGpUB2WF/eWPbVHD6R6WVpI0aXVkjI1R5b3Z+lOohmt6ObUim2ui6OhmPUXMg2zsS7HvSORyT3gsDq2DXrXKTzLEl7ahYKoGsnYFUd/qoMXjMG80kaSsGGYSNGtxGqoQVv2uS+T0tRymyi1Zom1VsFhyt2e3SObt3AD0UB7lHvJJ1Xrr0h+UIhH5wvJ6o76x+3rXwzH82gaIF0Mh2yuX9eU2Edx2HIE1eNMX154l+znkPsXIoPiZCf2D3Vdqlozr5pvvLZeGt8nvuz/ALduygvUpSg0Dyqh0mcW5w8uGWKyZVdSWHVF7nKe29YnzfTX3+D/AAn+SsX8pL4UaSl6STEK2WK4T0fq1tatY6TA/fYutjCw70R/izq6+dO39ze/N9Nff4P8J/kr0LybWUYWLpirS5TmZfRJzHZqFeBdJgfvcXXuXkIU+jsPkLFejNi3pEZm21XzdGmmPSybL1XmfW7PUpSs9bKUpQKUpQUcLvE3hFytTD7zLw4fjLTC7xN4RcrUw+8y8OH4y0CHepeDBzT1EO9S8CDnxNTDvUvBg5p6iHepeBBz4mgQ71LwIOfE1MW9ScCDnxFRDvUvAg58TUxb1JwIOfEUCPen4EfPLQb0eAOdqR70/Aj55aDejwBztQDvQ4Dc60k3pOBLzxUO9DgNzrSTek4EvPFQea/OD3bDcd+SqnzeNmN8cN8J6t/OD3bDcd+SqnzeNmN8cN8J662nqKfNxhB3r1ZsRiCerEoHe8lvblQNceq49lcfo0v9c/SD7sDJH7UuS3gzEequTDEk6uhUdh67n8N1+NQdHyN9ZM5H2U/Jj3i7/vVySd2YjHKhCKCz21Rrtt3nsVfWbDuudVRh8K2bPIQX7APRQHsF9p721X7gNVc44YoFNgiLtJ1AX7ye0+s10eftLqgW4P8AXMCI/FRqaT1Wsp+1QWMViclgBmdr5V2XttJPYouLn1jaSAYwmFyA3OZmbMzWtc7NQ7AAAAO4DabksLg1judbO3pOfSPd4AXNgNQvXHEYs5sket7ayb5UH2mPwXafULkB14w9K3QjZYGQ9yfY8WsR6hm2Ere6BaurC4YRrYXOu5Y7WY7WJ7//AFsFd1ApSlB418o2kJ00jKEkgVcsVg+XN9Wu24rWfpXFfe4X3J/Csp8qWIiGlJQ0eY5YdeYj+rXsrU/O4Puf3zW/g0fh07Oxk4ldq52759GZ+lcV97hfcn8K9t8hpGbR+HLFSxj1lfR9Jtlq+efO4Puf3zX0D8nrA6MwxUZR0eobbdZu2queptRGxYytV6p2tipSlZS8UpSgUpSgo4XeJvCLlamH3mXhw/GWpwyETzGxsRFY21GwN7GkCHziU2NikNjbUbGS+v2j30EQ71LwYOaeoh3qXgQc+JrlCh85kNjYxQgG2okNPcX9o94pEh85kNjYwwAG2q4fEXF+8XHvFBxh3qXgQc+JqYt6k4EHPiKmJD5zIbGxhgANtVw+IuL94uPeKRIfOZDY2MMIBtquHnuL9+se8UER70/Aj55aDejwBztXJEPnLGxt0MYvbVcPJcX79Y99QEPnJNjboAL21XznVfvoIO9DgNzrSTek4EvPFUlD5yDY26Bhe2q+ddV++jofOUNjboZBe2q5eKwv36j7qDzT5we7YbjvyVU+bxsxvjhvhPVv5we7YbjvyVU+bwdWN8cN8J66ynqKfNxhB3r1ZocTfVJFa+q8LE29ZEwufYKjzOY+lOR6kRFHszhz/n7qlnxIOpYWHfndPZbI3vvUZsUfzYE9eZ3/AMsqW/zrk07lHomIEMwLsNjSMXIPeMxIX9kCu7E4uOMXdgo7Lnae4DaT6hrqv5lM3pzEeqNFQe3PnPuIrtw+jYozmC3b7bEs/hnYlreq9B09LLL6IMSfbYdcj9FD6Pi2v9Htq1hsKka2UWF7naST2ksdbE9pOs120oFKUoFKUoPn35Wv6Wm/Uh/6SVp9bh8rX9LTfqQ/9JK0+ulwPyqfCGDjfmVeJX0b8m/9FYXhf9zV85V9G/Jv/RWF4X/c1U+UPgjxWsl8UtlpSlYzUKUpQKUpQKow6agdnUNrjZ1a6soBUqDdiLfnrbXr12vY1erS/KXyBae7wyMHeV2YMyJZX6MsFfoXsbwxizKwILg7QQGz4fTWHe9pFuJWisTlPSKzKVAaxJujW77ar13+ex6+umrb1hq2nXr/AEW9x7q1jRfyeRQtFJ0j9JEysSqxKrMOluLZCctppFAvcC1jcXq23kNhs07KZVM4fNrVlUuxcsiOrKDmeY3sfrn9Vgznnkf201C56w2atf7y+8VzWVSSAQStri4uL7LjsrWP+HOE6Low0upYgH/JMbxgLmKNGUYsiRI11IIhj1XW9ZXQ/k7FhXlaMv8AlSpKnLlGXNrAAGs5rE9uUE67khlaUpQK6MZjUhQvIcqgqCbE7WCjZ6yK76paa0WuKgeFiQHAF7A7CCNR2i4FxQWJ8Oj6nVWt2MAfjXXh0iRiqKFNgTZMoIuQOsBYnUdV7++tUX5M4hIrdKcilT0PRp0dhPHMUA7EBjCKv5qkrrFSvyaxDobSsBFHGhVY0CyZDL1mXWC1pDY9hUHvBDc6Vj9A6HXCQLEtja5LBQuYk3uQO21h7KyFApSlApSlApSlAqnpHS0WHyGVlRXYjOzIqi0byEksw7EOy57bWBIuVjtNaBhxiBJgxVSxGVmT0o3ibWpG1JHH7VBr2PwmgsXKZJThpJH6MZy5sxa6IoIYAnqEWGvVrrGjRfk6ZMvRQZRGjmYuViyuXCddpBcno2OoHVr2Vb03g9H4LExM0WJaSRnfOk7AAHEL0l0Mq5gZMUpKAG47DlArXz5SaKPRnopSscUCKRiusEjGLVQgRyXOQSpqPW85VdeYGpIxa42RVP6vE4dM9kM8fJ7ycG0YQentlI9C+ba/Zla/6rdxrYNHaX0dBCqQzQLCiXFpAVC5rbSftG1tuutNm0jo4qf/AI87Zospy4mOziWXGsBmE+RtaYshrmwksLXsu0YPySwM0fSKstpys9xNMp6R26USgK9lk1gZhrsAt7aq+VV1VdM3fYppp6IbHHIGAZSCpAIYG4IOsEEbRXKuEUQVQq6goAA9QFhXOvD0UpSgUpSgUpSgUpSgUpSgUpSgUpSgUpSgUpSgUpSgUpSgUpSgUpSgrSaPjaVZSt5ER0VrnUrlCwy3trMaa7X1V3iNe4e6uVKDgYV+yPcOzZXIC2yppQKUpQKUpQf/2Q=="/>
          <p:cNvSpPr>
            <a:spLocks noChangeAspect="1" noChangeArrowheads="1"/>
          </p:cNvSpPr>
          <p:nvPr/>
        </p:nvSpPr>
        <p:spPr bwMode="auto">
          <a:xfrm>
            <a:off x="155575" y="-922338"/>
            <a:ext cx="2371725" cy="1924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hAQEBUUEhQSFBMUERMYFxIYFhYXFhkWGRUVFxcWGhMYGyceGRojGxUTHy8gJCcpLS84Fh4xODAqNSYtLykBCQoKDgwOGg8PGjAkHCQ1NSwsKTUpNDUtKTIpLSwrNikpNS8tNCosLCwtKiwpLCkuLDUsKSwsLjQpLDU1KSwsKf/AABEIAMoA+QMBIgACEQEDEQH/xAAcAAEAAgIDAQAAAAAAAAAAAAAAAQQFBgIDBwj/xABMEAACAQICBgUHBwgIBgMAAAABAgMAEQQSBSExNHOyEyJBUXEGFDJhgZGxBwgVM1JTkiNCYnKCotHSNUNUVZOh0/AXo7PC4vEkZOH/xAAaAQEAAwEBAQAAAAAAAAAAAAAAAwQFBgIB/8QANhEBAAECAwMKBAQHAAAAAAAAAAECEQMEEiGhwQUiMTVBQ3Fy0fAyUYGxIzORohMUFcLS4eL/2gAMAwEAAhEDEQA/APcaoDSpJOWKZgGZcw6MAlWKtbM4O1SNnZV81p+mFxYjjfCI7yR4jSDZQ1kJ/wDkiNZF6RQymUxauy19VqDYvpF/uJ/+V/qU+kn+4n/5X+pWsQ4zTXSgNGChcKXywgBRNiAHydMG60Yw5bWcuY2Um4Fd/pnOkgVmYwRgqej6NHJmz2iEyhyD0F7t6JYi7KAQ2/6Rf7if/lf6lPpF/uJ/+V/qVrc2N00M5WKNuriSgKxm7K84hRj0y5bquFYEXvnkzZbCgx+mgHvCrFWIRgIQGj6YrnyGcHpejGYISF1i7A9UBtOEx3SFlyujLlurZb2N7G6kjsPb2VZrF6KLmR+kt0nQ4fPbZms+awudV79p8aylApSlApSlApSlApSlApSlApSlApSlApSlApSlApSlApSlApSlAqidDxXJ/KC5JIWWVRckknKrgC5JPtq9Sgo/Q8ffN/jz/wA9PoePvm/x5/5654edjNKpOpRHYd1wb0hnYzyKT1VSIgetukvr9goOH0PH3zf48/8APT6Hj75v8ef+eucU7GeRb9VYoiBq2s0oOv8AZX3UinY4h0v1VihYDVtZpwTfwRfdQc8LgUjvlzXa1yzM5NtnWYk226vXViqkU7HEOl+qsULAatrNOCb+CL7qRzsZ3S/VEUTAatrNMCb+Cr7qC3SqqTt07JfqiJGA9ZaQE38FFQJ284KX6vRBrevMRe/hQW6VUM7ecBL9Xoi1vXmAvfwNHnbzhUv1TE7EesNGAb+DGgt0ryr5f5mXDYbKSPyz7CR+Z6qqfN8mZhjMzMbHDbST2T99akcm1TkpzmrZe1vrZ4187S9gpVJoMQT9bGPUIjs9sh11HQYnsljPjCT8JRWW9r1Ko9PiF9KNHHej2b8DgD96uUWlYywVrxudiOMpJ7lJ1P8Ask0FylKUClKUClKUGp6e+UzBYKdoJemzqFJypcdZQw15u4isf/xo0b/9j/DH81ec/K1/S036kP8A0krT62cLJYdVEVTfbDLxM1XTVMQ92/40aN/+x/hj+atv0PpaPFQJNHmySLdcwsbXI1j2V8tV9G/Jv/RWF4X/AHNVfN5ajCpiaU+Wx6sSqYqbLSlKzl0pSlApSlBRwu8TeEXK1MPvMvDh+MtMLvE3hFytTD7zLw4fjLQId6l4MHNPUQ71LwIOfE1MO9S8GDmnqId6l4EHPiaBDvUvAg58TUxb1JwIOfEVEO9S8CDnxNTFvUnAg58RQI96fgR88tBvR4A52pHvT8CPnloN6PAHO1AO9DgNzrSTek4EvPFQ70OA3OtJN6TgS88VB5r84PdsNx35KqfN42Y3xw3wnq384PdsNx35KqfN42Y3xw3wnrraeop83GEHevVmbFX1CG3Z1n/lqOnxI2xRsP0ZTf8ACyAfvVLLiQbgwsOxcrr+9mb4e6o8/lX6yFrfajPSAeywc+xTXJJz6YRfrA8XrcWX/FBKfvValiSRbMFZWGsEAgjwOo1xw2LjlBKMGtqI7Qe4jaD6jVY6Nya4D0Z+7/qj4p+b261tr1nNsoHmskWuIll7YnJOr9CQ61Pqa42AZdtWcLilkFxe4NmU6mU9xHYf97K4YbGZiVYFJANaHu2ZlbYy+sd4uAdVMVhMxzocsgFg3YR9lh2rt9YubUFmldGExOcbMrA2ZTtVu74EHtBB7a76BSlKD59+Vr+lpv1If+klafW/fKhFhzpOXOzhssVwBq+rX1VqfQ4T7cvu/wDGujwKvw6fCGLi0XrnbHT82Nr6N+Tf+isLwv8AuavBOhwn25fd/wCNe/8AyfBRozDZSSvR6idvpNVTlCb0R4rGTptVLYaUpWO0ilKUClKUFHC7xN4RcrUw+8y8OH4y0wu8TeEXK1MPvMvDh+MtAh3qXgwc09RDvUvAg58TUw71LwYOaeoh3qXgQc+JoEO9S8CDnxNTFvUnAg58RUQ71LwIOfE1MW9ScCDnxFAj3p+BHzy0G9HgDnake9PwI+eWg3o8Ac7UA70OA3OtJN6TgS88VDvQ4Dc60k3pOBLzxUHmvzg92w3Hfkqp83jZjfHDfCerfzg92w3Hfkqp83jZjfHDfCeutp6inzcYQd69WbEzqdcKsP0JAW9zqo/ernh9JRu2XWr29BwVYjtIB9IesXFUfP8AFq2vDmRLnWGjjYDXsUysG7NpXwqPpETqVbDTGxF0JhzK3YbdLcHuYeIPbXJJ2QxOBVyGBKuBYSLqYDuPYy+o3FccPimDZJbB/wA1h6LgbbX2N2ldfqJ12x8emlhIErOIyQFeVGQqTsDOwCsNgDbdYBuTc5SaJJUte4NiGB2doZW7xtBoGKwocDWQwN1cbVP+9o7a44PElrqwAdDZh2eph+iRrHtG0GowWIJuj/WJYHsuDfK4HcQD4EMOyuvSSlLTLtj9Id8f54t2kekO2627TQTjkKETKCSos6j86O99nay3LDxYfnaraOCAQQQRcEbCO+pBBFxsPbVLR3UZ4exLMnDa9h+yQ6gdyrQXqUpQeP8AyhYGdtISFDBlyx2zHrfVrWt/ReK78N7/AP8AKzXykxQnSUubDTSHLF11LAH8mvcK1jocP/Y8R+Jv4Vu4MT/Dp8Pfay8SrnT6/wCl36MxXfhvf/8Ale0eRMbLo+ANlzBNeX0fSbZXhXQ4f+x4j8Tfwr3LyEAGjsPlVkHR6kbaOs2o3qrnfhj3xT5abzPvgz9KUrMXSlKUClKUFHC7xN4RcrUw+8y8OH4y0wu8TeEXK1MPvMvDh+MtAh3qXgwc09RDvUvAg58TUw71LwYOaeoh3qXgQc+JoEO9S8CDnxNTFvUnAg58RUQ71LwIOfE1MW9ScCDnxFAj3p+BHzy0G9HgDnake9PwI+eWg3o8Ac7UA70OA3OtJN6TgS88VDvQ4Dc60k3pOBLzxUHmvzg92w3Hfkqp83jZjfHDfCevTvKDyWwmPVVxUYkVGJUZnWxIsT1GHZXDyf8AJHB6Pz+axCLpMufrO18ubL6bG1szbO+tyOUcOOTZylp1Xvfs6b/O+5FonXqcJMa8ZJQzvrP5N4ZCp/VkWO49ROYeG0S2lYJOtd4ZE1Znidcp1Eo5ICkG4Nr69RB2Eco9LmOTJIkxBzFJOjudW1Ssd77bggbL32XJ9JRdOhRgGc5HQ3VrWJRsjWbU1he39Z4Ww0q5gcbHiIyeqw1q6ghlvbWLjUQQQR3hh31RwejFVnRS0ciEEOhsXRr5WddauwsyksCerfVeuWL0bF5yrZcplVlLqSjZ16y9ZSDrXpb31HKvdr68X00EsTkmZbtGSABIFZc9yosr2MY2AHbYMTQTjcTJA8ckoBUNkaVdQyOQOuhJK2fJ1gWFs18oNZoMCLjWD21UxOWeBwhuHRwCO+xGzvB7O8VXwhKxpLELxuiu0QubZgDePu2+jsPZY3zB3aI6qtH905QfqWDRj2IyD2VGN6s0L95aM+DLmH70aj9quOFlBxDlTdZIYmUjYbNIGPuMf+xq56a+pJ7EeJz4JIjk+5TQXqUpQaJ5UppTzp/N3wwislg6sW9EXuR671iej0395g/wvUeXL4Dz6Tpm0mJMsdxCB0XoLa2vutf13rAdJov7emvcv8a1MOnmRs3KFdfOnbvbB0em/vMH+F63/wAnRL5rH0xUy5TmK3C3zHYDXkHSaL+3pr3L/GvWfJAx+ZQ9EZSmQ5TL9ZbMfS9dQ5mLUxs3WS4FV5n1ZilKVRWilKUClKUFHC7xN4RcrUw+8y8OH4y0wu8TeEXK1MPvMvDh+MtAh3qXgwc09RDvUvAg58TUw71LwYOaeoh3qXgQc+JoEO9S8CDnxNTFvUnAg58RUQ71LwIOfE1MW9ScCDnxFAj3p+BHzy0G9HgDnake9PwI+eWg3o8Ac7UA70OA3OtJN6TgS88VDvQ4Dc60k3pOBLzxUF6ledfLP5S4rAwQNhpWiZ5XDEBTcBLgdYGq3yK+VOMxwxXnMrS9GYMtwotmEub0QNuVfdWlHJ2JOTnOXjTe1u35eG941xq0t0xWlYWnjBbIImZmLhkGbIyKt3AFyJGb9kd9d+m4klREYKweeGwIBByuJG1H9BHqRpGGEEOhgQEm7IFj1nWxkW6Lc95G2q2H0YsjdLF+SUfV5QMrXGuRo9hBFgDqa19YvqzXtGPwbRPB0RJHTH8k7Ej6mb0XNyurs1jZqG2u/HYtZEW1wwxGHDIRZgelQ2I7dhNxcG1wSK4w4lpMSqSAK0SMdRurO1gCp71TNcHWOlG0azOlMOXniyapEzyX7CApQI3qJkv6shoLWIwxUmSOwbVnXYrgd/cwGxvYdWzq8nZA2EgI+5jBB1EEKAQR2EEEeyoxmOzYdyupyDGFNrrKxyBT2ekw9R27DUtEMOysuqNsqOO42CRv/kqH1ZT+bQVpLQ4wEfVtFZh2I7yDK1uwObg+sA21sauac3aXht8K4RRCSae4uuWOIg9tlZz7LTAew1WklJjWJjeRcRClztYK6yB/ExqWPrBHZQZqlKUHnnldpHEpi3WPSuFwqgJaBwhZeoLk3UnXt9tYb6Xxv9+4L8Mf8lZvyt0Xi3xbtHovB4lCEtPIYw7dUXBu4Oo6tnZWH+hMf/cej/xRf6laeHp0x0ftUa9Wqene4fS+N/v3Bfhj/kr0jyZldsJEXmTEMVN50tlc5jrFgB/6rzr6Ex/9x6P/ABRf6lejeTUTphYleFIGCm8KWyIcx1CxIt/GocxptFrbuCXBveb338WTpSlUlkpSlApSlBRwu8TeEXK1MPvMvDh+MtMLvE3hFytTD7zLw4fjLQId6l4MHNPUQ71LwIOfE1MO9S8GDmnqId6l4EHPiaBDvUvAg58TUxb1JwIOfEVEO9S8CDnxNTFvUnAg58RQI96fgR88tBvR4A52pHvT8CPnloN6PAHO1AO9DgNzrSTek4EvPFQ70OA3OtJN6TgS88VB5r84PdsNx35KqfN42Y3xw3wnrcvlJ8hpNKxRIkiR9HIzEsCb3W1tVdHyafJ/JokT55Ul6YxWyqRbJ0l7378491dHTm8H+kTl9XP1Xt9Y+iHTP8S7PmFkfPOruoa4cOXVe4mEKoFvtAMRtuNZpO/REebWcuM3QgjJlP8AWj7PeACA2sbTmHZGZ5GKSP0RFzlRRdlvYMJGJuNl7KCPaL8M0WDcKNSTE2UXZzKBckDWzlgCSdetb/nG3OJncsEXm9y5trcy7Gz7S+zUQdVrfo2tqpoZi2d31SllDra2UBQVW1zqs2e1zYyEVXw0TecWkXKjgyJFcGzqQGZ7arnMjADUDmOs2I7MfOY8QgSxeVCluwFbsjt3KAJh69Q8A6sVl87S18lx0n2elyHor+vLmv4xVk8eyCJ+k1pkbMO9bG48SKrYzA5cM6rrcAuGO0yKc4Y9npgHu7NlBIMQy5fqkKsTa2Z9TIuvsW4Y+sKOxhQcfJ0MIAJPrQz9Ie+TMcx1dh2j1WqviiPpCLu6Jw3d0hDGL2hBi7/rLt7LKTLFNPc2XJFIT6yHQ/5QrqromgZYhIwtI2IhdvUWkRMvdqjOS/qvtoMzSlKDy7y40RgpMbI0uH0nI5WO7wKDEeooFjbu2+usF9AaN/smmvwD+Wtu8rMYy4twNLLhdSfkCoJXqjXf17fbWH+kW/v9PwCtXDqq0Rt+/ozq6Y1Ts+3qxP0Bo3+yaa/AP5a9X8koY0wUKxrKiBDlSXVIBmOph31599It/f6fgFei+TT5sLETMMRdT+XGoP1j1rf72VBmZmaYvP34wmy8REzbhwlk6UpVFbKUpQKUpQUcLvE3hFytTD7zLw4fjLTC7xN4RcrUw+8y8OH4y0CHepeDBzT1EO9S8CDnxNTDvUvBg5p6iHepeBBz4mgQ71LwIOfE1MW9ScCDnxFRDvUvAg58TUxb1JwIOfEUCPen4EfPLQb0eAOdqR70/Aj55aDejwBztQDvQ4Dc60k3pOBLzxUO9DgNzrSTek4EvPFQXqVpnyl+XMuioonjjSQySMpDFhay31Wrp+TH5QJdLCfpI44+hMVspY3z9Je9/wBQe+rsZHGnL/zVuZe17vOqL6WexuDkaeG8z3JkuFCL+SyHNrylvTMIuGHZsNTpWCDDordVCZ8PeRm6x/KoDeRzc9UvtPfXfHoJQSzS4h2baTKy6rkhR0eWwF9g9t66k0dD04KooENy0h1kuVIC5zrIUEk69Ry9xtSenXj8U8rwdECo6YjpXUjbDLfLGbM2zabDYetsqxjMIsaIRct5xCS5N2JZ1Qk9noswtsF9QFhXTitKxvNGsd5ejzuRH1rGxjUFvRW+eQ9Yj6s1GOjlmeJJLIrSZjEpObKgLXaUWt1+iFl7/SIvQXpMSZCUj7DZ5LXC9hUX1M+0W2Dt7AevyejC4SAD7iI+0oCT6ySSb+uu7HSLDA7KABHExAFgBZSQB3VVwaM8aRobQoiqZBcF7ACydyG3pdvZ9qg6bibGD7tIj4O6yCx/VQ+8nsy67unN2l4TfCuOGQecPYDKkUKADYpvIxUd2oxav1a5aZ1xW+1JEpHeGlRWHuJoL1KUoNK8pcPjjiWMOCwUyWW0kjKHPVF7gnsNx7Kxfmmk/wC7dG/iT+NVvLmTCDHSdLhNISvljvJEzCM9RbWA7hqNYHptH/2DS343rTw6Z0xs3f8AShXVzp9/2tn800n/AHbo38SfxredALIMNGJI44nynNGliim51KR2V4/02A/sGlvxvXrHkiUOCh6NJI0yGySEmRRmOpie2oczExEbPf6ylwJvM++EMxSlKpLRSlKBSlKCjhd4m8IuVqYfeZeHD8ZaYXeJvCLlamH3mXhw/GWgQ71LwYOaeoh3qXgQc+JqYd6l4MHNPUQ71LwIOfE0CHepeBBz4mpi3qTgQc+IqId6l4EHPiamLepOBBz4igR70/Aj55aDejwBztSPen4EfPLQb0eAOdqAd6HAbnWkm9JwJeeKh3ocBudaSb0nAl54qDzX5we7YbjvyVU+bxsxvjhvhPVv5we7YbjvyVU+bxsxvjhvhPXW09RT5uMIO9ekvoNpGOY9GhJuI5ZsxF+xsyiP2KbdhGo13PonCQrcxIbHVdc7FidQBa5Zia6ZIpSSIhiF1nW8ihPXbMHf2Wt4V2Q6B15ppp5HF7HOY1UHaFWPL7ySfXXJJ1nCR5FZ5LKzWvrGVVGpUB2WF/eWPbVHD6R6WVpI0aXVkjI1R5b3Z+lOohmt6ObUim2ui6OhmPUXMg2zsS7HvSORyT3gsDq2DXrXKTzLEl7ahYKoGsnYFUd/qoMXjMG80kaSsGGYSNGtxGqoQVv2uS+T0tRymyi1Zom1VsFhyt2e3SObt3AD0UB7lHvJJ1Xrr0h+UIhH5wvJ6o76x+3rXwzH82gaIF0Mh2yuX9eU2Edx2HIE1eNMX154l+znkPsXIoPiZCf2D3Vdqlozr5pvvLZeGt8nvuz/ALduygvUpSg0Dyqh0mcW5w8uGWKyZVdSWHVF7nKe29YnzfTX3+D/AAn+SsX8pL4UaSl6STEK2WK4T0fq1tatY6TA/fYutjCw70R/izq6+dO39ze/N9Nff4P8J/kr0LybWUYWLpirS5TmZfRJzHZqFeBdJgfvcXXuXkIU+jsPkLFejNi3pEZm21XzdGmmPSybL1XmfW7PUpSs9bKUpQKUpQUcLvE3hFytTD7zLw4fjLTC7xN4RcrUw+8y8OH4y0CHepeDBzT1EO9S8CDnxNTDvUvBg5p6iHepeBBz4mgQ71LwIOfE1MW9ScCDnxFRDvUvAg58TUxb1JwIOfEUCPen4EfPLQb0eAOdqR70/Aj55aDejwBztQDvQ4Dc60k3pOBLzxUO9DgNzrSTek4EvPFQea/OD3bDcd+SqnzeNmN8cN8J6t/OD3bDcd+SqnzeNmN8cN8J662nqKfNxhB3r1ZsRiCerEoHe8lvblQNceq49lcfo0v9c/SD7sDJH7UuS3gzEequTDEk6uhUdh67n8N1+NQdHyN9ZM5H2U/Jj3i7/vVySd2YjHKhCKCz21Rrtt3nsVfWbDuudVRh8K2bPIQX7APRQHsF9p721X7gNVc44YoFNgiLtJ1AX7ye0+s10eftLqgW4P8AXMCI/FRqaT1Wsp+1QWMViclgBmdr5V2XttJPYouLn1jaSAYwmFyA3OZmbMzWtc7NQ7AAAAO4DabksLg1judbO3pOfSPd4AXNgNQvXHEYs5sket7ayb5UH2mPwXafULkB14w9K3QjZYGQ9yfY8WsR6hm2Ere6BaurC4YRrYXOu5Y7WY7WJ7//AFsFd1ApSlB418o2kJ00jKEkgVcsVg+XN9Wu24rWfpXFfe4X3J/Csp8qWIiGlJQ0eY5YdeYj+rXsrU/O4Puf3zW/g0fh07Oxk4ldq52759GZ+lcV97hfcn8K9t8hpGbR+HLFSxj1lfR9Jtlq+efO4Puf3zX0D8nrA6MwxUZR0eobbdZu2queptRGxYytV6p2tipSlZS8UpSgUpSgo4XeJvCLlamH3mXhw/GWpwyETzGxsRFY21GwN7GkCHziU2NikNjbUbGS+v2j30EQ71LwYOaeoh3qXgQc+JrlCh85kNjYxQgG2okNPcX9o94pEh85kNjYwwAG2q4fEXF+8XHvFBxh3qXgQc+JqYt6k4EHPiKmJD5zIbGxhgANtVw+IuL94uPeKRIfOZDY2MMIBtquHnuL9+se8UER70/Aj55aDejwBztXJEPnLGxt0MYvbVcPJcX79Y99QEPnJNjboAL21XznVfvoIO9DgNzrSTek4EvPFUlD5yDY26Bhe2q+ddV++jofOUNjboZBe2q5eKwv36j7qDzT5we7YbjvyVU+bxsxvjhvhPVv5we7YbjvyVU+bwdWN8cN8J66ynqKfNxhB3r1ZocTfVJFa+q8LE29ZEwufYKjzOY+lOR6kRFHszhz/n7qlnxIOpYWHfndPZbI3vvUZsUfzYE9eZ3/AMsqW/zrk07lHomIEMwLsNjSMXIPeMxIX9kCu7E4uOMXdgo7Lnae4DaT6hrqv5lM3pzEeqNFQe3PnPuIrtw+jYozmC3b7bEs/hnYlreq9B09LLL6IMSfbYdcj9FD6Pi2v9Htq1hsKka2UWF7naST2ksdbE9pOs120oFKUoFKUoPn35Wv6Wm/Uh/6SVp9bh8rX9LTfqQ/9JK0+ulwPyqfCGDjfmVeJX0b8m/9FYXhf9zV85V9G/Jv/RWF4X/c1U+UPgjxWsl8UtlpSlYzUKUpQKUpQKow6agdnUNrjZ1a6soBUqDdiLfnrbXr12vY1erS/KXyBae7wyMHeV2YMyJZX6MsFfoXsbwxizKwILg7QQGz4fTWHe9pFuJWisTlPSKzKVAaxJujW77ar13+ex6+umrb1hq2nXr/AEW9x7q1jRfyeRQtFJ0j9JEysSqxKrMOluLZCctppFAvcC1jcXq23kNhs07KZVM4fNrVlUuxcsiOrKDmeY3sfrn9Vgznnkf201C56w2atf7y+8VzWVSSAQStri4uL7LjsrWP+HOE6Low0upYgH/JMbxgLmKNGUYsiRI11IIhj1XW9ZXQ/k7FhXlaMv8AlSpKnLlGXNrAAGs5rE9uUE67khlaUpQK6MZjUhQvIcqgqCbE7WCjZ6yK76paa0WuKgeFiQHAF7A7CCNR2i4FxQWJ8Oj6nVWt2MAfjXXh0iRiqKFNgTZMoIuQOsBYnUdV7++tUX5M4hIrdKcilT0PRp0dhPHMUA7EBjCKv5qkrrFSvyaxDobSsBFHGhVY0CyZDL1mXWC1pDY9hUHvBDc6Vj9A6HXCQLEtja5LBQuYk3uQO21h7KyFApSlApSlApSlAqnpHS0WHyGVlRXYjOzIqi0byEksw7EOy57bWBIuVjtNaBhxiBJgxVSxGVmT0o3ibWpG1JHH7VBr2PwmgsXKZJThpJH6MZy5sxa6IoIYAnqEWGvVrrGjRfk6ZMvRQZRGjmYuViyuXCddpBcno2OoHVr2Vb03g9H4LExM0WJaSRnfOk7AAHEL0l0Mq5gZMUpKAG47DlArXz5SaKPRnopSscUCKRiusEjGLVQgRyXOQSpqPW85VdeYGpIxa42RVP6vE4dM9kM8fJ7ycG0YQentlI9C+ba/Zla/6rdxrYNHaX0dBCqQzQLCiXFpAVC5rbSftG1tuutNm0jo4qf/AI87Zospy4mOziWXGsBmE+RtaYshrmwksLXsu0YPySwM0fSKstpys9xNMp6R26USgK9lk1gZhrsAt7aq+VV1VdM3fYppp6IbHHIGAZSCpAIYG4IOsEEbRXKuEUQVQq6goAA9QFhXOvD0UpSgUpSgUpSgUpSgUpSgUpSgUpSgUpSgUpSgUpSgUpSgUpSgUpSgrSaPjaVZSt5ER0VrnUrlCwy3trMaa7X1V3iNe4e6uVKDgYV+yPcOzZXIC2yppQKUpQKUpQf/2Q=="/>
          <p:cNvSpPr>
            <a:spLocks noChangeAspect="1" noChangeArrowheads="1"/>
          </p:cNvSpPr>
          <p:nvPr/>
        </p:nvSpPr>
        <p:spPr bwMode="auto">
          <a:xfrm>
            <a:off x="155575" y="-922338"/>
            <a:ext cx="2371725" cy="19240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https://encrypted-tbn1.google.com/images?q=tbn:ANd9GcQO___xjEKJ4XWL16ZqHKA2cn0HroOzdJjtV-BwOhaojvvW82v_wQ"/>
          <p:cNvPicPr>
            <a:picLocks noChangeAspect="1" noChangeArrowheads="1"/>
          </p:cNvPicPr>
          <p:nvPr/>
        </p:nvPicPr>
        <p:blipFill>
          <a:blip r:embed="rId2" cstate="print"/>
          <a:srcRect/>
          <a:stretch>
            <a:fillRect/>
          </a:stretch>
        </p:blipFill>
        <p:spPr bwMode="auto">
          <a:xfrm>
            <a:off x="3203849" y="1412777"/>
            <a:ext cx="1564158" cy="2088231"/>
          </a:xfrm>
          <a:prstGeom prst="rect">
            <a:avLst/>
          </a:prstGeom>
          <a:noFill/>
        </p:spPr>
      </p:pic>
      <p:sp>
        <p:nvSpPr>
          <p:cNvPr id="18442" name="AutoShape 10" descr="data:image/jpeg;base64,/9j/4AAQSkZJRgABAQAAAQABAAD/2wCEAAkGBhQQEBUUEBQQEBQUFBQPFBQUFBQPFBQUFBQVFBQUFBQXHCYeFxkkGRQUHy8gJCcpLCwsFR4xNTAqNSYrLCkBCQoKDgwOGg8PGiwlHyUsLSwsLCosKSwpLCwsLCwsKSwpKSwsLykpLCwsKSksLCwsKSwpKSwsKSkpLCwsKSwsLP/AABEIAMIBAwMBIgACEQEDEQH/xAAbAAABBQEBAAAAAAAAAAAAAAACAAEDBAUGB//EAEEQAAIBAgMECAMFBQcFAQAAAAABAgMRBCExBRJBUQYTImFxgZGhscHwBzJCUtEjYnKC8RQzQ2OSouEWJFNzkxX/xAAbAQACAwEBAQAAAAAAAAAAAAADBAECBQAGB//EADARAAICAQMCBQMCBgMAAAAAAAABAgMRBCExEkEFEyIyURRhgZGhIzNxwdHwUuHx/9oADAMBAAIRAxEAPwDw4QhHHCEIRxw4w4jjhCEPGF9MzjhhF7DbHqT0jZc3ka2F6ORWc3vPlogcrYx5YSNcpGBRw8pO0U2a+D6Pcajt3I3KeHjFWikgrCstQ37Q8aUuSCjh4wVopIksFYawDOQ2AbCCsM0ccAyrj43j4O5baIq0Lxa7iYvDOMumENCNrd/9ApIaHYbxGYwTBORaSBYLDYLJBMEEJjNFgbQLBYTGZIFozpRs7DE2Jh2vEisFRnyWHgEQW6LdJIBEPujnHBPCTX4ZegPUS/K/Q7fdH3FyQn9V9hnyPucQsNL8svQkjs+o9IS9DtFEJIj6p/BPkL5ORp7Dqv8ADbxLdLoxJ/ekl7nSJD2KPUz7FlTEyKHRumvvXl7F+jgYQ+7FIs2FYDKyUuWEUIrhA2GsHYVihYCw1g7DNHHAWGsHYBVE5bsbzl+WCdSX+mN2SQ2lyNYZo1sN0WxlXOGGqpc6jjR9pPe9i/D7O8Y9XhqfjOc/hD5i89ZRD3TX6ojqOYaBkjU2x0YxGHaTnRlfkpfMzHgK3+U/VfIZqlG2PVBpoHG6EuDJqR9m4+7a+u8UkW6+za2d4J3d+zJcrcbFapFxXbUofxRa/wB2nuNocpuhjDYPAFhwzGZI1ysgAsNoFokG0AMwmCywNoFoZhAskC0QYmOVysXpRuL+zpcAiYlbD1ZKNhbpddJFjZ2FUqsVw1fkrkOaSbBxg20gaOwZSim3a+drXEdJ1XK4jO+qn8mp9JWOkOkKw6QMEJIew9hIgkVhxDnHDWEOKxBwhWHsWNnbNq4qp1eGh1kl96Te7Tpp6OpLh4LN8EQ2ksshtLkp1JqKvJpLm8ixgNlV8R/dQ3IP/Eq3ivGMfvS+Hed3sz7O6dFKdV/2iqs96StCL/y6ei8Xd+BrzwtkEocbvZuBs83GYr/JyGC6D0o515TxD5N9XT8oRefm2dbselTpWjTpwprlCKivREUVcnoTzXiPT8PVkcT/AN/sL6XR/VS67EdJTimitjpKMS3h7KFzA23jlFN8viefo8Dnba48ozvGdf8ATR8qv3PZHFdKK16lvMxoxLe0au/NtkCiayojp/4cewzoqnVRGL57/wBQVEjq2SzzDrVVEysXjLZt5DFVTsYPU6tV+mO7K2NwFOTbS3Hzj2fXg/Mxa09x2fbXNKz81xJ8Xj3LTJFCdQ2Fo4KPrKaW3UQfU5fjsWYzTV07iZnue67xdn8SzQxSlrkzOsr6Xtub9WpU9pbMlYzCYzBjDABYTGZINoFoCVQkZXrouhS5bZGlV8y1svE2rRvo3u+uRnNjXLSimmhSMnFpne3Ec/Q6QLdW9vXtnbTxEZL0s/g0/Pj8m8kPYSHIKisKw45Bw1hxD2IJGsEkJI2ei/ReWPm27xw8Hu1JaOrJa0oPgvzSXgs7tUlNRXVJ7EMXRbotPHTvnTw8XaVVZObWThR8OM9ForvT1bZeyaeHpqnQhGEI6Jc+Lbebb4t5sLD4dUoxhCKhGKUYxirJJZJJLRFuJnevVTxxFf7+oGcJ88jOl5mZj8Lu9pace42E0R1IXVmbVNf06yl+AlFjreTlZ68iTDLtIv47A7ytHVZrvKVGO7rw1Jt8ZUqW4bSW2DRu1dNFErXtg08XjN2Fl4HE7cx+87LRa97Nbae0N2DfF5I5DE1bv3PX+DVpaVXT+P3PmGjU9fqpamfGditN3ZFWrbqCqVbK5i7Qx+7nx4I8+q3fa5Luz0mq1HlpQhyLHY9R18kYOKxbk8yPEYlyd3qVJzNhKGnj9wFGmx6pchzmRSkNcYSsulM0EkhmC1yyYQwEkt4bE3WepOZujui7Rq3QKUcbj9F3V6ZEjQLQbBZUaYDAqQuSMYlAJxysFSdD6sRODNZ4fv8ArxInS5Wft/UupiDgZoxpf2f6+kInrRHQzrEOIdGOaIh7CsPYqcNYJIViLFYhU4OUtEvV8ESlnZHcF3Zmy54uvGhTbjdb9Wa/w6Sdm/4nou930TPatl7MhQoxpUoqEIRUYpcEvi+/jdnlPQTaywtOXWR/aVZdZOWv8MfCKy83zPQcF0nhJZNPzMfWV6iy/oUfSuPu/n/H/pk6jxCqneef0eP1OjjC+uq0ZI4c1fvRlUtuLuJFtmJs6Tw67y/aJPx7Sf8AIuyorhl7APLUqva65kFbaSfFeg8tNqOJLYrPx/S492STF1cstTBxVTh53JsZitW3ZfWpzm2NvK1qeb58gkvBFNqyC37/APZ5nVeIajxBqmHGSttbF70rXyjl58TFqVlxa9QHCVRXinKPGbcYU/8A6TcYe5n42Sjl1uFvy6+Mn57ia9zd1Osoq0q09c03xt2PV6LRy09SxHhEe0Mcknn9cjmcViHJ3f8AQ0MZsqrUvKmo1Ulf9lONa3NtQbkvNGFUvHUUotqrh6HlnV6eSk52LdinIjYSlcZoXlNyeWO4GEIKNJsqcDYKFJss08NzJ4xSAytS4KOT7IhpYTmRVKe5K3B5r5lyVVIp4yuna3BlYSk2Uh5illk8JXEyGjMmJawbdc+qORgQmMcSyWELrilo7Nq47VlrkuaXysBSk7PNJLPP9RXbzadtUln5tOxwlJYYry5R87p+ggutXf6S/QR34K7fJ06CsMkEkZY4Kw46Q5BIxn4hdbXhT/DD9rPx/AvmaDdjE2biL79R61JOX8qyivRe41pa3OWwnrb1TXk6JTSDjiraMwp7SS4kMtrLvZox0UmYr1lkuInXUtuyj+J+rLEOkr/NL1OEltfuAe1n3GtpvOo+6+4nZS7d3Wj0Wn0of5352ZPHpK/zR9DzJbXfcKe2pd3ua0dVW/fBfjAB+Hp81xPQMXt2dRZvLRKKu23kkktWzl9sdI40rxio1Ki1v26dN8raVZ977K4J6mZidsSpwsspyVk1+FPKUl32vHuV+ZQ2Rszr6lm92KzlLku7vMDxDWK1uMPTWv3/AK/b7G5odLDTx9EUpP8AYjxONrYmV5yqVZaZtyt3Lkh6myK0fvQnG/NW+Ju18Sqa3aKdOK03Mqk++dThfkvfV0JO7u4J9+87+r/QyYzfZYRoOHy8syd2VOSfahJZpptNPmmvkXqm1OvVsQry4VUu0/8A2L8f8WvjwmnG6s7yj36rz+vkUK2Gs+f6BNpbsphx4Klai4Saeq8/Tmv1J4UXJF7FdunCSjeSXVSy4x+6/NN+hFQwdVrKMvQt1ZWSYwWSGNFLUJ1Uix/+JWf4WM9hVvyMrmD5ZfofaJVeK5Ecq7ZYnsuotYS9CtOi1qmvIslHsDl1LkBsCayDaBkEBhUJF2Jn0WXoA5jmml2HYzCYLKDbHprNX+uRYZVYdRyVknvN6XXvdEitmzyHKtFOzaQiOMWl9y/feLv35iOwgGWdckOkJBIyR4Q4rDlSSltituUKj/daXnl8zlYVbRSvwOh6Tyth33yive5y2+bXhs1XByZn6tdUkiw6wLqkG8Nc0JapvgWUETOoN1hFcQF3TfcthEqmPh5Xml3r2AiKkrTTeWZRzk+5ZIvYqneo1ytH0Rq4DDWhbm19fXIhhSvUv+ZKa89V5O6NWjT4c8jOts2wN1w7kSwq4hf2dF2OAm1kl6k1LY85a2iubd/ZCbsXdjCiZtPAb17cixT6Pp23uS/U3qGDjTjbhrd/iZJRpupLdh4uVrpLjJpa6rLi2ks2gMtRLsW6F3Juj2wKawteUorOpSjHxi571vJL1JJ4KCtZIu1pOEIUIq25ec1q+slZJO2rjFJeNytO98/AWblN5bHKl0xI1RjyGdOPIMFkNBMkcsNB8EVq+x6U9YotsSOTlHhkbPk5vHdC6cvu9l9xzO0uitWley3l3anpVx4QUmt7TV+HEaq1lsXjkWs09UlnGDxlU3F2eTLtMHaVXfxFSS0c5fEOmbknlGfpl6mOwQmMUHWCxRbvlm9OeS4CZZwNZreik3vJXtPqpdl3yl8s7+RzeEBaTe5W6x8xB4qCjNqL3llndPVJtXWTa0uuQiVuV6TrkEMgkZAUdBJDIdFSTH6Ux/7f+aLOSO06R097Dz7rS9GcXE1NI/4f5ENR7hxxgkNi4kglEG4jiQ1MCouI6Luz8BKtJRir3OSbexbeWxo9G4yrSVKKcpXvDz1T7n8fHLq8Ls+zamnGccpRkrSi+9F7o9sCGHirK0tW+Pqbe0NtUppRxFKNdrJSTcKsfCpHPyZl62ElL0mpXRKEdzIjTS4hSrJd79fiRzWHl9yeKh+61Crb+ZW9zRw/U00musqO18404+9mZvRJ8BEn8Fahs2pXasrJu28728FbOT7ldm5QoRwqtCzlrna6lwlLVXWdoq6V7u70io4+VR2glG63LK8ptfxPPyWRdodD8RPPKKWm88/RBYaZv+Y8fYthR3kYtTakqd+rjHees5ZsaTk+1JtuWd7WOiw/QWe9apJK/HN3zOhodCaSSUt6Vu+y9Ak68v0ImeohHlnnTQDPUP8ApCh+RFLF9BqUl2bxfc/kwcqpLmINaqt9zzlj3NvbHRWpQu12481qvFGG0AYwmmsocqbXxnU4arN8IuK8ZZfC5aOQ+0LaeUKEX+/Pxei+HqH01fXYgGpn0wZxtLN38y7FEGHgWDckxXTxwsjMEdjMqMMEYcZkgWMIQixQ7VBJDIJGKww6Q9hJBIqSQ4uhv05R5xa9sjz1Kza5Ox6TY4fpBg+qrvlLtLz+vYe0U93EV1MdkygIQjSEhxCRPRoXCV1ysl0xW5zkkssahQcmkuJ6V0W2AqUE2u082YXRDY2/Pfayjp3s9DjDdVh++uOmj0Lnu/7D2hh1fxH+CKpHKxzmNpuE081FvXnbU6KoZe1MO5Rvm7aI8xfdmWDTa2MuhB63vn4WNjYuHqVasadNb29q+CXHwKeE2e3nLR6cMj0v7P8AZKjB1La9leCAxm84j3Bzl0R6jb2H0cp4eOSTk9ZPXy5I15ZDoVjQUFGOFyY05ubzICSTBpTtk/L9BqqaX1oRzpaNZMXcnF5RZJNblq4w0J3QVxhtNcgsEVWkmrPM886YdH+pl1lNWhJ5r8r/AEPRmZ+2sD11CcOcXbx4GfqK87rka09rhLD4PHsVio0acqk9IK/i+CPKsXipV6sqk83JtnR9NtsdZU6iD7FN2lbjPiYNGjYb01flwy+WGszdP7IVONh2OxmHGcYWAWCwmCySjBGY4zLAmNccYRJQ7iKDSAiSRMRjASQSQyQaRRskaxkdJdm9bSuvvQz8uJtKI7hdEwm4SUkRKPUsM8vi+D4BJGp0j2Q6NS8V2Xmv0K2BoKSv9I9FQvPx0dzItflZ6hsPhuZdp0+CJFTLuxsNv14Lvv6HrtLp4aeDffuzNdjtmone9HNn9VSjztc0qjHpR3YpEVSR5LW39TcmewqgoRUURSZHIeTBkzzUpdTyGEepdE6dsLT71f1PK7npvQrE7+FiuMbxfkGp96E9Z/LN8Q0hGn1bmQKSuCh96+gMnZgp4z1IsvgSyYe8KwKTXK3fwJjmO3Y7kT1PMvtX+0dYeLweFletPs1Zxz6qL1in+d+wf2hfaeqEZ0MC9+rnCpWWcaT/ACxejn8DxOKc5tyblKV22825a3beuZWKTyxqqhvDZEqNtdR2S1/vN8+16q/zIWGTyaHSo7IFgSCbBZYowRmOCySjGBCYLLAGKwhCJKncRJIkcWSxZhsZDRIgIokRRlgkPYSCsUJKe0MCq0HGXl3M4TF4aeGqNf0a7z0ZmftXZUa0XdZ8GOaTVOmX2F76FYjlcPjIzXJ8V9am/wBEKe9iPBHIY7Z8qMrO+Wn/AAdB0G2xCnXtWmoJqylLJXvxenmexj4opUOMucbNGPVplXcpdsnqM3kVqjLEldJxalF5pxakn5oqzPI6q7seng01lEbBYbAZnxZcBs677PsfuynB6O0vlf4HHyLnR/aPU4mEuDe5LvUsgmWt0DnHqi4nsiZWxzmqcurW9Kzsr2zGoVbJPWL0fLuZZTuaaasjtyYeOhlHZ9Z7i3rp2zvz4nG9OsfXjXpPDz3N3tX104W4nYbY2vh8LHexNWlRX70km/COr8jyPpn9r+Hd4YGjvy066rdJd8IfNi7ptwoprYarsipObR6DhOndKnR3sbKNBpXb1UrflWvkeXdPftnqYpSo4LeoUXlKelWovH8Ee5ZnnG0tsVK8nKrOU2+b+BQcx6qlxjiTyAlOOcxWDotnVL0KkXqt2p6NwfxRUhO0k+TuLY1VdqN27wnHxatNe6AmVxiTRp1yzXFljEK1u68fRu3tYrtlirnH/S/VWfvErMmPASQLBYTAZcExmMx2CyyByYzYw7GJAsa441xElDtYVLk8Gchgukv/AJFb96PzRv4PaUZq8WpLu180ZdlEoh4WRlwasWSKRUpV0/rP0LEKgrJBiaLDTIosJMo0SGwWKQLkVwSUto7OjVWazOO2lsWVNvLI7y5BiKKnqN0Xyr27ALKlM4TAbZr4Z/salSn3J5PxjozosH9ptdZVqdKt32dOXrHL2K+0dgcUYOI2fKPA1IyrtQi4TrZ3lH7ScPL79GrD+GUZL3sWF06wb41l4wT+DPMXBoa5V6Sp9iy1Nq7nptTprhOEqr/k/wCSjW6a0PwxqvxtH9TgLjqRK0ta7HPU2Puezx+3106ajSwsXJRScqlRtNpWvupfM5ra32ybQr3Uaqw8X+GjFU/92cvc8+3xbxeNMUsIH5j5L2L2lOrJyqTlOT1lKTk35sqSqEe8NcKklwUbbCcgWxWFukkGnsh7tRcm7eTvF/EmrRsyhh6mafgl5f8AJsbRj2rrR9peefzF57TNXTPNePgjpZxt3NenaXwkQMPDT7S8vjb4NgVFZsquQ7eUA2COwWXBNjMYTGZYE2MxmOMyQTEIYRJTJnElGo4yTTad9U7MQgjFTt6DvBN5u1zRw8uwhCMSw1YlpBR/UQhVhR5aDREIg4FkT0EIlHAy/Ux9oQXJCEM0+4HZwc/i4q+iKUkIRsQ4MyfIAwhFyghCEccOOhhHHBDoQjjiSjwN7F/3dP8AgXzEIWu90TT0ntZnQ1fg/gw8V9+XiIR3cP2IQWIRZA2MxhCLAZAsFiEWQGQDYhCJBn//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data:image/jpeg;base64,/9j/4AAQSkZJRgABAQAAAQABAAD/2wCEAAkGBhQQEBUUEBQQEBQUFBQPFBQUFBQPFBQUFBQVFBQUFBQXHCYeFxkkGRQUHy8gJCcpLCwsFR4xNTAqNSYrLCkBCQoKDgwOGg8PGiwlHyUsLSwsLCosKSwpLCwsLCwsKSwpKSwsLykpLCwsKSksLCwsKSwpKSwsKSkpLCwsKSwsLP/AABEIAMIBAwMBIgACEQEDEQH/xAAbAAABBQEBAAAAAAAAAAAAAAACAAEDBAUGB//EAEEQAAIBAgMECAMFBQcFAQAAAAABAgMRBCExBRJBUQYTImFxgZGhscHwBzJCUtEjYnKC8RQzQ2OSouEWJFNzkxX/xAAbAQACAwEBAQAAAAAAAAAAAAADBAECBQAGB//EADARAAICAQMCBQMCBgMAAAAAAAABAgMRBCExEkEFEyIyURRhgZGhIzNxwdHwUuHx/9oADAMBAAIRAxEAPwDw4QhHHCEIRxw4w4jjhCEPGF9MzjhhF7DbHqT0jZc3ka2F6ORWc3vPlogcrYx5YSNcpGBRw8pO0U2a+D6Pcajt3I3KeHjFWikgrCstQ37Q8aUuSCjh4wVopIksFYawDOQ2AbCCsM0ccAyrj43j4O5baIq0Lxa7iYvDOMumENCNrd/9ApIaHYbxGYwTBORaSBYLDYLJBMEEJjNFgbQLBYTGZIFozpRs7DE2Jh2vEisFRnyWHgEQW6LdJIBEPujnHBPCTX4ZegPUS/K/Q7fdH3FyQn9V9hnyPucQsNL8svQkjs+o9IS9DtFEJIj6p/BPkL5ORp7Dqv8ADbxLdLoxJ/ekl7nSJD2KPUz7FlTEyKHRumvvXl7F+jgYQ+7FIs2FYDKyUuWEUIrhA2GsHYVihYCw1g7DNHHAWGsHYBVE5bsbzl+WCdSX+mN2SQ2lyNYZo1sN0WxlXOGGqpc6jjR9pPe9i/D7O8Y9XhqfjOc/hD5i89ZRD3TX6ojqOYaBkjU2x0YxGHaTnRlfkpfMzHgK3+U/VfIZqlG2PVBpoHG6EuDJqR9m4+7a+u8UkW6+za2d4J3d+zJcrcbFapFxXbUofxRa/wB2nuNocpuhjDYPAFhwzGZI1ysgAsNoFokG0AMwmCywNoFoZhAskC0QYmOVysXpRuL+zpcAiYlbD1ZKNhbpddJFjZ2FUqsVw1fkrkOaSbBxg20gaOwZSim3a+drXEdJ1XK4jO+qn8mp9JWOkOkKw6QMEJIew9hIgkVhxDnHDWEOKxBwhWHsWNnbNq4qp1eGh1kl96Te7Tpp6OpLh4LN8EQ2ksshtLkp1JqKvJpLm8ixgNlV8R/dQ3IP/Eq3ivGMfvS+Hed3sz7O6dFKdV/2iqs96StCL/y6ei8Xd+BrzwtkEocbvZuBs83GYr/JyGC6D0o515TxD5N9XT8oRefm2dbselTpWjTpwprlCKivREUVcnoTzXiPT8PVkcT/AN/sL6XR/VS67EdJTimitjpKMS3h7KFzA23jlFN8viefo8Dnba48ozvGdf8ATR8qv3PZHFdKK16lvMxoxLe0au/NtkCiayojp/4cewzoqnVRGL57/wBQVEjq2SzzDrVVEysXjLZt5DFVTsYPU6tV+mO7K2NwFOTbS3Hzj2fXg/Mxa09x2fbXNKz81xJ8Xj3LTJFCdQ2Fo4KPrKaW3UQfU5fjsWYzTV07iZnue67xdn8SzQxSlrkzOsr6Xtub9WpU9pbMlYzCYzBjDABYTGZINoFoCVQkZXrouhS5bZGlV8y1svE2rRvo3u+uRnNjXLSimmhSMnFpne3Ec/Q6QLdW9vXtnbTxEZL0s/g0/Pj8m8kPYSHIKisKw45Bw1hxD2IJGsEkJI2ei/ReWPm27xw8Hu1JaOrJa0oPgvzSXgs7tUlNRXVJ7EMXRbotPHTvnTw8XaVVZObWThR8OM9ForvT1bZeyaeHpqnQhGEI6Jc+Lbebb4t5sLD4dUoxhCKhGKUYxirJJZJJLRFuJnevVTxxFf7+oGcJ88jOl5mZj8Lu9pace42E0R1IXVmbVNf06yl+AlFjreTlZ68iTDLtIv47A7ytHVZrvKVGO7rw1Jt8ZUqW4bSW2DRu1dNFErXtg08XjN2Fl4HE7cx+87LRa97Nbae0N2DfF5I5DE1bv3PX+DVpaVXT+P3PmGjU9fqpamfGditN3ZFWrbqCqVbK5i7Qx+7nx4I8+q3fa5Luz0mq1HlpQhyLHY9R18kYOKxbk8yPEYlyd3qVJzNhKGnj9wFGmx6pchzmRSkNcYSsulM0EkhmC1yyYQwEkt4bE3WepOZujui7Rq3QKUcbj9F3V6ZEjQLQbBZUaYDAqQuSMYlAJxysFSdD6sRODNZ4fv8ArxInS5Wft/UupiDgZoxpf2f6+kInrRHQzrEOIdGOaIh7CsPYqcNYJIViLFYhU4OUtEvV8ESlnZHcF3Zmy54uvGhTbjdb9Wa/w6Sdm/4nou930TPatl7MhQoxpUoqEIRUYpcEvi+/jdnlPQTaywtOXWR/aVZdZOWv8MfCKy83zPQcF0nhJZNPzMfWV6iy/oUfSuPu/n/H/pk6jxCqneef0eP1OjjC+uq0ZI4c1fvRlUtuLuJFtmJs6Tw67y/aJPx7Sf8AIuyorhl7APLUqva65kFbaSfFeg8tNqOJLYrPx/S492STF1cstTBxVTh53JsZitW3ZfWpzm2NvK1qeb58gkvBFNqyC37/APZ5nVeIajxBqmHGSttbF70rXyjl58TFqVlxa9QHCVRXinKPGbcYU/8A6TcYe5n42Sjl1uFvy6+Mn57ia9zd1Osoq0q09c03xt2PV6LRy09SxHhEe0Mcknn9cjmcViHJ3f8AQ0MZsqrUvKmo1Ulf9lONa3NtQbkvNGFUvHUUotqrh6HlnV6eSk52LdinIjYSlcZoXlNyeWO4GEIKNJsqcDYKFJss08NzJ4xSAytS4KOT7IhpYTmRVKe5K3B5r5lyVVIp4yuna3BlYSk2Uh5illk8JXEyGjMmJawbdc+qORgQmMcSyWELrilo7Nq47VlrkuaXysBSk7PNJLPP9RXbzadtUln5tOxwlJYYry5R87p+ggutXf6S/QR34K7fJ06CsMkEkZY4Kw46Q5BIxn4hdbXhT/DD9rPx/AvmaDdjE2biL79R61JOX8qyivRe41pa3OWwnrb1TXk6JTSDjiraMwp7SS4kMtrLvZox0UmYr1lkuInXUtuyj+J+rLEOkr/NL1OEltfuAe1n3GtpvOo+6+4nZS7d3Wj0Wn0of5352ZPHpK/zR9DzJbXfcKe2pd3ua0dVW/fBfjAB+Hp81xPQMXt2dRZvLRKKu23kkktWzl9sdI40rxio1Ki1v26dN8raVZ977K4J6mZidsSpwsspyVk1+FPKUl32vHuV+ZQ2Rszr6lm92KzlLku7vMDxDWK1uMPTWv3/AK/b7G5odLDTx9EUpP8AYjxONrYmV5yqVZaZtyt3Lkh6myK0fvQnG/NW+Ju18Sqa3aKdOK03Mqk++dThfkvfV0JO7u4J9+87+r/QyYzfZYRoOHy8syd2VOSfahJZpptNPmmvkXqm1OvVsQry4VUu0/8A2L8f8WvjwmnG6s7yj36rz+vkUK2Gs+f6BNpbsphx4Klai4Saeq8/Tmv1J4UXJF7FdunCSjeSXVSy4x+6/NN+hFQwdVrKMvQt1ZWSYwWSGNFLUJ1Uix/+JWf4WM9hVvyMrmD5ZfofaJVeK5Ecq7ZYnsuotYS9CtOi1qmvIslHsDl1LkBsCayDaBkEBhUJF2Jn0WXoA5jmml2HYzCYLKDbHprNX+uRYZVYdRyVknvN6XXvdEitmzyHKtFOzaQiOMWl9y/feLv35iOwgGWdckOkJBIyR4Q4rDlSSltituUKj/daXnl8zlYVbRSvwOh6Tyth33yive5y2+bXhs1XByZn6tdUkiw6wLqkG8Nc0JapvgWUETOoN1hFcQF3TfcthEqmPh5Xml3r2AiKkrTTeWZRzk+5ZIvYqneo1ytH0Rq4DDWhbm19fXIhhSvUv+ZKa89V5O6NWjT4c8jOts2wN1w7kSwq4hf2dF2OAm1kl6k1LY85a2iubd/ZCbsXdjCiZtPAb17cixT6Pp23uS/U3qGDjTjbhrd/iZJRpupLdh4uVrpLjJpa6rLi2ks2gMtRLsW6F3Juj2wKawteUorOpSjHxi571vJL1JJ4KCtZIu1pOEIUIq25ec1q+slZJO2rjFJeNytO98/AWblN5bHKl0xI1RjyGdOPIMFkNBMkcsNB8EVq+x6U9YotsSOTlHhkbPk5vHdC6cvu9l9xzO0uitWley3l3anpVx4QUmt7TV+HEaq1lsXjkWs09UlnGDxlU3F2eTLtMHaVXfxFSS0c5fEOmbknlGfpl6mOwQmMUHWCxRbvlm9OeS4CZZwNZreik3vJXtPqpdl3yl8s7+RzeEBaTe5W6x8xB4qCjNqL3llndPVJtXWTa0uuQiVuV6TrkEMgkZAUdBJDIdFSTH6Ux/7f+aLOSO06R097Dz7rS9GcXE1NI/4f5ENR7hxxgkNi4kglEG4jiQ1MCouI6Luz8BKtJRir3OSbexbeWxo9G4yrSVKKcpXvDz1T7n8fHLq8Ls+zamnGccpRkrSi+9F7o9sCGHirK0tW+Pqbe0NtUppRxFKNdrJSTcKsfCpHPyZl62ElL0mpXRKEdzIjTS4hSrJd79fiRzWHl9yeKh+61Crb+ZW9zRw/U00musqO18404+9mZvRJ8BEn8Fahs2pXasrJu28728FbOT7ldm5QoRwqtCzlrna6lwlLVXWdoq6V7u70io4+VR2glG63LK8ptfxPPyWRdodD8RPPKKWm88/RBYaZv+Y8fYthR3kYtTakqd+rjHees5ZsaTk+1JtuWd7WOiw/QWe9apJK/HN3zOhodCaSSUt6Vu+y9Ak68v0ImeohHlnnTQDPUP8ApCh+RFLF9BqUl2bxfc/kwcqpLmINaqt9zzlj3NvbHRWpQu12481qvFGG0AYwmmsocqbXxnU4arN8IuK8ZZfC5aOQ+0LaeUKEX+/Pxei+HqH01fXYgGpn0wZxtLN38y7FEGHgWDckxXTxwsjMEdjMqMMEYcZkgWMIQixQ7VBJDIJGKww6Q9hJBIqSQ4uhv05R5xa9sjz1Kza5Ox6TY4fpBg+qrvlLtLz+vYe0U93EV1MdkygIQjSEhxCRPRoXCV1ysl0xW5zkkssahQcmkuJ6V0W2AqUE2u082YXRDY2/Pfayjp3s9DjDdVh++uOmj0Lnu/7D2hh1fxH+CKpHKxzmNpuE081FvXnbU6KoZe1MO5Rvm7aI8xfdmWDTa2MuhB63vn4WNjYuHqVasadNb29q+CXHwKeE2e3nLR6cMj0v7P8AZKjB1La9leCAxm84j3Bzl0R6jb2H0cp4eOSTk9ZPXy5I15ZDoVjQUFGOFyY05ubzICSTBpTtk/L9BqqaX1oRzpaNZMXcnF5RZJNblq4w0J3QVxhtNcgsEVWkmrPM886YdH+pl1lNWhJ5r8r/AEPRmZ+2sD11CcOcXbx4GfqK87rka09rhLD4PHsVio0acqk9IK/i+CPKsXipV6sqk83JtnR9NtsdZU6iD7FN2lbjPiYNGjYb01flwy+WGszdP7IVONh2OxmHGcYWAWCwmCySjBGY4zLAmNccYRJQ7iKDSAiSRMRjASQSQyQaRRskaxkdJdm9bSuvvQz8uJtKI7hdEwm4SUkRKPUsM8vi+D4BJGp0j2Q6NS8V2Xmv0K2BoKSv9I9FQvPx0dzItflZ6hsPhuZdp0+CJFTLuxsNv14Lvv6HrtLp4aeDffuzNdjtmone9HNn9VSjztc0qjHpR3YpEVSR5LW39TcmewqgoRUURSZHIeTBkzzUpdTyGEepdE6dsLT71f1PK7npvQrE7+FiuMbxfkGp96E9Z/LN8Q0hGn1bmQKSuCh96+gMnZgp4z1IsvgSyYe8KwKTXK3fwJjmO3Y7kT1PMvtX+0dYeLweFletPs1Zxz6qL1in+d+wf2hfaeqEZ0MC9+rnCpWWcaT/ACxejn8DxOKc5tyblKV22825a3beuZWKTyxqqhvDZEqNtdR2S1/vN8+16q/zIWGTyaHSo7IFgSCbBZYowRmOCySjGBCYLLAGKwhCJKncRJIkcWSxZhsZDRIgIokRRlgkPYSCsUJKe0MCq0HGXl3M4TF4aeGqNf0a7z0ZmftXZUa0XdZ8GOaTVOmX2F76FYjlcPjIzXJ8V9am/wBEKe9iPBHIY7Z8qMrO+Wn/AAdB0G2xCnXtWmoJqylLJXvxenmexj4opUOMucbNGPVplXcpdsnqM3kVqjLEldJxalF5pxakn5oqzPI6q7seng01lEbBYbAZnxZcBs677PsfuynB6O0vlf4HHyLnR/aPU4mEuDe5LvUsgmWt0DnHqi4nsiZWxzmqcurW9Kzsr2zGoVbJPWL0fLuZZTuaaasjtyYeOhlHZ9Z7i3rp2zvz4nG9OsfXjXpPDz3N3tX104W4nYbY2vh8LHexNWlRX70km/COr8jyPpn9r+Hd4YGjvy066rdJd8IfNi7ptwoprYarsipObR6DhOndKnR3sbKNBpXb1UrflWvkeXdPftnqYpSo4LeoUXlKelWovH8Ee5ZnnG0tsVK8nKrOU2+b+BQcx6qlxjiTyAlOOcxWDotnVL0KkXqt2p6NwfxRUhO0k+TuLY1VdqN27wnHxatNe6AmVxiTRp1yzXFljEK1u68fRu3tYrtlirnH/S/VWfvErMmPASQLBYTAZcExmMx2CyyByYzYw7GJAsa441xElDtYVLk8Gchgukv/AJFb96PzRv4PaUZq8WpLu180ZdlEoh4WRlwasWSKRUpV0/rP0LEKgrJBiaLDTIosJMo0SGwWKQLkVwSUto7OjVWazOO2lsWVNvLI7y5BiKKnqN0Xyr27ALKlM4TAbZr4Z/salSn3J5PxjozosH9ptdZVqdKt32dOXrHL2K+0dgcUYOI2fKPA1IyrtQi4TrZ3lH7ScPL79GrD+GUZL3sWF06wb41l4wT+DPMXBoa5V6Sp9iy1Nq7nptTprhOEqr/k/wCSjW6a0PwxqvxtH9TgLjqRK0ta7HPU2Puezx+3106ajSwsXJRScqlRtNpWvupfM5ra32ybQr3Uaqw8X+GjFU/92cvc8+3xbxeNMUsIH5j5L2L2lOrJyqTlOT1lKTk35sqSqEe8NcKklwUbbCcgWxWFukkGnsh7tRcm7eTvF/EmrRsyhh6mafgl5f8AJsbRj2rrR9peefzF57TNXTPNePgjpZxt3NenaXwkQMPDT7S8vjb4NgVFZsquQ7eUA2COwWXBNjMYTGZYE2MxmOMyQTEIYRJTJnElGo4yTTad9U7MQgjFTt6DvBN5u1zRw8uwhCMSw1YlpBR/UQhVhR5aDREIg4FkT0EIlHAy/Ux9oQXJCEM0+4HZwc/i4q+iKUkIRsQ4MyfIAwhFyghCEccOOhhHHBDoQjjiSjwN7F/3dP8AgXzEIWu90TT0ntZnQ1fg/gw8V9+XiIR3cP2IQWIRZA2MxhCLAZAsFiEWQGQDYhCJBn//2Q=="/>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6" name="Picture 14" descr="http://farm2.staticflickr.com/1110/538060775_4fbf119183.jpg"/>
          <p:cNvPicPr>
            <a:picLocks noChangeAspect="1" noChangeArrowheads="1"/>
          </p:cNvPicPr>
          <p:nvPr/>
        </p:nvPicPr>
        <p:blipFill>
          <a:blip r:embed="rId3" cstate="print"/>
          <a:srcRect/>
          <a:stretch>
            <a:fillRect/>
          </a:stretch>
        </p:blipFill>
        <p:spPr bwMode="auto">
          <a:xfrm>
            <a:off x="5436096" y="1412776"/>
            <a:ext cx="2880320" cy="2160240"/>
          </a:xfrm>
          <a:prstGeom prst="rect">
            <a:avLst/>
          </a:prstGeom>
          <a:noFill/>
        </p:spPr>
      </p:pic>
      <p:grpSp>
        <p:nvGrpSpPr>
          <p:cNvPr id="16" name="Grupa 15"/>
          <p:cNvGrpSpPr/>
          <p:nvPr/>
        </p:nvGrpSpPr>
        <p:grpSpPr>
          <a:xfrm>
            <a:off x="971600" y="3717032"/>
            <a:ext cx="3744416" cy="2592288"/>
            <a:chOff x="827584" y="1340768"/>
            <a:chExt cx="3744416" cy="2592288"/>
          </a:xfrm>
        </p:grpSpPr>
        <p:grpSp>
          <p:nvGrpSpPr>
            <p:cNvPr id="15" name="Grupa 14"/>
            <p:cNvGrpSpPr/>
            <p:nvPr/>
          </p:nvGrpSpPr>
          <p:grpSpPr>
            <a:xfrm>
              <a:off x="827584" y="1340768"/>
              <a:ext cx="3656856" cy="2542070"/>
              <a:chOff x="1115616" y="1124744"/>
              <a:chExt cx="3656856" cy="2542070"/>
            </a:xfrm>
          </p:grpSpPr>
          <p:pic>
            <p:nvPicPr>
              <p:cNvPr id="18448" name="Picture 16" descr="http://farside.ph.utexas.edu/teaching/316/lectures/img1511.png"/>
              <p:cNvPicPr>
                <a:picLocks noChangeAspect="1" noChangeArrowheads="1"/>
              </p:cNvPicPr>
              <p:nvPr/>
            </p:nvPicPr>
            <p:blipFill>
              <a:blip r:embed="rId4" cstate="print"/>
              <a:srcRect/>
              <a:stretch>
                <a:fillRect/>
              </a:stretch>
            </p:blipFill>
            <p:spPr bwMode="auto">
              <a:xfrm>
                <a:off x="1115616" y="1268760"/>
                <a:ext cx="3656856" cy="2398054"/>
              </a:xfrm>
              <a:prstGeom prst="rect">
                <a:avLst/>
              </a:prstGeom>
              <a:noFill/>
            </p:spPr>
          </p:pic>
          <p:sp>
            <p:nvSpPr>
              <p:cNvPr id="13" name="Prostokąt 12"/>
              <p:cNvSpPr/>
              <p:nvPr/>
            </p:nvSpPr>
            <p:spPr>
              <a:xfrm>
                <a:off x="1115616" y="3356992"/>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rostokąt 13"/>
              <p:cNvSpPr/>
              <p:nvPr/>
            </p:nvSpPr>
            <p:spPr>
              <a:xfrm>
                <a:off x="2411760" y="1124744"/>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Prostokąt zaokrąglony 11"/>
            <p:cNvSpPr/>
            <p:nvPr/>
          </p:nvSpPr>
          <p:spPr>
            <a:xfrm>
              <a:off x="3203848" y="3212976"/>
              <a:ext cx="1368152"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52" name="Picture 20" descr="https://encrypted-tbn3.google.com/images?q=tbn:ANd9GcRKgYXKPpP09dsaJTXxtiZ_0wm6xtYSk5ApRhnAyU2e7CtsupJD"/>
          <p:cNvPicPr>
            <a:picLocks noChangeAspect="1" noChangeArrowheads="1"/>
          </p:cNvPicPr>
          <p:nvPr/>
        </p:nvPicPr>
        <p:blipFill>
          <a:blip r:embed="rId5" cstate="print"/>
          <a:srcRect/>
          <a:stretch>
            <a:fillRect/>
          </a:stretch>
        </p:blipFill>
        <p:spPr bwMode="auto">
          <a:xfrm>
            <a:off x="395536" y="1484784"/>
            <a:ext cx="2266950" cy="2019301"/>
          </a:xfrm>
          <a:prstGeom prst="rect">
            <a:avLst/>
          </a:prstGeom>
          <a:noFill/>
        </p:spPr>
      </p:pic>
      <p:sp>
        <p:nvSpPr>
          <p:cNvPr id="19" name="pole tekstowe 18"/>
          <p:cNvSpPr txBox="1"/>
          <p:nvPr/>
        </p:nvSpPr>
        <p:spPr>
          <a:xfrm>
            <a:off x="4932040" y="3933056"/>
            <a:ext cx="3219920" cy="369332"/>
          </a:xfrm>
          <a:prstGeom prst="rect">
            <a:avLst/>
          </a:prstGeom>
          <a:noFill/>
        </p:spPr>
        <p:txBody>
          <a:bodyPr wrap="none" rtlCol="0">
            <a:spAutoFit/>
          </a:bodyPr>
          <a:lstStyle/>
          <a:p>
            <a:r>
              <a:rPr lang="pl-PL" b="1" dirty="0" err="1" smtClean="0"/>
              <a:t>Rózne</a:t>
            </a:r>
            <a:r>
              <a:rPr lang="pl-PL" b="1" dirty="0" smtClean="0"/>
              <a:t> barwy, różna </a:t>
            </a:r>
            <a:r>
              <a:rPr lang="pl-PL" b="1" dirty="0" err="1" smtClean="0"/>
              <a:t>długośc</a:t>
            </a:r>
            <a:r>
              <a:rPr lang="pl-PL" b="1" dirty="0" smtClean="0"/>
              <a:t> fali</a:t>
            </a:r>
            <a:endParaRPr lang="en-US" b="1" dirty="0"/>
          </a:p>
        </p:txBody>
      </p:sp>
      <p:sp>
        <p:nvSpPr>
          <p:cNvPr id="20" name="pole tekstowe 19"/>
          <p:cNvSpPr txBox="1"/>
          <p:nvPr/>
        </p:nvSpPr>
        <p:spPr>
          <a:xfrm>
            <a:off x="4860032" y="5877272"/>
            <a:ext cx="4104456" cy="646331"/>
          </a:xfrm>
          <a:prstGeom prst="rect">
            <a:avLst/>
          </a:prstGeom>
          <a:noFill/>
        </p:spPr>
        <p:txBody>
          <a:bodyPr wrap="square" rtlCol="0">
            <a:spAutoFit/>
          </a:bodyPr>
          <a:lstStyle/>
          <a:p>
            <a:r>
              <a:rPr lang="pl-PL" b="1" dirty="0" smtClean="0"/>
              <a:t>Interferencja konstruktywna dla różnych grubości warstwy, różnych kątów,…</a:t>
            </a:r>
            <a:endParaRPr lang="en-US" b="1" dirty="0"/>
          </a:p>
        </p:txBody>
      </p:sp>
      <p:pic>
        <p:nvPicPr>
          <p:cNvPr id="18454" name="Picture 22" descr="https://encrypted-tbn1.google.com/images?q=tbn:ANd9GcTdRDfddBg71PkK6RAVHeypmbXc818VrsGXPNJdPXWy8zuo-tpYcQ"/>
          <p:cNvPicPr>
            <a:picLocks noChangeAspect="1" noChangeArrowheads="1"/>
          </p:cNvPicPr>
          <p:nvPr/>
        </p:nvPicPr>
        <p:blipFill>
          <a:blip r:embed="rId6" cstate="print"/>
          <a:srcRect/>
          <a:stretch>
            <a:fillRect/>
          </a:stretch>
        </p:blipFill>
        <p:spPr bwMode="auto">
          <a:xfrm>
            <a:off x="4932040" y="4509120"/>
            <a:ext cx="3505200" cy="12192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Łącznik prosty ze strzałką 36"/>
          <p:cNvCxnSpPr/>
          <p:nvPr/>
        </p:nvCxnSpPr>
        <p:spPr>
          <a:xfrm flipV="1">
            <a:off x="5929114" y="1664965"/>
            <a:ext cx="0" cy="209596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p:nvPr/>
        </p:nvCxnSpPr>
        <p:spPr>
          <a:xfrm flipV="1">
            <a:off x="5929114" y="3391583"/>
            <a:ext cx="1522827" cy="157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flipV="1">
            <a:off x="5929114" y="3393158"/>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a:off x="2400722" y="3393157"/>
            <a:ext cx="3600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p:txBody>
          <a:bodyPr>
            <a:normAutofit fontScale="90000"/>
          </a:bodyPr>
          <a:lstStyle/>
          <a:p>
            <a:r>
              <a:rPr lang="pl-PL" sz="5300" dirty="0" smtClean="0"/>
              <a:t>Interferometr </a:t>
            </a:r>
            <a:br>
              <a:rPr lang="pl-PL" sz="5300" dirty="0" smtClean="0"/>
            </a:br>
            <a:r>
              <a:rPr lang="pl-PL" sz="3100" dirty="0" smtClean="0"/>
              <a:t>czyli interferencja pod kontrolą</a:t>
            </a:r>
            <a:endParaRPr lang="en-US" sz="3100" dirty="0"/>
          </a:p>
        </p:txBody>
      </p:sp>
      <p:cxnSp>
        <p:nvCxnSpPr>
          <p:cNvPr id="7" name="Łącznik prosty ze strzałką 6"/>
          <p:cNvCxnSpPr/>
          <p:nvPr/>
        </p:nvCxnSpPr>
        <p:spPr>
          <a:xfrm>
            <a:off x="744538" y="5121349"/>
            <a:ext cx="163531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2472730" y="5121349"/>
            <a:ext cx="3492000" cy="773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V="1">
            <a:off x="2400722" y="3393157"/>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Prostokąt 18"/>
          <p:cNvSpPr/>
          <p:nvPr/>
        </p:nvSpPr>
        <p:spPr>
          <a:xfrm rot="-2700000">
            <a:off x="2098325" y="5053451"/>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 name="Prostokąt 20"/>
          <p:cNvSpPr/>
          <p:nvPr/>
        </p:nvSpPr>
        <p:spPr>
          <a:xfrm rot="-2700000">
            <a:off x="2015414" y="3323593"/>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2" name="pole tekstowe 21"/>
          <p:cNvSpPr txBox="1"/>
          <p:nvPr/>
        </p:nvSpPr>
        <p:spPr>
          <a:xfrm>
            <a:off x="1392610" y="5481389"/>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23" name="pole tekstowe 22"/>
          <p:cNvSpPr txBox="1"/>
          <p:nvPr/>
        </p:nvSpPr>
        <p:spPr>
          <a:xfrm>
            <a:off x="2112690" y="3609181"/>
            <a:ext cx="604589" cy="307777"/>
          </a:xfrm>
          <a:prstGeom prst="rect">
            <a:avLst/>
          </a:prstGeom>
          <a:noFill/>
        </p:spPr>
        <p:txBody>
          <a:bodyPr wrap="none" rtlCol="0">
            <a:spAutoFit/>
          </a:bodyPr>
          <a:lstStyle/>
          <a:p>
            <a:r>
              <a:rPr lang="pl-PL" sz="1400" dirty="0" smtClean="0"/>
              <a:t>lustro</a:t>
            </a:r>
            <a:endParaRPr lang="en-US" sz="1400" dirty="0"/>
          </a:p>
        </p:txBody>
      </p:sp>
      <p:sp>
        <p:nvSpPr>
          <p:cNvPr id="27" name="Prostokąt 26"/>
          <p:cNvSpPr/>
          <p:nvPr/>
        </p:nvSpPr>
        <p:spPr>
          <a:xfrm rot="-2700000">
            <a:off x="5562558" y="5087168"/>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8" name="pole tekstowe 27"/>
          <p:cNvSpPr txBox="1"/>
          <p:nvPr/>
        </p:nvSpPr>
        <p:spPr>
          <a:xfrm>
            <a:off x="5622330" y="5446008"/>
            <a:ext cx="604589" cy="307777"/>
          </a:xfrm>
          <a:prstGeom prst="rect">
            <a:avLst/>
          </a:prstGeom>
          <a:noFill/>
        </p:spPr>
        <p:txBody>
          <a:bodyPr wrap="none" rtlCol="0">
            <a:spAutoFit/>
          </a:bodyPr>
          <a:lstStyle/>
          <a:p>
            <a:r>
              <a:rPr lang="pl-PL" sz="1400" dirty="0" smtClean="0"/>
              <a:t>lustro</a:t>
            </a:r>
            <a:endParaRPr lang="en-US" sz="1400" dirty="0"/>
          </a:p>
        </p:txBody>
      </p:sp>
      <p:sp>
        <p:nvSpPr>
          <p:cNvPr id="29" name="Prostokąt 28"/>
          <p:cNvSpPr/>
          <p:nvPr/>
        </p:nvSpPr>
        <p:spPr>
          <a:xfrm rot="-2700000">
            <a:off x="5565931" y="3357579"/>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8" name="pole tekstowe 37"/>
          <p:cNvSpPr txBox="1"/>
          <p:nvPr/>
        </p:nvSpPr>
        <p:spPr>
          <a:xfrm>
            <a:off x="5065018" y="3681190"/>
            <a:ext cx="1972207" cy="307777"/>
          </a:xfrm>
          <a:prstGeom prst="rect">
            <a:avLst/>
          </a:prstGeom>
          <a:noFill/>
        </p:spPr>
        <p:txBody>
          <a:bodyPr wrap="none" rtlCol="0">
            <a:spAutoFit/>
          </a:bodyPr>
          <a:lstStyle/>
          <a:p>
            <a:r>
              <a:rPr lang="pl-PL" sz="1400" dirty="0" smtClean="0"/>
              <a:t>lustro półprzepuszczalne</a:t>
            </a:r>
            <a:endParaRPr lang="en-US" sz="1400" dirty="0"/>
          </a:p>
        </p:txBody>
      </p:sp>
      <p:pic>
        <p:nvPicPr>
          <p:cNvPr id="41" name="Picture 37" descr="C:\Documents and Settings\rafal\Moje dokumenty\FestiwalNauki\2006\Kwantowe przelewy\sinus.gif"/>
          <p:cNvPicPr>
            <a:picLocks noChangeAspect="1"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755576" y="4904175"/>
            <a:ext cx="1775507" cy="375543"/>
          </a:xfrm>
          <a:prstGeom prst="rect">
            <a:avLst/>
          </a:prstGeom>
          <a:noFill/>
          <a:ln w="9525">
            <a:noFill/>
            <a:miter lim="800000"/>
            <a:headEnd/>
            <a:tailEnd/>
          </a:ln>
        </p:spPr>
      </p:pic>
      <p:cxnSp>
        <p:nvCxnSpPr>
          <p:cNvPr id="42" name="Łącznik prosty ze strzałką 41"/>
          <p:cNvCxnSpPr/>
          <p:nvPr/>
        </p:nvCxnSpPr>
        <p:spPr>
          <a:xfrm>
            <a:off x="1320602" y="476130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7" name="Grupa 46"/>
          <p:cNvGrpSpPr/>
          <p:nvPr/>
        </p:nvGrpSpPr>
        <p:grpSpPr>
          <a:xfrm>
            <a:off x="2603108" y="5013176"/>
            <a:ext cx="3334100" cy="231506"/>
            <a:chOff x="2533734" y="5416150"/>
            <a:chExt cx="3334100" cy="231506"/>
          </a:xfrm>
        </p:grpSpPr>
        <p:pic>
          <p:nvPicPr>
            <p:cNvPr id="45"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2533734" y="5416150"/>
              <a:ext cx="1775507" cy="228600"/>
            </a:xfrm>
            <a:prstGeom prst="rect">
              <a:avLst/>
            </a:prstGeom>
            <a:noFill/>
            <a:ln w="9525">
              <a:noFill/>
              <a:miter lim="800000"/>
              <a:headEnd/>
              <a:tailEnd/>
            </a:ln>
          </p:spPr>
        </p:pic>
        <p:pic>
          <p:nvPicPr>
            <p:cNvPr id="46"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4092327" y="5419056"/>
              <a:ext cx="1775507" cy="228600"/>
            </a:xfrm>
            <a:prstGeom prst="rect">
              <a:avLst/>
            </a:prstGeom>
            <a:noFill/>
            <a:ln w="9525">
              <a:noFill/>
              <a:miter lim="800000"/>
              <a:headEnd/>
              <a:tailEnd/>
            </a:ln>
          </p:spPr>
        </p:pic>
      </p:grpSp>
      <p:grpSp>
        <p:nvGrpSpPr>
          <p:cNvPr id="52" name="Grupa 51"/>
          <p:cNvGrpSpPr/>
          <p:nvPr/>
        </p:nvGrpSpPr>
        <p:grpSpPr>
          <a:xfrm>
            <a:off x="2483768" y="3284984"/>
            <a:ext cx="3334100" cy="231506"/>
            <a:chOff x="2533734" y="5416150"/>
            <a:chExt cx="3334100" cy="231506"/>
          </a:xfrm>
        </p:grpSpPr>
        <p:pic>
          <p:nvPicPr>
            <p:cNvPr id="53"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2533734" y="5416150"/>
              <a:ext cx="1775507" cy="228600"/>
            </a:xfrm>
            <a:prstGeom prst="rect">
              <a:avLst/>
            </a:prstGeom>
            <a:noFill/>
            <a:ln w="9525">
              <a:noFill/>
              <a:miter lim="800000"/>
              <a:headEnd/>
              <a:tailEnd/>
            </a:ln>
          </p:spPr>
        </p:pic>
        <p:pic>
          <p:nvPicPr>
            <p:cNvPr id="54"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4092327" y="5419056"/>
              <a:ext cx="1775507" cy="228600"/>
            </a:xfrm>
            <a:prstGeom prst="rect">
              <a:avLst/>
            </a:prstGeom>
            <a:noFill/>
            <a:ln w="9525">
              <a:noFill/>
              <a:miter lim="800000"/>
              <a:headEnd/>
              <a:tailEnd/>
            </a:ln>
          </p:spPr>
        </p:pic>
      </p:grpSp>
      <p:pic>
        <p:nvPicPr>
          <p:cNvPr id="57"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rot="5400000">
            <a:off x="1530584" y="4166611"/>
            <a:ext cx="1775507" cy="228600"/>
          </a:xfrm>
          <a:prstGeom prst="rect">
            <a:avLst/>
          </a:prstGeom>
          <a:noFill/>
          <a:ln w="9525">
            <a:noFill/>
            <a:miter lim="800000"/>
            <a:headEnd/>
            <a:tailEnd/>
          </a:ln>
        </p:spPr>
      </p:pic>
      <p:pic>
        <p:nvPicPr>
          <p:cNvPr id="58"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blip>
          <a:srcRect l="19654"/>
          <a:stretch>
            <a:fillRect/>
          </a:stretch>
        </p:blipFill>
        <p:spPr bwMode="auto">
          <a:xfrm rot="5400000">
            <a:off x="5053193" y="4140344"/>
            <a:ext cx="1775507" cy="228600"/>
          </a:xfrm>
          <a:prstGeom prst="rect">
            <a:avLst/>
          </a:prstGeom>
          <a:noFill/>
          <a:ln w="9525">
            <a:noFill/>
            <a:miter lim="800000"/>
            <a:headEnd/>
            <a:tailEnd/>
          </a:ln>
        </p:spPr>
      </p:pic>
      <p:pic>
        <p:nvPicPr>
          <p:cNvPr id="59"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30236"/>
          <a:stretch>
            <a:fillRect/>
          </a:stretch>
        </p:blipFill>
        <p:spPr bwMode="auto">
          <a:xfrm>
            <a:off x="6444208" y="2564904"/>
            <a:ext cx="1107319" cy="128588"/>
          </a:xfrm>
          <a:prstGeom prst="rect">
            <a:avLst/>
          </a:prstGeom>
          <a:noFill/>
          <a:ln w="9525">
            <a:noFill/>
            <a:miter lim="800000"/>
            <a:headEnd/>
            <a:tailEnd/>
          </a:ln>
        </p:spPr>
      </p:pic>
      <p:pic>
        <p:nvPicPr>
          <p:cNvPr id="60"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26457"/>
          <a:stretch>
            <a:fillRect/>
          </a:stretch>
        </p:blipFill>
        <p:spPr bwMode="auto">
          <a:xfrm rot="5400000">
            <a:off x="4544923" y="2447965"/>
            <a:ext cx="1190853" cy="128588"/>
          </a:xfrm>
          <a:prstGeom prst="rect">
            <a:avLst/>
          </a:prstGeom>
          <a:noFill/>
          <a:ln w="9525">
            <a:noFill/>
            <a:miter lim="800000"/>
            <a:headEnd/>
            <a:tailEnd/>
          </a:ln>
        </p:spPr>
      </p:pic>
      <p:sp>
        <p:nvSpPr>
          <p:cNvPr id="62" name="pole tekstowe 61"/>
          <p:cNvSpPr txBox="1"/>
          <p:nvPr/>
        </p:nvSpPr>
        <p:spPr>
          <a:xfrm>
            <a:off x="6887294" y="2456731"/>
            <a:ext cx="288032" cy="646331"/>
          </a:xfrm>
          <a:prstGeom prst="rect">
            <a:avLst/>
          </a:prstGeom>
          <a:noFill/>
        </p:spPr>
        <p:txBody>
          <a:bodyPr wrap="square" rtlCol="0">
            <a:spAutoFit/>
          </a:bodyPr>
          <a:lstStyle/>
          <a:p>
            <a:r>
              <a:rPr lang="pl-PL" sz="3600" dirty="0" smtClean="0"/>
              <a:t>-</a:t>
            </a:r>
            <a:endParaRPr lang="en-US" sz="3600" dirty="0"/>
          </a:p>
        </p:txBody>
      </p:sp>
      <p:pic>
        <p:nvPicPr>
          <p:cNvPr id="65"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26457"/>
          <a:stretch>
            <a:fillRect/>
          </a:stretch>
        </p:blipFill>
        <p:spPr bwMode="auto">
          <a:xfrm rot="5400000">
            <a:off x="4832955" y="2447965"/>
            <a:ext cx="1190853" cy="128588"/>
          </a:xfrm>
          <a:prstGeom prst="rect">
            <a:avLst/>
          </a:prstGeom>
          <a:noFill/>
          <a:ln w="9525">
            <a:noFill/>
            <a:miter lim="800000"/>
            <a:headEnd/>
            <a:tailEnd/>
          </a:ln>
        </p:spPr>
      </p:pic>
      <p:sp>
        <p:nvSpPr>
          <p:cNvPr id="66" name="pole tekstowe 65"/>
          <p:cNvSpPr txBox="1"/>
          <p:nvPr/>
        </p:nvSpPr>
        <p:spPr>
          <a:xfrm>
            <a:off x="5148064" y="2276872"/>
            <a:ext cx="338554" cy="461665"/>
          </a:xfrm>
          <a:prstGeom prst="rect">
            <a:avLst/>
          </a:prstGeom>
          <a:noFill/>
        </p:spPr>
        <p:txBody>
          <a:bodyPr wrap="none" rtlCol="0">
            <a:spAutoFit/>
          </a:bodyPr>
          <a:lstStyle/>
          <a:p>
            <a:r>
              <a:rPr lang="pl-PL" sz="2400" dirty="0" smtClean="0"/>
              <a:t>+</a:t>
            </a:r>
            <a:endParaRPr lang="en-US" sz="2400" dirty="0"/>
          </a:p>
        </p:txBody>
      </p:sp>
      <p:pic>
        <p:nvPicPr>
          <p:cNvPr id="69" name="Picture 37" descr="C:\Documents and Settings\rafal\Moje dokumenty\FestiwalNauki\2006\Kwantowe przelewy\sinus.gif"/>
          <p:cNvPicPr>
            <a:picLocks noChangeAspect="1"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16630"/>
          <a:stretch>
            <a:fillRect/>
          </a:stretch>
        </p:blipFill>
        <p:spPr bwMode="auto">
          <a:xfrm>
            <a:off x="6073130" y="3356992"/>
            <a:ext cx="1408007" cy="72008"/>
          </a:xfrm>
          <a:prstGeom prst="rect">
            <a:avLst/>
          </a:prstGeom>
          <a:noFill/>
          <a:ln w="9525">
            <a:noFill/>
            <a:miter lim="800000"/>
            <a:headEnd/>
            <a:tailEnd/>
          </a:ln>
        </p:spPr>
      </p:pic>
      <p:sp>
        <p:nvSpPr>
          <p:cNvPr id="74" name="Prostokąt 73"/>
          <p:cNvSpPr/>
          <p:nvPr/>
        </p:nvSpPr>
        <p:spPr>
          <a:xfrm>
            <a:off x="6372200" y="2492896"/>
            <a:ext cx="1296144" cy="57606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rostokąt 74"/>
          <p:cNvSpPr/>
          <p:nvPr/>
        </p:nvSpPr>
        <p:spPr>
          <a:xfrm>
            <a:off x="5004048" y="1844824"/>
            <a:ext cx="576064" cy="129614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37" descr="C:\Documents and Settings\rafal\Moje dokumenty\FestiwalNauki\2006\Kwantowe przelewy\sinus.gif"/>
          <p:cNvPicPr>
            <a:picLocks noChangeAspect="1"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16630"/>
          <a:stretch>
            <a:fillRect/>
          </a:stretch>
        </p:blipFill>
        <p:spPr bwMode="auto">
          <a:xfrm rot="5400000">
            <a:off x="5207896" y="2433064"/>
            <a:ext cx="1408007" cy="375543"/>
          </a:xfrm>
          <a:prstGeom prst="rect">
            <a:avLst/>
          </a:prstGeom>
          <a:noFill/>
          <a:ln w="9525">
            <a:noFill/>
            <a:miter lim="800000"/>
            <a:headEnd/>
            <a:tailEnd/>
          </a:ln>
        </p:spPr>
      </p:pic>
      <p:pic>
        <p:nvPicPr>
          <p:cNvPr id="78"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30236"/>
          <a:stretch>
            <a:fillRect/>
          </a:stretch>
        </p:blipFill>
        <p:spPr bwMode="auto">
          <a:xfrm>
            <a:off x="6444208" y="2852936"/>
            <a:ext cx="1107319" cy="128588"/>
          </a:xfrm>
          <a:prstGeom prst="rect">
            <a:avLst/>
          </a:prstGeom>
          <a:noFill/>
          <a:ln w="9525">
            <a:noFill/>
            <a:miter lim="800000"/>
            <a:headEnd/>
            <a:tailEnd/>
          </a:ln>
        </p:spPr>
      </p:pic>
      <p:cxnSp>
        <p:nvCxnSpPr>
          <p:cNvPr id="86" name="Łącznik prosty ze strzałką 85"/>
          <p:cNvCxnSpPr/>
          <p:nvPr/>
        </p:nvCxnSpPr>
        <p:spPr>
          <a:xfrm>
            <a:off x="4067944" y="486916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Łącznik prosty ze strzałką 86"/>
          <p:cNvCxnSpPr/>
          <p:nvPr/>
        </p:nvCxnSpPr>
        <p:spPr>
          <a:xfrm rot="16200000">
            <a:off x="5976156" y="432910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Łącznik prosty ze strzałką 87"/>
          <p:cNvCxnSpPr/>
          <p:nvPr/>
        </p:nvCxnSpPr>
        <p:spPr>
          <a:xfrm rot="16200000">
            <a:off x="2447764" y="418508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Łącznik prosty ze strzałką 88"/>
          <p:cNvCxnSpPr/>
          <p:nvPr/>
        </p:nvCxnSpPr>
        <p:spPr>
          <a:xfrm>
            <a:off x="4067944" y="3140968"/>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a:off x="6588224" y="3212976"/>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Łącznik prosty ze strzałką 90"/>
          <p:cNvCxnSpPr/>
          <p:nvPr/>
        </p:nvCxnSpPr>
        <p:spPr>
          <a:xfrm rot="16200000">
            <a:off x="5976156" y="252890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4"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30236"/>
          <a:stretch>
            <a:fillRect/>
          </a:stretch>
        </p:blipFill>
        <p:spPr bwMode="auto">
          <a:xfrm>
            <a:off x="6071816" y="3304034"/>
            <a:ext cx="1107319" cy="128588"/>
          </a:xfrm>
          <a:prstGeom prst="rect">
            <a:avLst/>
          </a:prstGeom>
          <a:noFill/>
          <a:ln w="9525">
            <a:noFill/>
            <a:miter lim="800000"/>
            <a:headEnd/>
            <a:tailEnd/>
          </a:ln>
        </p:spPr>
      </p:pic>
      <p:pic>
        <p:nvPicPr>
          <p:cNvPr id="48"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26457"/>
          <a:stretch>
            <a:fillRect/>
          </a:stretch>
        </p:blipFill>
        <p:spPr bwMode="auto">
          <a:xfrm rot="5400000">
            <a:off x="5337011" y="2663989"/>
            <a:ext cx="1190853" cy="12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8"/>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p:bldP spid="74"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rot="5040000">
            <a:off x="1483252" y="4166611"/>
            <a:ext cx="1775507" cy="228600"/>
          </a:xfrm>
          <a:prstGeom prst="rect">
            <a:avLst/>
          </a:prstGeom>
          <a:noFill/>
          <a:ln w="9525">
            <a:noFill/>
            <a:miter lim="800000"/>
            <a:headEnd/>
            <a:tailEnd/>
          </a:ln>
        </p:spPr>
      </p:pic>
      <p:cxnSp>
        <p:nvCxnSpPr>
          <p:cNvPr id="37" name="Łącznik prosty ze strzałką 36"/>
          <p:cNvCxnSpPr/>
          <p:nvPr/>
        </p:nvCxnSpPr>
        <p:spPr>
          <a:xfrm flipV="1">
            <a:off x="5929114" y="1664965"/>
            <a:ext cx="0" cy="209596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p:nvPr/>
        </p:nvCxnSpPr>
        <p:spPr>
          <a:xfrm flipV="1">
            <a:off x="5929114" y="3391583"/>
            <a:ext cx="1522827" cy="157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flipV="1">
            <a:off x="5929114" y="3393158"/>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21" idx="0"/>
          </p:cNvCxnSpPr>
          <p:nvPr/>
        </p:nvCxnSpPr>
        <p:spPr>
          <a:xfrm>
            <a:off x="2174867" y="3264114"/>
            <a:ext cx="3826255" cy="129043"/>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p:txBody>
          <a:bodyPr>
            <a:normAutofit fontScale="90000"/>
          </a:bodyPr>
          <a:lstStyle/>
          <a:p>
            <a:r>
              <a:rPr lang="pl-PL" sz="5300" dirty="0" smtClean="0"/>
              <a:t>Interferometr </a:t>
            </a:r>
            <a:br>
              <a:rPr lang="pl-PL" sz="5300" dirty="0" smtClean="0"/>
            </a:br>
            <a:r>
              <a:rPr lang="pl-PL" sz="3100" dirty="0" smtClean="0"/>
              <a:t>czyli interferencja pod kontrolą</a:t>
            </a:r>
            <a:endParaRPr lang="en-US" sz="3100" dirty="0"/>
          </a:p>
        </p:txBody>
      </p:sp>
      <p:cxnSp>
        <p:nvCxnSpPr>
          <p:cNvPr id="7" name="Łącznik prosty ze strzałką 6"/>
          <p:cNvCxnSpPr/>
          <p:nvPr/>
        </p:nvCxnSpPr>
        <p:spPr>
          <a:xfrm>
            <a:off x="744538" y="5121349"/>
            <a:ext cx="163531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2472730" y="5121349"/>
            <a:ext cx="3492000" cy="773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2267744" y="3284984"/>
            <a:ext cx="132978" cy="184409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Prostokąt 18"/>
          <p:cNvSpPr/>
          <p:nvPr/>
        </p:nvSpPr>
        <p:spPr>
          <a:xfrm rot="-2700000">
            <a:off x="2098325" y="5053451"/>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 name="Prostokąt 20"/>
          <p:cNvSpPr/>
          <p:nvPr/>
        </p:nvSpPr>
        <p:spPr>
          <a:xfrm rot="-2700000">
            <a:off x="1829180" y="3250802"/>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2" name="pole tekstowe 21"/>
          <p:cNvSpPr txBox="1"/>
          <p:nvPr/>
        </p:nvSpPr>
        <p:spPr>
          <a:xfrm>
            <a:off x="1392610" y="5481389"/>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23" name="pole tekstowe 22"/>
          <p:cNvSpPr txBox="1"/>
          <p:nvPr/>
        </p:nvSpPr>
        <p:spPr>
          <a:xfrm>
            <a:off x="1926456" y="3536390"/>
            <a:ext cx="604589" cy="307777"/>
          </a:xfrm>
          <a:prstGeom prst="rect">
            <a:avLst/>
          </a:prstGeom>
          <a:noFill/>
        </p:spPr>
        <p:txBody>
          <a:bodyPr wrap="none" rtlCol="0">
            <a:spAutoFit/>
          </a:bodyPr>
          <a:lstStyle/>
          <a:p>
            <a:r>
              <a:rPr lang="pl-PL" sz="1400" dirty="0" smtClean="0"/>
              <a:t>lustro</a:t>
            </a:r>
            <a:endParaRPr lang="en-US" sz="1400" dirty="0"/>
          </a:p>
        </p:txBody>
      </p:sp>
      <p:sp>
        <p:nvSpPr>
          <p:cNvPr id="27" name="Prostokąt 26"/>
          <p:cNvSpPr/>
          <p:nvPr/>
        </p:nvSpPr>
        <p:spPr>
          <a:xfrm rot="-2700000">
            <a:off x="5562558" y="5087168"/>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8" name="pole tekstowe 27"/>
          <p:cNvSpPr txBox="1"/>
          <p:nvPr/>
        </p:nvSpPr>
        <p:spPr>
          <a:xfrm>
            <a:off x="5622330" y="5446008"/>
            <a:ext cx="604589" cy="307777"/>
          </a:xfrm>
          <a:prstGeom prst="rect">
            <a:avLst/>
          </a:prstGeom>
          <a:noFill/>
        </p:spPr>
        <p:txBody>
          <a:bodyPr wrap="none" rtlCol="0">
            <a:spAutoFit/>
          </a:bodyPr>
          <a:lstStyle/>
          <a:p>
            <a:r>
              <a:rPr lang="pl-PL" sz="1400" dirty="0" smtClean="0"/>
              <a:t>lustro</a:t>
            </a:r>
            <a:endParaRPr lang="en-US" sz="1400" dirty="0"/>
          </a:p>
        </p:txBody>
      </p:sp>
      <p:sp>
        <p:nvSpPr>
          <p:cNvPr id="29" name="Prostokąt 28"/>
          <p:cNvSpPr/>
          <p:nvPr/>
        </p:nvSpPr>
        <p:spPr>
          <a:xfrm rot="-2700000">
            <a:off x="5565931" y="3357579"/>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8" name="pole tekstowe 37"/>
          <p:cNvSpPr txBox="1"/>
          <p:nvPr/>
        </p:nvSpPr>
        <p:spPr>
          <a:xfrm>
            <a:off x="5065018" y="3681190"/>
            <a:ext cx="1972207" cy="307777"/>
          </a:xfrm>
          <a:prstGeom prst="rect">
            <a:avLst/>
          </a:prstGeom>
          <a:noFill/>
        </p:spPr>
        <p:txBody>
          <a:bodyPr wrap="none" rtlCol="0">
            <a:spAutoFit/>
          </a:bodyPr>
          <a:lstStyle/>
          <a:p>
            <a:r>
              <a:rPr lang="pl-PL" sz="1400" dirty="0" smtClean="0"/>
              <a:t>lustro półprzepuszczalne</a:t>
            </a:r>
            <a:endParaRPr lang="en-US" sz="1400" dirty="0"/>
          </a:p>
        </p:txBody>
      </p:sp>
      <p:pic>
        <p:nvPicPr>
          <p:cNvPr id="41" name="Picture 37" descr="C:\Documents and Settings\rafal\Moje dokumenty\FestiwalNauki\2006\Kwantowe przelewy\sinus.gif"/>
          <p:cNvPicPr>
            <a:picLocks noChangeAspect="1"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708244" y="4904175"/>
            <a:ext cx="1775507" cy="375543"/>
          </a:xfrm>
          <a:prstGeom prst="rect">
            <a:avLst/>
          </a:prstGeom>
          <a:noFill/>
          <a:ln w="9525">
            <a:noFill/>
            <a:miter lim="800000"/>
            <a:headEnd/>
            <a:tailEnd/>
          </a:ln>
        </p:spPr>
      </p:pic>
      <p:cxnSp>
        <p:nvCxnSpPr>
          <p:cNvPr id="42" name="Łącznik prosty ze strzałką 41"/>
          <p:cNvCxnSpPr/>
          <p:nvPr/>
        </p:nvCxnSpPr>
        <p:spPr>
          <a:xfrm>
            <a:off x="1320602" y="476130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upa 46"/>
          <p:cNvGrpSpPr/>
          <p:nvPr/>
        </p:nvGrpSpPr>
        <p:grpSpPr>
          <a:xfrm>
            <a:off x="2555776" y="5013176"/>
            <a:ext cx="3334100" cy="231506"/>
            <a:chOff x="2533734" y="5416150"/>
            <a:chExt cx="3334100" cy="231506"/>
          </a:xfrm>
        </p:grpSpPr>
        <p:pic>
          <p:nvPicPr>
            <p:cNvPr id="45"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2533734" y="5416150"/>
              <a:ext cx="1775507" cy="228600"/>
            </a:xfrm>
            <a:prstGeom prst="rect">
              <a:avLst/>
            </a:prstGeom>
            <a:noFill/>
            <a:ln w="9525">
              <a:noFill/>
              <a:miter lim="800000"/>
              <a:headEnd/>
              <a:tailEnd/>
            </a:ln>
          </p:spPr>
        </p:pic>
        <p:pic>
          <p:nvPicPr>
            <p:cNvPr id="46"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a:off x="4092327" y="5419056"/>
              <a:ext cx="1775507" cy="228600"/>
            </a:xfrm>
            <a:prstGeom prst="rect">
              <a:avLst/>
            </a:prstGeom>
            <a:noFill/>
            <a:ln w="9525">
              <a:noFill/>
              <a:miter lim="800000"/>
              <a:headEnd/>
              <a:tailEnd/>
            </a:ln>
          </p:spPr>
        </p:pic>
      </p:grpSp>
      <p:pic>
        <p:nvPicPr>
          <p:cNvPr id="58"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blip>
          <a:srcRect l="19654"/>
          <a:stretch>
            <a:fillRect/>
          </a:stretch>
        </p:blipFill>
        <p:spPr bwMode="auto">
          <a:xfrm rot="5400000">
            <a:off x="5053193" y="4140344"/>
            <a:ext cx="1775507" cy="228600"/>
          </a:xfrm>
          <a:prstGeom prst="rect">
            <a:avLst/>
          </a:prstGeom>
          <a:noFill/>
          <a:ln w="9525">
            <a:noFill/>
            <a:miter lim="800000"/>
            <a:headEnd/>
            <a:tailEnd/>
          </a:ln>
        </p:spPr>
      </p:pic>
      <p:pic>
        <p:nvPicPr>
          <p:cNvPr id="60"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26457"/>
          <a:stretch>
            <a:fillRect/>
          </a:stretch>
        </p:blipFill>
        <p:spPr bwMode="auto">
          <a:xfrm rot="5400000">
            <a:off x="4544923" y="2447965"/>
            <a:ext cx="1190853" cy="128588"/>
          </a:xfrm>
          <a:prstGeom prst="rect">
            <a:avLst/>
          </a:prstGeom>
          <a:noFill/>
          <a:ln w="9525">
            <a:noFill/>
            <a:miter lim="800000"/>
            <a:headEnd/>
            <a:tailEnd/>
          </a:ln>
        </p:spPr>
      </p:pic>
      <p:sp>
        <p:nvSpPr>
          <p:cNvPr id="66" name="pole tekstowe 65"/>
          <p:cNvSpPr txBox="1"/>
          <p:nvPr/>
        </p:nvSpPr>
        <p:spPr>
          <a:xfrm>
            <a:off x="5148064" y="2276872"/>
            <a:ext cx="338554" cy="461665"/>
          </a:xfrm>
          <a:prstGeom prst="rect">
            <a:avLst/>
          </a:prstGeom>
          <a:noFill/>
        </p:spPr>
        <p:txBody>
          <a:bodyPr wrap="none" rtlCol="0">
            <a:spAutoFit/>
          </a:bodyPr>
          <a:lstStyle/>
          <a:p>
            <a:r>
              <a:rPr lang="pl-PL" sz="2400" dirty="0" smtClean="0"/>
              <a:t>+</a:t>
            </a:r>
            <a:endParaRPr lang="en-US" sz="2400" dirty="0"/>
          </a:p>
        </p:txBody>
      </p:sp>
      <p:pic>
        <p:nvPicPr>
          <p:cNvPr id="69"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16630"/>
          <a:stretch>
            <a:fillRect/>
          </a:stretch>
        </p:blipFill>
        <p:spPr bwMode="auto">
          <a:xfrm>
            <a:off x="6084168" y="3212976"/>
            <a:ext cx="1408007" cy="374400"/>
          </a:xfrm>
          <a:prstGeom prst="rect">
            <a:avLst/>
          </a:prstGeom>
          <a:noFill/>
          <a:ln w="9525">
            <a:noFill/>
            <a:miter lim="800000"/>
            <a:headEnd/>
            <a:tailEnd/>
          </a:ln>
        </p:spPr>
      </p:pic>
      <p:sp>
        <p:nvSpPr>
          <p:cNvPr id="75" name="Prostokąt 74"/>
          <p:cNvSpPr/>
          <p:nvPr/>
        </p:nvSpPr>
        <p:spPr>
          <a:xfrm>
            <a:off x="5004048" y="1844824"/>
            <a:ext cx="576064" cy="129614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16630"/>
          <a:stretch>
            <a:fillRect/>
          </a:stretch>
        </p:blipFill>
        <p:spPr bwMode="auto">
          <a:xfrm rot="5400000">
            <a:off x="5240440" y="2619112"/>
            <a:ext cx="1408007" cy="72009"/>
          </a:xfrm>
          <a:prstGeom prst="rect">
            <a:avLst/>
          </a:prstGeom>
          <a:noFill/>
          <a:ln w="9525">
            <a:noFill/>
            <a:miter lim="800000"/>
            <a:headEnd/>
            <a:tailEnd/>
          </a:ln>
        </p:spPr>
      </p:pic>
      <p:grpSp>
        <p:nvGrpSpPr>
          <p:cNvPr id="47" name="Grupa 46"/>
          <p:cNvGrpSpPr/>
          <p:nvPr/>
        </p:nvGrpSpPr>
        <p:grpSpPr>
          <a:xfrm>
            <a:off x="2354762" y="3197087"/>
            <a:ext cx="3592848" cy="310344"/>
            <a:chOff x="2271293" y="3171881"/>
            <a:chExt cx="3592848" cy="310344"/>
          </a:xfrm>
        </p:grpSpPr>
        <p:pic>
          <p:nvPicPr>
            <p:cNvPr id="53"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rot="120000">
              <a:off x="2271293" y="3171881"/>
              <a:ext cx="1775507" cy="228600"/>
            </a:xfrm>
            <a:prstGeom prst="rect">
              <a:avLst/>
            </a:prstGeom>
            <a:noFill/>
            <a:ln w="9525">
              <a:noFill/>
              <a:miter lim="800000"/>
              <a:headEnd/>
              <a:tailEnd/>
            </a:ln>
          </p:spPr>
        </p:pic>
        <p:pic>
          <p:nvPicPr>
            <p:cNvPr id="54"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rot="120000">
              <a:off x="3828836" y="3229179"/>
              <a:ext cx="1775507" cy="228600"/>
            </a:xfrm>
            <a:prstGeom prst="rect">
              <a:avLst/>
            </a:prstGeom>
            <a:noFill/>
            <a:ln w="9525">
              <a:noFill/>
              <a:miter lim="800000"/>
              <a:headEnd/>
              <a:tailEnd/>
            </a:ln>
          </p:spPr>
        </p:pic>
        <p:pic>
          <p:nvPicPr>
            <p:cNvPr id="44"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a:stretch>
              <a:fillRect/>
            </a:stretch>
          </p:blipFill>
          <p:spPr bwMode="auto">
            <a:xfrm rot="120000">
              <a:off x="4088634" y="3253625"/>
              <a:ext cx="1775507" cy="228600"/>
            </a:xfrm>
            <a:prstGeom prst="rect">
              <a:avLst/>
            </a:prstGeom>
            <a:noFill/>
            <a:ln w="9525">
              <a:noFill/>
              <a:miter lim="800000"/>
              <a:headEnd/>
              <a:tailEnd/>
            </a:ln>
          </p:spPr>
        </p:pic>
      </p:grpSp>
      <p:pic>
        <p:nvPicPr>
          <p:cNvPr id="48"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19654" r="30236"/>
          <a:stretch>
            <a:fillRect/>
          </a:stretch>
        </p:blipFill>
        <p:spPr bwMode="auto">
          <a:xfrm>
            <a:off x="6444208" y="2564904"/>
            <a:ext cx="1107319" cy="128588"/>
          </a:xfrm>
          <a:prstGeom prst="rect">
            <a:avLst/>
          </a:prstGeom>
          <a:noFill/>
          <a:ln w="9525">
            <a:noFill/>
            <a:miter lim="800000"/>
            <a:headEnd/>
            <a:tailEnd/>
          </a:ln>
        </p:spPr>
      </p:pic>
      <p:pic>
        <p:nvPicPr>
          <p:cNvPr id="49"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25701" r="22677"/>
          <a:stretch>
            <a:fillRect/>
          </a:stretch>
        </p:blipFill>
        <p:spPr bwMode="auto">
          <a:xfrm>
            <a:off x="6444208" y="2852936"/>
            <a:ext cx="1140698" cy="128588"/>
          </a:xfrm>
          <a:prstGeom prst="rect">
            <a:avLst/>
          </a:prstGeom>
          <a:noFill/>
          <a:ln w="9525">
            <a:noFill/>
            <a:miter lim="800000"/>
            <a:headEnd/>
            <a:tailEnd/>
          </a:ln>
        </p:spPr>
      </p:pic>
      <p:sp>
        <p:nvSpPr>
          <p:cNvPr id="50" name="pole tekstowe 49"/>
          <p:cNvSpPr txBox="1"/>
          <p:nvPr/>
        </p:nvSpPr>
        <p:spPr>
          <a:xfrm>
            <a:off x="6887294" y="2456731"/>
            <a:ext cx="288032" cy="646331"/>
          </a:xfrm>
          <a:prstGeom prst="rect">
            <a:avLst/>
          </a:prstGeom>
          <a:noFill/>
        </p:spPr>
        <p:txBody>
          <a:bodyPr wrap="square" rtlCol="0">
            <a:spAutoFit/>
          </a:bodyPr>
          <a:lstStyle/>
          <a:p>
            <a:r>
              <a:rPr lang="pl-PL" sz="3600" dirty="0" smtClean="0"/>
              <a:t>-</a:t>
            </a:r>
            <a:endParaRPr lang="en-US" sz="3600" dirty="0"/>
          </a:p>
        </p:txBody>
      </p:sp>
      <p:sp>
        <p:nvSpPr>
          <p:cNvPr id="51" name="Prostokąt 50"/>
          <p:cNvSpPr/>
          <p:nvPr/>
        </p:nvSpPr>
        <p:spPr>
          <a:xfrm>
            <a:off x="6372200" y="2492896"/>
            <a:ext cx="1296144" cy="57606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rostokąt 51"/>
          <p:cNvSpPr/>
          <p:nvPr/>
        </p:nvSpPr>
        <p:spPr>
          <a:xfrm>
            <a:off x="827584" y="5877272"/>
            <a:ext cx="7717369" cy="461665"/>
          </a:xfrm>
          <a:prstGeom prst="rect">
            <a:avLst/>
          </a:prstGeom>
          <a:solidFill>
            <a:srgbClr val="FFFF00"/>
          </a:solidFill>
          <a:ln>
            <a:solidFill>
              <a:schemeClr val="tx1"/>
            </a:solidFill>
          </a:ln>
        </p:spPr>
        <p:txBody>
          <a:bodyPr wrap="none">
            <a:spAutoFit/>
          </a:bodyPr>
          <a:lstStyle/>
          <a:p>
            <a:r>
              <a:rPr lang="pl-PL" sz="2400" dirty="0" smtClean="0"/>
              <a:t>Zmiany położeń luster </a:t>
            </a:r>
            <a:r>
              <a:rPr lang="pl-PL" sz="2400" dirty="0" smtClean="0">
                <a:sym typeface="Symbol"/>
              </a:rPr>
              <a:t></a:t>
            </a:r>
            <a:r>
              <a:rPr lang="pl-PL" sz="2400" dirty="0" smtClean="0"/>
              <a:t> zmiany natężeń </a:t>
            </a:r>
            <a:r>
              <a:rPr lang="pl-PL" sz="2400" dirty="0" err="1" smtClean="0"/>
              <a:t>swiatła</a:t>
            </a:r>
            <a:r>
              <a:rPr lang="pl-PL" sz="2400" dirty="0" smtClean="0"/>
              <a:t> na wyjściu!</a:t>
            </a:r>
            <a:endParaRPr lang="en-US" sz="2400" dirty="0"/>
          </a:p>
        </p:txBody>
      </p:sp>
      <p:cxnSp>
        <p:nvCxnSpPr>
          <p:cNvPr id="76" name="Łącznik prosty ze strzałką 75"/>
          <p:cNvCxnSpPr/>
          <p:nvPr/>
        </p:nvCxnSpPr>
        <p:spPr>
          <a:xfrm>
            <a:off x="1320602" y="476130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Łącznik prosty ze strzałką 77"/>
          <p:cNvCxnSpPr/>
          <p:nvPr/>
        </p:nvCxnSpPr>
        <p:spPr>
          <a:xfrm>
            <a:off x="4067944" y="486916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Łącznik prosty ze strzałką 78"/>
          <p:cNvCxnSpPr/>
          <p:nvPr/>
        </p:nvCxnSpPr>
        <p:spPr>
          <a:xfrm rot="16200000">
            <a:off x="5976156" y="432910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p:cNvCxnSpPr/>
          <p:nvPr/>
        </p:nvCxnSpPr>
        <p:spPr>
          <a:xfrm rot="16200000">
            <a:off x="2447764" y="418508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Łącznik prosty ze strzałką 80"/>
          <p:cNvCxnSpPr/>
          <p:nvPr/>
        </p:nvCxnSpPr>
        <p:spPr>
          <a:xfrm>
            <a:off x="4067944" y="3140968"/>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p:cNvCxnSpPr/>
          <p:nvPr/>
        </p:nvCxnSpPr>
        <p:spPr>
          <a:xfrm>
            <a:off x="6588224" y="3212976"/>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rot="16200000">
            <a:off x="5976156" y="252890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5" name="Picture 37" descr="C:\Documents and Settings\rafal\Moje dokumenty\FestiwalNauki\2006\Kwantowe przelewy\sinus.gif"/>
          <p:cNvPicPr>
            <a:picLocks noChangeArrowheads="1"/>
          </p:cNvPicPr>
          <p:nvPr/>
        </p:nvPicPr>
        <p:blipFill>
          <a:blip r:embed="rId2" cstate="print">
            <a:clrChange>
              <a:clrFrom>
                <a:srgbClr val="FFFFFF"/>
              </a:clrFrom>
              <a:clrTo>
                <a:srgbClr val="FFFFFF">
                  <a:alpha val="0"/>
                </a:srgbClr>
              </a:clrTo>
            </a:clrChange>
            <a:duotone>
              <a:prstClr val="black"/>
              <a:srgbClr val="FFC000">
                <a:tint val="45000"/>
                <a:satMod val="400000"/>
              </a:srgbClr>
            </a:duotone>
          </a:blip>
          <a:srcRect l="25701" r="22677"/>
          <a:stretch>
            <a:fillRect/>
          </a:stretch>
        </p:blipFill>
        <p:spPr bwMode="auto">
          <a:xfrm rot="5400000">
            <a:off x="4858033" y="2422887"/>
            <a:ext cx="1140698" cy="12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File:GravitationalWave PlusPolarization.gif"/>
          <p:cNvPicPr>
            <a:picLocks noChangeAspect="1" noChangeArrowheads="1"/>
          </p:cNvPicPr>
          <p:nvPr/>
        </p:nvPicPr>
        <p:blipFill>
          <a:blip r:embed="rId7" cstate="print"/>
          <a:srcRect/>
          <a:stretch>
            <a:fillRect/>
          </a:stretch>
        </p:blipFill>
        <p:spPr bwMode="auto">
          <a:xfrm>
            <a:off x="971600" y="2420888"/>
            <a:ext cx="2743200" cy="2743201"/>
          </a:xfrm>
          <a:prstGeom prst="rect">
            <a:avLst/>
          </a:prstGeom>
          <a:noFill/>
        </p:spPr>
      </p:pic>
      <p:sp>
        <p:nvSpPr>
          <p:cNvPr id="2" name="Tytuł 1"/>
          <p:cNvSpPr>
            <a:spLocks noGrp="1"/>
          </p:cNvSpPr>
          <p:nvPr>
            <p:ph type="title"/>
          </p:nvPr>
        </p:nvSpPr>
        <p:spPr/>
        <p:txBody>
          <a:bodyPr>
            <a:normAutofit fontScale="90000"/>
          </a:bodyPr>
          <a:lstStyle/>
          <a:p>
            <a:r>
              <a:rPr lang="pl-PL" dirty="0" smtClean="0"/>
              <a:t>Interferometr Michelsona jako detektor fal grawitacyjnych</a:t>
            </a:r>
            <a:endParaRPr lang="en-US" dirty="0"/>
          </a:p>
        </p:txBody>
      </p:sp>
      <p:cxnSp>
        <p:nvCxnSpPr>
          <p:cNvPr id="4" name="Łącznik prosty ze strzałką 3"/>
          <p:cNvCxnSpPr/>
          <p:nvPr/>
        </p:nvCxnSpPr>
        <p:spPr>
          <a:xfrm>
            <a:off x="323528" y="3861048"/>
            <a:ext cx="1872208"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Łącznik prosty ze strzałką 4"/>
          <p:cNvCxnSpPr/>
          <p:nvPr/>
        </p:nvCxnSpPr>
        <p:spPr>
          <a:xfrm flipV="1">
            <a:off x="2206958" y="2093167"/>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rot="-2700000">
            <a:off x="1904561" y="3753461"/>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rostokąt 6"/>
          <p:cNvSpPr/>
          <p:nvPr/>
        </p:nvSpPr>
        <p:spPr>
          <a:xfrm>
            <a:off x="1821650" y="2023603"/>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ole tekstowe 7"/>
          <p:cNvSpPr txBox="1"/>
          <p:nvPr/>
        </p:nvSpPr>
        <p:spPr>
          <a:xfrm>
            <a:off x="179512" y="4005064"/>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9" name="pole tekstowe 8"/>
          <p:cNvSpPr txBox="1"/>
          <p:nvPr/>
        </p:nvSpPr>
        <p:spPr>
          <a:xfrm>
            <a:off x="1979712" y="1628800"/>
            <a:ext cx="604589" cy="307777"/>
          </a:xfrm>
          <a:prstGeom prst="rect">
            <a:avLst/>
          </a:prstGeom>
          <a:noFill/>
        </p:spPr>
        <p:txBody>
          <a:bodyPr wrap="none" rtlCol="0">
            <a:spAutoFit/>
          </a:bodyPr>
          <a:lstStyle/>
          <a:p>
            <a:r>
              <a:rPr lang="pl-PL" sz="1400" dirty="0" smtClean="0"/>
              <a:t>lustro</a:t>
            </a:r>
            <a:endParaRPr lang="en-US" sz="1400" dirty="0"/>
          </a:p>
        </p:txBody>
      </p:sp>
      <p:cxnSp>
        <p:nvCxnSpPr>
          <p:cNvPr id="11" name="Łącznik prosty ze strzałką 10"/>
          <p:cNvCxnSpPr/>
          <p:nvPr/>
        </p:nvCxnSpPr>
        <p:spPr>
          <a:xfrm>
            <a:off x="899592" y="3717032"/>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flipV="1">
            <a:off x="2123728" y="2636912"/>
            <a:ext cx="0" cy="28803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rot="10800000" flipV="1">
            <a:off x="2339752" y="2636912"/>
            <a:ext cx="0" cy="28803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2195736" y="3861048"/>
            <a:ext cx="151216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Prostokąt 20"/>
          <p:cNvSpPr/>
          <p:nvPr/>
        </p:nvSpPr>
        <p:spPr>
          <a:xfrm rot="5400000">
            <a:off x="3375529" y="3761375"/>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2" name="pole tekstowe 21"/>
          <p:cNvSpPr txBox="1"/>
          <p:nvPr/>
        </p:nvSpPr>
        <p:spPr>
          <a:xfrm>
            <a:off x="3491880" y="4221088"/>
            <a:ext cx="604589" cy="307777"/>
          </a:xfrm>
          <a:prstGeom prst="rect">
            <a:avLst/>
          </a:prstGeom>
          <a:noFill/>
        </p:spPr>
        <p:txBody>
          <a:bodyPr wrap="none" rtlCol="0">
            <a:spAutoFit/>
          </a:bodyPr>
          <a:lstStyle/>
          <a:p>
            <a:r>
              <a:rPr lang="pl-PL" sz="1400" dirty="0" smtClean="0"/>
              <a:t>lustro</a:t>
            </a:r>
            <a:endParaRPr lang="en-US" sz="1400" dirty="0"/>
          </a:p>
        </p:txBody>
      </p:sp>
      <p:cxnSp>
        <p:nvCxnSpPr>
          <p:cNvPr id="23" name="Łącznik prosty ze strzałką 22"/>
          <p:cNvCxnSpPr/>
          <p:nvPr/>
        </p:nvCxnSpPr>
        <p:spPr>
          <a:xfrm>
            <a:off x="2843808" y="3717032"/>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rot="10800000">
            <a:off x="2843808" y="400506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flipV="1">
            <a:off x="2195736" y="3861048"/>
            <a:ext cx="0" cy="7920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rot="10800000" flipV="1">
            <a:off x="2339752" y="4293096"/>
            <a:ext cx="0" cy="28803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rot="10800000">
            <a:off x="899592" y="400506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4" name="Obraz 33" descr="TP_tmp.emf"/>
          <p:cNvPicPr>
            <a:picLocks noChangeAspect="1"/>
          </p:cNvPicPr>
          <p:nvPr>
            <p:custDataLst>
              <p:tags r:id="rId1"/>
            </p:custDataLst>
          </p:nvPr>
        </p:nvPicPr>
        <p:blipFill>
          <a:blip r:embed="rId8" cstate="print"/>
          <a:stretch>
            <a:fillRect/>
          </a:stretch>
        </p:blipFill>
        <p:spPr bwMode="auto">
          <a:xfrm>
            <a:off x="2987824" y="3284984"/>
            <a:ext cx="156011" cy="222682"/>
          </a:xfrm>
          <a:prstGeom prst="rect">
            <a:avLst/>
          </a:prstGeom>
          <a:noFill/>
          <a:ln/>
          <a:effectLst/>
        </p:spPr>
      </p:pic>
      <p:pic>
        <p:nvPicPr>
          <p:cNvPr id="36" name="Obraz 35" descr="TP_tmp.emf"/>
          <p:cNvPicPr>
            <a:picLocks noChangeAspect="1"/>
          </p:cNvPicPr>
          <p:nvPr>
            <p:custDataLst>
              <p:tags r:id="rId2"/>
            </p:custDataLst>
          </p:nvPr>
        </p:nvPicPr>
        <p:blipFill>
          <a:blip r:embed="rId9" cstate="print"/>
          <a:stretch>
            <a:fillRect/>
          </a:stretch>
        </p:blipFill>
        <p:spPr bwMode="auto">
          <a:xfrm>
            <a:off x="2555553" y="2708919"/>
            <a:ext cx="156456" cy="223318"/>
          </a:xfrm>
          <a:prstGeom prst="rect">
            <a:avLst/>
          </a:prstGeom>
          <a:noFill/>
          <a:ln/>
          <a:effectLst/>
        </p:spPr>
      </p:pic>
      <p:pic>
        <p:nvPicPr>
          <p:cNvPr id="17412" name="Picture 4" descr="Example Continuous Waveform"/>
          <p:cNvPicPr>
            <a:picLocks noChangeAspect="1" noChangeArrowheads="1"/>
          </p:cNvPicPr>
          <p:nvPr/>
        </p:nvPicPr>
        <p:blipFill>
          <a:blip r:embed="rId10" cstate="print"/>
          <a:srcRect/>
          <a:stretch>
            <a:fillRect/>
          </a:stretch>
        </p:blipFill>
        <p:spPr bwMode="auto">
          <a:xfrm>
            <a:off x="467544" y="5013176"/>
            <a:ext cx="3973413" cy="1646582"/>
          </a:xfrm>
          <a:prstGeom prst="rect">
            <a:avLst/>
          </a:prstGeom>
          <a:noFill/>
        </p:spPr>
      </p:pic>
      <p:grpSp>
        <p:nvGrpSpPr>
          <p:cNvPr id="43" name="Grupa 42"/>
          <p:cNvGrpSpPr/>
          <p:nvPr/>
        </p:nvGrpSpPr>
        <p:grpSpPr>
          <a:xfrm>
            <a:off x="4644008" y="1700808"/>
            <a:ext cx="3851920" cy="3528392"/>
            <a:chOff x="71333" y="1333466"/>
            <a:chExt cx="4223542" cy="3722856"/>
          </a:xfrm>
        </p:grpSpPr>
        <p:pic>
          <p:nvPicPr>
            <p:cNvPr id="44" name="Picture 2"/>
            <p:cNvPicPr>
              <a:picLocks noChangeAspect="1" noChangeArrowheads="1"/>
            </p:cNvPicPr>
            <p:nvPr/>
          </p:nvPicPr>
          <p:blipFill>
            <a:blip r:embed="rId11" cstate="print"/>
            <a:srcRect/>
            <a:stretch>
              <a:fillRect/>
            </a:stretch>
          </p:blipFill>
          <p:spPr bwMode="auto">
            <a:xfrm>
              <a:off x="71333" y="1730833"/>
              <a:ext cx="4223542" cy="3325489"/>
            </a:xfrm>
            <a:prstGeom prst="rect">
              <a:avLst/>
            </a:prstGeom>
            <a:noFill/>
            <a:ln w="9525">
              <a:noFill/>
              <a:miter lim="800000"/>
              <a:headEnd/>
              <a:tailEnd/>
            </a:ln>
          </p:spPr>
        </p:pic>
        <p:sp>
          <p:nvSpPr>
            <p:cNvPr id="45" name="pole tekstowe 44"/>
            <p:cNvSpPr txBox="1"/>
            <p:nvPr/>
          </p:nvSpPr>
          <p:spPr>
            <a:xfrm>
              <a:off x="71333" y="1333466"/>
              <a:ext cx="184731" cy="446276"/>
            </a:xfrm>
            <a:prstGeom prst="rect">
              <a:avLst/>
            </a:prstGeom>
            <a:noFill/>
          </p:spPr>
          <p:txBody>
            <a:bodyPr wrap="none" rtlCol="0">
              <a:spAutoFit/>
            </a:bodyPr>
            <a:lstStyle/>
            <a:p>
              <a:endParaRPr lang="en-US" sz="2300" b="1" dirty="0"/>
            </a:p>
          </p:txBody>
        </p:sp>
      </p:grpSp>
      <p:pic>
        <p:nvPicPr>
          <p:cNvPr id="48" name="Obraz 47" descr="TP_tmp.emf"/>
          <p:cNvPicPr>
            <a:picLocks noChangeAspect="1"/>
          </p:cNvPicPr>
          <p:nvPr>
            <p:custDataLst>
              <p:tags r:id="rId3"/>
            </p:custDataLst>
          </p:nvPr>
        </p:nvPicPr>
        <p:blipFill>
          <a:blip r:embed="rId8" cstate="print">
            <a:clrChange>
              <a:clrFrom>
                <a:srgbClr val="FFFFFF"/>
              </a:clrFrom>
              <a:clrTo>
                <a:srgbClr val="FFFFFF">
                  <a:alpha val="0"/>
                </a:srgbClr>
              </a:clrTo>
            </a:clrChange>
          </a:blip>
          <a:stretch>
            <a:fillRect/>
          </a:stretch>
        </p:blipFill>
        <p:spPr bwMode="auto">
          <a:xfrm>
            <a:off x="5579889" y="3356991"/>
            <a:ext cx="156456" cy="223318"/>
          </a:xfrm>
          <a:prstGeom prst="rect">
            <a:avLst/>
          </a:prstGeom>
          <a:noFill/>
          <a:ln/>
          <a:effectLst/>
        </p:spPr>
      </p:pic>
      <p:pic>
        <p:nvPicPr>
          <p:cNvPr id="49" name="Obraz 48" descr="TP_tmp.emf"/>
          <p:cNvPicPr>
            <a:picLocks noChangeAspect="1"/>
          </p:cNvPicPr>
          <p:nvPr>
            <p:custDataLst>
              <p:tags r:id="rId4"/>
            </p:custDataLst>
          </p:nvPr>
        </p:nvPicPr>
        <p:blipFill>
          <a:blip r:embed="rId9" cstate="print">
            <a:clrChange>
              <a:clrFrom>
                <a:srgbClr val="FFFFFF"/>
              </a:clrFrom>
              <a:clrTo>
                <a:srgbClr val="FFFFFF">
                  <a:alpha val="0"/>
                </a:srgbClr>
              </a:clrTo>
            </a:clrChange>
          </a:blip>
          <a:stretch>
            <a:fillRect/>
          </a:stretch>
        </p:blipFill>
        <p:spPr bwMode="auto">
          <a:xfrm>
            <a:off x="7308081" y="3284983"/>
            <a:ext cx="156903" cy="223956"/>
          </a:xfrm>
          <a:prstGeom prst="rect">
            <a:avLst/>
          </a:prstGeom>
          <a:noFill/>
          <a:ln/>
          <a:effectLst/>
        </p:spPr>
      </p:pic>
      <p:pic>
        <p:nvPicPr>
          <p:cNvPr id="52" name="Obraz 51" descr="TP_tmp.emf"/>
          <p:cNvPicPr>
            <a:picLocks noChangeAspect="1"/>
          </p:cNvPicPr>
          <p:nvPr>
            <p:custDataLst>
              <p:tags r:id="rId5"/>
            </p:custDataLst>
          </p:nvPr>
        </p:nvPicPr>
        <p:blipFill>
          <a:blip r:embed="rId12" cstate="print">
            <a:clrChange>
              <a:clrFrom>
                <a:srgbClr val="FFFFFF"/>
              </a:clrFrom>
              <a:clrTo>
                <a:srgbClr val="FFFFFF">
                  <a:alpha val="0"/>
                </a:srgbClr>
              </a:clrTo>
            </a:clrChange>
          </a:blip>
          <a:stretch>
            <a:fillRect/>
          </a:stretch>
        </p:blipFill>
        <p:spPr bwMode="auto">
          <a:xfrm>
            <a:off x="6084168" y="5445224"/>
            <a:ext cx="1163141" cy="224042"/>
          </a:xfrm>
          <a:prstGeom prst="rect">
            <a:avLst/>
          </a:prstGeom>
          <a:noFill/>
          <a:ln/>
          <a:effectLst/>
        </p:spPr>
      </p:pic>
      <p:sp>
        <p:nvSpPr>
          <p:cNvPr id="53" name="pole tekstowe 52"/>
          <p:cNvSpPr txBox="1"/>
          <p:nvPr/>
        </p:nvSpPr>
        <p:spPr>
          <a:xfrm>
            <a:off x="4355976" y="1700808"/>
            <a:ext cx="4588628" cy="307777"/>
          </a:xfrm>
          <a:prstGeom prst="rect">
            <a:avLst/>
          </a:prstGeom>
          <a:noFill/>
        </p:spPr>
        <p:txBody>
          <a:bodyPr wrap="none" rtlCol="0">
            <a:spAutoFit/>
          </a:bodyPr>
          <a:lstStyle/>
          <a:p>
            <a:r>
              <a:rPr lang="pl-PL" sz="1400" b="1" dirty="0" smtClean="0"/>
              <a:t>LIGO</a:t>
            </a:r>
            <a:r>
              <a:rPr lang="pl-PL" sz="1400" dirty="0" smtClean="0"/>
              <a:t> – Laser </a:t>
            </a:r>
            <a:r>
              <a:rPr lang="pl-PL" sz="1400" dirty="0" err="1" smtClean="0"/>
              <a:t>Interferometer</a:t>
            </a:r>
            <a:r>
              <a:rPr lang="pl-PL" sz="1400" dirty="0" smtClean="0"/>
              <a:t> </a:t>
            </a:r>
            <a:r>
              <a:rPr lang="pl-PL" sz="1400" dirty="0" err="1" smtClean="0"/>
              <a:t>Gravitational</a:t>
            </a:r>
            <a:r>
              <a:rPr lang="pl-PL" sz="1400" dirty="0" smtClean="0"/>
              <a:t> </a:t>
            </a:r>
            <a:r>
              <a:rPr lang="pl-PL" sz="1400" dirty="0" err="1" smtClean="0"/>
              <a:t>Wave</a:t>
            </a:r>
            <a:r>
              <a:rPr lang="pl-PL" sz="1400" dirty="0" smtClean="0"/>
              <a:t> </a:t>
            </a:r>
            <a:r>
              <a:rPr lang="pl-PL" sz="1400" dirty="0" err="1" smtClean="0"/>
              <a:t>Observatory</a:t>
            </a:r>
            <a:endParaRPr lang="en-US" sz="1400" dirty="0"/>
          </a:p>
        </p:txBody>
      </p:sp>
      <p:sp>
        <p:nvSpPr>
          <p:cNvPr id="33" name="Prostokąt 32"/>
          <p:cNvSpPr/>
          <p:nvPr/>
        </p:nvSpPr>
        <p:spPr>
          <a:xfrm>
            <a:off x="4644008" y="5805264"/>
            <a:ext cx="4104456" cy="646331"/>
          </a:xfrm>
          <a:prstGeom prst="rect">
            <a:avLst/>
          </a:prstGeom>
          <a:solidFill>
            <a:srgbClr val="FFFF00"/>
          </a:solidFill>
          <a:ln>
            <a:solidFill>
              <a:schemeClr val="tx1"/>
            </a:solidFill>
          </a:ln>
        </p:spPr>
        <p:txBody>
          <a:bodyPr wrap="square">
            <a:spAutoFit/>
          </a:bodyPr>
          <a:lstStyle/>
          <a:p>
            <a:pPr algn="ctr"/>
            <a:r>
              <a:rPr lang="pl-PL" dirty="0" smtClean="0"/>
              <a:t>Jakie zmiany położeń luster jesteśmy w stanie </a:t>
            </a:r>
            <a:r>
              <a:rPr lang="pl-PL" dirty="0" err="1" smtClean="0"/>
              <a:t>wykryc</a:t>
            </a:r>
            <a:r>
              <a:rPr lang="pl-PL"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4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4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21" grpId="0" animBg="1"/>
      <p:bldP spid="22" grpId="0"/>
      <p:bldP spid="53"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Łącznik prosty ze strzałką 45"/>
          <p:cNvCxnSpPr/>
          <p:nvPr/>
        </p:nvCxnSpPr>
        <p:spPr>
          <a:xfrm flipV="1">
            <a:off x="1763689" y="4941169"/>
            <a:ext cx="0" cy="7920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p:txBody>
          <a:bodyPr>
            <a:normAutofit fontScale="90000"/>
          </a:bodyPr>
          <a:lstStyle/>
          <a:p>
            <a:r>
              <a:rPr lang="pl-PL" dirty="0" smtClean="0"/>
              <a:t>Energia światła przenoszona jest  w porcjach</a:t>
            </a:r>
            <a:endParaRPr lang="en-US" dirty="0"/>
          </a:p>
        </p:txBody>
      </p:sp>
      <p:grpSp>
        <p:nvGrpSpPr>
          <p:cNvPr id="4" name="Group 11"/>
          <p:cNvGrpSpPr>
            <a:grpSpLocks/>
          </p:cNvGrpSpPr>
          <p:nvPr/>
        </p:nvGrpSpPr>
        <p:grpSpPr bwMode="auto">
          <a:xfrm>
            <a:off x="971923" y="1485354"/>
            <a:ext cx="7539049" cy="2274888"/>
            <a:chOff x="515" y="819"/>
            <a:chExt cx="4749" cy="1433"/>
          </a:xfrm>
        </p:grpSpPr>
        <p:pic>
          <p:nvPicPr>
            <p:cNvPr id="5" name="Picture 4" descr="C:\Documents and Settings\rafal\Moje dokumenty\FestiwalNauki\2006\Kwantowe przelewy\lightphotons.jpg"/>
            <p:cNvPicPr>
              <a:picLocks noChangeAspect="1" noChangeArrowheads="1"/>
            </p:cNvPicPr>
            <p:nvPr/>
          </p:nvPicPr>
          <p:blipFill>
            <a:blip r:embed="rId6" cstate="print"/>
            <a:srcRect l="4499" r="7874"/>
            <a:stretch>
              <a:fillRect/>
            </a:stretch>
          </p:blipFill>
          <p:spPr bwMode="auto">
            <a:xfrm>
              <a:off x="515" y="819"/>
              <a:ext cx="2217" cy="1433"/>
            </a:xfrm>
            <a:prstGeom prst="rect">
              <a:avLst/>
            </a:prstGeom>
            <a:noFill/>
            <a:ln w="9525">
              <a:noFill/>
              <a:miter lim="800000"/>
              <a:headEnd/>
              <a:tailEnd/>
            </a:ln>
          </p:spPr>
        </p:pic>
        <p:sp>
          <p:nvSpPr>
            <p:cNvPr id="6" name="Text Box 5"/>
            <p:cNvSpPr txBox="1">
              <a:spLocks noChangeArrowheads="1"/>
            </p:cNvSpPr>
            <p:nvPr/>
          </p:nvSpPr>
          <p:spPr bwMode="auto">
            <a:xfrm>
              <a:off x="2873" y="1408"/>
              <a:ext cx="2391" cy="252"/>
            </a:xfrm>
            <a:prstGeom prst="rect">
              <a:avLst/>
            </a:prstGeom>
            <a:noFill/>
            <a:ln w="9525">
              <a:noFill/>
              <a:miter lim="800000"/>
              <a:headEnd/>
              <a:tailEnd/>
            </a:ln>
          </p:spPr>
          <p:txBody>
            <a:bodyPr wrap="none">
              <a:spAutoFit/>
            </a:bodyPr>
            <a:lstStyle/>
            <a:p>
              <a:pPr algn="ctr"/>
              <a:r>
                <a:rPr lang="pl-PL" sz="2000" dirty="0">
                  <a:latin typeface="+mj-lt"/>
                </a:rPr>
                <a:t>Światło = </a:t>
              </a:r>
              <a:r>
                <a:rPr lang="pl-PL" sz="2000" dirty="0" smtClean="0">
                  <a:latin typeface="+mj-lt"/>
                </a:rPr>
                <a:t>i fala i strumień cząstek…</a:t>
              </a:r>
              <a:endParaRPr lang="en-GB" sz="2000" dirty="0">
                <a:latin typeface="+mj-lt"/>
              </a:endParaRPr>
            </a:p>
          </p:txBody>
        </p:sp>
      </p:grpSp>
      <p:sp>
        <p:nvSpPr>
          <p:cNvPr id="9" name="Prostokąt 8"/>
          <p:cNvSpPr/>
          <p:nvPr/>
        </p:nvSpPr>
        <p:spPr>
          <a:xfrm>
            <a:off x="5796136" y="3861048"/>
            <a:ext cx="690509" cy="369332"/>
          </a:xfrm>
          <a:prstGeom prst="rect">
            <a:avLst/>
          </a:prstGeom>
        </p:spPr>
        <p:txBody>
          <a:bodyPr wrap="none">
            <a:spAutoFit/>
          </a:bodyPr>
          <a:lstStyle/>
          <a:p>
            <a:pPr algn="ctr"/>
            <a:r>
              <a:rPr lang="pl-PL" dirty="0" smtClean="0"/>
              <a:t>foton</a:t>
            </a:r>
            <a:endParaRPr lang="pl-PL" dirty="0"/>
          </a:p>
        </p:txBody>
      </p:sp>
      <p:sp>
        <p:nvSpPr>
          <p:cNvPr id="10" name="Elipsa 9"/>
          <p:cNvSpPr/>
          <p:nvPr/>
        </p:nvSpPr>
        <p:spPr>
          <a:xfrm>
            <a:off x="5004048" y="5589240"/>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upa 24"/>
          <p:cNvGrpSpPr/>
          <p:nvPr/>
        </p:nvGrpSpPr>
        <p:grpSpPr>
          <a:xfrm>
            <a:off x="5702086" y="4482818"/>
            <a:ext cx="813941" cy="432048"/>
            <a:chOff x="5940152" y="1916832"/>
            <a:chExt cx="813941" cy="432048"/>
          </a:xfrm>
        </p:grpSpPr>
        <p:sp>
          <p:nvSpPr>
            <p:cNvPr id="14" name="Prostokąt z rogami zaokrąglonymi z jednej strony 13"/>
            <p:cNvSpPr/>
            <p:nvPr/>
          </p:nvSpPr>
          <p:spPr>
            <a:xfrm>
              <a:off x="6012160" y="1916832"/>
              <a:ext cx="648072" cy="432048"/>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ole tekstowe 14"/>
            <p:cNvSpPr txBox="1"/>
            <p:nvPr/>
          </p:nvSpPr>
          <p:spPr>
            <a:xfrm>
              <a:off x="5940152" y="1988840"/>
              <a:ext cx="813941" cy="307777"/>
            </a:xfrm>
            <a:prstGeom prst="rect">
              <a:avLst/>
            </a:prstGeom>
            <a:noFill/>
          </p:spPr>
          <p:txBody>
            <a:bodyPr wrap="none" rtlCol="0">
              <a:spAutoFit/>
            </a:bodyPr>
            <a:lstStyle/>
            <a:p>
              <a:r>
                <a:rPr lang="pl-PL" sz="1400" dirty="0" smtClean="0"/>
                <a:t>detektor</a:t>
              </a:r>
              <a:endParaRPr lang="en-US" sz="1400" dirty="0"/>
            </a:p>
          </p:txBody>
        </p:sp>
      </p:grpSp>
      <p:grpSp>
        <p:nvGrpSpPr>
          <p:cNvPr id="26" name="Grupa 25"/>
          <p:cNvGrpSpPr/>
          <p:nvPr/>
        </p:nvGrpSpPr>
        <p:grpSpPr>
          <a:xfrm>
            <a:off x="7214254" y="5346913"/>
            <a:ext cx="432048" cy="813941"/>
            <a:chOff x="7380312" y="2780927"/>
            <a:chExt cx="432048" cy="813941"/>
          </a:xfrm>
        </p:grpSpPr>
        <p:sp>
          <p:nvSpPr>
            <p:cNvPr id="16" name="Prostokąt z rogami zaokrąglonymi z jednej strony 15"/>
            <p:cNvSpPr/>
            <p:nvPr/>
          </p:nvSpPr>
          <p:spPr>
            <a:xfrm rot="5400000">
              <a:off x="7272300" y="2960947"/>
              <a:ext cx="648072" cy="432048"/>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ole tekstowe 16"/>
            <p:cNvSpPr txBox="1"/>
            <p:nvPr/>
          </p:nvSpPr>
          <p:spPr>
            <a:xfrm rot="5400000">
              <a:off x="7199238" y="3034009"/>
              <a:ext cx="813941" cy="307777"/>
            </a:xfrm>
            <a:prstGeom prst="rect">
              <a:avLst/>
            </a:prstGeom>
            <a:noFill/>
          </p:spPr>
          <p:txBody>
            <a:bodyPr wrap="none" rtlCol="0">
              <a:spAutoFit/>
            </a:bodyPr>
            <a:lstStyle/>
            <a:p>
              <a:r>
                <a:rPr lang="pl-PL" sz="1400" dirty="0" smtClean="0"/>
                <a:t>detektor</a:t>
              </a:r>
              <a:endParaRPr lang="en-US" sz="1400" dirty="0"/>
            </a:p>
          </p:txBody>
        </p:sp>
      </p:grpSp>
      <p:sp>
        <p:nvSpPr>
          <p:cNvPr id="18" name="Elipsa 17"/>
          <p:cNvSpPr/>
          <p:nvPr/>
        </p:nvSpPr>
        <p:spPr>
          <a:xfrm>
            <a:off x="6571793" y="559836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Obraz 20" descr="TP_tmp.png"/>
          <p:cNvPicPr>
            <a:picLocks noChangeAspect="1"/>
          </p:cNvPicPr>
          <p:nvPr>
            <p:custDataLst>
              <p:tags r:id="rId1"/>
            </p:custDataLst>
          </p:nvPr>
        </p:nvPicPr>
        <p:blipFill>
          <a:blip r:embed="rId7" cstate="print"/>
          <a:stretch>
            <a:fillRect/>
          </a:stretch>
        </p:blipFill>
        <p:spPr bwMode="auto">
          <a:xfrm>
            <a:off x="6320254" y="5922977"/>
            <a:ext cx="635885" cy="330903"/>
          </a:xfrm>
          <a:prstGeom prst="rect">
            <a:avLst/>
          </a:prstGeom>
          <a:noFill/>
          <a:ln/>
          <a:effectLst/>
        </p:spPr>
      </p:pic>
      <p:sp>
        <p:nvSpPr>
          <p:cNvPr id="22" name="Elipsa 21"/>
          <p:cNvSpPr/>
          <p:nvPr/>
        </p:nvSpPr>
        <p:spPr>
          <a:xfrm>
            <a:off x="5950361" y="5058882"/>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Obraz 22" descr="TP_tmp.png"/>
          <p:cNvPicPr>
            <a:picLocks noChangeAspect="1"/>
          </p:cNvPicPr>
          <p:nvPr>
            <p:custDataLst>
              <p:tags r:id="rId2"/>
            </p:custDataLst>
          </p:nvPr>
        </p:nvPicPr>
        <p:blipFill>
          <a:blip r:embed="rId7" cstate="print"/>
          <a:stretch>
            <a:fillRect/>
          </a:stretch>
        </p:blipFill>
        <p:spPr bwMode="auto">
          <a:xfrm>
            <a:off x="5270038" y="4986873"/>
            <a:ext cx="635885" cy="330903"/>
          </a:xfrm>
          <a:prstGeom prst="rect">
            <a:avLst/>
          </a:prstGeom>
          <a:noFill/>
          <a:ln/>
          <a:effectLst/>
        </p:spPr>
      </p:pic>
      <p:sp>
        <p:nvSpPr>
          <p:cNvPr id="24" name="Prostokąt 23"/>
          <p:cNvSpPr/>
          <p:nvPr/>
        </p:nvSpPr>
        <p:spPr>
          <a:xfrm>
            <a:off x="4067944" y="6237312"/>
            <a:ext cx="4893071" cy="369332"/>
          </a:xfrm>
          <a:prstGeom prst="rect">
            <a:avLst/>
          </a:prstGeom>
        </p:spPr>
        <p:txBody>
          <a:bodyPr wrap="none">
            <a:spAutoFit/>
          </a:bodyPr>
          <a:lstStyle/>
          <a:p>
            <a:pPr algn="ctr"/>
            <a:r>
              <a:rPr lang="pl-PL" dirty="0" smtClean="0"/>
              <a:t>Możemy go zmierzyć tylko w jednym z detektorów</a:t>
            </a:r>
            <a:endParaRPr lang="pl-PL" dirty="0"/>
          </a:p>
        </p:txBody>
      </p:sp>
      <p:sp>
        <p:nvSpPr>
          <p:cNvPr id="27" name="Prostokąt 26"/>
          <p:cNvSpPr/>
          <p:nvPr/>
        </p:nvSpPr>
        <p:spPr>
          <a:xfrm rot="-2700000">
            <a:off x="1400507" y="5697679"/>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29" name="Łącznik prosty ze strzałką 28"/>
          <p:cNvCxnSpPr/>
          <p:nvPr/>
        </p:nvCxnSpPr>
        <p:spPr>
          <a:xfrm>
            <a:off x="683569" y="5733257"/>
            <a:ext cx="1008112" cy="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 name="Grupa 29"/>
          <p:cNvGrpSpPr/>
          <p:nvPr/>
        </p:nvGrpSpPr>
        <p:grpSpPr>
          <a:xfrm>
            <a:off x="1403649" y="4509121"/>
            <a:ext cx="813941" cy="432048"/>
            <a:chOff x="5940152" y="1916832"/>
            <a:chExt cx="813941" cy="432048"/>
          </a:xfrm>
        </p:grpSpPr>
        <p:sp>
          <p:nvSpPr>
            <p:cNvPr id="31" name="Prostokąt z rogami zaokrąglonymi z jednej strony 30"/>
            <p:cNvSpPr/>
            <p:nvPr/>
          </p:nvSpPr>
          <p:spPr>
            <a:xfrm>
              <a:off x="6012160" y="1916832"/>
              <a:ext cx="648072" cy="432048"/>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ole tekstowe 31"/>
            <p:cNvSpPr txBox="1"/>
            <p:nvPr/>
          </p:nvSpPr>
          <p:spPr>
            <a:xfrm>
              <a:off x="5940152" y="1988840"/>
              <a:ext cx="813941" cy="307777"/>
            </a:xfrm>
            <a:prstGeom prst="rect">
              <a:avLst/>
            </a:prstGeom>
            <a:noFill/>
          </p:spPr>
          <p:txBody>
            <a:bodyPr wrap="none" rtlCol="0">
              <a:spAutoFit/>
            </a:bodyPr>
            <a:lstStyle/>
            <a:p>
              <a:r>
                <a:rPr lang="pl-PL" sz="1400" dirty="0" smtClean="0"/>
                <a:t>detektor</a:t>
              </a:r>
              <a:endParaRPr lang="en-US" sz="1400" dirty="0"/>
            </a:p>
          </p:txBody>
        </p:sp>
      </p:grpSp>
      <p:grpSp>
        <p:nvGrpSpPr>
          <p:cNvPr id="33" name="Grupa 32"/>
          <p:cNvGrpSpPr/>
          <p:nvPr/>
        </p:nvGrpSpPr>
        <p:grpSpPr>
          <a:xfrm>
            <a:off x="2915817" y="5373217"/>
            <a:ext cx="432048" cy="813941"/>
            <a:chOff x="7380312" y="2780927"/>
            <a:chExt cx="432048" cy="813941"/>
          </a:xfrm>
        </p:grpSpPr>
        <p:sp>
          <p:nvSpPr>
            <p:cNvPr id="34" name="Prostokąt z rogami zaokrąglonymi z jednej strony 33"/>
            <p:cNvSpPr/>
            <p:nvPr/>
          </p:nvSpPr>
          <p:spPr>
            <a:xfrm rot="5400000">
              <a:off x="7272300" y="2960947"/>
              <a:ext cx="648072" cy="432048"/>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ole tekstowe 34"/>
            <p:cNvSpPr txBox="1"/>
            <p:nvPr/>
          </p:nvSpPr>
          <p:spPr>
            <a:xfrm rot="5400000">
              <a:off x="7199238" y="3034009"/>
              <a:ext cx="813941" cy="307777"/>
            </a:xfrm>
            <a:prstGeom prst="rect">
              <a:avLst/>
            </a:prstGeom>
            <a:noFill/>
          </p:spPr>
          <p:txBody>
            <a:bodyPr wrap="none" rtlCol="0">
              <a:spAutoFit/>
            </a:bodyPr>
            <a:lstStyle/>
            <a:p>
              <a:r>
                <a:rPr lang="pl-PL" sz="1400" dirty="0" smtClean="0"/>
                <a:t>detektor</a:t>
              </a:r>
              <a:endParaRPr lang="en-US" sz="1400" dirty="0"/>
            </a:p>
          </p:txBody>
        </p:sp>
      </p:grpSp>
      <p:pic>
        <p:nvPicPr>
          <p:cNvPr id="40" name="Obraz 39" descr="TP_tmp.png"/>
          <p:cNvPicPr>
            <a:picLocks noChangeAspect="1"/>
          </p:cNvPicPr>
          <p:nvPr>
            <p:custDataLst>
              <p:tags r:id="rId3"/>
            </p:custDataLst>
          </p:nvPr>
        </p:nvPicPr>
        <p:blipFill>
          <a:blip r:embed="rId8" cstate="print"/>
          <a:stretch>
            <a:fillRect/>
          </a:stretch>
        </p:blipFill>
        <p:spPr bwMode="auto">
          <a:xfrm>
            <a:off x="323529" y="4581129"/>
            <a:ext cx="1068288" cy="279280"/>
          </a:xfrm>
          <a:prstGeom prst="rect">
            <a:avLst/>
          </a:prstGeom>
          <a:noFill/>
          <a:ln/>
          <a:effectLst/>
        </p:spPr>
      </p:pic>
      <p:pic>
        <p:nvPicPr>
          <p:cNvPr id="42" name="Obraz 41" descr="TP_tmp.png"/>
          <p:cNvPicPr>
            <a:picLocks noChangeAspect="1"/>
          </p:cNvPicPr>
          <p:nvPr>
            <p:custDataLst>
              <p:tags r:id="rId4"/>
            </p:custDataLst>
          </p:nvPr>
        </p:nvPicPr>
        <p:blipFill>
          <a:blip r:embed="rId9" cstate="print"/>
          <a:stretch>
            <a:fillRect/>
          </a:stretch>
        </p:blipFill>
        <p:spPr bwMode="auto">
          <a:xfrm>
            <a:off x="2555776" y="6237312"/>
            <a:ext cx="1068290" cy="279281"/>
          </a:xfrm>
          <a:prstGeom prst="rect">
            <a:avLst/>
          </a:prstGeom>
          <a:noFill/>
          <a:ln/>
          <a:effectLst/>
        </p:spPr>
      </p:pic>
      <p:cxnSp>
        <p:nvCxnSpPr>
          <p:cNvPr id="45" name="Łącznik prosty ze strzałką 44"/>
          <p:cNvCxnSpPr/>
          <p:nvPr/>
        </p:nvCxnSpPr>
        <p:spPr>
          <a:xfrm>
            <a:off x="1835697" y="5733257"/>
            <a:ext cx="1008112" cy="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Łącznik prosty ze strzałką 47"/>
          <p:cNvCxnSpPr/>
          <p:nvPr/>
        </p:nvCxnSpPr>
        <p:spPr>
          <a:xfrm flipV="1">
            <a:off x="6062126" y="4914866"/>
            <a:ext cx="0" cy="7920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Łącznik prosty ze strzałką 49"/>
          <p:cNvCxnSpPr/>
          <p:nvPr/>
        </p:nvCxnSpPr>
        <p:spPr>
          <a:xfrm>
            <a:off x="6134134" y="5706954"/>
            <a:ext cx="1008112" cy="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p:cNvCxnSpPr/>
          <p:nvPr/>
        </p:nvCxnSpPr>
        <p:spPr>
          <a:xfrm>
            <a:off x="5054014" y="5706954"/>
            <a:ext cx="1008112" cy="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rot="-2700000">
            <a:off x="5698944" y="5671375"/>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52" name="Picture 37" descr="C:\Documents and Settings\rafal\Moje dokumenty\FestiwalNauki\2006\Kwantowe przelewy\sinus.gif"/>
          <p:cNvPicPr>
            <a:picLocks noChangeAspect="1" noChangeArrowheads="1"/>
          </p:cNvPicPr>
          <p:nvPr/>
        </p:nvPicPr>
        <p:blipFill>
          <a:blip r:embed="rId10" cstate="print">
            <a:clrChange>
              <a:clrFrom>
                <a:srgbClr val="FFFFFF"/>
              </a:clrFrom>
              <a:clrTo>
                <a:srgbClr val="FFFFFF">
                  <a:alpha val="0"/>
                </a:srgbClr>
              </a:clrTo>
            </a:clrChange>
            <a:duotone>
              <a:prstClr val="black"/>
              <a:srgbClr val="FFC000">
                <a:tint val="45000"/>
                <a:satMod val="400000"/>
              </a:srgbClr>
            </a:duotone>
          </a:blip>
          <a:srcRect l="46110"/>
          <a:stretch>
            <a:fillRect/>
          </a:stretch>
        </p:blipFill>
        <p:spPr bwMode="auto">
          <a:xfrm>
            <a:off x="584640" y="5517233"/>
            <a:ext cx="1190868" cy="375543"/>
          </a:xfrm>
          <a:prstGeom prst="rect">
            <a:avLst/>
          </a:prstGeom>
          <a:noFill/>
          <a:ln w="9525">
            <a:noFill/>
            <a:miter lim="800000"/>
            <a:headEnd/>
            <a:tailEnd/>
          </a:ln>
        </p:spPr>
      </p:pic>
      <p:sp>
        <p:nvSpPr>
          <p:cNvPr id="53" name="Prostokąt 52"/>
          <p:cNvSpPr/>
          <p:nvPr/>
        </p:nvSpPr>
        <p:spPr>
          <a:xfrm>
            <a:off x="1123632" y="3861048"/>
            <a:ext cx="1453860" cy="369332"/>
          </a:xfrm>
          <a:prstGeom prst="rect">
            <a:avLst/>
          </a:prstGeom>
        </p:spPr>
        <p:txBody>
          <a:bodyPr wrap="none">
            <a:spAutoFit/>
          </a:bodyPr>
          <a:lstStyle/>
          <a:p>
            <a:pPr algn="ctr"/>
            <a:r>
              <a:rPr lang="pl-PL" dirty="0" smtClean="0"/>
              <a:t>klasyczna fala</a:t>
            </a:r>
            <a:endParaRPr lang="pl-PL" dirty="0"/>
          </a:p>
        </p:txBody>
      </p:sp>
      <p:pic>
        <p:nvPicPr>
          <p:cNvPr id="54" name="Picture 37" descr="C:\Documents and Settings\rafal\Moje dokumenty\FestiwalNauki\2006\Kwantowe przelewy\sinus.gif"/>
          <p:cNvPicPr>
            <a:picLocks noChangeArrowheads="1"/>
          </p:cNvPicPr>
          <p:nvPr/>
        </p:nvPicPr>
        <p:blipFill>
          <a:blip r:embed="rId10" cstate="print">
            <a:clrChange>
              <a:clrFrom>
                <a:srgbClr val="FFFFFF"/>
              </a:clrFrom>
              <a:clrTo>
                <a:srgbClr val="FFFFFF">
                  <a:alpha val="0"/>
                </a:srgbClr>
              </a:clrTo>
            </a:clrChange>
            <a:duotone>
              <a:prstClr val="black"/>
              <a:srgbClr val="FFC000">
                <a:tint val="45000"/>
                <a:satMod val="400000"/>
              </a:srgbClr>
            </a:duotone>
          </a:blip>
          <a:srcRect l="46110"/>
          <a:stretch>
            <a:fillRect/>
          </a:stretch>
        </p:blipFill>
        <p:spPr bwMode="auto">
          <a:xfrm>
            <a:off x="1787308" y="5636136"/>
            <a:ext cx="1190868" cy="228600"/>
          </a:xfrm>
          <a:prstGeom prst="rect">
            <a:avLst/>
          </a:prstGeom>
          <a:noFill/>
          <a:ln w="9525">
            <a:noFill/>
            <a:miter lim="800000"/>
            <a:headEnd/>
            <a:tailEnd/>
          </a:ln>
        </p:spPr>
      </p:pic>
      <p:pic>
        <p:nvPicPr>
          <p:cNvPr id="55" name="Picture 37" descr="C:\Documents and Settings\rafal\Moje dokumenty\FestiwalNauki\2006\Kwantowe przelewy\sinus.gif"/>
          <p:cNvPicPr>
            <a:picLocks noChangeArrowheads="1"/>
          </p:cNvPicPr>
          <p:nvPr/>
        </p:nvPicPr>
        <p:blipFill>
          <a:blip r:embed="rId10" cstate="print">
            <a:clrChange>
              <a:clrFrom>
                <a:srgbClr val="FFFFFF"/>
              </a:clrFrom>
              <a:clrTo>
                <a:srgbClr val="FFFFFF">
                  <a:alpha val="0"/>
                </a:srgbClr>
              </a:clrTo>
            </a:clrChange>
            <a:duotone>
              <a:prstClr val="black"/>
              <a:srgbClr val="FFC000">
                <a:tint val="45000"/>
                <a:satMod val="400000"/>
              </a:srgbClr>
            </a:duotone>
          </a:blip>
          <a:srcRect l="46110" r="13606"/>
          <a:stretch>
            <a:fillRect/>
          </a:stretch>
        </p:blipFill>
        <p:spPr bwMode="auto">
          <a:xfrm rot="5400000">
            <a:off x="1317448" y="5199958"/>
            <a:ext cx="890197"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8" grpId="0" animBg="1"/>
      <p:bldP spid="18" grpId="1" animBg="1"/>
      <p:bldP spid="22" grpId="0" animBg="1"/>
      <p:bldP spid="24" grpId="0"/>
      <p:bldP spid="27" grpId="0" animBg="1"/>
      <p:bldP spid="8"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Łącznik prosty ze strzałką 17"/>
          <p:cNvCxnSpPr/>
          <p:nvPr/>
        </p:nvCxnSpPr>
        <p:spPr>
          <a:xfrm>
            <a:off x="1187624" y="2636870"/>
            <a:ext cx="1008112" cy="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467544" y="0"/>
            <a:ext cx="8229600" cy="1143000"/>
          </a:xfrm>
        </p:spPr>
        <p:txBody>
          <a:bodyPr/>
          <a:lstStyle/>
          <a:p>
            <a:r>
              <a:rPr lang="pl-PL" i="1" dirty="0" smtClean="0"/>
              <a:t>N </a:t>
            </a:r>
            <a:r>
              <a:rPr lang="pl-PL" dirty="0" smtClean="0"/>
              <a:t>fotonów</a:t>
            </a:r>
            <a:endParaRPr lang="en-US" dirty="0"/>
          </a:p>
        </p:txBody>
      </p:sp>
      <p:sp>
        <p:nvSpPr>
          <p:cNvPr id="5" name="Elipsa 4"/>
          <p:cNvSpPr/>
          <p:nvPr/>
        </p:nvSpPr>
        <p:spPr>
          <a:xfrm>
            <a:off x="1137658" y="251915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a 5"/>
          <p:cNvGrpSpPr/>
          <p:nvPr/>
        </p:nvGrpSpPr>
        <p:grpSpPr>
          <a:xfrm>
            <a:off x="1699694" y="1412734"/>
            <a:ext cx="945387" cy="432048"/>
            <a:chOff x="5996385" y="1916832"/>
            <a:chExt cx="664335" cy="432048"/>
          </a:xfrm>
        </p:grpSpPr>
        <p:sp>
          <p:nvSpPr>
            <p:cNvPr id="7" name="Prostokąt z rogami zaokrąglonymi z jednej strony 6"/>
            <p:cNvSpPr/>
            <p:nvPr/>
          </p:nvSpPr>
          <p:spPr>
            <a:xfrm>
              <a:off x="6012160" y="1916832"/>
              <a:ext cx="648072" cy="432048"/>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5996385" y="1988840"/>
              <a:ext cx="664335" cy="307777"/>
            </a:xfrm>
            <a:prstGeom prst="rect">
              <a:avLst/>
            </a:prstGeom>
            <a:noFill/>
          </p:spPr>
          <p:txBody>
            <a:bodyPr wrap="none" rtlCol="0">
              <a:spAutoFit/>
            </a:bodyPr>
            <a:lstStyle/>
            <a:p>
              <a:pPr algn="ctr"/>
              <a:r>
                <a:rPr lang="pl-PL" sz="1400" dirty="0" smtClean="0"/>
                <a:t>detektor 1</a:t>
              </a:r>
              <a:endParaRPr lang="en-US" sz="1400" dirty="0"/>
            </a:p>
          </p:txBody>
        </p:sp>
      </p:grpSp>
      <p:grpSp>
        <p:nvGrpSpPr>
          <p:cNvPr id="9" name="Grupa 8"/>
          <p:cNvGrpSpPr/>
          <p:nvPr/>
        </p:nvGrpSpPr>
        <p:grpSpPr>
          <a:xfrm>
            <a:off x="3203848" y="2060805"/>
            <a:ext cx="432048" cy="986358"/>
            <a:chOff x="7380312" y="2852934"/>
            <a:chExt cx="432048" cy="653840"/>
          </a:xfrm>
        </p:grpSpPr>
        <p:sp>
          <p:nvSpPr>
            <p:cNvPr id="10" name="Prostokąt z rogami zaokrąglonymi z jednej strony 9"/>
            <p:cNvSpPr/>
            <p:nvPr/>
          </p:nvSpPr>
          <p:spPr>
            <a:xfrm rot="5400000">
              <a:off x="7272300" y="2960947"/>
              <a:ext cx="648072" cy="432048"/>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ole tekstowe 10"/>
            <p:cNvSpPr txBox="1"/>
            <p:nvPr/>
          </p:nvSpPr>
          <p:spPr>
            <a:xfrm rot="5400000">
              <a:off x="7279288" y="3025965"/>
              <a:ext cx="653840" cy="307777"/>
            </a:xfrm>
            <a:prstGeom prst="rect">
              <a:avLst/>
            </a:prstGeom>
            <a:noFill/>
          </p:spPr>
          <p:txBody>
            <a:bodyPr wrap="none" rtlCol="0">
              <a:spAutoFit/>
            </a:bodyPr>
            <a:lstStyle/>
            <a:p>
              <a:r>
                <a:rPr lang="pl-PL" sz="1400" dirty="0" err="1" smtClean="0"/>
                <a:t>detek</a:t>
              </a:r>
              <a:r>
                <a:rPr lang="pl-PL" sz="1400" dirty="0" smtClean="0"/>
                <a:t> tor 2</a:t>
              </a:r>
              <a:endParaRPr lang="en-US" sz="1400" dirty="0"/>
            </a:p>
          </p:txBody>
        </p:sp>
      </p:grpSp>
      <p:cxnSp>
        <p:nvCxnSpPr>
          <p:cNvPr id="16" name="Łącznik prosty ze strzałką 15"/>
          <p:cNvCxnSpPr/>
          <p:nvPr/>
        </p:nvCxnSpPr>
        <p:spPr>
          <a:xfrm flipV="1">
            <a:off x="2195736" y="1844782"/>
            <a:ext cx="0" cy="7920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267744" y="2636870"/>
            <a:ext cx="1008112" cy="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Prostokąt 18"/>
          <p:cNvSpPr/>
          <p:nvPr/>
        </p:nvSpPr>
        <p:spPr>
          <a:xfrm rot="-2700000">
            <a:off x="1832554" y="2601291"/>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Elipsa 19"/>
          <p:cNvSpPr/>
          <p:nvPr/>
        </p:nvSpPr>
        <p:spPr>
          <a:xfrm>
            <a:off x="1372181" y="251915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a:off x="940133" y="251915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ipsa 21"/>
          <p:cNvSpPr/>
          <p:nvPr/>
        </p:nvSpPr>
        <p:spPr>
          <a:xfrm>
            <a:off x="724109" y="251915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ipsa 22"/>
          <p:cNvSpPr/>
          <p:nvPr/>
        </p:nvSpPr>
        <p:spPr>
          <a:xfrm>
            <a:off x="508085" y="251915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a 23"/>
          <p:cNvSpPr/>
          <p:nvPr/>
        </p:nvSpPr>
        <p:spPr>
          <a:xfrm>
            <a:off x="292061" y="2519156"/>
            <a:ext cx="216024"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Nawias klamrowy otwierający 24"/>
          <p:cNvSpPr/>
          <p:nvPr/>
        </p:nvSpPr>
        <p:spPr>
          <a:xfrm rot="5400000">
            <a:off x="840160" y="1653775"/>
            <a:ext cx="229547" cy="1475656"/>
          </a:xfrm>
          <a:prstGeom prst="leftBrace">
            <a:avLst>
              <a:gd name="adj1" fmla="val 106799"/>
              <a:gd name="adj2" fmla="val 5070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pole tekstowe 26"/>
          <p:cNvSpPr txBox="1"/>
          <p:nvPr/>
        </p:nvSpPr>
        <p:spPr>
          <a:xfrm>
            <a:off x="3815408" y="1484742"/>
            <a:ext cx="5328592" cy="523220"/>
          </a:xfrm>
          <a:prstGeom prst="rect">
            <a:avLst/>
          </a:prstGeom>
          <a:noFill/>
        </p:spPr>
        <p:txBody>
          <a:bodyPr wrap="square" rtlCol="0">
            <a:spAutoFit/>
          </a:bodyPr>
          <a:lstStyle/>
          <a:p>
            <a:pPr algn="ctr"/>
            <a:r>
              <a:rPr lang="pl-PL" sz="2800" dirty="0" smtClean="0"/>
              <a:t>Ile fotonów </a:t>
            </a:r>
            <a:r>
              <a:rPr lang="pl-PL" sz="2800" dirty="0" err="1" smtClean="0"/>
              <a:t>trafii</a:t>
            </a:r>
            <a:r>
              <a:rPr lang="pl-PL" sz="2800" dirty="0" smtClean="0"/>
              <a:t> do detektorów?</a:t>
            </a:r>
            <a:endParaRPr lang="en-US" sz="2800" dirty="0"/>
          </a:p>
        </p:txBody>
      </p:sp>
      <p:sp>
        <p:nvSpPr>
          <p:cNvPr id="29" name="pole tekstowe 28"/>
          <p:cNvSpPr txBox="1"/>
          <p:nvPr/>
        </p:nvSpPr>
        <p:spPr>
          <a:xfrm>
            <a:off x="5868144" y="2204822"/>
            <a:ext cx="3002169" cy="523220"/>
          </a:xfrm>
          <a:prstGeom prst="rect">
            <a:avLst/>
          </a:prstGeom>
          <a:noFill/>
        </p:spPr>
        <p:txBody>
          <a:bodyPr wrap="none" rtlCol="0">
            <a:spAutoFit/>
          </a:bodyPr>
          <a:lstStyle/>
          <a:p>
            <a:r>
              <a:rPr lang="pl-PL" sz="2800" i="1" dirty="0" smtClean="0"/>
              <a:t>N</a:t>
            </a:r>
            <a:r>
              <a:rPr lang="pl-PL" sz="2800" dirty="0" smtClean="0"/>
              <a:t> rzutów monetą…</a:t>
            </a:r>
            <a:endParaRPr lang="en-US" sz="2800" dirty="0"/>
          </a:p>
        </p:txBody>
      </p:sp>
      <p:pic>
        <p:nvPicPr>
          <p:cNvPr id="31" name="Obraz 30" descr="TP_tmp.png"/>
          <p:cNvPicPr>
            <a:picLocks noChangeAspect="1"/>
          </p:cNvPicPr>
          <p:nvPr>
            <p:custDataLst>
              <p:tags r:id="rId1"/>
            </p:custDataLst>
          </p:nvPr>
        </p:nvPicPr>
        <p:blipFill>
          <a:blip r:embed="rId9" cstate="print"/>
          <a:stretch>
            <a:fillRect/>
          </a:stretch>
        </p:blipFill>
        <p:spPr bwMode="auto">
          <a:xfrm>
            <a:off x="2051720" y="1052694"/>
            <a:ext cx="305224" cy="254862"/>
          </a:xfrm>
          <a:prstGeom prst="rect">
            <a:avLst/>
          </a:prstGeom>
          <a:noFill/>
          <a:ln/>
          <a:effectLst/>
        </p:spPr>
      </p:pic>
      <p:pic>
        <p:nvPicPr>
          <p:cNvPr id="33" name="Obraz 32" descr="TP_tmp.png"/>
          <p:cNvPicPr>
            <a:picLocks noChangeAspect="1"/>
          </p:cNvPicPr>
          <p:nvPr>
            <p:custDataLst>
              <p:tags r:id="rId2"/>
            </p:custDataLst>
          </p:nvPr>
        </p:nvPicPr>
        <p:blipFill>
          <a:blip r:embed="rId10" cstate="print"/>
          <a:stretch>
            <a:fillRect/>
          </a:stretch>
        </p:blipFill>
        <p:spPr bwMode="auto">
          <a:xfrm>
            <a:off x="865736" y="1988798"/>
            <a:ext cx="228918" cy="202974"/>
          </a:xfrm>
          <a:prstGeom prst="rect">
            <a:avLst/>
          </a:prstGeom>
          <a:noFill/>
          <a:ln/>
          <a:effectLst/>
        </p:spPr>
      </p:pic>
      <p:pic>
        <p:nvPicPr>
          <p:cNvPr id="40" name="Obraz 39" descr="TP_tmp.png"/>
          <p:cNvPicPr>
            <a:picLocks noChangeAspect="1"/>
          </p:cNvPicPr>
          <p:nvPr>
            <p:custDataLst>
              <p:tags r:id="rId3"/>
            </p:custDataLst>
          </p:nvPr>
        </p:nvPicPr>
        <p:blipFill>
          <a:blip r:embed="rId11" cstate="print"/>
          <a:stretch>
            <a:fillRect/>
          </a:stretch>
        </p:blipFill>
        <p:spPr bwMode="auto">
          <a:xfrm>
            <a:off x="3779912" y="2420846"/>
            <a:ext cx="1475760" cy="254862"/>
          </a:xfrm>
          <a:prstGeom prst="rect">
            <a:avLst/>
          </a:prstGeom>
          <a:noFill/>
          <a:ln/>
          <a:effectLst/>
        </p:spPr>
      </p:pic>
      <p:grpSp>
        <p:nvGrpSpPr>
          <p:cNvPr id="34" name="Grupa 33"/>
          <p:cNvGrpSpPr/>
          <p:nvPr/>
        </p:nvGrpSpPr>
        <p:grpSpPr>
          <a:xfrm>
            <a:off x="0" y="3789040"/>
            <a:ext cx="1905000" cy="2173982"/>
            <a:chOff x="251520" y="4077072"/>
            <a:chExt cx="1905000" cy="2173982"/>
          </a:xfrm>
        </p:grpSpPr>
        <p:pic>
          <p:nvPicPr>
            <p:cNvPr id="62468" name="Picture 4"/>
            <p:cNvPicPr>
              <a:picLocks noChangeAspect="1" noChangeArrowheads="1"/>
            </p:cNvPicPr>
            <p:nvPr/>
          </p:nvPicPr>
          <p:blipFill>
            <a:blip r:embed="rId12" cstate="print"/>
            <a:srcRect/>
            <a:stretch>
              <a:fillRect/>
            </a:stretch>
          </p:blipFill>
          <p:spPr bwMode="auto">
            <a:xfrm>
              <a:off x="251520" y="4365104"/>
              <a:ext cx="1905000" cy="1885950"/>
            </a:xfrm>
            <a:prstGeom prst="rect">
              <a:avLst/>
            </a:prstGeom>
            <a:noFill/>
            <a:ln w="9525">
              <a:noFill/>
              <a:miter lim="800000"/>
              <a:headEnd/>
              <a:tailEnd/>
            </a:ln>
            <a:effectLst/>
          </p:spPr>
        </p:pic>
        <p:pic>
          <p:nvPicPr>
            <p:cNvPr id="45" name="Obraz 44" descr="TP_tmp.png"/>
            <p:cNvPicPr>
              <a:picLocks noChangeAspect="1"/>
            </p:cNvPicPr>
            <p:nvPr>
              <p:custDataLst>
                <p:tags r:id="rId7"/>
              </p:custDataLst>
            </p:nvPr>
          </p:nvPicPr>
          <p:blipFill>
            <a:blip r:embed="rId13" cstate="print"/>
            <a:stretch>
              <a:fillRect/>
            </a:stretch>
          </p:blipFill>
          <p:spPr bwMode="auto">
            <a:xfrm>
              <a:off x="1043608" y="4077072"/>
              <a:ext cx="813705" cy="203044"/>
            </a:xfrm>
            <a:prstGeom prst="rect">
              <a:avLst/>
            </a:prstGeom>
            <a:noFill/>
            <a:ln/>
            <a:effectLst/>
          </p:spPr>
        </p:pic>
      </p:grpSp>
      <p:grpSp>
        <p:nvGrpSpPr>
          <p:cNvPr id="35" name="Grupa 34"/>
          <p:cNvGrpSpPr/>
          <p:nvPr/>
        </p:nvGrpSpPr>
        <p:grpSpPr>
          <a:xfrm>
            <a:off x="2160240" y="3789040"/>
            <a:ext cx="2014732" cy="2232248"/>
            <a:chOff x="2411760" y="4077072"/>
            <a:chExt cx="2014732" cy="2232248"/>
          </a:xfrm>
        </p:grpSpPr>
        <p:pic>
          <p:nvPicPr>
            <p:cNvPr id="62469" name="Picture 5"/>
            <p:cNvPicPr>
              <a:picLocks noChangeAspect="1" noChangeArrowheads="1"/>
            </p:cNvPicPr>
            <p:nvPr/>
          </p:nvPicPr>
          <p:blipFill>
            <a:blip r:embed="rId14" cstate="print"/>
            <a:srcRect/>
            <a:stretch>
              <a:fillRect/>
            </a:stretch>
          </p:blipFill>
          <p:spPr bwMode="auto">
            <a:xfrm>
              <a:off x="2411760" y="4365104"/>
              <a:ext cx="2014732" cy="1944216"/>
            </a:xfrm>
            <a:prstGeom prst="rect">
              <a:avLst/>
            </a:prstGeom>
            <a:noFill/>
            <a:ln w="9525">
              <a:noFill/>
              <a:miter lim="800000"/>
              <a:headEnd/>
              <a:tailEnd/>
            </a:ln>
            <a:effectLst/>
          </p:spPr>
        </p:pic>
        <p:pic>
          <p:nvPicPr>
            <p:cNvPr id="48" name="Obraz 47" descr="TP_tmp.png"/>
            <p:cNvPicPr>
              <a:picLocks noChangeAspect="1"/>
            </p:cNvPicPr>
            <p:nvPr>
              <p:custDataLst>
                <p:tags r:id="rId6"/>
              </p:custDataLst>
            </p:nvPr>
          </p:nvPicPr>
          <p:blipFill>
            <a:blip r:embed="rId15" cstate="print"/>
            <a:stretch>
              <a:fillRect/>
            </a:stretch>
          </p:blipFill>
          <p:spPr bwMode="auto">
            <a:xfrm>
              <a:off x="3131840" y="4077072"/>
              <a:ext cx="941356" cy="216024"/>
            </a:xfrm>
            <a:prstGeom prst="rect">
              <a:avLst/>
            </a:prstGeom>
            <a:noFill/>
            <a:ln/>
            <a:effectLst/>
          </p:spPr>
        </p:pic>
      </p:grpSp>
      <p:grpSp>
        <p:nvGrpSpPr>
          <p:cNvPr id="36" name="Grupa 35"/>
          <p:cNvGrpSpPr/>
          <p:nvPr/>
        </p:nvGrpSpPr>
        <p:grpSpPr>
          <a:xfrm>
            <a:off x="4392488" y="3861048"/>
            <a:ext cx="2057371" cy="2160240"/>
            <a:chOff x="4644008" y="4149080"/>
            <a:chExt cx="2057371" cy="2160240"/>
          </a:xfrm>
        </p:grpSpPr>
        <p:pic>
          <p:nvPicPr>
            <p:cNvPr id="62470" name="Picture 6"/>
            <p:cNvPicPr>
              <a:picLocks noChangeAspect="1" noChangeArrowheads="1"/>
            </p:cNvPicPr>
            <p:nvPr/>
          </p:nvPicPr>
          <p:blipFill>
            <a:blip r:embed="rId16" cstate="print"/>
            <a:srcRect/>
            <a:stretch>
              <a:fillRect/>
            </a:stretch>
          </p:blipFill>
          <p:spPr bwMode="auto">
            <a:xfrm>
              <a:off x="4644008" y="4437112"/>
              <a:ext cx="2057371" cy="1872208"/>
            </a:xfrm>
            <a:prstGeom prst="rect">
              <a:avLst/>
            </a:prstGeom>
            <a:noFill/>
            <a:ln w="9525">
              <a:noFill/>
              <a:miter lim="800000"/>
              <a:headEnd/>
              <a:tailEnd/>
            </a:ln>
            <a:effectLst/>
          </p:spPr>
        </p:pic>
        <p:pic>
          <p:nvPicPr>
            <p:cNvPr id="51" name="Obraz 50" descr="TP_tmp.png"/>
            <p:cNvPicPr>
              <a:picLocks noChangeAspect="1"/>
            </p:cNvPicPr>
            <p:nvPr>
              <p:custDataLst>
                <p:tags r:id="rId5"/>
              </p:custDataLst>
            </p:nvPr>
          </p:nvPicPr>
          <p:blipFill>
            <a:blip r:embed="rId17" cstate="print"/>
            <a:stretch>
              <a:fillRect/>
            </a:stretch>
          </p:blipFill>
          <p:spPr bwMode="auto">
            <a:xfrm>
              <a:off x="5292080" y="4149080"/>
              <a:ext cx="1068568" cy="216024"/>
            </a:xfrm>
            <a:prstGeom prst="rect">
              <a:avLst/>
            </a:prstGeom>
            <a:noFill/>
            <a:ln/>
            <a:effectLst/>
          </p:spPr>
        </p:pic>
      </p:grpSp>
      <p:pic>
        <p:nvPicPr>
          <p:cNvPr id="42" name="Obraz 41" descr="TP_tmp.png"/>
          <p:cNvPicPr>
            <a:picLocks noChangeAspect="1"/>
          </p:cNvPicPr>
          <p:nvPr>
            <p:custDataLst>
              <p:tags r:id="rId4"/>
            </p:custDataLst>
          </p:nvPr>
        </p:nvPicPr>
        <p:blipFill>
          <a:blip r:embed="rId18" cstate="print">
            <a:clrChange>
              <a:clrFrom>
                <a:srgbClr val="FFFFFF"/>
              </a:clrFrom>
              <a:clrTo>
                <a:srgbClr val="FFFFFF">
                  <a:alpha val="0"/>
                </a:srgbClr>
              </a:clrTo>
            </a:clrChange>
          </a:blip>
          <a:srcRect l="-3882" t="-11811" r="-3882" b="-11811"/>
          <a:stretch>
            <a:fillRect/>
          </a:stretch>
        </p:blipFill>
        <p:spPr bwMode="auto">
          <a:xfrm>
            <a:off x="6588224" y="4437112"/>
            <a:ext cx="2318712" cy="874255"/>
          </a:xfrm>
          <a:prstGeom prst="rect">
            <a:avLst/>
          </a:prstGeom>
          <a:solidFill>
            <a:srgbClr val="FFFF00"/>
          </a:solidFill>
          <a:ln w="9525" cap="flat" cmpd="sng" algn="ctr">
            <a:solidFill>
              <a:schemeClr val="tx1"/>
            </a:solidFill>
            <a:prstDash val="solid"/>
            <a:round/>
            <a:headEnd type="none" w="med" len="me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Więcej mocy, większa precyzja!</a:t>
            </a:r>
            <a:endParaRPr lang="en-US" dirty="0"/>
          </a:p>
        </p:txBody>
      </p:sp>
      <p:cxnSp>
        <p:nvCxnSpPr>
          <p:cNvPr id="4" name="Łącznik prosty ze strzałką 3"/>
          <p:cNvCxnSpPr/>
          <p:nvPr/>
        </p:nvCxnSpPr>
        <p:spPr>
          <a:xfrm>
            <a:off x="323528" y="3573016"/>
            <a:ext cx="1872208"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Łącznik prosty ze strzałką 4"/>
          <p:cNvCxnSpPr/>
          <p:nvPr/>
        </p:nvCxnSpPr>
        <p:spPr>
          <a:xfrm flipV="1">
            <a:off x="2206958" y="1805135"/>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rot="-2700000">
            <a:off x="1904561" y="3465429"/>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rostokąt 6"/>
          <p:cNvSpPr/>
          <p:nvPr/>
        </p:nvSpPr>
        <p:spPr>
          <a:xfrm>
            <a:off x="1821650" y="1735571"/>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pole tekstowe 7"/>
          <p:cNvSpPr txBox="1"/>
          <p:nvPr/>
        </p:nvSpPr>
        <p:spPr>
          <a:xfrm>
            <a:off x="179512" y="3717032"/>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9" name="pole tekstowe 8"/>
          <p:cNvSpPr txBox="1"/>
          <p:nvPr/>
        </p:nvSpPr>
        <p:spPr>
          <a:xfrm>
            <a:off x="1979712" y="1340768"/>
            <a:ext cx="604589" cy="307777"/>
          </a:xfrm>
          <a:prstGeom prst="rect">
            <a:avLst/>
          </a:prstGeom>
          <a:noFill/>
        </p:spPr>
        <p:txBody>
          <a:bodyPr wrap="none" rtlCol="0">
            <a:spAutoFit/>
          </a:bodyPr>
          <a:lstStyle/>
          <a:p>
            <a:r>
              <a:rPr lang="pl-PL" sz="1400" dirty="0" smtClean="0"/>
              <a:t>lustro</a:t>
            </a:r>
            <a:endParaRPr lang="en-US" sz="1400" dirty="0"/>
          </a:p>
        </p:txBody>
      </p:sp>
      <p:cxnSp>
        <p:nvCxnSpPr>
          <p:cNvPr id="10" name="Łącznik prosty ze strzałką 9"/>
          <p:cNvCxnSpPr/>
          <p:nvPr/>
        </p:nvCxnSpPr>
        <p:spPr>
          <a:xfrm>
            <a:off x="899592" y="342900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flipV="1">
            <a:off x="2123728" y="2348880"/>
            <a:ext cx="0" cy="28803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rot="10800000" flipV="1">
            <a:off x="2339752" y="2348880"/>
            <a:ext cx="0" cy="28803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2195736" y="3573016"/>
            <a:ext cx="1512168"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rot="5400000">
            <a:off x="3375529" y="3473343"/>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pole tekstowe 14"/>
          <p:cNvSpPr txBox="1"/>
          <p:nvPr/>
        </p:nvSpPr>
        <p:spPr>
          <a:xfrm>
            <a:off x="3491880" y="3933056"/>
            <a:ext cx="604589" cy="307777"/>
          </a:xfrm>
          <a:prstGeom prst="rect">
            <a:avLst/>
          </a:prstGeom>
          <a:noFill/>
        </p:spPr>
        <p:txBody>
          <a:bodyPr wrap="none" rtlCol="0">
            <a:spAutoFit/>
          </a:bodyPr>
          <a:lstStyle/>
          <a:p>
            <a:r>
              <a:rPr lang="pl-PL" sz="1400" dirty="0" smtClean="0"/>
              <a:t>lustro</a:t>
            </a:r>
            <a:endParaRPr lang="en-US" sz="1400" dirty="0"/>
          </a:p>
        </p:txBody>
      </p:sp>
      <p:cxnSp>
        <p:nvCxnSpPr>
          <p:cNvPr id="16" name="Łącznik prosty ze strzałką 15"/>
          <p:cNvCxnSpPr/>
          <p:nvPr/>
        </p:nvCxnSpPr>
        <p:spPr>
          <a:xfrm>
            <a:off x="2843808" y="3429000"/>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rot="10800000">
            <a:off x="2843808" y="3717032"/>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flipV="1">
            <a:off x="2195736" y="3573016"/>
            <a:ext cx="0" cy="7920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rot="10800000" flipV="1">
            <a:off x="2339752" y="4005064"/>
            <a:ext cx="0" cy="28803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rot="10800000">
            <a:off x="899592" y="3717032"/>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 name="Obraz 20" descr="TP_tmp.emf"/>
          <p:cNvPicPr>
            <a:picLocks noChangeAspect="1"/>
          </p:cNvPicPr>
          <p:nvPr>
            <p:custDataLst>
              <p:tags r:id="rId1"/>
            </p:custDataLst>
          </p:nvPr>
        </p:nvPicPr>
        <p:blipFill>
          <a:blip r:embed="rId5" cstate="print"/>
          <a:stretch>
            <a:fillRect/>
          </a:stretch>
        </p:blipFill>
        <p:spPr bwMode="auto">
          <a:xfrm>
            <a:off x="2987824" y="2996952"/>
            <a:ext cx="156011" cy="222682"/>
          </a:xfrm>
          <a:prstGeom prst="rect">
            <a:avLst/>
          </a:prstGeom>
          <a:noFill/>
          <a:ln/>
          <a:effectLst/>
        </p:spPr>
      </p:pic>
      <p:pic>
        <p:nvPicPr>
          <p:cNvPr id="22" name="Obraz 21" descr="TP_tmp.emf"/>
          <p:cNvPicPr>
            <a:picLocks noChangeAspect="1"/>
          </p:cNvPicPr>
          <p:nvPr>
            <p:custDataLst>
              <p:tags r:id="rId2"/>
            </p:custDataLst>
          </p:nvPr>
        </p:nvPicPr>
        <p:blipFill>
          <a:blip r:embed="rId6" cstate="print"/>
          <a:stretch>
            <a:fillRect/>
          </a:stretch>
        </p:blipFill>
        <p:spPr bwMode="auto">
          <a:xfrm>
            <a:off x="2555553" y="2420887"/>
            <a:ext cx="156456" cy="223318"/>
          </a:xfrm>
          <a:prstGeom prst="rect">
            <a:avLst/>
          </a:prstGeom>
          <a:noFill/>
          <a:ln/>
          <a:effectLst/>
        </p:spPr>
      </p:pic>
      <p:pic>
        <p:nvPicPr>
          <p:cNvPr id="38" name="Obraz 37" descr="TP_tmp.emf"/>
          <p:cNvPicPr>
            <a:picLocks noChangeAspect="1"/>
          </p:cNvPicPr>
          <p:nvPr>
            <p:custDataLst>
              <p:tags r:id="rId3"/>
            </p:custDataLst>
          </p:nvPr>
        </p:nvPicPr>
        <p:blipFill>
          <a:blip r:embed="rId7" cstate="print">
            <a:clrChange>
              <a:clrFrom>
                <a:srgbClr val="FFFFFF"/>
              </a:clrFrom>
              <a:clrTo>
                <a:srgbClr val="FFFFFF">
                  <a:alpha val="0"/>
                </a:srgbClr>
              </a:clrTo>
            </a:clrChange>
          </a:blip>
          <a:srcRect l="-6445" t="-11811" r="-6445" b="-11811"/>
          <a:stretch>
            <a:fillRect/>
          </a:stretch>
        </p:blipFill>
        <p:spPr bwMode="auto">
          <a:xfrm>
            <a:off x="3367094" y="5476303"/>
            <a:ext cx="1978096" cy="1182067"/>
          </a:xfrm>
          <a:prstGeom prst="rect">
            <a:avLst/>
          </a:prstGeom>
          <a:solidFill>
            <a:srgbClr val="FFFF00"/>
          </a:solidFill>
          <a:ln w="9525" cap="flat" cmpd="sng" algn="ctr">
            <a:solidFill>
              <a:schemeClr val="tx1"/>
            </a:solidFill>
            <a:prstDash val="solid"/>
            <a:round/>
            <a:headEnd type="none" w="med" len="med"/>
            <a:tailEnd type="none" w="med" len="med"/>
          </a:ln>
          <a:effectLst/>
        </p:spPr>
      </p:pic>
      <p:grpSp>
        <p:nvGrpSpPr>
          <p:cNvPr id="34" name="Grupa 33"/>
          <p:cNvGrpSpPr/>
          <p:nvPr/>
        </p:nvGrpSpPr>
        <p:grpSpPr>
          <a:xfrm>
            <a:off x="4932040" y="980728"/>
            <a:ext cx="3563888" cy="3456384"/>
            <a:chOff x="71333" y="1333466"/>
            <a:chExt cx="4223542" cy="3722856"/>
          </a:xfrm>
        </p:grpSpPr>
        <p:pic>
          <p:nvPicPr>
            <p:cNvPr id="35" name="Picture 2"/>
            <p:cNvPicPr>
              <a:picLocks noChangeAspect="1" noChangeArrowheads="1"/>
            </p:cNvPicPr>
            <p:nvPr/>
          </p:nvPicPr>
          <p:blipFill>
            <a:blip r:embed="rId8" cstate="print"/>
            <a:srcRect/>
            <a:stretch>
              <a:fillRect/>
            </a:stretch>
          </p:blipFill>
          <p:spPr bwMode="auto">
            <a:xfrm>
              <a:off x="71333" y="1730833"/>
              <a:ext cx="4223542" cy="3325489"/>
            </a:xfrm>
            <a:prstGeom prst="rect">
              <a:avLst/>
            </a:prstGeom>
            <a:noFill/>
            <a:ln w="9525">
              <a:noFill/>
              <a:miter lim="800000"/>
              <a:headEnd/>
              <a:tailEnd/>
            </a:ln>
          </p:spPr>
        </p:pic>
        <p:sp>
          <p:nvSpPr>
            <p:cNvPr id="36" name="pole tekstowe 35"/>
            <p:cNvSpPr txBox="1"/>
            <p:nvPr/>
          </p:nvSpPr>
          <p:spPr>
            <a:xfrm>
              <a:off x="71333" y="1333466"/>
              <a:ext cx="184731" cy="446276"/>
            </a:xfrm>
            <a:prstGeom prst="rect">
              <a:avLst/>
            </a:prstGeom>
            <a:noFill/>
          </p:spPr>
          <p:txBody>
            <a:bodyPr wrap="none" rtlCol="0">
              <a:spAutoFit/>
            </a:bodyPr>
            <a:lstStyle/>
            <a:p>
              <a:endParaRPr lang="en-US" sz="2300" b="1" dirty="0"/>
            </a:p>
          </p:txBody>
        </p:sp>
      </p:grpSp>
      <p:sp>
        <p:nvSpPr>
          <p:cNvPr id="37" name="pole tekstowe 36"/>
          <p:cNvSpPr txBox="1"/>
          <p:nvPr/>
        </p:nvSpPr>
        <p:spPr>
          <a:xfrm>
            <a:off x="251520" y="4509120"/>
            <a:ext cx="8424936" cy="954107"/>
          </a:xfrm>
          <a:prstGeom prst="rect">
            <a:avLst/>
          </a:prstGeom>
          <a:noFill/>
        </p:spPr>
        <p:txBody>
          <a:bodyPr wrap="square" rtlCol="0">
            <a:spAutoFit/>
          </a:bodyPr>
          <a:lstStyle/>
          <a:p>
            <a:pPr algn="ctr"/>
            <a:r>
              <a:rPr lang="pl-PL" sz="2800" dirty="0" smtClean="0"/>
              <a:t>Probabilistyczne zachowanie fotonów odpowiedzialne za ograniczenie na osiągalną precyzję pomiaru</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Dokładniej niż rozmiar protonu!</a:t>
            </a:r>
            <a:endParaRPr lang="en-US" dirty="0"/>
          </a:p>
        </p:txBody>
      </p:sp>
      <p:pic>
        <p:nvPicPr>
          <p:cNvPr id="13" name="Obraz 12" descr="TP_tmp.emf"/>
          <p:cNvPicPr>
            <a:picLocks noChangeAspect="1"/>
          </p:cNvPicPr>
          <p:nvPr>
            <p:custDataLst>
              <p:tags r:id="rId1"/>
            </p:custDataLst>
          </p:nvPr>
        </p:nvPicPr>
        <p:blipFill>
          <a:blip r:embed="rId7" cstate="print"/>
          <a:stretch>
            <a:fillRect/>
          </a:stretch>
        </p:blipFill>
        <p:spPr bwMode="auto">
          <a:xfrm>
            <a:off x="1363343" y="1599991"/>
            <a:ext cx="1752224" cy="956195"/>
          </a:xfrm>
          <a:prstGeom prst="rect">
            <a:avLst/>
          </a:prstGeom>
          <a:noFill/>
          <a:ln w="9525" cap="flat" cmpd="sng" algn="ctr">
            <a:solidFill>
              <a:schemeClr val="tx1"/>
            </a:solidFill>
            <a:prstDash val="solid"/>
            <a:round/>
            <a:headEnd type="none" w="med" len="med"/>
            <a:tailEnd type="none" w="med" len="med"/>
          </a:ln>
          <a:effectLst/>
        </p:spPr>
      </p:pic>
      <p:grpSp>
        <p:nvGrpSpPr>
          <p:cNvPr id="5" name="Grupa 4"/>
          <p:cNvGrpSpPr/>
          <p:nvPr/>
        </p:nvGrpSpPr>
        <p:grpSpPr>
          <a:xfrm>
            <a:off x="4932040" y="980728"/>
            <a:ext cx="3563888" cy="3456384"/>
            <a:chOff x="71333" y="1333466"/>
            <a:chExt cx="4223542" cy="3722856"/>
          </a:xfrm>
        </p:grpSpPr>
        <p:pic>
          <p:nvPicPr>
            <p:cNvPr id="6" name="Picture 2"/>
            <p:cNvPicPr>
              <a:picLocks noChangeAspect="1" noChangeArrowheads="1"/>
            </p:cNvPicPr>
            <p:nvPr/>
          </p:nvPicPr>
          <p:blipFill>
            <a:blip r:embed="rId8" cstate="print"/>
            <a:srcRect/>
            <a:stretch>
              <a:fillRect/>
            </a:stretch>
          </p:blipFill>
          <p:spPr bwMode="auto">
            <a:xfrm>
              <a:off x="71333" y="1730833"/>
              <a:ext cx="4223542" cy="3325489"/>
            </a:xfrm>
            <a:prstGeom prst="rect">
              <a:avLst/>
            </a:prstGeom>
            <a:noFill/>
            <a:ln w="9525">
              <a:noFill/>
              <a:miter lim="800000"/>
              <a:headEnd/>
              <a:tailEnd/>
            </a:ln>
          </p:spPr>
        </p:pic>
        <p:sp>
          <p:nvSpPr>
            <p:cNvPr id="7" name="pole tekstowe 6"/>
            <p:cNvSpPr txBox="1"/>
            <p:nvPr/>
          </p:nvSpPr>
          <p:spPr>
            <a:xfrm>
              <a:off x="71333" y="1333466"/>
              <a:ext cx="184731" cy="446276"/>
            </a:xfrm>
            <a:prstGeom prst="rect">
              <a:avLst/>
            </a:prstGeom>
            <a:noFill/>
          </p:spPr>
          <p:txBody>
            <a:bodyPr wrap="none" rtlCol="0">
              <a:spAutoFit/>
            </a:bodyPr>
            <a:lstStyle/>
            <a:p>
              <a:endParaRPr lang="en-US" sz="2300" b="1" dirty="0"/>
            </a:p>
          </p:txBody>
        </p:sp>
      </p:grpSp>
      <p:pic>
        <p:nvPicPr>
          <p:cNvPr id="15" name="Obraz 14" descr="TP_tmp.emf"/>
          <p:cNvPicPr>
            <a:picLocks noChangeAspect="1"/>
          </p:cNvPicPr>
          <p:nvPr>
            <p:custDataLst>
              <p:tags r:id="rId2"/>
            </p:custDataLst>
          </p:nvPr>
        </p:nvPicPr>
        <p:blipFill>
          <a:blip r:embed="rId9" cstate="print"/>
          <a:stretch>
            <a:fillRect/>
          </a:stretch>
        </p:blipFill>
        <p:spPr bwMode="auto">
          <a:xfrm>
            <a:off x="523517" y="2996951"/>
            <a:ext cx="1707189" cy="320097"/>
          </a:xfrm>
          <a:prstGeom prst="rect">
            <a:avLst/>
          </a:prstGeom>
          <a:noFill/>
          <a:ln/>
          <a:effectLst/>
        </p:spPr>
      </p:pic>
      <p:pic>
        <p:nvPicPr>
          <p:cNvPr id="16" name="Obraz 15" descr="TP_tmp.emf"/>
          <p:cNvPicPr>
            <a:picLocks noChangeAspect="1"/>
          </p:cNvPicPr>
          <p:nvPr>
            <p:custDataLst>
              <p:tags r:id="rId3"/>
            </p:custDataLst>
          </p:nvPr>
        </p:nvPicPr>
        <p:blipFill>
          <a:blip r:embed="rId10" cstate="print"/>
          <a:stretch>
            <a:fillRect/>
          </a:stretch>
        </p:blipFill>
        <p:spPr bwMode="auto">
          <a:xfrm>
            <a:off x="2626519" y="2996951"/>
            <a:ext cx="1422724" cy="319952"/>
          </a:xfrm>
          <a:prstGeom prst="rect">
            <a:avLst/>
          </a:prstGeom>
          <a:noFill/>
          <a:ln/>
          <a:effectLst/>
        </p:spPr>
      </p:pic>
      <p:pic>
        <p:nvPicPr>
          <p:cNvPr id="14" name="Obraz 13" descr="TP_tmp.emf"/>
          <p:cNvPicPr>
            <a:picLocks noChangeAspect="1"/>
          </p:cNvPicPr>
          <p:nvPr>
            <p:custDataLst>
              <p:tags r:id="rId4"/>
            </p:custDataLst>
          </p:nvPr>
        </p:nvPicPr>
        <p:blipFill>
          <a:blip r:embed="rId11" cstate="print"/>
          <a:stretch>
            <a:fillRect/>
          </a:stretch>
        </p:blipFill>
        <p:spPr bwMode="auto">
          <a:xfrm>
            <a:off x="1187624" y="3789040"/>
            <a:ext cx="2064405" cy="320228"/>
          </a:xfrm>
          <a:prstGeom prst="rect">
            <a:avLst/>
          </a:prstGeom>
          <a:noFill/>
          <a:ln/>
          <a:effectLst/>
        </p:spPr>
      </p:pic>
      <p:sp>
        <p:nvSpPr>
          <p:cNvPr id="17" name="pole tekstowe 16"/>
          <p:cNvSpPr txBox="1"/>
          <p:nvPr/>
        </p:nvSpPr>
        <p:spPr>
          <a:xfrm>
            <a:off x="755576" y="4653136"/>
            <a:ext cx="7740352" cy="523220"/>
          </a:xfrm>
          <a:prstGeom prst="rect">
            <a:avLst/>
          </a:prstGeom>
          <a:noFill/>
        </p:spPr>
        <p:txBody>
          <a:bodyPr wrap="square" rtlCol="0">
            <a:spAutoFit/>
          </a:bodyPr>
          <a:lstStyle/>
          <a:p>
            <a:pPr algn="ctr"/>
            <a:r>
              <a:rPr lang="pl-PL" sz="2800" dirty="0" smtClean="0"/>
              <a:t>Mimo to wciąż nie wykryto fal grawitacyjnych!</a:t>
            </a:r>
            <a:endParaRPr lang="en-US" sz="2800" dirty="0"/>
          </a:p>
        </p:txBody>
      </p:sp>
      <p:sp>
        <p:nvSpPr>
          <p:cNvPr id="18" name="pole tekstowe 17"/>
          <p:cNvSpPr txBox="1"/>
          <p:nvPr/>
        </p:nvSpPr>
        <p:spPr>
          <a:xfrm>
            <a:off x="827584" y="5301208"/>
            <a:ext cx="7740352" cy="1200329"/>
          </a:xfrm>
          <a:prstGeom prst="rect">
            <a:avLst/>
          </a:prstGeom>
          <a:noFill/>
        </p:spPr>
        <p:txBody>
          <a:bodyPr wrap="square" rtlCol="0">
            <a:spAutoFit/>
          </a:bodyPr>
          <a:lstStyle/>
          <a:p>
            <a:pPr algn="ctr"/>
            <a:r>
              <a:rPr lang="pl-PL" sz="3600" b="1" dirty="0" smtClean="0"/>
              <a:t>Czy da się zwiększyć precyzję dzięki własnościom kwantowym fotonów?</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Grawtacja</a:t>
            </a:r>
            <a:r>
              <a:rPr lang="pl-PL" dirty="0" smtClean="0"/>
              <a:t> według Newtona</a:t>
            </a:r>
            <a:endParaRPr lang="en-US" dirty="0"/>
          </a:p>
        </p:txBody>
      </p:sp>
      <p:pic>
        <p:nvPicPr>
          <p:cNvPr id="26626" name="Picture 2" descr="http://images.wikia.com/fisicajatai/pt-br/images/1/19/Newton.jpg"/>
          <p:cNvPicPr>
            <a:picLocks noChangeAspect="1" noChangeArrowheads="1"/>
          </p:cNvPicPr>
          <p:nvPr/>
        </p:nvPicPr>
        <p:blipFill>
          <a:blip r:embed="rId8" cstate="print"/>
          <a:srcRect/>
          <a:stretch>
            <a:fillRect/>
          </a:stretch>
        </p:blipFill>
        <p:spPr bwMode="auto">
          <a:xfrm>
            <a:off x="467544" y="1412776"/>
            <a:ext cx="2016224" cy="2118846"/>
          </a:xfrm>
          <a:prstGeom prst="rect">
            <a:avLst/>
          </a:prstGeom>
          <a:noFill/>
        </p:spPr>
      </p:pic>
      <p:sp>
        <p:nvSpPr>
          <p:cNvPr id="5" name="Elipsa 4"/>
          <p:cNvSpPr/>
          <p:nvPr/>
        </p:nvSpPr>
        <p:spPr>
          <a:xfrm>
            <a:off x="1835696" y="4293096"/>
            <a:ext cx="1296144" cy="1296144"/>
          </a:xfrm>
          <a:prstGeom prst="ellipse">
            <a:avLst/>
          </a:prstGeom>
          <a:solidFill>
            <a:schemeClr val="accent1">
              <a:lumMod val="40000"/>
              <a:lumOff val="60000"/>
            </a:schemeClr>
          </a:solidFill>
          <a:ln>
            <a:noFill/>
          </a:ln>
          <a:scene3d>
            <a:camera prst="orthographicFront"/>
            <a:lightRig rig="threePt" dir="t"/>
          </a:scene3d>
          <a:sp3d extrusionH="635000">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a 5"/>
          <p:cNvSpPr/>
          <p:nvPr/>
        </p:nvSpPr>
        <p:spPr>
          <a:xfrm>
            <a:off x="5580112" y="2132856"/>
            <a:ext cx="1656184" cy="1584176"/>
          </a:xfrm>
          <a:prstGeom prst="ellipse">
            <a:avLst/>
          </a:prstGeom>
          <a:solidFill>
            <a:schemeClr val="accent3">
              <a:lumMod val="60000"/>
              <a:lumOff val="40000"/>
            </a:schemeClr>
          </a:solidFill>
          <a:ln>
            <a:noFill/>
          </a:ln>
          <a:scene3d>
            <a:camera prst="orthographicFront"/>
            <a:lightRig rig="threePt" dir="t"/>
          </a:scene3d>
          <a:sp3d extrusionH="635000">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descr="TP_tmp.png"/>
          <p:cNvPicPr>
            <a:picLocks noChangeAspect="1"/>
          </p:cNvPicPr>
          <p:nvPr>
            <p:custDataLst>
              <p:tags r:id="rId1"/>
            </p:custDataLst>
          </p:nvPr>
        </p:nvPicPr>
        <p:blipFill>
          <a:blip r:embed="rId9" cstate="print">
            <a:clrChange>
              <a:clrFrom>
                <a:srgbClr val="FFFFFF"/>
              </a:clrFrom>
              <a:clrTo>
                <a:srgbClr val="FFFFFF">
                  <a:alpha val="0"/>
                </a:srgbClr>
              </a:clrTo>
            </a:clrChange>
          </a:blip>
          <a:stretch>
            <a:fillRect/>
          </a:stretch>
        </p:blipFill>
        <p:spPr>
          <a:xfrm>
            <a:off x="2267744" y="4797152"/>
            <a:ext cx="330708" cy="178308"/>
          </a:xfrm>
          <a:prstGeom prst="rect">
            <a:avLst/>
          </a:prstGeom>
          <a:noFill/>
        </p:spPr>
      </p:pic>
      <p:pic>
        <p:nvPicPr>
          <p:cNvPr id="12" name="Obraz 11" descr="TP_tmp.png"/>
          <p:cNvPicPr>
            <a:picLocks noChangeAspect="1"/>
          </p:cNvPicPr>
          <p:nvPr>
            <p:custDataLst>
              <p:tags r:id="rId2"/>
            </p:custDataLst>
          </p:nvPr>
        </p:nvPicPr>
        <p:blipFill>
          <a:blip r:embed="rId10" cstate="print">
            <a:clrChange>
              <a:clrFrom>
                <a:srgbClr val="FFFFFF"/>
              </a:clrFrom>
              <a:clrTo>
                <a:srgbClr val="FFFFFF">
                  <a:alpha val="0"/>
                </a:srgbClr>
              </a:clrTo>
            </a:clrChange>
          </a:blip>
          <a:stretch>
            <a:fillRect/>
          </a:stretch>
        </p:blipFill>
        <p:spPr bwMode="auto">
          <a:xfrm>
            <a:off x="6228184" y="2780928"/>
            <a:ext cx="355638" cy="178582"/>
          </a:xfrm>
          <a:prstGeom prst="rect">
            <a:avLst/>
          </a:prstGeom>
          <a:noFill/>
          <a:ln/>
          <a:effectLst/>
        </p:spPr>
      </p:pic>
      <p:cxnSp>
        <p:nvCxnSpPr>
          <p:cNvPr id="14" name="Łącznik prosty ze strzałką 13"/>
          <p:cNvCxnSpPr/>
          <p:nvPr/>
        </p:nvCxnSpPr>
        <p:spPr>
          <a:xfrm flipV="1">
            <a:off x="3051516" y="4170446"/>
            <a:ext cx="792088"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flipH="1">
            <a:off x="4821560" y="3284984"/>
            <a:ext cx="830560" cy="4636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Obraz 18" descr="TP_tmp.png"/>
          <p:cNvPicPr>
            <a:picLocks noChangeAspect="1"/>
          </p:cNvPicPr>
          <p:nvPr>
            <p:custDataLst>
              <p:tags r:id="rId3"/>
            </p:custDataLst>
          </p:nvPr>
        </p:nvPicPr>
        <p:blipFill>
          <a:blip r:embed="rId11" cstate="print">
            <a:clrChange>
              <a:clrFrom>
                <a:srgbClr val="FFFFFF"/>
              </a:clrFrom>
              <a:clrTo>
                <a:srgbClr val="FFFFFF">
                  <a:alpha val="0"/>
                </a:srgbClr>
              </a:clrTo>
            </a:clrChange>
          </a:blip>
          <a:stretch>
            <a:fillRect/>
          </a:stretch>
        </p:blipFill>
        <p:spPr bwMode="auto">
          <a:xfrm>
            <a:off x="3169744" y="4077072"/>
            <a:ext cx="254899" cy="254899"/>
          </a:xfrm>
          <a:prstGeom prst="rect">
            <a:avLst/>
          </a:prstGeom>
          <a:noFill/>
          <a:ln/>
          <a:effectLst/>
        </p:spPr>
      </p:pic>
      <p:pic>
        <p:nvPicPr>
          <p:cNvPr id="21" name="Obraz 20" descr="TP_tmp.png"/>
          <p:cNvPicPr>
            <a:picLocks noChangeAspect="1"/>
          </p:cNvPicPr>
          <p:nvPr>
            <p:custDataLst>
              <p:tags r:id="rId4"/>
            </p:custDataLst>
          </p:nvPr>
        </p:nvPicPr>
        <p:blipFill>
          <a:blip r:embed="rId12" cstate="print">
            <a:clrChange>
              <a:clrFrom>
                <a:srgbClr val="FFFFFF"/>
              </a:clrFrom>
              <a:clrTo>
                <a:srgbClr val="FFFFFF">
                  <a:alpha val="0"/>
                </a:srgbClr>
              </a:clrTo>
            </a:clrChange>
          </a:blip>
          <a:stretch>
            <a:fillRect/>
          </a:stretch>
        </p:blipFill>
        <p:spPr bwMode="auto">
          <a:xfrm>
            <a:off x="5075801" y="3140967"/>
            <a:ext cx="255408" cy="255408"/>
          </a:xfrm>
          <a:prstGeom prst="rect">
            <a:avLst/>
          </a:prstGeom>
          <a:noFill/>
          <a:ln/>
          <a:effectLst/>
        </p:spPr>
      </p:pic>
      <p:pic>
        <p:nvPicPr>
          <p:cNvPr id="24" name="Obraz 23" descr="TP_tmp.png"/>
          <p:cNvPicPr>
            <a:picLocks noChangeAspect="1"/>
          </p:cNvPicPr>
          <p:nvPr>
            <p:custDataLst>
              <p:tags r:id="rId5"/>
            </p:custDataLst>
          </p:nvPr>
        </p:nvPicPr>
        <p:blipFill>
          <a:blip r:embed="rId13" cstate="print">
            <a:clrChange>
              <a:clrFrom>
                <a:srgbClr val="FFFFFF"/>
              </a:clrFrom>
              <a:clrTo>
                <a:srgbClr val="FFFFFF">
                  <a:alpha val="0"/>
                </a:srgbClr>
              </a:clrTo>
            </a:clrChange>
          </a:blip>
          <a:srcRect l="-3375" t="-14903" r="-3375" b="-14903"/>
          <a:stretch>
            <a:fillRect/>
          </a:stretch>
        </p:blipFill>
        <p:spPr bwMode="auto">
          <a:xfrm>
            <a:off x="4788024" y="4581128"/>
            <a:ext cx="2877762" cy="792353"/>
          </a:xfrm>
          <a:prstGeom prst="rect">
            <a:avLst/>
          </a:prstGeom>
          <a:noFill/>
          <a:ln>
            <a:solidFill>
              <a:schemeClr val="tx1"/>
            </a:solidFill>
          </a:ln>
          <a:effectLst/>
        </p:spPr>
      </p:pic>
      <p:sp>
        <p:nvSpPr>
          <p:cNvPr id="25" name="pole tekstowe 24"/>
          <p:cNvSpPr txBox="1"/>
          <p:nvPr/>
        </p:nvSpPr>
        <p:spPr>
          <a:xfrm>
            <a:off x="3923928" y="5517232"/>
            <a:ext cx="4924553" cy="461665"/>
          </a:xfrm>
          <a:prstGeom prst="rect">
            <a:avLst/>
          </a:prstGeom>
          <a:noFill/>
        </p:spPr>
        <p:txBody>
          <a:bodyPr wrap="none" rtlCol="0">
            <a:spAutoFit/>
          </a:bodyPr>
          <a:lstStyle/>
          <a:p>
            <a:r>
              <a:rPr lang="pl-PL" sz="2400" dirty="0" smtClean="0"/>
              <a:t>Prawo powszechnego ciążenia (1687r)</a:t>
            </a:r>
            <a:endParaRPr lang="en-US" sz="2400" dirty="0"/>
          </a:p>
        </p:txBody>
      </p:sp>
      <p:sp>
        <p:nvSpPr>
          <p:cNvPr id="26" name="Nawias klamrowy otwierający 25"/>
          <p:cNvSpPr/>
          <p:nvPr/>
        </p:nvSpPr>
        <p:spPr>
          <a:xfrm rot="3627098">
            <a:off x="3689444" y="752255"/>
            <a:ext cx="478604" cy="4564463"/>
          </a:xfrm>
          <a:prstGeom prst="leftBrace">
            <a:avLst>
              <a:gd name="adj1" fmla="val 88601"/>
              <a:gd name="adj2" fmla="val 4893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Obraz 27" descr="TP_tmp.png"/>
          <p:cNvPicPr>
            <a:picLocks noChangeAspect="1"/>
          </p:cNvPicPr>
          <p:nvPr>
            <p:custDataLst>
              <p:tags r:id="rId6"/>
            </p:custDataLst>
          </p:nvPr>
        </p:nvPicPr>
        <p:blipFill>
          <a:blip r:embed="rId14" cstate="print">
            <a:clrChange>
              <a:clrFrom>
                <a:srgbClr val="FFFFFF"/>
              </a:clrFrom>
              <a:clrTo>
                <a:srgbClr val="FFFFFF">
                  <a:alpha val="0"/>
                </a:srgbClr>
              </a:clrTo>
            </a:clrChange>
          </a:blip>
          <a:stretch>
            <a:fillRect/>
          </a:stretch>
        </p:blipFill>
        <p:spPr bwMode="auto">
          <a:xfrm>
            <a:off x="3635896" y="2564904"/>
            <a:ext cx="153244" cy="127193"/>
          </a:xfrm>
          <a:prstGeom prst="rect">
            <a:avLst/>
          </a:prstGeom>
          <a:noFill/>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 interferują fotony</a:t>
            </a:r>
            <a:endParaRPr lang="en-US" dirty="0"/>
          </a:p>
        </p:txBody>
      </p:sp>
      <p:cxnSp>
        <p:nvCxnSpPr>
          <p:cNvPr id="5" name="Łącznik prosty ze strzałką 4"/>
          <p:cNvCxnSpPr/>
          <p:nvPr/>
        </p:nvCxnSpPr>
        <p:spPr>
          <a:xfrm flipV="1">
            <a:off x="6804248" y="1268760"/>
            <a:ext cx="0" cy="209596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flipV="1">
            <a:off x="6804248" y="2995378"/>
            <a:ext cx="1522827" cy="157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flipV="1">
            <a:off x="6804248" y="2996953"/>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3275856" y="2996952"/>
            <a:ext cx="3600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1619672" y="4725144"/>
            <a:ext cx="163531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3347864" y="4725144"/>
            <a:ext cx="3492000" cy="773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flipV="1">
            <a:off x="3275856" y="2996952"/>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rot="-2700000">
            <a:off x="2973459" y="4657246"/>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rostokąt 12"/>
          <p:cNvSpPr/>
          <p:nvPr/>
        </p:nvSpPr>
        <p:spPr>
          <a:xfrm rot="-2700000">
            <a:off x="2890548" y="2927388"/>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pole tekstowe 13"/>
          <p:cNvSpPr txBox="1"/>
          <p:nvPr/>
        </p:nvSpPr>
        <p:spPr>
          <a:xfrm>
            <a:off x="2267744" y="5085184"/>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15" name="pole tekstowe 14"/>
          <p:cNvSpPr txBox="1"/>
          <p:nvPr/>
        </p:nvSpPr>
        <p:spPr>
          <a:xfrm>
            <a:off x="2987824" y="3212976"/>
            <a:ext cx="604589" cy="307777"/>
          </a:xfrm>
          <a:prstGeom prst="rect">
            <a:avLst/>
          </a:prstGeom>
          <a:noFill/>
        </p:spPr>
        <p:txBody>
          <a:bodyPr wrap="none" rtlCol="0">
            <a:spAutoFit/>
          </a:bodyPr>
          <a:lstStyle/>
          <a:p>
            <a:r>
              <a:rPr lang="pl-PL" sz="1400" dirty="0" smtClean="0"/>
              <a:t>lustro</a:t>
            </a:r>
            <a:endParaRPr lang="en-US" sz="1400" dirty="0"/>
          </a:p>
        </p:txBody>
      </p:sp>
      <p:sp>
        <p:nvSpPr>
          <p:cNvPr id="16" name="Prostokąt 15"/>
          <p:cNvSpPr/>
          <p:nvPr/>
        </p:nvSpPr>
        <p:spPr>
          <a:xfrm rot="-2700000">
            <a:off x="6437692" y="4690963"/>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pole tekstowe 16"/>
          <p:cNvSpPr txBox="1"/>
          <p:nvPr/>
        </p:nvSpPr>
        <p:spPr>
          <a:xfrm>
            <a:off x="6497464" y="5049803"/>
            <a:ext cx="604589" cy="307777"/>
          </a:xfrm>
          <a:prstGeom prst="rect">
            <a:avLst/>
          </a:prstGeom>
          <a:noFill/>
        </p:spPr>
        <p:txBody>
          <a:bodyPr wrap="none" rtlCol="0">
            <a:spAutoFit/>
          </a:bodyPr>
          <a:lstStyle/>
          <a:p>
            <a:r>
              <a:rPr lang="pl-PL" sz="1400" dirty="0" smtClean="0"/>
              <a:t>lustro</a:t>
            </a:r>
            <a:endParaRPr lang="en-US" sz="1400" dirty="0"/>
          </a:p>
        </p:txBody>
      </p:sp>
      <p:sp>
        <p:nvSpPr>
          <p:cNvPr id="18" name="Prostokąt 17"/>
          <p:cNvSpPr/>
          <p:nvPr/>
        </p:nvSpPr>
        <p:spPr>
          <a:xfrm rot="-2700000">
            <a:off x="6441065" y="2961374"/>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9" name="pole tekstowe 18"/>
          <p:cNvSpPr txBox="1"/>
          <p:nvPr/>
        </p:nvSpPr>
        <p:spPr>
          <a:xfrm>
            <a:off x="5940152" y="3284985"/>
            <a:ext cx="1972207" cy="307777"/>
          </a:xfrm>
          <a:prstGeom prst="rect">
            <a:avLst/>
          </a:prstGeom>
          <a:noFill/>
        </p:spPr>
        <p:txBody>
          <a:bodyPr wrap="none" rtlCol="0">
            <a:spAutoFit/>
          </a:bodyPr>
          <a:lstStyle/>
          <a:p>
            <a:r>
              <a:rPr lang="pl-PL" sz="1400" dirty="0" smtClean="0"/>
              <a:t>lustro półprzepuszczalne</a:t>
            </a:r>
            <a:endParaRPr lang="en-US" sz="1400" dirty="0"/>
          </a:p>
        </p:txBody>
      </p:sp>
      <p:cxnSp>
        <p:nvCxnSpPr>
          <p:cNvPr id="21" name="Łącznik prosty ze strzałką 20"/>
          <p:cNvCxnSpPr/>
          <p:nvPr/>
        </p:nvCxnSpPr>
        <p:spPr>
          <a:xfrm>
            <a:off x="2195736" y="436510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a:off x="4943078" y="447295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p:nvPr/>
        </p:nvCxnSpPr>
        <p:spPr>
          <a:xfrm rot="16200000">
            <a:off x="6851290" y="393289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p:nvPr/>
        </p:nvCxnSpPr>
        <p:spPr>
          <a:xfrm rot="16200000">
            <a:off x="3322898" y="378887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a:off x="4943078" y="2744763"/>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p:cNvCxnSpPr/>
          <p:nvPr/>
        </p:nvCxnSpPr>
        <p:spPr>
          <a:xfrm>
            <a:off x="7463358" y="2816771"/>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rot="16200000">
            <a:off x="6851290" y="213269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pole tekstowe 45"/>
          <p:cNvSpPr txBox="1"/>
          <p:nvPr/>
        </p:nvSpPr>
        <p:spPr>
          <a:xfrm>
            <a:off x="539552" y="5733256"/>
            <a:ext cx="7740352" cy="954107"/>
          </a:xfrm>
          <a:prstGeom prst="rect">
            <a:avLst/>
          </a:prstGeom>
          <a:noFill/>
        </p:spPr>
        <p:txBody>
          <a:bodyPr wrap="square" rtlCol="0">
            <a:spAutoFit/>
          </a:bodyPr>
          <a:lstStyle/>
          <a:p>
            <a:pPr algn="ctr"/>
            <a:r>
              <a:rPr lang="pl-PL" sz="2800" dirty="0" smtClean="0"/>
              <a:t>Aby możliwa była interferencja jeden foton musi poruszać się dwoma drogami naraz!</a:t>
            </a:r>
            <a:endParaRPr lang="en-US" sz="2800" dirty="0"/>
          </a:p>
        </p:txBody>
      </p:sp>
      <p:sp>
        <p:nvSpPr>
          <p:cNvPr id="47" name="Elipsa 46"/>
          <p:cNvSpPr/>
          <p:nvPr/>
        </p:nvSpPr>
        <p:spPr>
          <a:xfrm>
            <a:off x="1259632"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ipsa 50"/>
          <p:cNvSpPr/>
          <p:nvPr/>
        </p:nvSpPr>
        <p:spPr>
          <a:xfrm>
            <a:off x="6876256" y="2852936"/>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upa 52"/>
          <p:cNvGrpSpPr/>
          <p:nvPr/>
        </p:nvGrpSpPr>
        <p:grpSpPr>
          <a:xfrm>
            <a:off x="3347864" y="4640019"/>
            <a:ext cx="288032" cy="301149"/>
            <a:chOff x="2411760" y="4568011"/>
            <a:chExt cx="288032" cy="301149"/>
          </a:xfrm>
        </p:grpSpPr>
        <p:sp>
          <p:nvSpPr>
            <p:cNvPr id="48" name="Elipsa 47"/>
            <p:cNvSpPr/>
            <p:nvPr/>
          </p:nvSpPr>
          <p:spPr>
            <a:xfrm>
              <a:off x="2411760" y="4581128"/>
              <a:ext cx="288032" cy="288032"/>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ole tekstowe 51"/>
            <p:cNvSpPr txBox="1"/>
            <p:nvPr/>
          </p:nvSpPr>
          <p:spPr>
            <a:xfrm>
              <a:off x="2413654" y="4568011"/>
              <a:ext cx="263214" cy="276999"/>
            </a:xfrm>
            <a:prstGeom prst="rect">
              <a:avLst/>
            </a:prstGeom>
            <a:noFill/>
          </p:spPr>
          <p:txBody>
            <a:bodyPr wrap="none" rtlCol="0">
              <a:spAutoFit/>
            </a:bodyPr>
            <a:lstStyle/>
            <a:p>
              <a:r>
                <a:rPr lang="pl-PL" sz="1200" dirty="0" smtClean="0"/>
                <a:t>1</a:t>
              </a:r>
              <a:endParaRPr lang="en-US" sz="1200" dirty="0"/>
            </a:p>
          </p:txBody>
        </p:sp>
      </p:grpSp>
      <p:grpSp>
        <p:nvGrpSpPr>
          <p:cNvPr id="55" name="Grupa 54"/>
          <p:cNvGrpSpPr/>
          <p:nvPr/>
        </p:nvGrpSpPr>
        <p:grpSpPr>
          <a:xfrm>
            <a:off x="3131840" y="4437112"/>
            <a:ext cx="288032" cy="288032"/>
            <a:chOff x="2195736" y="4365104"/>
            <a:chExt cx="288032" cy="288032"/>
          </a:xfrm>
        </p:grpSpPr>
        <p:sp>
          <p:nvSpPr>
            <p:cNvPr id="49" name="Elipsa 48"/>
            <p:cNvSpPr/>
            <p:nvPr/>
          </p:nvSpPr>
          <p:spPr>
            <a:xfrm>
              <a:off x="2195736" y="4365104"/>
              <a:ext cx="288032" cy="288032"/>
            </a:xfrm>
            <a:prstGeom prst="ellipse">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ole tekstowe 53"/>
            <p:cNvSpPr txBox="1"/>
            <p:nvPr/>
          </p:nvSpPr>
          <p:spPr>
            <a:xfrm>
              <a:off x="2195736" y="4365104"/>
              <a:ext cx="263214" cy="276999"/>
            </a:xfrm>
            <a:prstGeom prst="rect">
              <a:avLst/>
            </a:prstGeom>
            <a:noFill/>
          </p:spPr>
          <p:txBody>
            <a:bodyPr wrap="none" rtlCol="0">
              <a:spAutoFit/>
            </a:bodyPr>
            <a:lstStyle/>
            <a:p>
              <a:r>
                <a:rPr lang="pl-PL" sz="1200" dirty="0" smtClean="0"/>
                <a:t>2</a:t>
              </a:r>
              <a:endParaRPr lang="en-US" sz="1200" dirty="0"/>
            </a:p>
          </p:txBody>
        </p:sp>
      </p:grpSp>
      <p:pic>
        <p:nvPicPr>
          <p:cNvPr id="57" name="Obraz 56" descr="TP_tmp.emf"/>
          <p:cNvPicPr>
            <a:picLocks noChangeAspect="1"/>
          </p:cNvPicPr>
          <p:nvPr>
            <p:custDataLst>
              <p:tags r:id="rId1"/>
            </p:custDataLst>
          </p:nvPr>
        </p:nvPicPr>
        <p:blipFill>
          <a:blip r:embed="rId5" cstate="print"/>
          <a:stretch>
            <a:fillRect/>
          </a:stretch>
        </p:blipFill>
        <p:spPr bwMode="auto">
          <a:xfrm>
            <a:off x="3851920" y="3645024"/>
            <a:ext cx="2170262" cy="390518"/>
          </a:xfrm>
          <a:prstGeom prst="rect">
            <a:avLst/>
          </a:prstGeom>
          <a:noFill/>
          <a:ln w="9525" cap="flat" cmpd="sng" algn="ctr">
            <a:noFill/>
            <a:prstDash val="solid"/>
            <a:round/>
            <a:headEnd type="none" w="med" len="med"/>
            <a:tailEnd type="none" w="med" len="med"/>
          </a:ln>
          <a:effectLst/>
        </p:spPr>
      </p:pic>
      <p:pic>
        <p:nvPicPr>
          <p:cNvPr id="58" name="Picture 4" descr="http://www.deviantart.com/download/163302750/Schrodinger__s_Cat_by_Draguunthor.png"/>
          <p:cNvPicPr>
            <a:picLocks noChangeAspect="1" noChangeArrowheads="1"/>
          </p:cNvPicPr>
          <p:nvPr/>
        </p:nvPicPr>
        <p:blipFill>
          <a:blip r:embed="rId6" cstate="print">
            <a:clrChange>
              <a:clrFrom>
                <a:srgbClr val="FFFFFF"/>
              </a:clrFrom>
              <a:clrTo>
                <a:srgbClr val="FFFFFF">
                  <a:alpha val="0"/>
                </a:srgbClr>
              </a:clrTo>
            </a:clrChange>
          </a:blip>
          <a:srcRect l="6424" b="7428"/>
          <a:stretch>
            <a:fillRect/>
          </a:stretch>
        </p:blipFill>
        <p:spPr bwMode="auto">
          <a:xfrm>
            <a:off x="179512" y="980728"/>
            <a:ext cx="1988479" cy="1944216"/>
          </a:xfrm>
          <a:prstGeom prst="rect">
            <a:avLst/>
          </a:prstGeom>
          <a:noFill/>
        </p:spPr>
      </p:pic>
      <p:pic>
        <p:nvPicPr>
          <p:cNvPr id="77" name="Obraz 76" descr="TP_tmp.emf"/>
          <p:cNvPicPr>
            <a:picLocks noChangeAspect="1"/>
          </p:cNvPicPr>
          <p:nvPr>
            <p:custDataLst>
              <p:tags r:id="rId2"/>
            </p:custDataLst>
          </p:nvPr>
        </p:nvPicPr>
        <p:blipFill>
          <a:blip r:embed="rId7" cstate="print"/>
          <a:stretch>
            <a:fillRect/>
          </a:stretch>
        </p:blipFill>
        <p:spPr bwMode="auto">
          <a:xfrm>
            <a:off x="1908414" y="1916832"/>
            <a:ext cx="3200606" cy="390473"/>
          </a:xfrm>
          <a:prstGeom prst="rect">
            <a:avLst/>
          </a:prstGeom>
          <a:noFill/>
          <a:ln/>
          <a:effectLst/>
        </p:spPr>
      </p:pic>
      <p:grpSp>
        <p:nvGrpSpPr>
          <p:cNvPr id="66" name="Grupa 65"/>
          <p:cNvGrpSpPr/>
          <p:nvPr/>
        </p:nvGrpSpPr>
        <p:grpSpPr>
          <a:xfrm>
            <a:off x="4139952" y="2852936"/>
            <a:ext cx="1786469" cy="2049941"/>
            <a:chOff x="4139952" y="2852936"/>
            <a:chExt cx="1786469" cy="2049941"/>
          </a:xfrm>
        </p:grpSpPr>
        <p:grpSp>
          <p:nvGrpSpPr>
            <p:cNvPr id="63" name="Grupa 62"/>
            <p:cNvGrpSpPr/>
            <p:nvPr/>
          </p:nvGrpSpPr>
          <p:grpSpPr>
            <a:xfrm>
              <a:off x="5637559" y="4542837"/>
              <a:ext cx="288862" cy="360040"/>
              <a:chOff x="5724128" y="5013176"/>
              <a:chExt cx="288862" cy="360040"/>
            </a:xfrm>
          </p:grpSpPr>
          <p:sp>
            <p:nvSpPr>
              <p:cNvPr id="60" name="Elipsa 59"/>
              <p:cNvSpPr/>
              <p:nvPr/>
            </p:nvSpPr>
            <p:spPr>
              <a:xfrm>
                <a:off x="5724128" y="5085184"/>
                <a:ext cx="288032" cy="288032"/>
              </a:xfrm>
              <a:prstGeom prst="ellipse">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ole tekstowe 61"/>
              <p:cNvSpPr txBox="1"/>
              <p:nvPr/>
            </p:nvSpPr>
            <p:spPr>
              <a:xfrm>
                <a:off x="5724128" y="5013176"/>
                <a:ext cx="288862" cy="338554"/>
              </a:xfrm>
              <a:prstGeom prst="rect">
                <a:avLst/>
              </a:prstGeom>
              <a:noFill/>
            </p:spPr>
            <p:txBody>
              <a:bodyPr wrap="none" rtlCol="0">
                <a:spAutoFit/>
              </a:bodyPr>
              <a:lstStyle/>
              <a:p>
                <a:r>
                  <a:rPr lang="pl-PL" sz="1600" dirty="0" smtClean="0"/>
                  <a:t>1</a:t>
                </a:r>
                <a:endParaRPr lang="en-US" sz="1600" dirty="0"/>
              </a:p>
            </p:txBody>
          </p:sp>
        </p:grpSp>
        <p:grpSp>
          <p:nvGrpSpPr>
            <p:cNvPr id="65" name="Grupa 64"/>
            <p:cNvGrpSpPr/>
            <p:nvPr/>
          </p:nvGrpSpPr>
          <p:grpSpPr>
            <a:xfrm>
              <a:off x="4139952" y="2852936"/>
              <a:ext cx="288862" cy="338554"/>
              <a:chOff x="4139952" y="2852936"/>
              <a:chExt cx="288862" cy="338554"/>
            </a:xfrm>
          </p:grpSpPr>
          <p:sp>
            <p:nvSpPr>
              <p:cNvPr id="61" name="Elipsa 60"/>
              <p:cNvSpPr/>
              <p:nvPr/>
            </p:nvSpPr>
            <p:spPr>
              <a:xfrm>
                <a:off x="4139952" y="2852936"/>
                <a:ext cx="288032" cy="288032"/>
              </a:xfrm>
              <a:prstGeom prst="ellipse">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ole tekstowe 63"/>
              <p:cNvSpPr txBox="1"/>
              <p:nvPr/>
            </p:nvSpPr>
            <p:spPr>
              <a:xfrm>
                <a:off x="4139952" y="2852936"/>
                <a:ext cx="288862" cy="338554"/>
              </a:xfrm>
              <a:prstGeom prst="rect">
                <a:avLst/>
              </a:prstGeom>
              <a:noFill/>
            </p:spPr>
            <p:txBody>
              <a:bodyPr wrap="none" rtlCol="0">
                <a:spAutoFit/>
              </a:bodyPr>
              <a:lstStyle/>
              <a:p>
                <a:r>
                  <a:rPr lang="pl-PL" sz="1600" dirty="0" smtClean="0"/>
                  <a:t>2</a:t>
                </a:r>
                <a:endParaRPr lang="en-US" sz="16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22222E-6 -1.61887E-6 L 0.21268 -1.61887E-6 " pathEditMode="relative" rAng="0" ptsTypes="AA">
                                      <p:cBhvr>
                                        <p:cTn id="6" dur="2000" fill="hold"/>
                                        <p:tgtEl>
                                          <p:spTgt spid="47"/>
                                        </p:tgtEl>
                                        <p:attrNameLst>
                                          <p:attrName>ppt_x</p:attrName>
                                          <p:attrName>ppt_y</p:attrName>
                                        </p:attrNameLst>
                                      </p:cBhvr>
                                      <p:rCtr x="106" y="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4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0" presetClass="path" presetSubtype="0" fill="hold" nodeType="withEffect">
                                  <p:stCondLst>
                                    <p:cond delay="0"/>
                                  </p:stCondLst>
                                  <p:childTnLst>
                                    <p:animMotion origin="layout" path="M -0.01563 -0.00971 C 0.03507 -0.00879 0.14358 0.00439 0.19826 -0.01388 C 0.22899 0.00023 0.26319 -0.01642 0.29514 -0.00763 C 0.31701 -0.00902 0.33194 -0.01249 0.35208 -0.01596 C 0.34965 -0.09644 0.34896 -0.1716 0.34896 -0.2537 " pathEditMode="relative" rAng="0" ptsTypes="ffffA">
                                      <p:cBhvr>
                                        <p:cTn id="16" dur="2000" fill="hold"/>
                                        <p:tgtEl>
                                          <p:spTgt spid="53"/>
                                        </p:tgtEl>
                                        <p:attrNameLst>
                                          <p:attrName>ppt_x</p:attrName>
                                          <p:attrName>ppt_y</p:attrName>
                                        </p:attrNameLst>
                                      </p:cBhvr>
                                      <p:rCtr x="184" y="-115"/>
                                    </p:animMotion>
                                  </p:childTnLst>
                                </p:cTn>
                              </p:par>
                              <p:par>
                                <p:cTn id="17" presetID="0" presetClass="path" presetSubtype="0" fill="hold" nodeType="withEffect">
                                  <p:stCondLst>
                                    <p:cond delay="0"/>
                                  </p:stCondLst>
                                  <p:childTnLst>
                                    <p:animMotion origin="layout" path="M 1.38889E-6 -6.47549E-6 C -0.00261 -0.07263 -0.00365 -0.14455 -0.00452 -0.2174 C 0.00017 -0.25371 -0.00643 -0.22757 0.05087 -0.22757 C 0.05955 -0.22757 0.0684 -0.22896 0.07708 -0.22966 C 0.11094 -0.22757 0.14479 -0.22827 0.17847 -0.22549 C 0.18177 -0.22526 0.18785 -0.22133 0.18785 -0.22133 C 0.19982 -0.22272 0.21667 -0.23151 0.22778 -0.23174 C 0.33698 -0.23405 0.28732 -0.23359 0.37708 -0.23359 " pathEditMode="relative" ptsTypes="fffffffA">
                                      <p:cBhvr>
                                        <p:cTn id="18" dur="2000" fill="hold"/>
                                        <p:tgtEl>
                                          <p:spTgt spid="55"/>
                                        </p:tgtEl>
                                        <p:attrNameLst>
                                          <p:attrName>ppt_x</p:attrName>
                                          <p:attrName>ppt_y</p:attrName>
                                        </p:attrNameLst>
                                      </p:cBhvr>
                                    </p:animMotion>
                                  </p:childTnLst>
                                </p:cTn>
                              </p:par>
                            </p:childTnLst>
                          </p:cTn>
                        </p:par>
                        <p:par>
                          <p:cTn id="19" fill="hold">
                            <p:stCondLst>
                              <p:cond delay="4000"/>
                            </p:stCondLst>
                            <p:childTnLst>
                              <p:par>
                                <p:cTn id="20" presetID="1" presetClass="exit" presetSubtype="0" fill="hold" nodeType="afterEffect">
                                  <p:stCondLst>
                                    <p:cond delay="0"/>
                                  </p:stCondLst>
                                  <p:childTnLst>
                                    <p:set>
                                      <p:cBhvr>
                                        <p:cTn id="21" dur="1" fill="hold">
                                          <p:stCondLst>
                                            <p:cond delay="0"/>
                                          </p:stCondLst>
                                        </p:cTn>
                                        <p:tgtEl>
                                          <p:spTgt spid="5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5"/>
                                        </p:tgtEl>
                                        <p:attrNameLst>
                                          <p:attrName>style.visibility</p:attrName>
                                        </p:attrNameLst>
                                      </p:cBhvr>
                                      <p:to>
                                        <p:strVal val="hidden"/>
                                      </p:to>
                                    </p:set>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63" presetClass="path" presetSubtype="0" accel="50000" decel="50000" fill="hold" grpId="1" nodeType="withEffect">
                                  <p:stCondLst>
                                    <p:cond delay="0"/>
                                  </p:stCondLst>
                                  <p:childTnLst>
                                    <p:animMotion origin="layout" path="M 2.77778E-6 -2.74746E-6 L 0.14184 -2.74746E-6 " pathEditMode="relative" rAng="0" ptsTypes="AA">
                                      <p:cBhvr>
                                        <p:cTn id="28" dur="2000" fill="hold"/>
                                        <p:tgtEl>
                                          <p:spTgt spid="51"/>
                                        </p:tgtEl>
                                        <p:attrNameLst>
                                          <p:attrName>ppt_x</p:attrName>
                                          <p:attrName>ppt_y</p:attrName>
                                        </p:attrNameLst>
                                      </p:cBhvr>
                                      <p:rCtr x="71" y="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7" grpId="1" animBg="1"/>
      <p:bldP spid="51" grpId="0" animBg="1"/>
      <p:bldP spid="51" grpId="1" animBg="1"/>
      <p:bldP spid="51"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Fotony: każdy sobie czy razem?</a:t>
            </a:r>
            <a:endParaRPr lang="en-US" dirty="0"/>
          </a:p>
        </p:txBody>
      </p:sp>
      <p:cxnSp>
        <p:nvCxnSpPr>
          <p:cNvPr id="4" name="Łącznik prosty ze strzałką 3"/>
          <p:cNvCxnSpPr/>
          <p:nvPr/>
        </p:nvCxnSpPr>
        <p:spPr>
          <a:xfrm flipV="1">
            <a:off x="6804248" y="1268760"/>
            <a:ext cx="0" cy="209596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Łącznik prosty ze strzałką 4"/>
          <p:cNvCxnSpPr/>
          <p:nvPr/>
        </p:nvCxnSpPr>
        <p:spPr>
          <a:xfrm flipV="1">
            <a:off x="6804248" y="2995378"/>
            <a:ext cx="1522827" cy="1575"/>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flipV="1">
            <a:off x="6804248" y="2996953"/>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3275856" y="2996952"/>
            <a:ext cx="3600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1619672" y="4725144"/>
            <a:ext cx="163531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3347864" y="4725144"/>
            <a:ext cx="3492000" cy="773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3275856" y="2996952"/>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rot="-2700000">
            <a:off x="2973459" y="4657246"/>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11"/>
          <p:cNvSpPr/>
          <p:nvPr/>
        </p:nvSpPr>
        <p:spPr>
          <a:xfrm rot="-2700000">
            <a:off x="2890548" y="2927388"/>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ole tekstowe 12"/>
          <p:cNvSpPr txBox="1"/>
          <p:nvPr/>
        </p:nvSpPr>
        <p:spPr>
          <a:xfrm>
            <a:off x="2267744" y="5085184"/>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14" name="pole tekstowe 13"/>
          <p:cNvSpPr txBox="1"/>
          <p:nvPr/>
        </p:nvSpPr>
        <p:spPr>
          <a:xfrm>
            <a:off x="2987824" y="3212976"/>
            <a:ext cx="604589" cy="307777"/>
          </a:xfrm>
          <a:prstGeom prst="rect">
            <a:avLst/>
          </a:prstGeom>
          <a:noFill/>
        </p:spPr>
        <p:txBody>
          <a:bodyPr wrap="none" rtlCol="0">
            <a:spAutoFit/>
          </a:bodyPr>
          <a:lstStyle/>
          <a:p>
            <a:r>
              <a:rPr lang="pl-PL" sz="1400" dirty="0" smtClean="0"/>
              <a:t>lustro</a:t>
            </a:r>
            <a:endParaRPr lang="en-US" sz="1400" dirty="0"/>
          </a:p>
        </p:txBody>
      </p:sp>
      <p:sp>
        <p:nvSpPr>
          <p:cNvPr id="15" name="Prostokąt 14"/>
          <p:cNvSpPr/>
          <p:nvPr/>
        </p:nvSpPr>
        <p:spPr>
          <a:xfrm rot="-2700000">
            <a:off x="6437692" y="4690963"/>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ole tekstowe 15"/>
          <p:cNvSpPr txBox="1"/>
          <p:nvPr/>
        </p:nvSpPr>
        <p:spPr>
          <a:xfrm>
            <a:off x="6497464" y="5049803"/>
            <a:ext cx="604589" cy="307777"/>
          </a:xfrm>
          <a:prstGeom prst="rect">
            <a:avLst/>
          </a:prstGeom>
          <a:noFill/>
        </p:spPr>
        <p:txBody>
          <a:bodyPr wrap="none" rtlCol="0">
            <a:spAutoFit/>
          </a:bodyPr>
          <a:lstStyle/>
          <a:p>
            <a:r>
              <a:rPr lang="pl-PL" sz="1400" dirty="0" smtClean="0"/>
              <a:t>lustro</a:t>
            </a:r>
            <a:endParaRPr lang="en-US" sz="1400" dirty="0"/>
          </a:p>
        </p:txBody>
      </p:sp>
      <p:sp>
        <p:nvSpPr>
          <p:cNvPr id="17" name="Prostokąt 16"/>
          <p:cNvSpPr/>
          <p:nvPr/>
        </p:nvSpPr>
        <p:spPr>
          <a:xfrm rot="-2700000">
            <a:off x="6441065" y="2961374"/>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pole tekstowe 17"/>
          <p:cNvSpPr txBox="1"/>
          <p:nvPr/>
        </p:nvSpPr>
        <p:spPr>
          <a:xfrm>
            <a:off x="5940152" y="3284985"/>
            <a:ext cx="1972207" cy="307777"/>
          </a:xfrm>
          <a:prstGeom prst="rect">
            <a:avLst/>
          </a:prstGeom>
          <a:noFill/>
        </p:spPr>
        <p:txBody>
          <a:bodyPr wrap="none" rtlCol="0">
            <a:spAutoFit/>
          </a:bodyPr>
          <a:lstStyle/>
          <a:p>
            <a:r>
              <a:rPr lang="pl-PL" sz="1400" dirty="0" smtClean="0"/>
              <a:t>lustro półprzepuszczalne</a:t>
            </a:r>
            <a:endParaRPr lang="en-US" sz="1400" dirty="0"/>
          </a:p>
        </p:txBody>
      </p:sp>
      <p:cxnSp>
        <p:nvCxnSpPr>
          <p:cNvPr id="19" name="Łącznik prosty ze strzałką 18"/>
          <p:cNvCxnSpPr/>
          <p:nvPr/>
        </p:nvCxnSpPr>
        <p:spPr>
          <a:xfrm>
            <a:off x="2195736" y="436510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a:off x="4943078" y="447295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rot="16200000">
            <a:off x="6851290" y="393289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rot="16200000">
            <a:off x="3322898" y="378887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a:off x="7463358" y="2816771"/>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rot="16200000">
            <a:off x="6851290" y="213269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1259632"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Elipsa 36"/>
          <p:cNvSpPr/>
          <p:nvPr/>
        </p:nvSpPr>
        <p:spPr>
          <a:xfrm>
            <a:off x="395536"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ipsa 37"/>
          <p:cNvSpPr/>
          <p:nvPr/>
        </p:nvSpPr>
        <p:spPr>
          <a:xfrm>
            <a:off x="683568"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a 38"/>
          <p:cNvSpPr/>
          <p:nvPr/>
        </p:nvSpPr>
        <p:spPr>
          <a:xfrm>
            <a:off x="971600"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a 39"/>
          <p:cNvSpPr/>
          <p:nvPr/>
        </p:nvSpPr>
        <p:spPr>
          <a:xfrm>
            <a:off x="1547664"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a 40"/>
          <p:cNvSpPr/>
          <p:nvPr/>
        </p:nvSpPr>
        <p:spPr>
          <a:xfrm>
            <a:off x="1835696"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ipsa 41"/>
          <p:cNvSpPr/>
          <p:nvPr/>
        </p:nvSpPr>
        <p:spPr>
          <a:xfrm>
            <a:off x="2123728" y="45811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rostokąt 42"/>
          <p:cNvSpPr/>
          <p:nvPr/>
        </p:nvSpPr>
        <p:spPr>
          <a:xfrm>
            <a:off x="1403648" y="5445224"/>
            <a:ext cx="6480720" cy="584775"/>
          </a:xfrm>
          <a:prstGeom prst="rect">
            <a:avLst/>
          </a:prstGeom>
        </p:spPr>
        <p:txBody>
          <a:bodyPr wrap="square">
            <a:spAutoFit/>
          </a:bodyPr>
          <a:lstStyle/>
          <a:p>
            <a:r>
              <a:rPr lang="pl-PL" sz="3200" dirty="0" smtClean="0"/>
              <a:t>każdy foton interferuje tylko ze sobą!</a:t>
            </a:r>
            <a:endParaRPr lang="en-US" sz="3200" dirty="0"/>
          </a:p>
        </p:txBody>
      </p:sp>
      <p:sp>
        <p:nvSpPr>
          <p:cNvPr id="44" name="Prostokąt 43"/>
          <p:cNvSpPr/>
          <p:nvPr/>
        </p:nvSpPr>
        <p:spPr>
          <a:xfrm>
            <a:off x="179512" y="6093296"/>
            <a:ext cx="9145016" cy="584775"/>
          </a:xfrm>
          <a:prstGeom prst="rect">
            <a:avLst/>
          </a:prstGeom>
        </p:spPr>
        <p:txBody>
          <a:bodyPr wrap="square">
            <a:spAutoFit/>
          </a:bodyPr>
          <a:lstStyle/>
          <a:p>
            <a:r>
              <a:rPr lang="pl-PL" sz="3200" dirty="0" smtClean="0"/>
              <a:t>nie wykorzystujemy korelacji kwantowych - splątania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0"/>
            <a:ext cx="8229600" cy="1143000"/>
          </a:xfrm>
        </p:spPr>
        <p:txBody>
          <a:bodyPr/>
          <a:lstStyle/>
          <a:p>
            <a:r>
              <a:rPr lang="pl-PL" dirty="0" smtClean="0"/>
              <a:t>Stany splątane</a:t>
            </a:r>
            <a:endParaRPr lang="en-US" dirty="0"/>
          </a:p>
        </p:txBody>
      </p:sp>
      <p:cxnSp>
        <p:nvCxnSpPr>
          <p:cNvPr id="4" name="Łącznik prosty ze strzałką 3"/>
          <p:cNvCxnSpPr/>
          <p:nvPr/>
        </p:nvCxnSpPr>
        <p:spPr>
          <a:xfrm flipV="1">
            <a:off x="5724128" y="1808148"/>
            <a:ext cx="0" cy="130387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Łącznik prosty ze strzałką 4"/>
          <p:cNvCxnSpPr/>
          <p:nvPr/>
        </p:nvCxnSpPr>
        <p:spPr>
          <a:xfrm flipV="1">
            <a:off x="5724128" y="2744252"/>
            <a:ext cx="1224136" cy="2"/>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flipV="1">
            <a:off x="5724128" y="2744253"/>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2195736" y="2744252"/>
            <a:ext cx="3600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539552" y="4472444"/>
            <a:ext cx="1635315"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2267744" y="4472444"/>
            <a:ext cx="3492000" cy="773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2195736" y="2744252"/>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rot="-2700000">
            <a:off x="1893339" y="4404546"/>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11"/>
          <p:cNvSpPr/>
          <p:nvPr/>
        </p:nvSpPr>
        <p:spPr>
          <a:xfrm rot="-2700000">
            <a:off x="1810428" y="2674688"/>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ole tekstowe 12"/>
          <p:cNvSpPr txBox="1"/>
          <p:nvPr/>
        </p:nvSpPr>
        <p:spPr>
          <a:xfrm>
            <a:off x="1187624" y="4832484"/>
            <a:ext cx="1972207" cy="307777"/>
          </a:xfrm>
          <a:prstGeom prst="rect">
            <a:avLst/>
          </a:prstGeom>
          <a:noFill/>
        </p:spPr>
        <p:txBody>
          <a:bodyPr wrap="none" rtlCol="0">
            <a:spAutoFit/>
          </a:bodyPr>
          <a:lstStyle/>
          <a:p>
            <a:r>
              <a:rPr lang="pl-PL" sz="1400" dirty="0" smtClean="0"/>
              <a:t>lustro półprzepuszczalne</a:t>
            </a:r>
            <a:endParaRPr lang="en-US" sz="1400" dirty="0"/>
          </a:p>
        </p:txBody>
      </p:sp>
      <p:sp>
        <p:nvSpPr>
          <p:cNvPr id="14" name="pole tekstowe 13"/>
          <p:cNvSpPr txBox="1"/>
          <p:nvPr/>
        </p:nvSpPr>
        <p:spPr>
          <a:xfrm>
            <a:off x="1907704" y="2960276"/>
            <a:ext cx="604589" cy="307777"/>
          </a:xfrm>
          <a:prstGeom prst="rect">
            <a:avLst/>
          </a:prstGeom>
          <a:noFill/>
        </p:spPr>
        <p:txBody>
          <a:bodyPr wrap="none" rtlCol="0">
            <a:spAutoFit/>
          </a:bodyPr>
          <a:lstStyle/>
          <a:p>
            <a:r>
              <a:rPr lang="pl-PL" sz="1400" dirty="0" smtClean="0"/>
              <a:t>lustro</a:t>
            </a:r>
            <a:endParaRPr lang="en-US" sz="1400" dirty="0"/>
          </a:p>
        </p:txBody>
      </p:sp>
      <p:sp>
        <p:nvSpPr>
          <p:cNvPr id="15" name="Prostokąt 14"/>
          <p:cNvSpPr/>
          <p:nvPr/>
        </p:nvSpPr>
        <p:spPr>
          <a:xfrm rot="-2700000">
            <a:off x="5357572" y="4438263"/>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ole tekstowe 15"/>
          <p:cNvSpPr txBox="1"/>
          <p:nvPr/>
        </p:nvSpPr>
        <p:spPr>
          <a:xfrm>
            <a:off x="5417344" y="4797103"/>
            <a:ext cx="604589" cy="307777"/>
          </a:xfrm>
          <a:prstGeom prst="rect">
            <a:avLst/>
          </a:prstGeom>
          <a:noFill/>
        </p:spPr>
        <p:txBody>
          <a:bodyPr wrap="none" rtlCol="0">
            <a:spAutoFit/>
          </a:bodyPr>
          <a:lstStyle/>
          <a:p>
            <a:r>
              <a:rPr lang="pl-PL" sz="1400" dirty="0" smtClean="0"/>
              <a:t>lustro</a:t>
            </a:r>
            <a:endParaRPr lang="en-US" sz="1400" dirty="0"/>
          </a:p>
        </p:txBody>
      </p:sp>
      <p:sp>
        <p:nvSpPr>
          <p:cNvPr id="17" name="Prostokąt 16"/>
          <p:cNvSpPr/>
          <p:nvPr/>
        </p:nvSpPr>
        <p:spPr>
          <a:xfrm rot="-2700000">
            <a:off x="5360945" y="2708674"/>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pole tekstowe 17"/>
          <p:cNvSpPr txBox="1"/>
          <p:nvPr/>
        </p:nvSpPr>
        <p:spPr>
          <a:xfrm>
            <a:off x="4860032" y="3032285"/>
            <a:ext cx="1972207" cy="307777"/>
          </a:xfrm>
          <a:prstGeom prst="rect">
            <a:avLst/>
          </a:prstGeom>
          <a:noFill/>
        </p:spPr>
        <p:txBody>
          <a:bodyPr wrap="none" rtlCol="0">
            <a:spAutoFit/>
          </a:bodyPr>
          <a:lstStyle/>
          <a:p>
            <a:r>
              <a:rPr lang="pl-PL" sz="1400" dirty="0" smtClean="0"/>
              <a:t>lustro półprzepuszczalne</a:t>
            </a:r>
            <a:endParaRPr lang="en-US" sz="1400" dirty="0"/>
          </a:p>
        </p:txBody>
      </p:sp>
      <p:cxnSp>
        <p:nvCxnSpPr>
          <p:cNvPr id="19" name="Łącznik prosty ze strzałką 18"/>
          <p:cNvCxnSpPr/>
          <p:nvPr/>
        </p:nvCxnSpPr>
        <p:spPr>
          <a:xfrm>
            <a:off x="1115616" y="4112404"/>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a:off x="3862958" y="422025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rot="16200000">
            <a:off x="5771170" y="368019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rot="16200000">
            <a:off x="2242778" y="353617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a:off x="6383238" y="2564071"/>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rot="16200000">
            <a:off x="5760132" y="2240868"/>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Elipsa 30"/>
          <p:cNvSpPr/>
          <p:nvPr/>
        </p:nvSpPr>
        <p:spPr>
          <a:xfrm>
            <a:off x="755576" y="4328428"/>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ipsa 31"/>
          <p:cNvSpPr/>
          <p:nvPr/>
        </p:nvSpPr>
        <p:spPr>
          <a:xfrm>
            <a:off x="2051720" y="5480556"/>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ole tekstowe 32"/>
          <p:cNvSpPr txBox="1"/>
          <p:nvPr/>
        </p:nvSpPr>
        <p:spPr>
          <a:xfrm>
            <a:off x="3923928" y="4544452"/>
            <a:ext cx="301686" cy="369332"/>
          </a:xfrm>
          <a:prstGeom prst="rect">
            <a:avLst/>
          </a:prstGeom>
          <a:noFill/>
        </p:spPr>
        <p:txBody>
          <a:bodyPr wrap="none" rtlCol="0">
            <a:spAutoFit/>
          </a:bodyPr>
          <a:lstStyle/>
          <a:p>
            <a:r>
              <a:rPr lang="pl-PL" dirty="0" smtClean="0"/>
              <a:t>1</a:t>
            </a:r>
            <a:endParaRPr lang="en-US" dirty="0"/>
          </a:p>
        </p:txBody>
      </p:sp>
      <p:sp>
        <p:nvSpPr>
          <p:cNvPr id="34" name="pole tekstowe 33"/>
          <p:cNvSpPr txBox="1"/>
          <p:nvPr/>
        </p:nvSpPr>
        <p:spPr>
          <a:xfrm>
            <a:off x="3851920" y="2312204"/>
            <a:ext cx="301686" cy="369332"/>
          </a:xfrm>
          <a:prstGeom prst="rect">
            <a:avLst/>
          </a:prstGeom>
          <a:noFill/>
        </p:spPr>
        <p:txBody>
          <a:bodyPr wrap="none" rtlCol="0">
            <a:spAutoFit/>
          </a:bodyPr>
          <a:lstStyle/>
          <a:p>
            <a:r>
              <a:rPr lang="pl-PL" dirty="0" smtClean="0"/>
              <a:t>2</a:t>
            </a:r>
            <a:endParaRPr lang="en-US" dirty="0"/>
          </a:p>
        </p:txBody>
      </p:sp>
      <p:pic>
        <p:nvPicPr>
          <p:cNvPr id="42" name="Obraz 41" descr="TP_tmp.emf"/>
          <p:cNvPicPr>
            <a:picLocks noChangeAspect="1"/>
          </p:cNvPicPr>
          <p:nvPr>
            <p:custDataLst>
              <p:tags r:id="rId1"/>
            </p:custDataLst>
          </p:nvPr>
        </p:nvPicPr>
        <p:blipFill>
          <a:blip r:embed="rId4" cstate="print"/>
          <a:stretch>
            <a:fillRect/>
          </a:stretch>
        </p:blipFill>
        <p:spPr bwMode="auto">
          <a:xfrm>
            <a:off x="755576" y="5840596"/>
            <a:ext cx="3878728" cy="390647"/>
          </a:xfrm>
          <a:prstGeom prst="rect">
            <a:avLst/>
          </a:prstGeom>
          <a:noFill/>
          <a:ln/>
          <a:effectLst/>
        </p:spPr>
      </p:pic>
      <p:sp>
        <p:nvSpPr>
          <p:cNvPr id="43" name="pole tekstowe 42"/>
          <p:cNvSpPr txBox="1"/>
          <p:nvPr/>
        </p:nvSpPr>
        <p:spPr>
          <a:xfrm>
            <a:off x="5292080" y="5624572"/>
            <a:ext cx="3600400" cy="677108"/>
          </a:xfrm>
          <a:prstGeom prst="rect">
            <a:avLst/>
          </a:prstGeom>
          <a:noFill/>
        </p:spPr>
        <p:txBody>
          <a:bodyPr wrap="square" rtlCol="0">
            <a:spAutoFit/>
          </a:bodyPr>
          <a:lstStyle/>
          <a:p>
            <a:pPr algn="ctr"/>
            <a:r>
              <a:rPr lang="pl-PL" sz="2400" dirty="0" smtClean="0"/>
              <a:t>Stan splątany </a:t>
            </a:r>
          </a:p>
          <a:p>
            <a:pPr algn="ctr"/>
            <a:r>
              <a:rPr lang="pl-PL" sz="1400" dirty="0" smtClean="0"/>
              <a:t>fotony zawsze tą samą drogą</a:t>
            </a:r>
            <a:endParaRPr lang="en-US" sz="1400" dirty="0"/>
          </a:p>
        </p:txBody>
      </p:sp>
      <p:sp>
        <p:nvSpPr>
          <p:cNvPr id="44" name="Elipsa 43"/>
          <p:cNvSpPr/>
          <p:nvPr/>
        </p:nvSpPr>
        <p:spPr>
          <a:xfrm>
            <a:off x="2411760" y="4328428"/>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lipsa 44"/>
          <p:cNvSpPr/>
          <p:nvPr/>
        </p:nvSpPr>
        <p:spPr>
          <a:xfrm>
            <a:off x="2699792" y="4328428"/>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lipsa 45"/>
          <p:cNvSpPr/>
          <p:nvPr/>
        </p:nvSpPr>
        <p:spPr>
          <a:xfrm>
            <a:off x="2051720" y="3968388"/>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ipsa 46"/>
          <p:cNvSpPr/>
          <p:nvPr/>
        </p:nvSpPr>
        <p:spPr>
          <a:xfrm>
            <a:off x="2051720" y="3680356"/>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Łącznik prosty ze strzałką 47"/>
          <p:cNvCxnSpPr/>
          <p:nvPr/>
        </p:nvCxnSpPr>
        <p:spPr>
          <a:xfrm flipV="1">
            <a:off x="2195736" y="3752364"/>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Łącznik prosty ze strzałką 48"/>
          <p:cNvCxnSpPr/>
          <p:nvPr/>
        </p:nvCxnSpPr>
        <p:spPr>
          <a:xfrm rot="16200000">
            <a:off x="2231740" y="5084512"/>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Prostokąt 55"/>
          <p:cNvSpPr/>
          <p:nvPr/>
        </p:nvSpPr>
        <p:spPr>
          <a:xfrm>
            <a:off x="135530" y="6488668"/>
            <a:ext cx="8590365" cy="369332"/>
          </a:xfrm>
          <a:prstGeom prst="rect">
            <a:avLst/>
          </a:prstGeom>
        </p:spPr>
        <p:txBody>
          <a:bodyPr wrap="none">
            <a:spAutoFit/>
          </a:bodyPr>
          <a:lstStyle/>
          <a:p>
            <a:pPr algn="ctr"/>
            <a:r>
              <a:rPr lang="pl-PL" b="1" dirty="0" smtClean="0"/>
              <a:t>Tak jakby używać fotonu o dwa razy większej energii, tzn. dwa razy krótszej długości fali!</a:t>
            </a:r>
            <a:endParaRPr lang="en-US" b="1" dirty="0"/>
          </a:p>
        </p:txBody>
      </p:sp>
      <p:sp>
        <p:nvSpPr>
          <p:cNvPr id="60" name="Prostokąt z rogami zaokrąglonymi z jednej strony 59"/>
          <p:cNvSpPr/>
          <p:nvPr/>
        </p:nvSpPr>
        <p:spPr>
          <a:xfrm rot="5400000">
            <a:off x="6768244" y="2384884"/>
            <a:ext cx="720080" cy="648072"/>
          </a:xfrm>
          <a:prstGeom prst="round2SameRect">
            <a:avLst>
              <a:gd name="adj1" fmla="val 5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ipsa 49"/>
          <p:cNvSpPr/>
          <p:nvPr/>
        </p:nvSpPr>
        <p:spPr>
          <a:xfrm>
            <a:off x="5796136" y="2600236"/>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ipsa 50"/>
          <p:cNvSpPr/>
          <p:nvPr/>
        </p:nvSpPr>
        <p:spPr>
          <a:xfrm>
            <a:off x="6084168" y="2600236"/>
            <a:ext cx="288032" cy="2880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upa 53"/>
          <p:cNvGrpSpPr/>
          <p:nvPr/>
        </p:nvGrpSpPr>
        <p:grpSpPr>
          <a:xfrm>
            <a:off x="0" y="404664"/>
            <a:ext cx="8138183" cy="1944216"/>
            <a:chOff x="0" y="404664"/>
            <a:chExt cx="8138183" cy="1944216"/>
          </a:xfrm>
        </p:grpSpPr>
        <p:pic>
          <p:nvPicPr>
            <p:cNvPr id="52" name="Picture 4" descr="http://www.deviantart.com/download/163302750/Schrodinger__s_Cat_by_Draguunthor.png"/>
            <p:cNvPicPr>
              <a:picLocks noChangeAspect="1" noChangeArrowheads="1"/>
            </p:cNvPicPr>
            <p:nvPr/>
          </p:nvPicPr>
          <p:blipFill>
            <a:blip r:embed="rId5" cstate="print">
              <a:clrChange>
                <a:clrFrom>
                  <a:srgbClr val="FFFFFF"/>
                </a:clrFrom>
                <a:clrTo>
                  <a:srgbClr val="FFFFFF">
                    <a:alpha val="0"/>
                  </a:srgbClr>
                </a:clrTo>
              </a:clrChange>
            </a:blip>
            <a:srcRect l="6424" b="7428"/>
            <a:stretch>
              <a:fillRect/>
            </a:stretch>
          </p:blipFill>
          <p:spPr bwMode="auto">
            <a:xfrm>
              <a:off x="0" y="404664"/>
              <a:ext cx="1988479" cy="1944216"/>
            </a:xfrm>
            <a:prstGeom prst="rect">
              <a:avLst/>
            </a:prstGeom>
            <a:noFill/>
          </p:spPr>
        </p:pic>
        <p:pic>
          <p:nvPicPr>
            <p:cNvPr id="53" name="Picture 4" descr="http://www.deviantart.com/download/163302750/Schrodinger__s_Cat_by_Draguunthor.png"/>
            <p:cNvPicPr>
              <a:picLocks noChangeAspect="1" noChangeArrowheads="1"/>
            </p:cNvPicPr>
            <p:nvPr/>
          </p:nvPicPr>
          <p:blipFill>
            <a:blip r:embed="rId5" cstate="print">
              <a:clrChange>
                <a:clrFrom>
                  <a:srgbClr val="FFFFFF"/>
                </a:clrFrom>
                <a:clrTo>
                  <a:srgbClr val="FFFFFF">
                    <a:alpha val="0"/>
                  </a:srgbClr>
                </a:clrTo>
              </a:clrChange>
            </a:blip>
            <a:srcRect l="6424" b="7428"/>
            <a:stretch>
              <a:fillRect/>
            </a:stretch>
          </p:blipFill>
          <p:spPr bwMode="auto">
            <a:xfrm>
              <a:off x="755576" y="404664"/>
              <a:ext cx="1988479" cy="1944216"/>
            </a:xfrm>
            <a:prstGeom prst="rect">
              <a:avLst/>
            </a:prstGeom>
            <a:noFill/>
          </p:spPr>
        </p:pic>
        <p:pic>
          <p:nvPicPr>
            <p:cNvPr id="57" name="Obraz 56" descr="TP_tmp.emf"/>
            <p:cNvPicPr>
              <a:picLocks noChangeAspect="1"/>
            </p:cNvPicPr>
            <p:nvPr>
              <p:custDataLst>
                <p:tags r:id="rId2"/>
              </p:custDataLst>
            </p:nvPr>
          </p:nvPicPr>
          <p:blipFill>
            <a:blip r:embed="rId6" cstate="print"/>
            <a:stretch>
              <a:fillRect/>
            </a:stretch>
          </p:blipFill>
          <p:spPr bwMode="auto">
            <a:xfrm>
              <a:off x="2483768" y="980728"/>
              <a:ext cx="5654415" cy="390474"/>
            </a:xfrm>
            <a:prstGeom prst="rect">
              <a:avLst/>
            </a:prstGeom>
            <a:noFill/>
            <a:ln/>
            <a:effectLst/>
          </p:spPr>
        </p:pic>
      </p:grpSp>
      <p:sp>
        <p:nvSpPr>
          <p:cNvPr id="59" name="Prostokąt z rogami zaokrąglonymi z jednej strony 58"/>
          <p:cNvSpPr/>
          <p:nvPr/>
        </p:nvSpPr>
        <p:spPr>
          <a:xfrm>
            <a:off x="5364088" y="1412776"/>
            <a:ext cx="720080" cy="648072"/>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1.66512E-6 L 0.00017 -0.16767 " pathEditMode="relative" rAng="0" ptsTypes="AA">
                                      <p:cBhvr>
                                        <p:cTn id="6" dur="2000" fill="hold"/>
                                        <p:tgtEl>
                                          <p:spTgt spid="32"/>
                                        </p:tgtEl>
                                        <p:attrNameLst>
                                          <p:attrName>ppt_x</p:attrName>
                                          <p:attrName>ppt_y</p:attrName>
                                        </p:attrNameLst>
                                      </p:cBhvr>
                                      <p:rCtr x="0" y="-84"/>
                                    </p:animMotion>
                                  </p:childTnLst>
                                </p:cTn>
                              </p:par>
                              <p:par>
                                <p:cTn id="7" presetID="63" presetClass="path" presetSubtype="0" accel="50000" decel="50000" fill="hold" grpId="0" nodeType="withEffect">
                                  <p:stCondLst>
                                    <p:cond delay="0"/>
                                  </p:stCondLst>
                                  <p:childTnLst>
                                    <p:animMotion origin="layout" path="M 1.38778E-17 -1.57262E-6 L 0.14965 0.00023 " pathEditMode="relative" rAng="0" ptsTypes="AA">
                                      <p:cBhvr>
                                        <p:cTn id="8" dur="2000" fill="hold"/>
                                        <p:tgtEl>
                                          <p:spTgt spid="31"/>
                                        </p:tgtEl>
                                        <p:attrNameLst>
                                          <p:attrName>ppt_x</p:attrName>
                                          <p:attrName>ppt_y</p:attrName>
                                        </p:attrNameLst>
                                      </p:cBhvr>
                                      <p:rCtr x="75" y="0"/>
                                    </p:animMotion>
                                  </p:childTnLst>
                                </p:cTn>
                              </p:par>
                            </p:childTnLst>
                          </p:cTn>
                        </p:par>
                        <p:par>
                          <p:cTn id="9" fill="hold">
                            <p:stCondLst>
                              <p:cond delay="2000"/>
                            </p:stCondLst>
                            <p:childTnLst>
                              <p:par>
                                <p:cTn id="10" presetID="1" presetClass="exit" presetSubtype="0" fill="hold" grpId="1" nodeType="afterEffect">
                                  <p:stCondLst>
                                    <p:cond delay="0"/>
                                  </p:stCondLst>
                                  <p:childTnLst>
                                    <p:set>
                                      <p:cBhvr>
                                        <p:cTn id="11" dur="1" fill="hold">
                                          <p:stCondLst>
                                            <p:cond delay="0"/>
                                          </p:stCondLst>
                                        </p:cTn>
                                        <p:tgtEl>
                                          <p:spTgt spid="32"/>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1" nodeType="after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par>
                          <p:cTn id="27" fill="hold">
                            <p:stCondLst>
                              <p:cond delay="2000"/>
                            </p:stCondLst>
                            <p:childTnLst>
                              <p:par>
                                <p:cTn id="28" presetID="0" presetClass="path" presetSubtype="0" accel="50000" decel="50000" fill="hold" grpId="1" nodeType="afterEffect">
                                  <p:stCondLst>
                                    <p:cond delay="0"/>
                                  </p:stCondLst>
                                  <p:childTnLst>
                                    <p:animMotion origin="layout" path="M 0 0.0007 C 0.01458 0.00116 0.02899 0.00162 0.04358 0.00255 C 0.06528 0.0037 0.10833 0.00671 0.10833 0.00694 C 0.12882 0.01249 0.14722 0.01156 0.16875 0.01272 C 0.18247 0.01411 0.1934 0.01688 0.20694 0.0185 C 0.22448 0.02498 0.24531 0.01665 0.26319 0.01457 C 0.27448 0.01156 0.28611 0.00578 0.29705 0.0007 C 0.3151 -0.07285 0.30833 -0.13413 0.30833 -0.22016 " pathEditMode="relative" rAng="0" ptsTypes="fffffffA">
                                      <p:cBhvr>
                                        <p:cTn id="29" dur="2000" fill="hold"/>
                                        <p:tgtEl>
                                          <p:spTgt spid="45"/>
                                        </p:tgtEl>
                                        <p:attrNameLst>
                                          <p:attrName>ppt_x</p:attrName>
                                          <p:attrName>ppt_y</p:attrName>
                                        </p:attrNameLst>
                                      </p:cBhvr>
                                      <p:rCtr x="157" y="-98"/>
                                    </p:animMotion>
                                  </p:childTnLst>
                                </p:cTn>
                              </p:par>
                              <p:par>
                                <p:cTn id="30" presetID="0" presetClass="path" presetSubtype="0" accel="50000" decel="50000" fill="hold" grpId="1" nodeType="withEffect">
                                  <p:stCondLst>
                                    <p:cond delay="0"/>
                                  </p:stCondLst>
                                  <p:childTnLst>
                                    <p:animMotion origin="layout" path="M -0.03923 0.00023 C -0.02153 0.00047 -0.00347 0.00093 0.01493 0.00162 C 0.04184 0.00255 0.09549 0.00509 0.09549 0.00532 C 0.12118 0.01018 0.14427 0.00925 0.17118 0.01041 C 0.1882 0.01157 0.20191 0.01388 0.21893 0.0155 C 0.24063 0.02128 0.26667 0.01365 0.28907 0.01203 C 0.30313 0.00925 0.31754 0.0044 0.33125 0.00023 C 0.35434 -0.0629 0.34532 -0.11517 0.34532 -0.18848 " pathEditMode="relative" rAng="0" ptsTypes="fffffffA">
                                      <p:cBhvr>
                                        <p:cTn id="31" dur="2000" fill="hold"/>
                                        <p:tgtEl>
                                          <p:spTgt spid="44"/>
                                        </p:tgtEl>
                                        <p:attrNameLst>
                                          <p:attrName>ppt_x</p:attrName>
                                          <p:attrName>ppt_y</p:attrName>
                                        </p:attrNameLst>
                                      </p:cBhvr>
                                      <p:rCtr x="197" y="-84"/>
                                    </p:animMotion>
                                  </p:childTnLst>
                                </p:cTn>
                              </p:par>
                              <p:par>
                                <p:cTn id="32" presetID="0" presetClass="path" presetSubtype="0" accel="50000" decel="50000" fill="hold" grpId="1" nodeType="withEffect">
                                  <p:stCondLst>
                                    <p:cond delay="0"/>
                                  </p:stCondLst>
                                  <p:childTnLst>
                                    <p:animMotion origin="layout" path="M 0 0 C -0.00139 -0.01341 -0.00278 -0.02821 -0.00608 -0.04093 C -0.00521 -0.07562 -0.00608 -0.10153 -0.00157 -0.13321 C -0.00104 -0.13737 -0.00139 -0.14177 0 -0.14547 C 0.00191 -0.15032 0.00972 -0.15079 0.01232 -0.15171 C 0.02274 -0.15541 0.0335 -0.16351 0.04462 -0.16397 C 0.07847 -0.16536 0.11232 -0.16536 0.14618 -0.16605 C 0.15295 -0.1679 0.15972 -0.16906 0.16614 -0.17206 C 0.18455 -0.17137 0.20312 -0.17114 0.22152 -0.16998 C 0.22708 -0.16952 0.23298 -0.1642 0.23854 -0.16397 C 0.26319 -0.16258 0.28767 -0.16258 0.31232 -0.16189 C 0.34097 -0.15911 0.32673 -0.15981 0.35538 -0.15981 " pathEditMode="relative" ptsTypes="fffffffffffA">
                                      <p:cBhvr>
                                        <p:cTn id="33" dur="2000" fill="hold"/>
                                        <p:tgtEl>
                                          <p:spTgt spid="47"/>
                                        </p:tgtEl>
                                        <p:attrNameLst>
                                          <p:attrName>ppt_x</p:attrName>
                                          <p:attrName>ppt_y</p:attrName>
                                        </p:attrNameLst>
                                      </p:cBhvr>
                                    </p:animMotion>
                                  </p:childTnLst>
                                </p:cTn>
                              </p:par>
                              <p:par>
                                <p:cTn id="34" presetID="0" presetClass="path" presetSubtype="0" accel="50000" decel="50000" fill="hold" grpId="1" nodeType="withEffect">
                                  <p:stCondLst>
                                    <p:cond delay="0"/>
                                  </p:stCondLst>
                                  <p:childTnLst>
                                    <p:animMotion origin="layout" path="M 0 0 C 0.00052 -0.0081 0.00087 -0.01642 0.00157 -0.02452 C 0.00226 -0.03215 0.00452 -0.04718 0.00452 -0.04718 C 0.00504 -0.06152 0.00573 -0.07586 0.00608 -0.0902 C 0.00764 -0.15657 -0.0118 -0.20167 0.03681 -0.2049 C 0.05573 -0.20606 0.07483 -0.20629 0.09375 -0.20699 C 0.17223 -0.22017 0.24028 -0.21323 0.32604 -0.21323 " pathEditMode="relative" ptsTypes="ffffffA">
                                      <p:cBhvr>
                                        <p:cTn id="35" dur="2000" fill="hold"/>
                                        <p:tgtEl>
                                          <p:spTgt spid="46"/>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2"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44"/>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46"/>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47"/>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par>
                          <p:cTn id="60" fill="hold">
                            <p:stCondLst>
                              <p:cond delay="0"/>
                            </p:stCondLst>
                            <p:childTnLst>
                              <p:par>
                                <p:cTn id="61" presetID="63" presetClass="path" presetSubtype="0" accel="50000" decel="50000" fill="hold" grpId="1" nodeType="afterEffect">
                                  <p:stCondLst>
                                    <p:cond delay="0"/>
                                  </p:stCondLst>
                                  <p:childTnLst>
                                    <p:animMotion origin="layout" path="M -2.77778E-6 2.59259E-6 L 0.10243 0.00555 " pathEditMode="relative" rAng="0" ptsTypes="AA">
                                      <p:cBhvr>
                                        <p:cTn id="62" dur="2000" fill="hold"/>
                                        <p:tgtEl>
                                          <p:spTgt spid="50"/>
                                        </p:tgtEl>
                                        <p:attrNameLst>
                                          <p:attrName>ppt_x</p:attrName>
                                          <p:attrName>ppt_y</p:attrName>
                                        </p:attrNameLst>
                                      </p:cBhvr>
                                      <p:rCtr x="51" y="3"/>
                                    </p:animMotion>
                                  </p:childTnLst>
                                </p:cTn>
                              </p:par>
                              <p:par>
                                <p:cTn id="63" presetID="63" presetClass="path" presetSubtype="0" accel="50000" decel="50000" fill="hold" grpId="1" nodeType="withEffect">
                                  <p:stCondLst>
                                    <p:cond delay="0"/>
                                  </p:stCondLst>
                                  <p:childTnLst>
                                    <p:animMotion origin="layout" path="M 3.61111E-6 0 L 0.08663 0.00556 " pathEditMode="relative" rAng="0" ptsTypes="AA">
                                      <p:cBhvr>
                                        <p:cTn id="64" dur="2000" fill="hold"/>
                                        <p:tgtEl>
                                          <p:spTgt spid="51"/>
                                        </p:tgtEl>
                                        <p:attrNameLst>
                                          <p:attrName>ppt_x</p:attrName>
                                          <p:attrName>ppt_y</p:attrName>
                                        </p:attrNameLst>
                                      </p:cBhvr>
                                      <p:rCtr x="43" y="3"/>
                                    </p:animMotion>
                                  </p:childTnLst>
                                </p:cTn>
                              </p:par>
                            </p:childTnLst>
                          </p:cTn>
                        </p:par>
                        <p:par>
                          <p:cTn id="65" fill="hold">
                            <p:stCondLst>
                              <p:cond delay="2000"/>
                            </p:stCondLst>
                            <p:childTnLst>
                              <p:par>
                                <p:cTn id="66" presetID="1" presetClass="exit" presetSubtype="0" fill="hold" grpId="2" nodeType="afterEffect">
                                  <p:stCondLst>
                                    <p:cond delay="0"/>
                                  </p:stCondLst>
                                  <p:childTnLst>
                                    <p:set>
                                      <p:cBhvr>
                                        <p:cTn id="67" dur="1" fill="hold">
                                          <p:stCondLst>
                                            <p:cond delay="0"/>
                                          </p:stCondLst>
                                        </p:cTn>
                                        <p:tgtEl>
                                          <p:spTgt spid="51"/>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5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43" grpId="0"/>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56" grpId="0"/>
      <p:bldP spid="50" grpId="0" animBg="1"/>
      <p:bldP spid="50" grpId="1" animBg="1"/>
      <p:bldP spid="50" grpId="2" animBg="1"/>
      <p:bldP spid="51" grpId="0" animBg="1"/>
      <p:bldP spid="51" grpId="1" animBg="1"/>
      <p:bldP spid="51"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lstStyle/>
          <a:p>
            <a:r>
              <a:rPr lang="pl-PL" dirty="0" smtClean="0"/>
              <a:t>Splątanie zwiększa czułość</a:t>
            </a:r>
            <a:endParaRPr lang="en-US" dirty="0"/>
          </a:p>
        </p:txBody>
      </p:sp>
      <p:cxnSp>
        <p:nvCxnSpPr>
          <p:cNvPr id="3" name="Łącznik prosty ze strzałką 2"/>
          <p:cNvCxnSpPr/>
          <p:nvPr/>
        </p:nvCxnSpPr>
        <p:spPr>
          <a:xfrm flipV="1">
            <a:off x="5940152" y="1844825"/>
            <a:ext cx="0" cy="130387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Łącznik prosty ze strzałką 3"/>
          <p:cNvCxnSpPr/>
          <p:nvPr/>
        </p:nvCxnSpPr>
        <p:spPr>
          <a:xfrm flipV="1">
            <a:off x="5940152" y="2852936"/>
            <a:ext cx="1224136" cy="2"/>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Łącznik prosty ze strzałką 4"/>
          <p:cNvCxnSpPr/>
          <p:nvPr/>
        </p:nvCxnSpPr>
        <p:spPr>
          <a:xfrm flipV="1">
            <a:off x="5940152" y="2852937"/>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a:off x="2411760" y="2852936"/>
            <a:ext cx="3600400"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V="1">
            <a:off x="2483768" y="4581128"/>
            <a:ext cx="3492000" cy="773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2411760" y="2852936"/>
            <a:ext cx="0" cy="1735924"/>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rot="-2700000">
            <a:off x="2109363" y="4513230"/>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 name="Prostokąt 10"/>
          <p:cNvSpPr/>
          <p:nvPr/>
        </p:nvSpPr>
        <p:spPr>
          <a:xfrm rot="-2700000">
            <a:off x="2026452" y="2783372"/>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ole tekstowe 12"/>
          <p:cNvSpPr txBox="1"/>
          <p:nvPr/>
        </p:nvSpPr>
        <p:spPr>
          <a:xfrm>
            <a:off x="2123728" y="3068960"/>
            <a:ext cx="604589" cy="307777"/>
          </a:xfrm>
          <a:prstGeom prst="rect">
            <a:avLst/>
          </a:prstGeom>
          <a:noFill/>
        </p:spPr>
        <p:txBody>
          <a:bodyPr wrap="none" rtlCol="0">
            <a:spAutoFit/>
          </a:bodyPr>
          <a:lstStyle/>
          <a:p>
            <a:r>
              <a:rPr lang="pl-PL" sz="1400" dirty="0" smtClean="0"/>
              <a:t>lustro</a:t>
            </a:r>
            <a:endParaRPr lang="en-US" sz="1400" dirty="0"/>
          </a:p>
        </p:txBody>
      </p:sp>
      <p:sp>
        <p:nvSpPr>
          <p:cNvPr id="14" name="Prostokąt 13"/>
          <p:cNvSpPr/>
          <p:nvPr/>
        </p:nvSpPr>
        <p:spPr>
          <a:xfrm rot="-2700000">
            <a:off x="5573596" y="4546947"/>
            <a:ext cx="755650" cy="90901"/>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pole tekstowe 14"/>
          <p:cNvSpPr txBox="1"/>
          <p:nvPr/>
        </p:nvSpPr>
        <p:spPr>
          <a:xfrm>
            <a:off x="5633368" y="4905787"/>
            <a:ext cx="604589" cy="307777"/>
          </a:xfrm>
          <a:prstGeom prst="rect">
            <a:avLst/>
          </a:prstGeom>
          <a:noFill/>
        </p:spPr>
        <p:txBody>
          <a:bodyPr wrap="none" rtlCol="0">
            <a:spAutoFit/>
          </a:bodyPr>
          <a:lstStyle/>
          <a:p>
            <a:r>
              <a:rPr lang="pl-PL" sz="1400" dirty="0" smtClean="0"/>
              <a:t>lustro</a:t>
            </a:r>
            <a:endParaRPr lang="en-US" sz="1400" dirty="0"/>
          </a:p>
        </p:txBody>
      </p:sp>
      <p:sp>
        <p:nvSpPr>
          <p:cNvPr id="16" name="Prostokąt 15"/>
          <p:cNvSpPr/>
          <p:nvPr/>
        </p:nvSpPr>
        <p:spPr>
          <a:xfrm rot="-2700000">
            <a:off x="5576969" y="2817358"/>
            <a:ext cx="755650" cy="10044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pole tekstowe 16"/>
          <p:cNvSpPr txBox="1"/>
          <p:nvPr/>
        </p:nvSpPr>
        <p:spPr>
          <a:xfrm>
            <a:off x="5076056" y="3140969"/>
            <a:ext cx="1972207" cy="307777"/>
          </a:xfrm>
          <a:prstGeom prst="rect">
            <a:avLst/>
          </a:prstGeom>
          <a:noFill/>
        </p:spPr>
        <p:txBody>
          <a:bodyPr wrap="none" rtlCol="0">
            <a:spAutoFit/>
          </a:bodyPr>
          <a:lstStyle/>
          <a:p>
            <a:r>
              <a:rPr lang="pl-PL" sz="1400" dirty="0" smtClean="0"/>
              <a:t>lustro półprzepuszczalne</a:t>
            </a:r>
            <a:endParaRPr lang="en-US" sz="1400" dirty="0"/>
          </a:p>
        </p:txBody>
      </p:sp>
      <p:cxnSp>
        <p:nvCxnSpPr>
          <p:cNvPr id="19" name="Łącznik prosty ze strzałką 18"/>
          <p:cNvCxnSpPr/>
          <p:nvPr/>
        </p:nvCxnSpPr>
        <p:spPr>
          <a:xfrm>
            <a:off x="4078982" y="432893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rot="16200000">
            <a:off x="5987194" y="3788879"/>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rot="16200000">
            <a:off x="2458802" y="3644863"/>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a:off x="6599262" y="2672755"/>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rot="16200000">
            <a:off x="5976156" y="2240868"/>
            <a:ext cx="36004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4139952" y="4653136"/>
            <a:ext cx="301686" cy="369332"/>
          </a:xfrm>
          <a:prstGeom prst="rect">
            <a:avLst/>
          </a:prstGeom>
          <a:noFill/>
        </p:spPr>
        <p:txBody>
          <a:bodyPr wrap="none" rtlCol="0">
            <a:spAutoFit/>
          </a:bodyPr>
          <a:lstStyle/>
          <a:p>
            <a:r>
              <a:rPr lang="pl-PL" dirty="0" smtClean="0"/>
              <a:t>1</a:t>
            </a:r>
            <a:endParaRPr lang="en-US" dirty="0"/>
          </a:p>
        </p:txBody>
      </p:sp>
      <p:sp>
        <p:nvSpPr>
          <p:cNvPr id="27" name="pole tekstowe 26"/>
          <p:cNvSpPr txBox="1"/>
          <p:nvPr/>
        </p:nvSpPr>
        <p:spPr>
          <a:xfrm>
            <a:off x="4067944" y="2420888"/>
            <a:ext cx="301686" cy="369332"/>
          </a:xfrm>
          <a:prstGeom prst="rect">
            <a:avLst/>
          </a:prstGeom>
          <a:noFill/>
        </p:spPr>
        <p:txBody>
          <a:bodyPr wrap="none" rtlCol="0">
            <a:spAutoFit/>
          </a:bodyPr>
          <a:lstStyle/>
          <a:p>
            <a:r>
              <a:rPr lang="pl-PL" dirty="0" smtClean="0"/>
              <a:t>2</a:t>
            </a:r>
            <a:endParaRPr lang="en-US" dirty="0"/>
          </a:p>
        </p:txBody>
      </p:sp>
      <p:sp>
        <p:nvSpPr>
          <p:cNvPr id="28" name="Elipsa 27"/>
          <p:cNvSpPr/>
          <p:nvPr/>
        </p:nvSpPr>
        <p:spPr>
          <a:xfrm>
            <a:off x="2627784" y="4437112"/>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ipsa 28"/>
          <p:cNvSpPr/>
          <p:nvPr/>
        </p:nvSpPr>
        <p:spPr>
          <a:xfrm>
            <a:off x="2915816" y="4437112"/>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ipsa 29"/>
          <p:cNvSpPr/>
          <p:nvPr/>
        </p:nvSpPr>
        <p:spPr>
          <a:xfrm>
            <a:off x="2267744" y="4077072"/>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ipsa 30"/>
          <p:cNvSpPr/>
          <p:nvPr/>
        </p:nvSpPr>
        <p:spPr>
          <a:xfrm>
            <a:off x="2267744" y="3789040"/>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ipsa 37"/>
          <p:cNvSpPr/>
          <p:nvPr/>
        </p:nvSpPr>
        <p:spPr>
          <a:xfrm>
            <a:off x="3203848" y="4437112"/>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a 38"/>
          <p:cNvSpPr/>
          <p:nvPr/>
        </p:nvSpPr>
        <p:spPr>
          <a:xfrm>
            <a:off x="3491880" y="4437112"/>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ipsa 39"/>
          <p:cNvSpPr/>
          <p:nvPr/>
        </p:nvSpPr>
        <p:spPr>
          <a:xfrm>
            <a:off x="2267744" y="3501008"/>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Elipsa 40"/>
          <p:cNvSpPr/>
          <p:nvPr/>
        </p:nvSpPr>
        <p:spPr>
          <a:xfrm>
            <a:off x="2267744" y="3212976"/>
            <a:ext cx="288032" cy="288032"/>
          </a:xfrm>
          <a:prstGeom prst="ellipse">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Obraz 42" descr="TP_tmp.emf"/>
          <p:cNvPicPr>
            <a:picLocks noChangeAspect="1"/>
          </p:cNvPicPr>
          <p:nvPr>
            <p:custDataLst>
              <p:tags r:id="rId1"/>
            </p:custDataLst>
          </p:nvPr>
        </p:nvPicPr>
        <p:blipFill>
          <a:blip r:embed="rId5" cstate="print"/>
          <a:stretch>
            <a:fillRect/>
          </a:stretch>
        </p:blipFill>
        <p:spPr bwMode="auto">
          <a:xfrm>
            <a:off x="755576" y="1124744"/>
            <a:ext cx="7259284" cy="390720"/>
          </a:xfrm>
          <a:prstGeom prst="rect">
            <a:avLst/>
          </a:prstGeom>
          <a:noFill/>
          <a:ln/>
          <a:effectLst/>
        </p:spPr>
      </p:pic>
      <p:sp>
        <p:nvSpPr>
          <p:cNvPr id="44" name="Nawias klamrowy zamykający 43"/>
          <p:cNvSpPr/>
          <p:nvPr/>
        </p:nvSpPr>
        <p:spPr>
          <a:xfrm rot="5400000">
            <a:off x="3023828" y="152636"/>
            <a:ext cx="288032" cy="30963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Nawias klamrowy zamykający 44"/>
          <p:cNvSpPr/>
          <p:nvPr/>
        </p:nvSpPr>
        <p:spPr>
          <a:xfrm rot="5400000">
            <a:off x="6480212" y="152636"/>
            <a:ext cx="288032" cy="30963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pole tekstowe 45"/>
          <p:cNvSpPr txBox="1"/>
          <p:nvPr/>
        </p:nvSpPr>
        <p:spPr>
          <a:xfrm>
            <a:off x="2987824" y="1844824"/>
            <a:ext cx="389850" cy="461665"/>
          </a:xfrm>
          <a:prstGeom prst="rect">
            <a:avLst/>
          </a:prstGeom>
          <a:noFill/>
        </p:spPr>
        <p:txBody>
          <a:bodyPr wrap="none" rtlCol="0">
            <a:spAutoFit/>
          </a:bodyPr>
          <a:lstStyle/>
          <a:p>
            <a:r>
              <a:rPr lang="pl-PL" sz="2400" i="1" dirty="0" smtClean="0">
                <a:latin typeface="Times New Roman" pitchFamily="18" charset="0"/>
                <a:cs typeface="Times New Roman" pitchFamily="18" charset="0"/>
              </a:rPr>
              <a:t>N</a:t>
            </a:r>
            <a:endParaRPr lang="en-US" sz="2400" i="1" dirty="0">
              <a:latin typeface="Times New Roman" pitchFamily="18" charset="0"/>
              <a:cs typeface="Times New Roman" pitchFamily="18" charset="0"/>
            </a:endParaRPr>
          </a:p>
        </p:txBody>
      </p:sp>
      <p:sp>
        <p:nvSpPr>
          <p:cNvPr id="47" name="pole tekstowe 46"/>
          <p:cNvSpPr txBox="1"/>
          <p:nvPr/>
        </p:nvSpPr>
        <p:spPr>
          <a:xfrm>
            <a:off x="6444208" y="1844824"/>
            <a:ext cx="389850" cy="461665"/>
          </a:xfrm>
          <a:prstGeom prst="rect">
            <a:avLst/>
          </a:prstGeom>
          <a:noFill/>
        </p:spPr>
        <p:txBody>
          <a:bodyPr wrap="none" rtlCol="0">
            <a:spAutoFit/>
          </a:bodyPr>
          <a:lstStyle/>
          <a:p>
            <a:r>
              <a:rPr lang="pl-PL" sz="2400" i="1" dirty="0" smtClean="0">
                <a:latin typeface="Times New Roman" pitchFamily="18" charset="0"/>
                <a:cs typeface="Times New Roman" pitchFamily="18" charset="0"/>
              </a:rPr>
              <a:t>N</a:t>
            </a:r>
            <a:endParaRPr lang="en-US" sz="2400" i="1" dirty="0">
              <a:latin typeface="Times New Roman" pitchFamily="18" charset="0"/>
              <a:cs typeface="Times New Roman" pitchFamily="18" charset="0"/>
            </a:endParaRPr>
          </a:p>
        </p:txBody>
      </p:sp>
      <p:sp>
        <p:nvSpPr>
          <p:cNvPr id="51" name="pole tekstowe 50"/>
          <p:cNvSpPr txBox="1"/>
          <p:nvPr/>
        </p:nvSpPr>
        <p:spPr>
          <a:xfrm>
            <a:off x="6095053" y="6343367"/>
            <a:ext cx="1638269" cy="369332"/>
          </a:xfrm>
          <a:prstGeom prst="rect">
            <a:avLst/>
          </a:prstGeom>
          <a:noFill/>
        </p:spPr>
        <p:txBody>
          <a:bodyPr wrap="none" rtlCol="0">
            <a:spAutoFit/>
          </a:bodyPr>
          <a:lstStyle/>
          <a:p>
            <a:r>
              <a:rPr lang="pl-PL" dirty="0" smtClean="0"/>
              <a:t>fotony splątane</a:t>
            </a:r>
            <a:endParaRPr lang="en-US" dirty="0"/>
          </a:p>
        </p:txBody>
      </p:sp>
      <p:pic>
        <p:nvPicPr>
          <p:cNvPr id="58" name="Obraz 57" descr="TP_tmp.emf"/>
          <p:cNvPicPr>
            <a:picLocks noChangeAspect="1"/>
          </p:cNvPicPr>
          <p:nvPr>
            <p:custDataLst>
              <p:tags r:id="rId2"/>
            </p:custDataLst>
          </p:nvPr>
        </p:nvPicPr>
        <p:blipFill>
          <a:blip r:embed="rId6" cstate="print"/>
          <a:stretch>
            <a:fillRect/>
          </a:stretch>
        </p:blipFill>
        <p:spPr bwMode="auto">
          <a:xfrm>
            <a:off x="5364088" y="5517232"/>
            <a:ext cx="2947030" cy="782040"/>
          </a:xfrm>
          <a:prstGeom prst="rect">
            <a:avLst/>
          </a:prstGeom>
          <a:noFill/>
          <a:ln/>
          <a:effectLst/>
        </p:spPr>
      </p:pic>
      <p:grpSp>
        <p:nvGrpSpPr>
          <p:cNvPr id="59" name="Grupa 58"/>
          <p:cNvGrpSpPr/>
          <p:nvPr/>
        </p:nvGrpSpPr>
        <p:grpSpPr>
          <a:xfrm>
            <a:off x="631978" y="5216421"/>
            <a:ext cx="3507973" cy="1556792"/>
            <a:chOff x="631978" y="5216421"/>
            <a:chExt cx="3507973" cy="1556792"/>
          </a:xfrm>
        </p:grpSpPr>
        <p:pic>
          <p:nvPicPr>
            <p:cNvPr id="57" name="Obraz 56" descr="TP_tmp.emf"/>
            <p:cNvPicPr>
              <a:picLocks noChangeAspect="1"/>
            </p:cNvPicPr>
            <p:nvPr>
              <p:custDataLst>
                <p:tags r:id="rId3"/>
              </p:custDataLst>
            </p:nvPr>
          </p:nvPicPr>
          <p:blipFill>
            <a:blip r:embed="rId7" cstate="print"/>
            <a:stretch>
              <a:fillRect/>
            </a:stretch>
          </p:blipFill>
          <p:spPr bwMode="auto">
            <a:xfrm>
              <a:off x="755576" y="5373216"/>
              <a:ext cx="3234413" cy="852846"/>
            </a:xfrm>
            <a:prstGeom prst="rect">
              <a:avLst/>
            </a:prstGeom>
            <a:noFill/>
            <a:ln/>
            <a:effectLst/>
          </p:spPr>
        </p:pic>
        <p:sp>
          <p:nvSpPr>
            <p:cNvPr id="50" name="pole tekstowe 49"/>
            <p:cNvSpPr txBox="1"/>
            <p:nvPr/>
          </p:nvSpPr>
          <p:spPr>
            <a:xfrm>
              <a:off x="1582755" y="6357092"/>
              <a:ext cx="1824025" cy="369332"/>
            </a:xfrm>
            <a:prstGeom prst="rect">
              <a:avLst/>
            </a:prstGeom>
            <a:noFill/>
          </p:spPr>
          <p:txBody>
            <a:bodyPr wrap="none" rtlCol="0">
              <a:spAutoFit/>
            </a:bodyPr>
            <a:lstStyle/>
            <a:p>
              <a:r>
                <a:rPr lang="pl-PL" dirty="0" smtClean="0"/>
                <a:t>fotony niezależne</a:t>
              </a:r>
              <a:endParaRPr lang="en-US" dirty="0"/>
            </a:p>
          </p:txBody>
        </p:sp>
        <p:sp>
          <p:nvSpPr>
            <p:cNvPr id="54" name="Prostokąt 53"/>
            <p:cNvSpPr/>
            <p:nvPr/>
          </p:nvSpPr>
          <p:spPr>
            <a:xfrm>
              <a:off x="631978" y="5216421"/>
              <a:ext cx="3507973" cy="1556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Prostokąt 55"/>
          <p:cNvSpPr/>
          <p:nvPr/>
        </p:nvSpPr>
        <p:spPr>
          <a:xfrm>
            <a:off x="5148064" y="5157192"/>
            <a:ext cx="3528392" cy="1556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rostokąt 47"/>
          <p:cNvSpPr/>
          <p:nvPr/>
        </p:nvSpPr>
        <p:spPr>
          <a:xfrm>
            <a:off x="1403648" y="3356992"/>
            <a:ext cx="5832648" cy="584775"/>
          </a:xfrm>
          <a:prstGeom prst="rect">
            <a:avLst/>
          </a:prstGeom>
          <a:solidFill>
            <a:srgbClr val="FFFF00"/>
          </a:solidFill>
          <a:ln>
            <a:solidFill>
              <a:schemeClr val="tx1"/>
            </a:solidFill>
          </a:ln>
        </p:spPr>
        <p:txBody>
          <a:bodyPr wrap="square">
            <a:spAutoFit/>
          </a:bodyPr>
          <a:lstStyle/>
          <a:p>
            <a:pPr algn="ctr"/>
            <a:r>
              <a:rPr lang="pl-PL" sz="3200" dirty="0" smtClean="0"/>
              <a:t>Straty fotonów niszczą splątanie!</a:t>
            </a:r>
            <a:endParaRPr lang="en-US" sz="3200" dirty="0"/>
          </a:p>
        </p:txBody>
      </p:sp>
      <p:cxnSp>
        <p:nvCxnSpPr>
          <p:cNvPr id="52" name="Łącznik prosty 51"/>
          <p:cNvCxnSpPr/>
          <p:nvPr/>
        </p:nvCxnSpPr>
        <p:spPr>
          <a:xfrm flipV="1">
            <a:off x="4860032" y="5085184"/>
            <a:ext cx="3960440" cy="17728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Łącznik prosty 54"/>
          <p:cNvCxnSpPr/>
          <p:nvPr/>
        </p:nvCxnSpPr>
        <p:spPr>
          <a:xfrm>
            <a:off x="4860032" y="5057800"/>
            <a:ext cx="3960440" cy="18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Mimo to jest poprawa!</a:t>
            </a:r>
            <a:endParaRPr lang="en-US" dirty="0"/>
          </a:p>
        </p:txBody>
      </p:sp>
      <p:pic>
        <p:nvPicPr>
          <p:cNvPr id="8194" name="Picture 2" descr="http://www.nature.com/nphys/journal/v7/n12/images_article/nphys2083-f3.jpg"/>
          <p:cNvPicPr>
            <a:picLocks noChangeAspect="1" noChangeArrowheads="1"/>
          </p:cNvPicPr>
          <p:nvPr/>
        </p:nvPicPr>
        <p:blipFill>
          <a:blip r:embed="rId3" cstate="print"/>
          <a:srcRect/>
          <a:stretch>
            <a:fillRect/>
          </a:stretch>
        </p:blipFill>
        <p:spPr bwMode="auto">
          <a:xfrm>
            <a:off x="4444989" y="1628800"/>
            <a:ext cx="4699011" cy="2592288"/>
          </a:xfrm>
          <a:prstGeom prst="rect">
            <a:avLst/>
          </a:prstGeom>
          <a:noFill/>
        </p:spPr>
      </p:pic>
      <p:pic>
        <p:nvPicPr>
          <p:cNvPr id="8196" name="Picture 4" descr="GEO 600 Site"/>
          <p:cNvPicPr>
            <a:picLocks noChangeAspect="1" noChangeArrowheads="1"/>
          </p:cNvPicPr>
          <p:nvPr/>
        </p:nvPicPr>
        <p:blipFill>
          <a:blip r:embed="rId4" cstate="print"/>
          <a:srcRect/>
          <a:stretch>
            <a:fillRect/>
          </a:stretch>
        </p:blipFill>
        <p:spPr bwMode="auto">
          <a:xfrm>
            <a:off x="251520" y="1628800"/>
            <a:ext cx="4104456" cy="2507567"/>
          </a:xfrm>
          <a:prstGeom prst="rect">
            <a:avLst/>
          </a:prstGeom>
          <a:noFill/>
        </p:spPr>
      </p:pic>
      <p:pic>
        <p:nvPicPr>
          <p:cNvPr id="16" name="Obraz 15" descr="TP_tmp.emf"/>
          <p:cNvPicPr>
            <a:picLocks noChangeAspect="1"/>
          </p:cNvPicPr>
          <p:nvPr>
            <p:custDataLst>
              <p:tags r:id="rId1"/>
            </p:custDataLst>
          </p:nvPr>
        </p:nvPicPr>
        <p:blipFill>
          <a:blip r:embed="rId5" cstate="print"/>
          <a:srcRect l="-2402" t="-25816" r="-2402" b="-25816"/>
          <a:stretch>
            <a:fillRect/>
          </a:stretch>
        </p:blipFill>
        <p:spPr bwMode="auto">
          <a:xfrm>
            <a:off x="2267744" y="5157192"/>
            <a:ext cx="4392712" cy="591283"/>
          </a:xfrm>
          <a:prstGeom prst="rect">
            <a:avLst/>
          </a:prstGeom>
          <a:noFill/>
          <a:ln>
            <a:solidFill>
              <a:schemeClr val="tx1"/>
            </a:solidFill>
          </a:ln>
          <a:effectLst/>
        </p:spPr>
      </p:pic>
      <p:sp>
        <p:nvSpPr>
          <p:cNvPr id="17" name="pole tekstowe 16"/>
          <p:cNvSpPr txBox="1"/>
          <p:nvPr/>
        </p:nvSpPr>
        <p:spPr>
          <a:xfrm>
            <a:off x="683568" y="4365104"/>
            <a:ext cx="7740352" cy="523220"/>
          </a:xfrm>
          <a:prstGeom prst="rect">
            <a:avLst/>
          </a:prstGeom>
          <a:noFill/>
        </p:spPr>
        <p:txBody>
          <a:bodyPr wrap="square" rtlCol="0">
            <a:spAutoFit/>
          </a:bodyPr>
          <a:lstStyle/>
          <a:p>
            <a:pPr algn="ctr"/>
            <a:r>
              <a:rPr lang="pl-PL" sz="2800" dirty="0" smtClean="0"/>
              <a:t>Eksperyment GEO600, pod Hanowerem (rok 2011)</a:t>
            </a:r>
            <a:endParaRPr lang="en-US" sz="2800" dirty="0"/>
          </a:p>
        </p:txBody>
      </p:sp>
      <p:sp>
        <p:nvSpPr>
          <p:cNvPr id="18" name="pole tekstowe 17"/>
          <p:cNvSpPr txBox="1"/>
          <p:nvPr/>
        </p:nvSpPr>
        <p:spPr>
          <a:xfrm>
            <a:off x="539552" y="5949280"/>
            <a:ext cx="7740352" cy="523220"/>
          </a:xfrm>
          <a:prstGeom prst="rect">
            <a:avLst/>
          </a:prstGeom>
          <a:noFill/>
        </p:spPr>
        <p:txBody>
          <a:bodyPr wrap="square" rtlCol="0">
            <a:spAutoFit/>
          </a:bodyPr>
          <a:lstStyle/>
          <a:p>
            <a:pPr algn="ctr"/>
            <a:r>
              <a:rPr lang="pl-PL" sz="2800" dirty="0" smtClean="0"/>
              <a:t>Wciąż za mało! Straty fotonów około 60%</a:t>
            </a:r>
            <a:endParaRPr lang="en-US" sz="2800" dirty="0"/>
          </a:p>
        </p:txBody>
      </p:sp>
      <p:sp>
        <p:nvSpPr>
          <p:cNvPr id="8" name="pole tekstowe 7"/>
          <p:cNvSpPr txBox="1"/>
          <p:nvPr/>
        </p:nvSpPr>
        <p:spPr>
          <a:xfrm>
            <a:off x="6444208" y="1772816"/>
            <a:ext cx="2026452" cy="369332"/>
          </a:xfrm>
          <a:prstGeom prst="rect">
            <a:avLst/>
          </a:prstGeom>
          <a:noFill/>
        </p:spPr>
        <p:txBody>
          <a:bodyPr wrap="none" rtlCol="0">
            <a:spAutoFit/>
          </a:bodyPr>
          <a:lstStyle/>
          <a:p>
            <a:r>
              <a:rPr lang="pl-PL" dirty="0" smtClean="0"/>
              <a:t>kwantowa poprawa</a:t>
            </a:r>
            <a:endParaRPr lang="en-US" dirty="0"/>
          </a:p>
        </p:txBody>
      </p:sp>
      <p:cxnSp>
        <p:nvCxnSpPr>
          <p:cNvPr id="10" name="Łącznik prosty ze strzałką 9"/>
          <p:cNvCxnSpPr/>
          <p:nvPr/>
        </p:nvCxnSpPr>
        <p:spPr>
          <a:xfrm>
            <a:off x="7308304" y="2132856"/>
            <a:ext cx="576064"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Interferometr w kosmosie</a:t>
            </a:r>
            <a:endParaRPr lang="en-US" dirty="0"/>
          </a:p>
        </p:txBody>
      </p:sp>
      <p:pic>
        <p:nvPicPr>
          <p:cNvPr id="1028" name="Picture 4" descr="File:LISA-waves.jpg"/>
          <p:cNvPicPr>
            <a:picLocks noChangeAspect="1" noChangeArrowheads="1"/>
          </p:cNvPicPr>
          <p:nvPr/>
        </p:nvPicPr>
        <p:blipFill>
          <a:blip r:embed="rId3" cstate="print"/>
          <a:srcRect/>
          <a:stretch>
            <a:fillRect/>
          </a:stretch>
        </p:blipFill>
        <p:spPr bwMode="auto">
          <a:xfrm>
            <a:off x="1115616" y="1124744"/>
            <a:ext cx="6708237" cy="5031178"/>
          </a:xfrm>
          <a:prstGeom prst="rect">
            <a:avLst/>
          </a:prstGeom>
          <a:noFill/>
        </p:spPr>
      </p:pic>
      <p:sp>
        <p:nvSpPr>
          <p:cNvPr id="4" name="Prostokąt 3"/>
          <p:cNvSpPr/>
          <p:nvPr/>
        </p:nvSpPr>
        <p:spPr>
          <a:xfrm>
            <a:off x="1515886" y="6251443"/>
            <a:ext cx="6400535" cy="523220"/>
          </a:xfrm>
          <a:prstGeom prst="rect">
            <a:avLst/>
          </a:prstGeom>
        </p:spPr>
        <p:txBody>
          <a:bodyPr wrap="none">
            <a:spAutoFit/>
          </a:bodyPr>
          <a:lstStyle/>
          <a:p>
            <a:r>
              <a:rPr lang="pl-PL" sz="2800" b="1" dirty="0" smtClean="0"/>
              <a:t>LISA</a:t>
            </a:r>
            <a:r>
              <a:rPr lang="pl-PL" sz="2800" dirty="0" smtClean="0"/>
              <a:t> , Laser </a:t>
            </a:r>
            <a:r>
              <a:rPr lang="pl-PL" sz="2800" dirty="0" err="1" smtClean="0"/>
              <a:t>Interferometer</a:t>
            </a:r>
            <a:r>
              <a:rPr lang="pl-PL" sz="2800" dirty="0" smtClean="0"/>
              <a:t> </a:t>
            </a:r>
            <a:r>
              <a:rPr lang="pl-PL" sz="2800" dirty="0" err="1" smtClean="0"/>
              <a:t>Space</a:t>
            </a:r>
            <a:r>
              <a:rPr lang="pl-PL" sz="2800" dirty="0" smtClean="0"/>
              <a:t> </a:t>
            </a:r>
            <a:r>
              <a:rPr lang="pl-PL" sz="2800" dirty="0" err="1" smtClean="0"/>
              <a:t>Antenna</a:t>
            </a:r>
            <a:r>
              <a:rPr lang="pl-PL" sz="2800" dirty="0" smtClean="0"/>
              <a:t> </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r>
              <a:rPr lang="pl-PL" dirty="0" smtClean="0"/>
              <a:t>Po co?</a:t>
            </a:r>
            <a:endParaRPr lang="en-US" dirty="0"/>
          </a:p>
        </p:txBody>
      </p:sp>
      <p:grpSp>
        <p:nvGrpSpPr>
          <p:cNvPr id="20" name="Grupa 19"/>
          <p:cNvGrpSpPr/>
          <p:nvPr/>
        </p:nvGrpSpPr>
        <p:grpSpPr>
          <a:xfrm>
            <a:off x="827584" y="1052736"/>
            <a:ext cx="7704856" cy="1656184"/>
            <a:chOff x="827584" y="1052736"/>
            <a:chExt cx="7704856" cy="1656184"/>
          </a:xfrm>
        </p:grpSpPr>
        <p:pic>
          <p:nvPicPr>
            <p:cNvPr id="5122" name="Picture 2" descr="https://encrypted-tbn3.google.com/images?q=tbn:ANd9GcQcWgWirtvV9HzBFoLhaVqvPurUP5SkIoO9siRT7jsYXTymRjXy"/>
            <p:cNvPicPr>
              <a:picLocks noChangeAspect="1" noChangeArrowheads="1"/>
            </p:cNvPicPr>
            <p:nvPr/>
          </p:nvPicPr>
          <p:blipFill>
            <a:blip r:embed="rId3" cstate="print"/>
            <a:srcRect/>
            <a:stretch>
              <a:fillRect/>
            </a:stretch>
          </p:blipFill>
          <p:spPr bwMode="auto">
            <a:xfrm>
              <a:off x="827584" y="1052736"/>
              <a:ext cx="2086792" cy="1656184"/>
            </a:xfrm>
            <a:prstGeom prst="rect">
              <a:avLst/>
            </a:prstGeom>
            <a:noFill/>
          </p:spPr>
        </p:pic>
        <p:sp>
          <p:nvSpPr>
            <p:cNvPr id="4" name="Prostokąt 3"/>
            <p:cNvSpPr/>
            <p:nvPr/>
          </p:nvSpPr>
          <p:spPr>
            <a:xfrm>
              <a:off x="3275856" y="1340768"/>
              <a:ext cx="5256584" cy="954107"/>
            </a:xfrm>
            <a:prstGeom prst="rect">
              <a:avLst/>
            </a:prstGeom>
          </p:spPr>
          <p:txBody>
            <a:bodyPr wrap="square">
              <a:spAutoFit/>
            </a:bodyPr>
            <a:lstStyle/>
            <a:p>
              <a:pPr algn="ctr"/>
              <a:r>
                <a:rPr lang="pl-PL" sz="2800" b="1" dirty="0" smtClean="0"/>
                <a:t>Nowe możliwości obserwacji bardzo wczesnego Wszechświata</a:t>
              </a:r>
              <a:endParaRPr lang="en-US" sz="2800" dirty="0"/>
            </a:p>
          </p:txBody>
        </p:sp>
      </p:grpSp>
      <p:pic>
        <p:nvPicPr>
          <p:cNvPr id="5124" name="Picture 4" descr="https://encrypted-tbn2.google.com/images?q=tbn:ANd9GcQJe1nZUPdYAQs3bOFceCsQX9b2pYKpild_U9mKSkzdF4ccpMhb8w"/>
          <p:cNvPicPr>
            <a:picLocks noChangeAspect="1" noChangeArrowheads="1"/>
          </p:cNvPicPr>
          <p:nvPr/>
        </p:nvPicPr>
        <p:blipFill>
          <a:blip r:embed="rId4" cstate="print"/>
          <a:srcRect/>
          <a:stretch>
            <a:fillRect/>
          </a:stretch>
        </p:blipFill>
        <p:spPr bwMode="auto">
          <a:xfrm>
            <a:off x="6012160" y="2780928"/>
            <a:ext cx="1888329" cy="1512168"/>
          </a:xfrm>
          <a:prstGeom prst="rect">
            <a:avLst/>
          </a:prstGeom>
          <a:noFill/>
        </p:spPr>
      </p:pic>
      <p:sp>
        <p:nvSpPr>
          <p:cNvPr id="6" name="Prostokąt 5"/>
          <p:cNvSpPr/>
          <p:nvPr/>
        </p:nvSpPr>
        <p:spPr>
          <a:xfrm>
            <a:off x="467544" y="2852936"/>
            <a:ext cx="4320480" cy="1384995"/>
          </a:xfrm>
          <a:prstGeom prst="rect">
            <a:avLst/>
          </a:prstGeom>
        </p:spPr>
        <p:txBody>
          <a:bodyPr wrap="square">
            <a:spAutoFit/>
          </a:bodyPr>
          <a:lstStyle/>
          <a:p>
            <a:pPr algn="ctr"/>
            <a:r>
              <a:rPr lang="pl-PL" sz="2800" b="1" dirty="0" smtClean="0"/>
              <a:t>Nowe informacje o czarnych dziurach  i innych egzotycznych obiektach</a:t>
            </a:r>
            <a:endParaRPr lang="en-US" sz="2800" dirty="0"/>
          </a:p>
        </p:txBody>
      </p:sp>
      <p:grpSp>
        <p:nvGrpSpPr>
          <p:cNvPr id="21" name="Grupa 20"/>
          <p:cNvGrpSpPr/>
          <p:nvPr/>
        </p:nvGrpSpPr>
        <p:grpSpPr>
          <a:xfrm>
            <a:off x="395536" y="4437112"/>
            <a:ext cx="8352928" cy="2448271"/>
            <a:chOff x="395536" y="4437112"/>
            <a:chExt cx="8352928" cy="2448271"/>
          </a:xfrm>
        </p:grpSpPr>
        <p:sp>
          <p:nvSpPr>
            <p:cNvPr id="9" name="pole tekstowe 8"/>
            <p:cNvSpPr txBox="1"/>
            <p:nvPr/>
          </p:nvSpPr>
          <p:spPr>
            <a:xfrm>
              <a:off x="395536" y="4437112"/>
              <a:ext cx="8327280" cy="523220"/>
            </a:xfrm>
            <a:prstGeom prst="rect">
              <a:avLst/>
            </a:prstGeom>
            <a:noFill/>
          </p:spPr>
          <p:txBody>
            <a:bodyPr wrap="none" rtlCol="0">
              <a:spAutoFit/>
            </a:bodyPr>
            <a:lstStyle/>
            <a:p>
              <a:r>
                <a:rPr lang="pl-PL" sz="2800" b="1" dirty="0" smtClean="0"/>
                <a:t>Historia rozwoju metod obserwacyjnych w Astronomii:</a:t>
              </a:r>
              <a:endParaRPr lang="en-US" sz="2800" b="1" dirty="0"/>
            </a:p>
          </p:txBody>
        </p:sp>
        <p:pic>
          <p:nvPicPr>
            <p:cNvPr id="5126" name="Picture 6" descr="Stonehenge in 2007"/>
            <p:cNvPicPr>
              <a:picLocks noChangeAspect="1" noChangeArrowheads="1"/>
            </p:cNvPicPr>
            <p:nvPr/>
          </p:nvPicPr>
          <p:blipFill>
            <a:blip r:embed="rId5" cstate="print"/>
            <a:srcRect/>
            <a:stretch>
              <a:fillRect/>
            </a:stretch>
          </p:blipFill>
          <p:spPr bwMode="auto">
            <a:xfrm>
              <a:off x="467544" y="4941168"/>
              <a:ext cx="2065412" cy="1549059"/>
            </a:xfrm>
            <a:prstGeom prst="rect">
              <a:avLst/>
            </a:prstGeom>
            <a:noFill/>
          </p:spPr>
        </p:pic>
        <p:pic>
          <p:nvPicPr>
            <p:cNvPr id="5128" name="Picture 8" descr="https://encrypted-tbn1.google.com/images?q=tbn:ANd9GcT6Ro85GCoT82do313T_3SyQkEg1zn9lgnOLCCyfESVQuP9pTKQ"/>
            <p:cNvPicPr>
              <a:picLocks noChangeAspect="1" noChangeArrowheads="1"/>
            </p:cNvPicPr>
            <p:nvPr/>
          </p:nvPicPr>
          <p:blipFill>
            <a:blip r:embed="rId6" cstate="print"/>
            <a:srcRect/>
            <a:stretch>
              <a:fillRect/>
            </a:stretch>
          </p:blipFill>
          <p:spPr bwMode="auto">
            <a:xfrm>
              <a:off x="2843808" y="4941168"/>
              <a:ext cx="1121182" cy="1563755"/>
            </a:xfrm>
            <a:prstGeom prst="rect">
              <a:avLst/>
            </a:prstGeom>
            <a:noFill/>
          </p:spPr>
        </p:pic>
        <p:pic>
          <p:nvPicPr>
            <p:cNvPr id="5130" name="Picture 10" descr="http://4.bp.blogspot.com/-mHp0h51Fs94/Ts6P5gxSChI/AAAAAAAAB5E/Cv1yXFrdQiY/s1600/radio_astronomy.jpg"/>
            <p:cNvPicPr>
              <a:picLocks noChangeAspect="1" noChangeArrowheads="1"/>
            </p:cNvPicPr>
            <p:nvPr/>
          </p:nvPicPr>
          <p:blipFill>
            <a:blip r:embed="rId7" cstate="print"/>
            <a:srcRect/>
            <a:stretch>
              <a:fillRect/>
            </a:stretch>
          </p:blipFill>
          <p:spPr bwMode="auto">
            <a:xfrm>
              <a:off x="4211960" y="4941168"/>
              <a:ext cx="2456585" cy="1637724"/>
            </a:xfrm>
            <a:prstGeom prst="rect">
              <a:avLst/>
            </a:prstGeom>
            <a:noFill/>
          </p:spPr>
        </p:pic>
        <p:sp>
          <p:nvSpPr>
            <p:cNvPr id="13" name="pole tekstowe 12"/>
            <p:cNvSpPr txBox="1"/>
            <p:nvPr/>
          </p:nvSpPr>
          <p:spPr>
            <a:xfrm>
              <a:off x="827584" y="6488668"/>
              <a:ext cx="1180131" cy="369332"/>
            </a:xfrm>
            <a:prstGeom prst="rect">
              <a:avLst/>
            </a:prstGeom>
            <a:noFill/>
          </p:spPr>
          <p:txBody>
            <a:bodyPr wrap="none" rtlCol="0">
              <a:spAutoFit/>
            </a:bodyPr>
            <a:lstStyle/>
            <a:p>
              <a:r>
                <a:rPr lang="pl-PL" dirty="0" smtClean="0"/>
                <a:t>3000 </a:t>
              </a:r>
              <a:r>
                <a:rPr lang="pl-PL" dirty="0" err="1" smtClean="0"/>
                <a:t>p.n.e</a:t>
              </a:r>
              <a:endParaRPr lang="en-US" dirty="0"/>
            </a:p>
          </p:txBody>
        </p:sp>
        <p:sp>
          <p:nvSpPr>
            <p:cNvPr id="14" name="pole tekstowe 13"/>
            <p:cNvSpPr txBox="1"/>
            <p:nvPr/>
          </p:nvSpPr>
          <p:spPr>
            <a:xfrm>
              <a:off x="3059832" y="6488668"/>
              <a:ext cx="652743" cy="369332"/>
            </a:xfrm>
            <a:prstGeom prst="rect">
              <a:avLst/>
            </a:prstGeom>
            <a:noFill/>
          </p:spPr>
          <p:txBody>
            <a:bodyPr wrap="none" rtlCol="0">
              <a:spAutoFit/>
            </a:bodyPr>
            <a:lstStyle/>
            <a:p>
              <a:r>
                <a:rPr lang="pl-PL" dirty="0" smtClean="0"/>
                <a:t>1600</a:t>
              </a:r>
              <a:endParaRPr lang="en-US" dirty="0"/>
            </a:p>
          </p:txBody>
        </p:sp>
        <p:sp>
          <p:nvSpPr>
            <p:cNvPr id="15" name="pole tekstowe 14"/>
            <p:cNvSpPr txBox="1"/>
            <p:nvPr/>
          </p:nvSpPr>
          <p:spPr>
            <a:xfrm>
              <a:off x="5099585" y="6516051"/>
              <a:ext cx="652743" cy="369332"/>
            </a:xfrm>
            <a:prstGeom prst="rect">
              <a:avLst/>
            </a:prstGeom>
            <a:noFill/>
          </p:spPr>
          <p:txBody>
            <a:bodyPr wrap="none" rtlCol="0">
              <a:spAutoFit/>
            </a:bodyPr>
            <a:lstStyle/>
            <a:p>
              <a:r>
                <a:rPr lang="pl-PL" dirty="0" smtClean="0"/>
                <a:t>1930</a:t>
              </a:r>
              <a:endParaRPr lang="en-US" dirty="0"/>
            </a:p>
          </p:txBody>
        </p:sp>
        <p:grpSp>
          <p:nvGrpSpPr>
            <p:cNvPr id="16" name="Grupa 15"/>
            <p:cNvGrpSpPr/>
            <p:nvPr/>
          </p:nvGrpSpPr>
          <p:grpSpPr>
            <a:xfrm>
              <a:off x="6804248" y="4725144"/>
              <a:ext cx="1944216" cy="1872208"/>
              <a:chOff x="71333" y="1333466"/>
              <a:chExt cx="4223542" cy="3722856"/>
            </a:xfrm>
          </p:grpSpPr>
          <p:pic>
            <p:nvPicPr>
              <p:cNvPr id="17" name="Picture 2"/>
              <p:cNvPicPr>
                <a:picLocks noChangeAspect="1" noChangeArrowheads="1"/>
              </p:cNvPicPr>
              <p:nvPr/>
            </p:nvPicPr>
            <p:blipFill>
              <a:blip r:embed="rId8" cstate="print"/>
              <a:srcRect/>
              <a:stretch>
                <a:fillRect/>
              </a:stretch>
            </p:blipFill>
            <p:spPr bwMode="auto">
              <a:xfrm>
                <a:off x="71333" y="1730833"/>
                <a:ext cx="4223542" cy="3325489"/>
              </a:xfrm>
              <a:prstGeom prst="rect">
                <a:avLst/>
              </a:prstGeom>
              <a:noFill/>
              <a:ln w="9525">
                <a:noFill/>
                <a:miter lim="800000"/>
                <a:headEnd/>
                <a:tailEnd/>
              </a:ln>
            </p:spPr>
          </p:pic>
          <p:sp>
            <p:nvSpPr>
              <p:cNvPr id="18" name="pole tekstowe 17"/>
              <p:cNvSpPr txBox="1"/>
              <p:nvPr/>
            </p:nvSpPr>
            <p:spPr>
              <a:xfrm>
                <a:off x="71333" y="1333466"/>
                <a:ext cx="184731" cy="446276"/>
              </a:xfrm>
              <a:prstGeom prst="rect">
                <a:avLst/>
              </a:prstGeom>
              <a:noFill/>
            </p:spPr>
            <p:txBody>
              <a:bodyPr wrap="none" rtlCol="0">
                <a:spAutoFit/>
              </a:bodyPr>
              <a:lstStyle/>
              <a:p>
                <a:endParaRPr lang="en-US" sz="2300" b="1" dirty="0"/>
              </a:p>
            </p:txBody>
          </p:sp>
        </p:grpSp>
        <p:sp>
          <p:nvSpPr>
            <p:cNvPr id="19" name="pole tekstowe 18"/>
            <p:cNvSpPr txBox="1"/>
            <p:nvPr/>
          </p:nvSpPr>
          <p:spPr>
            <a:xfrm>
              <a:off x="7561243" y="6507330"/>
              <a:ext cx="614271" cy="369332"/>
            </a:xfrm>
            <a:prstGeom prst="rect">
              <a:avLst/>
            </a:prstGeom>
            <a:noFill/>
          </p:spPr>
          <p:txBody>
            <a:bodyPr wrap="none" rtlCol="0">
              <a:spAutoFit/>
            </a:bodyPr>
            <a:lstStyle/>
            <a:p>
              <a:r>
                <a:rPr lang="pl-PL" dirty="0" smtClean="0"/>
                <a: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
          <p:cNvSpPr txBox="1">
            <a:spLocks/>
          </p:cNvSpPr>
          <p:nvPr/>
        </p:nvSpPr>
        <p:spPr>
          <a:xfrm>
            <a:off x="395536" y="26064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chemeClr val="tx1"/>
                </a:solidFill>
                <a:effectLst/>
                <a:uLnTx/>
                <a:uFillTx/>
                <a:latin typeface="+mj-lt"/>
                <a:ea typeface="+mj-ea"/>
                <a:cs typeface="+mj-cs"/>
              </a:rPr>
              <a:t>Fizyka kwantowa nie służy tylko do zabijania kotów…</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upa 2"/>
          <p:cNvGrpSpPr/>
          <p:nvPr/>
        </p:nvGrpSpPr>
        <p:grpSpPr>
          <a:xfrm>
            <a:off x="467544" y="1124744"/>
            <a:ext cx="3528392" cy="3024336"/>
            <a:chOff x="71333" y="1333466"/>
            <a:chExt cx="4223542" cy="3722856"/>
          </a:xfrm>
        </p:grpSpPr>
        <p:pic>
          <p:nvPicPr>
            <p:cNvPr id="4" name="Picture 2"/>
            <p:cNvPicPr>
              <a:picLocks noChangeAspect="1" noChangeArrowheads="1"/>
            </p:cNvPicPr>
            <p:nvPr/>
          </p:nvPicPr>
          <p:blipFill>
            <a:blip r:embed="rId2" cstate="print"/>
            <a:srcRect/>
            <a:stretch>
              <a:fillRect/>
            </a:stretch>
          </p:blipFill>
          <p:spPr bwMode="auto">
            <a:xfrm>
              <a:off x="71333" y="1730833"/>
              <a:ext cx="4223542" cy="3325489"/>
            </a:xfrm>
            <a:prstGeom prst="rect">
              <a:avLst/>
            </a:prstGeom>
            <a:noFill/>
            <a:ln w="9525">
              <a:noFill/>
              <a:miter lim="800000"/>
              <a:headEnd/>
              <a:tailEnd/>
            </a:ln>
          </p:spPr>
        </p:pic>
        <p:sp>
          <p:nvSpPr>
            <p:cNvPr id="5" name="pole tekstowe 4"/>
            <p:cNvSpPr txBox="1"/>
            <p:nvPr/>
          </p:nvSpPr>
          <p:spPr>
            <a:xfrm>
              <a:off x="71333" y="1333466"/>
              <a:ext cx="184731" cy="446276"/>
            </a:xfrm>
            <a:prstGeom prst="rect">
              <a:avLst/>
            </a:prstGeom>
            <a:noFill/>
          </p:spPr>
          <p:txBody>
            <a:bodyPr wrap="none" rtlCol="0">
              <a:spAutoFit/>
            </a:bodyPr>
            <a:lstStyle/>
            <a:p>
              <a:endParaRPr lang="en-US" sz="2300" b="1" dirty="0"/>
            </a:p>
          </p:txBody>
        </p:sp>
      </p:grpSp>
      <p:grpSp>
        <p:nvGrpSpPr>
          <p:cNvPr id="6" name="Grupa 8"/>
          <p:cNvGrpSpPr/>
          <p:nvPr/>
        </p:nvGrpSpPr>
        <p:grpSpPr>
          <a:xfrm>
            <a:off x="4705671" y="1556791"/>
            <a:ext cx="4499991" cy="3193679"/>
            <a:chOff x="3699053" y="4943788"/>
            <a:chExt cx="2308014" cy="1667828"/>
          </a:xfrm>
        </p:grpSpPr>
        <p:pic>
          <p:nvPicPr>
            <p:cNvPr id="7" name="Picture 2" descr="experiment"/>
            <p:cNvPicPr>
              <a:picLocks noChangeAspect="1" noChangeArrowheads="1"/>
            </p:cNvPicPr>
            <p:nvPr/>
          </p:nvPicPr>
          <p:blipFill>
            <a:blip r:embed="rId3" cstate="print"/>
            <a:srcRect/>
            <a:stretch>
              <a:fillRect/>
            </a:stretch>
          </p:blipFill>
          <p:spPr bwMode="auto">
            <a:xfrm>
              <a:off x="3802732" y="4943788"/>
              <a:ext cx="1906210" cy="1391369"/>
            </a:xfrm>
            <a:prstGeom prst="rect">
              <a:avLst/>
            </a:prstGeom>
            <a:noFill/>
            <a:ln w="28575">
              <a:solidFill>
                <a:srgbClr val="000000"/>
              </a:solidFill>
              <a:miter lim="800000"/>
              <a:headEnd/>
              <a:tailEnd/>
            </a:ln>
          </p:spPr>
        </p:pic>
        <p:sp>
          <p:nvSpPr>
            <p:cNvPr id="8" name="pole tekstowe 7"/>
            <p:cNvSpPr txBox="1"/>
            <p:nvPr/>
          </p:nvSpPr>
          <p:spPr>
            <a:xfrm>
              <a:off x="3699053" y="6320010"/>
              <a:ext cx="2308014" cy="291606"/>
            </a:xfrm>
            <a:prstGeom prst="rect">
              <a:avLst/>
            </a:prstGeom>
            <a:noFill/>
          </p:spPr>
          <p:txBody>
            <a:bodyPr wrap="square" rtlCol="0">
              <a:spAutoFit/>
            </a:bodyPr>
            <a:lstStyle/>
            <a:p>
              <a:pPr algn="ctr"/>
              <a:r>
                <a:rPr lang="pl-PL" sz="2400" dirty="0" smtClean="0">
                  <a:latin typeface="+mj-lt"/>
                </a:rPr>
                <a:t>Komputery kwantowe</a:t>
              </a:r>
            </a:p>
          </p:txBody>
        </p:sp>
      </p:grpSp>
      <p:sp>
        <p:nvSpPr>
          <p:cNvPr id="9" name="pole tekstowe 8"/>
          <p:cNvSpPr txBox="1"/>
          <p:nvPr/>
        </p:nvSpPr>
        <p:spPr>
          <a:xfrm>
            <a:off x="257606" y="4139952"/>
            <a:ext cx="4139952" cy="461665"/>
          </a:xfrm>
          <a:prstGeom prst="rect">
            <a:avLst/>
          </a:prstGeom>
          <a:noFill/>
        </p:spPr>
        <p:txBody>
          <a:bodyPr wrap="square" rtlCol="0">
            <a:spAutoFit/>
          </a:bodyPr>
          <a:lstStyle/>
          <a:p>
            <a:pPr algn="ctr"/>
            <a:r>
              <a:rPr lang="pl-PL" sz="2400" dirty="0" smtClean="0">
                <a:latin typeface="+mj-lt"/>
              </a:rPr>
              <a:t>Detektory fal grawitacyjnych</a:t>
            </a:r>
          </a:p>
        </p:txBody>
      </p:sp>
      <p:pic>
        <p:nvPicPr>
          <p:cNvPr id="3074" name="Picture 2" descr="http://spie.org/Images/Graphics/Newsroom/Imported/1519/1519_fig1.jpg"/>
          <p:cNvPicPr>
            <a:picLocks noChangeAspect="1" noChangeArrowheads="1"/>
          </p:cNvPicPr>
          <p:nvPr/>
        </p:nvPicPr>
        <p:blipFill>
          <a:blip r:embed="rId4" cstate="print"/>
          <a:srcRect/>
          <a:stretch>
            <a:fillRect/>
          </a:stretch>
        </p:blipFill>
        <p:spPr bwMode="auto">
          <a:xfrm>
            <a:off x="2915816" y="4653136"/>
            <a:ext cx="3788447" cy="1800200"/>
          </a:xfrm>
          <a:prstGeom prst="rect">
            <a:avLst/>
          </a:prstGeom>
          <a:noFill/>
        </p:spPr>
      </p:pic>
      <p:sp>
        <p:nvSpPr>
          <p:cNvPr id="11" name="pole tekstowe 10"/>
          <p:cNvSpPr txBox="1"/>
          <p:nvPr/>
        </p:nvSpPr>
        <p:spPr>
          <a:xfrm>
            <a:off x="2987824" y="6396335"/>
            <a:ext cx="3635896" cy="461665"/>
          </a:xfrm>
          <a:prstGeom prst="rect">
            <a:avLst/>
          </a:prstGeom>
          <a:noFill/>
        </p:spPr>
        <p:txBody>
          <a:bodyPr wrap="square" rtlCol="0">
            <a:spAutoFit/>
          </a:bodyPr>
          <a:lstStyle/>
          <a:p>
            <a:pPr algn="ctr"/>
            <a:r>
              <a:rPr lang="pl-PL" sz="2400" dirty="0" smtClean="0">
                <a:latin typeface="+mj-lt"/>
              </a:rPr>
              <a:t>Kryptografia kwantowa</a:t>
            </a:r>
          </a:p>
        </p:txBody>
      </p:sp>
      <p:pic>
        <p:nvPicPr>
          <p:cNvPr id="13" name="Picture 4" descr="http://www.deviantart.com/download/163302750/Schrodinger__s_Cat_by_Draguunthor.png"/>
          <p:cNvPicPr>
            <a:picLocks noChangeAspect="1" noChangeArrowheads="1"/>
          </p:cNvPicPr>
          <p:nvPr/>
        </p:nvPicPr>
        <p:blipFill>
          <a:blip r:embed="rId5" cstate="print">
            <a:clrChange>
              <a:clrFrom>
                <a:srgbClr val="FFFFFF"/>
              </a:clrFrom>
              <a:clrTo>
                <a:srgbClr val="FFFFFF">
                  <a:alpha val="0"/>
                </a:srgbClr>
              </a:clrTo>
            </a:clrChange>
          </a:blip>
          <a:srcRect l="6424" b="7428"/>
          <a:stretch>
            <a:fillRect/>
          </a:stretch>
        </p:blipFill>
        <p:spPr bwMode="auto">
          <a:xfrm>
            <a:off x="323528" y="4221088"/>
            <a:ext cx="2498034" cy="244242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Co się stanie gdy jedna z mas się ruszy?</a:t>
            </a:r>
            <a:endParaRPr lang="en-US" dirty="0"/>
          </a:p>
        </p:txBody>
      </p:sp>
      <p:pic>
        <p:nvPicPr>
          <p:cNvPr id="4" name="Picture 2" descr="http://images.wikia.com/fisicajatai/pt-br/images/1/19/Newton.jpg"/>
          <p:cNvPicPr>
            <a:picLocks noChangeAspect="1" noChangeArrowheads="1"/>
          </p:cNvPicPr>
          <p:nvPr/>
        </p:nvPicPr>
        <p:blipFill>
          <a:blip r:embed="rId6" cstate="print"/>
          <a:srcRect/>
          <a:stretch>
            <a:fillRect/>
          </a:stretch>
        </p:blipFill>
        <p:spPr bwMode="auto">
          <a:xfrm>
            <a:off x="467544" y="1412776"/>
            <a:ext cx="2016224" cy="2118846"/>
          </a:xfrm>
          <a:prstGeom prst="rect">
            <a:avLst/>
          </a:prstGeom>
          <a:noFill/>
        </p:spPr>
      </p:pic>
      <p:grpSp>
        <p:nvGrpSpPr>
          <p:cNvPr id="18" name="Grupa 17"/>
          <p:cNvGrpSpPr/>
          <p:nvPr/>
        </p:nvGrpSpPr>
        <p:grpSpPr>
          <a:xfrm>
            <a:off x="1835696" y="4293096"/>
            <a:ext cx="1296144" cy="1296144"/>
            <a:chOff x="1835696" y="4293096"/>
            <a:chExt cx="1296144" cy="1296144"/>
          </a:xfrm>
        </p:grpSpPr>
        <p:sp>
          <p:nvSpPr>
            <p:cNvPr id="5" name="Elipsa 4"/>
            <p:cNvSpPr/>
            <p:nvPr/>
          </p:nvSpPr>
          <p:spPr>
            <a:xfrm>
              <a:off x="1835696" y="4293096"/>
              <a:ext cx="1296144" cy="1296144"/>
            </a:xfrm>
            <a:prstGeom prst="ellipse">
              <a:avLst/>
            </a:prstGeom>
            <a:solidFill>
              <a:schemeClr val="accent1">
                <a:lumMod val="40000"/>
                <a:lumOff val="60000"/>
              </a:schemeClr>
            </a:solidFill>
            <a:ln>
              <a:noFill/>
            </a:ln>
            <a:scene3d>
              <a:camera prst="orthographicFront"/>
              <a:lightRig rig="threePt" dir="t"/>
            </a:scene3d>
            <a:sp3d extrusionH="635000">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descr="TP_tmp.png"/>
            <p:cNvPicPr>
              <a:picLocks noChangeAspect="1"/>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2267744" y="4797152"/>
              <a:ext cx="330708" cy="178308"/>
            </a:xfrm>
            <a:prstGeom prst="rect">
              <a:avLst/>
            </a:prstGeom>
            <a:noFill/>
          </p:spPr>
        </p:pic>
      </p:grpSp>
      <p:grpSp>
        <p:nvGrpSpPr>
          <p:cNvPr id="19" name="Grupa 18"/>
          <p:cNvGrpSpPr/>
          <p:nvPr/>
        </p:nvGrpSpPr>
        <p:grpSpPr>
          <a:xfrm>
            <a:off x="5580112" y="2132856"/>
            <a:ext cx="1656184" cy="1584176"/>
            <a:chOff x="5580112" y="2132856"/>
            <a:chExt cx="1656184" cy="1584176"/>
          </a:xfrm>
        </p:grpSpPr>
        <p:sp>
          <p:nvSpPr>
            <p:cNvPr id="6" name="Elipsa 5"/>
            <p:cNvSpPr/>
            <p:nvPr/>
          </p:nvSpPr>
          <p:spPr>
            <a:xfrm>
              <a:off x="5580112" y="2132856"/>
              <a:ext cx="1656184" cy="1584176"/>
            </a:xfrm>
            <a:prstGeom prst="ellipse">
              <a:avLst/>
            </a:prstGeom>
            <a:solidFill>
              <a:schemeClr val="accent3">
                <a:lumMod val="60000"/>
                <a:lumOff val="40000"/>
              </a:schemeClr>
            </a:solidFill>
            <a:ln>
              <a:noFill/>
            </a:ln>
            <a:scene3d>
              <a:camera prst="orthographicFront"/>
              <a:lightRig rig="threePt" dir="t"/>
            </a:scene3d>
            <a:sp3d extrusionH="635000">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6228184" y="2780928"/>
              <a:ext cx="355638" cy="178582"/>
            </a:xfrm>
            <a:prstGeom prst="rect">
              <a:avLst/>
            </a:prstGeom>
            <a:noFill/>
            <a:ln/>
            <a:effectLst/>
          </p:spPr>
        </p:pic>
      </p:grpSp>
      <p:cxnSp>
        <p:nvCxnSpPr>
          <p:cNvPr id="10" name="Łącznik prosty ze strzałką 9"/>
          <p:cNvCxnSpPr/>
          <p:nvPr/>
        </p:nvCxnSpPr>
        <p:spPr>
          <a:xfrm flipH="1">
            <a:off x="4821560" y="3284984"/>
            <a:ext cx="830560" cy="4636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Obraz 16" descr="TP_tmp.png"/>
          <p:cNvPicPr>
            <a:picLocks noChangeAspect="1"/>
          </p:cNvPicPr>
          <p:nvPr>
            <p:custDataLst>
              <p:tags r:id="rId1"/>
            </p:custDataLst>
          </p:nvPr>
        </p:nvPicPr>
        <p:blipFill>
          <a:blip r:embed="rId9" cstate="print">
            <a:clrChange>
              <a:clrFrom>
                <a:srgbClr val="FFFFFF"/>
              </a:clrFrom>
              <a:clrTo>
                <a:srgbClr val="FFFFFF">
                  <a:alpha val="0"/>
                </a:srgbClr>
              </a:clrTo>
            </a:clrChange>
          </a:blip>
          <a:stretch>
            <a:fillRect/>
          </a:stretch>
        </p:blipFill>
        <p:spPr bwMode="auto">
          <a:xfrm>
            <a:off x="3635896" y="3212976"/>
            <a:ext cx="936104" cy="1872208"/>
          </a:xfrm>
          <a:prstGeom prst="rect">
            <a:avLst/>
          </a:prstGeom>
          <a:noFill/>
          <a:ln/>
          <a:effectLst/>
        </p:spPr>
      </p:pic>
      <p:cxnSp>
        <p:nvCxnSpPr>
          <p:cNvPr id="20" name="Łącznik prosty ze strzałką 19"/>
          <p:cNvCxnSpPr/>
          <p:nvPr/>
        </p:nvCxnSpPr>
        <p:spPr>
          <a:xfrm flipH="1">
            <a:off x="5220072" y="3501008"/>
            <a:ext cx="686544" cy="7200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2485189" y="6237312"/>
            <a:ext cx="6795386" cy="461665"/>
          </a:xfrm>
          <a:prstGeom prst="rect">
            <a:avLst/>
          </a:prstGeom>
          <a:noFill/>
        </p:spPr>
        <p:txBody>
          <a:bodyPr wrap="none" rtlCol="0">
            <a:spAutoFit/>
          </a:bodyPr>
          <a:lstStyle/>
          <a:p>
            <a:r>
              <a:rPr lang="pl-PL" sz="2400" dirty="0" smtClean="0"/>
              <a:t>Zmiana siły natychmiast po zmianie położenia ciała?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0017 0.00024 L 0.13403 0.17854 " pathEditMode="relative" rAng="0" ptsTypes="AA">
                                      <p:cBhvr>
                                        <p:cTn id="6" dur="2000" fill="hold"/>
                                        <p:tgtEl>
                                          <p:spTgt spid="18"/>
                                        </p:tgtEl>
                                        <p:attrNameLst>
                                          <p:attrName>ppt_x</p:attrName>
                                          <p:attrName>ppt_y</p:attrName>
                                        </p:attrNameLst>
                                      </p:cBhvr>
                                      <p:rCtr x="67" y="8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Teoria grawitacji Einsteina</a:t>
            </a:r>
            <a:endParaRPr lang="en-US" dirty="0"/>
          </a:p>
        </p:txBody>
      </p:sp>
      <p:sp>
        <p:nvSpPr>
          <p:cNvPr id="4" name="pole tekstowe 3"/>
          <p:cNvSpPr txBox="1"/>
          <p:nvPr/>
        </p:nvSpPr>
        <p:spPr>
          <a:xfrm>
            <a:off x="15482" y="6288561"/>
            <a:ext cx="9144000" cy="461665"/>
          </a:xfrm>
          <a:prstGeom prst="rect">
            <a:avLst/>
          </a:prstGeom>
          <a:noFill/>
        </p:spPr>
        <p:txBody>
          <a:bodyPr wrap="square" rtlCol="0">
            <a:spAutoFit/>
          </a:bodyPr>
          <a:lstStyle/>
          <a:p>
            <a:r>
              <a:rPr lang="pl-PL" sz="2400" dirty="0" smtClean="0"/>
              <a:t>W oddziaływaniu mas pośredniczy sama czasoprzestrzeń!</a:t>
            </a:r>
            <a:endParaRPr lang="en-US" sz="2400" dirty="0"/>
          </a:p>
        </p:txBody>
      </p:sp>
      <p:pic>
        <p:nvPicPr>
          <p:cNvPr id="50178" name="Picture 2" descr="http://media-2.web.britannica.com/eb-media/64/91964-004-30C6274D.gif"/>
          <p:cNvPicPr>
            <a:picLocks noChangeAspect="1" noChangeArrowheads="1"/>
          </p:cNvPicPr>
          <p:nvPr/>
        </p:nvPicPr>
        <p:blipFill>
          <a:blip r:embed="rId2" cstate="print"/>
          <a:srcRect b="5039"/>
          <a:stretch>
            <a:fillRect/>
          </a:stretch>
        </p:blipFill>
        <p:spPr bwMode="auto">
          <a:xfrm>
            <a:off x="2411760" y="1700808"/>
            <a:ext cx="4896544" cy="4102798"/>
          </a:xfrm>
          <a:prstGeom prst="rect">
            <a:avLst/>
          </a:prstGeom>
          <a:noFill/>
        </p:spPr>
      </p:pic>
      <p:pic>
        <p:nvPicPr>
          <p:cNvPr id="50180" name="Picture 4" descr="http://upload.wikimedia.org/wikipedia/commons/thumb/a/af/Einstein1921_by_F_Schmutzer_2.jpg/192px-Einstein1921_by_F_Schmutzer_2.jpg"/>
          <p:cNvPicPr>
            <a:picLocks noChangeAspect="1" noChangeArrowheads="1"/>
          </p:cNvPicPr>
          <p:nvPr/>
        </p:nvPicPr>
        <p:blipFill>
          <a:blip r:embed="rId3" cstate="print"/>
          <a:srcRect/>
          <a:stretch>
            <a:fillRect/>
          </a:stretch>
        </p:blipFill>
        <p:spPr bwMode="auto">
          <a:xfrm>
            <a:off x="323528" y="1340768"/>
            <a:ext cx="18288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8229600" cy="1143000"/>
          </a:xfrm>
        </p:spPr>
        <p:txBody>
          <a:bodyPr/>
          <a:lstStyle/>
          <a:p>
            <a:r>
              <a:rPr lang="pl-PL" dirty="0" smtClean="0"/>
              <a:t>Fale grawitacyjne</a:t>
            </a:r>
            <a:endParaRPr lang="en-US" dirty="0"/>
          </a:p>
        </p:txBody>
      </p:sp>
      <p:pic>
        <p:nvPicPr>
          <p:cNvPr id="40962" name="Picture 2" descr="File:GravitationalWave PlusPolarization.gif"/>
          <p:cNvPicPr>
            <a:picLocks noChangeAspect="1" noChangeArrowheads="1"/>
          </p:cNvPicPr>
          <p:nvPr/>
        </p:nvPicPr>
        <p:blipFill>
          <a:blip r:embed="rId3" cstate="print"/>
          <a:srcRect/>
          <a:stretch>
            <a:fillRect/>
          </a:stretch>
        </p:blipFill>
        <p:spPr bwMode="auto">
          <a:xfrm>
            <a:off x="5436096" y="1628800"/>
            <a:ext cx="2743200" cy="2743201"/>
          </a:xfrm>
          <a:prstGeom prst="rect">
            <a:avLst/>
          </a:prstGeom>
          <a:noFill/>
        </p:spPr>
      </p:pic>
      <p:sp>
        <p:nvSpPr>
          <p:cNvPr id="5" name="pole tekstowe 4"/>
          <p:cNvSpPr txBox="1"/>
          <p:nvPr/>
        </p:nvSpPr>
        <p:spPr>
          <a:xfrm>
            <a:off x="179512" y="908720"/>
            <a:ext cx="8712968" cy="461665"/>
          </a:xfrm>
          <a:prstGeom prst="rect">
            <a:avLst/>
          </a:prstGeom>
          <a:noFill/>
        </p:spPr>
        <p:txBody>
          <a:bodyPr wrap="square" rtlCol="0">
            <a:spAutoFit/>
          </a:bodyPr>
          <a:lstStyle/>
          <a:p>
            <a:pPr algn="ctr"/>
            <a:r>
              <a:rPr lang="pl-PL" sz="2400" dirty="0" smtClean="0"/>
              <a:t>Rozchodzące się, unoszące energię odkształcenia czasoprzestrzeni</a:t>
            </a:r>
            <a:endParaRPr lang="en-US" sz="2400" dirty="0"/>
          </a:p>
        </p:txBody>
      </p:sp>
      <p:pic>
        <p:nvPicPr>
          <p:cNvPr id="40966" name="Picture 6" descr="http://www.einstein-online.info/images/spotlights/galactic_binariesi/amcvn.gif"/>
          <p:cNvPicPr>
            <a:picLocks noChangeAspect="1" noChangeArrowheads="1" noCrop="1"/>
          </p:cNvPicPr>
          <p:nvPr/>
        </p:nvPicPr>
        <p:blipFill>
          <a:blip r:embed="rId4" cstate="print"/>
          <a:srcRect/>
          <a:stretch>
            <a:fillRect/>
          </a:stretch>
        </p:blipFill>
        <p:spPr bwMode="auto">
          <a:xfrm>
            <a:off x="611560" y="1844824"/>
            <a:ext cx="3170807" cy="2232248"/>
          </a:xfrm>
          <a:prstGeom prst="rect">
            <a:avLst/>
          </a:prstGeom>
          <a:noFill/>
        </p:spPr>
      </p:pic>
      <p:sp>
        <p:nvSpPr>
          <p:cNvPr id="8" name="pole tekstowe 7"/>
          <p:cNvSpPr txBox="1"/>
          <p:nvPr/>
        </p:nvSpPr>
        <p:spPr>
          <a:xfrm>
            <a:off x="434279" y="4121291"/>
            <a:ext cx="3528392" cy="400110"/>
          </a:xfrm>
          <a:prstGeom prst="rect">
            <a:avLst/>
          </a:prstGeom>
          <a:noFill/>
        </p:spPr>
        <p:txBody>
          <a:bodyPr wrap="square" rtlCol="0">
            <a:spAutoFit/>
          </a:bodyPr>
          <a:lstStyle/>
          <a:p>
            <a:pPr algn="ctr"/>
            <a:r>
              <a:rPr lang="pl-PL" sz="2000" dirty="0" smtClean="0"/>
              <a:t>Układ podwójny białych karłów</a:t>
            </a:r>
            <a:endParaRPr lang="en-US" sz="2000" dirty="0"/>
          </a:p>
        </p:txBody>
      </p:sp>
      <p:sp>
        <p:nvSpPr>
          <p:cNvPr id="9" name="pole tekstowe 8"/>
          <p:cNvSpPr txBox="1"/>
          <p:nvPr/>
        </p:nvSpPr>
        <p:spPr>
          <a:xfrm>
            <a:off x="4936705" y="4102630"/>
            <a:ext cx="3888432" cy="400110"/>
          </a:xfrm>
          <a:prstGeom prst="rect">
            <a:avLst/>
          </a:prstGeom>
          <a:noFill/>
        </p:spPr>
        <p:txBody>
          <a:bodyPr wrap="square" rtlCol="0">
            <a:spAutoFit/>
          </a:bodyPr>
          <a:lstStyle/>
          <a:p>
            <a:r>
              <a:rPr lang="pl-PL" sz="2000" dirty="0" smtClean="0"/>
              <a:t>Odkształcenia przestrzeni na </a:t>
            </a:r>
            <a:r>
              <a:rPr lang="pl-PL" sz="2000" dirty="0" err="1" smtClean="0"/>
              <a:t>ZIemi</a:t>
            </a:r>
            <a:endParaRPr lang="en-US" sz="2000" dirty="0"/>
          </a:p>
        </p:txBody>
      </p:sp>
      <p:sp>
        <p:nvSpPr>
          <p:cNvPr id="10" name="pole tekstowe 9"/>
          <p:cNvSpPr txBox="1"/>
          <p:nvPr/>
        </p:nvSpPr>
        <p:spPr>
          <a:xfrm>
            <a:off x="431032" y="4653136"/>
            <a:ext cx="8712968" cy="584775"/>
          </a:xfrm>
          <a:prstGeom prst="rect">
            <a:avLst/>
          </a:prstGeom>
          <a:noFill/>
        </p:spPr>
        <p:txBody>
          <a:bodyPr wrap="square" rtlCol="0">
            <a:spAutoFit/>
          </a:bodyPr>
          <a:lstStyle/>
          <a:p>
            <a:pPr algn="ctr"/>
            <a:r>
              <a:rPr lang="pl-PL" sz="3200" b="1" dirty="0" smtClean="0"/>
              <a:t>Niestety </a:t>
            </a:r>
            <a:r>
              <a:rPr lang="pl-PL" sz="3200" b="1" dirty="0" err="1" smtClean="0"/>
              <a:t>baaaaardzo</a:t>
            </a:r>
            <a:r>
              <a:rPr lang="pl-PL" sz="3200" b="1" dirty="0" smtClean="0"/>
              <a:t> słabe!</a:t>
            </a:r>
            <a:endParaRPr lang="en-US" sz="3200" b="1" dirty="0"/>
          </a:p>
        </p:txBody>
      </p:sp>
      <p:sp>
        <p:nvSpPr>
          <p:cNvPr id="11" name="pole tekstowe 10"/>
          <p:cNvSpPr txBox="1"/>
          <p:nvPr/>
        </p:nvSpPr>
        <p:spPr>
          <a:xfrm>
            <a:off x="431032" y="5301208"/>
            <a:ext cx="8712968" cy="461665"/>
          </a:xfrm>
          <a:prstGeom prst="rect">
            <a:avLst/>
          </a:prstGeom>
          <a:noFill/>
        </p:spPr>
        <p:txBody>
          <a:bodyPr wrap="square" rtlCol="0">
            <a:spAutoFit/>
          </a:bodyPr>
          <a:lstStyle/>
          <a:p>
            <a:pPr algn="ctr"/>
            <a:r>
              <a:rPr lang="pl-PL" sz="2400" dirty="0" smtClean="0"/>
              <a:t>Obiekt długości 1m zmieni swój rozmiar o 10</a:t>
            </a:r>
            <a:r>
              <a:rPr lang="pl-PL" sz="2400" baseline="30000" dirty="0" smtClean="0"/>
              <a:t>-22</a:t>
            </a:r>
            <a:r>
              <a:rPr lang="pl-PL" sz="2400" dirty="0" smtClean="0"/>
              <a:t>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Najlepsze narzędzie do pomiarów odległości…</a:t>
            </a:r>
            <a:endParaRPr lang="en-US" dirty="0"/>
          </a:p>
        </p:txBody>
      </p:sp>
      <p:pic>
        <p:nvPicPr>
          <p:cNvPr id="23554" name="Picture 2" descr="http://asd-www.larc.nasa.gov/edu_act/egyptian.gif"/>
          <p:cNvPicPr>
            <a:picLocks noChangeAspect="1" noChangeArrowheads="1"/>
          </p:cNvPicPr>
          <p:nvPr/>
        </p:nvPicPr>
        <p:blipFill>
          <a:blip r:embed="rId2" cstate="print"/>
          <a:srcRect/>
          <a:stretch>
            <a:fillRect/>
          </a:stretch>
        </p:blipFill>
        <p:spPr bwMode="auto">
          <a:xfrm>
            <a:off x="539552" y="1484784"/>
            <a:ext cx="1888098" cy="3422552"/>
          </a:xfrm>
          <a:prstGeom prst="rect">
            <a:avLst/>
          </a:prstGeom>
          <a:noFill/>
        </p:spPr>
      </p:pic>
      <p:sp>
        <p:nvSpPr>
          <p:cNvPr id="9" name="pole tekstowe 8"/>
          <p:cNvSpPr txBox="1"/>
          <p:nvPr/>
        </p:nvSpPr>
        <p:spPr>
          <a:xfrm>
            <a:off x="2771800" y="5085184"/>
            <a:ext cx="3456384" cy="923330"/>
          </a:xfrm>
          <a:prstGeom prst="rect">
            <a:avLst/>
          </a:prstGeom>
          <a:solidFill>
            <a:srgbClr val="FFFF00"/>
          </a:solidFill>
          <a:ln>
            <a:solidFill>
              <a:schemeClr val="tx1"/>
            </a:solidFill>
          </a:ln>
        </p:spPr>
        <p:txBody>
          <a:bodyPr wrap="square" rtlCol="0">
            <a:spAutoFit/>
          </a:bodyPr>
          <a:lstStyle/>
          <a:p>
            <a:pPr algn="ctr"/>
            <a:r>
              <a:rPr lang="pl-PL" sz="5400" b="1" dirty="0" smtClean="0"/>
              <a:t>Światło!</a:t>
            </a:r>
            <a:endParaRPr lang="en-US" sz="5400" b="1" dirty="0"/>
          </a:p>
        </p:txBody>
      </p:sp>
      <p:pic>
        <p:nvPicPr>
          <p:cNvPr id="30722" name="Picture 2" descr="https://encrypted-tbn3.gstatic.com/images?q=tbn:ANd9GcR7t_G8QYvTNtmwwoX-EQKEULJ4n7SS_279_qysw0oVu0d9s8lhRA"/>
          <p:cNvPicPr>
            <a:picLocks noChangeAspect="1" noChangeArrowheads="1"/>
          </p:cNvPicPr>
          <p:nvPr/>
        </p:nvPicPr>
        <p:blipFill>
          <a:blip r:embed="rId3" cstate="print"/>
          <a:srcRect/>
          <a:stretch>
            <a:fillRect/>
          </a:stretch>
        </p:blipFill>
        <p:spPr bwMode="auto">
          <a:xfrm>
            <a:off x="2987824" y="1844824"/>
            <a:ext cx="2143125" cy="2143125"/>
          </a:xfrm>
          <a:prstGeom prst="rect">
            <a:avLst/>
          </a:prstGeom>
          <a:noFill/>
        </p:spPr>
      </p:pic>
      <p:pic>
        <p:nvPicPr>
          <p:cNvPr id="30724" name="Picture 4" descr="https://encrypted-tbn0.gstatic.com/images?q=tbn:ANd9GcTxzpw6_dMOGh3x_oU7aYRc4I1w1ImAKH4gH8LRr0QvgsAIXSK_GQ"/>
          <p:cNvPicPr>
            <a:picLocks noChangeAspect="1" noChangeArrowheads="1"/>
          </p:cNvPicPr>
          <p:nvPr/>
        </p:nvPicPr>
        <p:blipFill>
          <a:blip r:embed="rId4" cstate="print"/>
          <a:srcRect/>
          <a:stretch>
            <a:fillRect/>
          </a:stretch>
        </p:blipFill>
        <p:spPr bwMode="auto">
          <a:xfrm>
            <a:off x="5868144" y="2060848"/>
            <a:ext cx="2495550"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bwMode="auto">
          <a:xfrm>
            <a:off x="142844" y="0"/>
            <a:ext cx="9001156"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800" b="1" i="0" u="none" strike="noStrike" kern="1200" cap="none" spc="0" normalizeH="0" baseline="0" noProof="0" dirty="0" smtClean="0">
                <a:ln>
                  <a:noFill/>
                </a:ln>
                <a:effectLst/>
                <a:uLnTx/>
                <a:uFillTx/>
                <a:latin typeface="+mj-lt"/>
                <a:ea typeface="+mj-ea"/>
                <a:cs typeface="+mj-cs"/>
              </a:rPr>
              <a:t>Jak</a:t>
            </a:r>
            <a:r>
              <a:rPr kumimoji="0" lang="pl-PL" sz="4800" b="1" i="0" u="none" strike="noStrike" kern="1200" cap="none" spc="0" normalizeH="0" noProof="0" dirty="0" smtClean="0">
                <a:ln>
                  <a:noFill/>
                </a:ln>
                <a:effectLst/>
                <a:uLnTx/>
                <a:uFillTx/>
                <a:latin typeface="+mj-lt"/>
                <a:ea typeface="+mj-ea"/>
                <a:cs typeface="+mj-cs"/>
              </a:rPr>
              <a:t> zmierzyć odległość do księżyca?</a:t>
            </a:r>
            <a:endParaRPr kumimoji="0" lang="pl-PL" sz="4800" b="1" i="0" u="none" strike="noStrike" kern="1200" cap="none" spc="0" normalizeH="0" baseline="0" noProof="0" dirty="0" smtClean="0">
              <a:ln>
                <a:noFill/>
              </a:ln>
              <a:effectLst/>
              <a:uLnTx/>
              <a:uFillTx/>
              <a:latin typeface="+mj-lt"/>
              <a:ea typeface="+mj-ea"/>
              <a:cs typeface="+mj-cs"/>
            </a:endParaRPr>
          </a:p>
        </p:txBody>
      </p:sp>
      <p:pic>
        <p:nvPicPr>
          <p:cNvPr id="9" name="Obraz 8" descr="594px-Full_Moon_Luc_Viatour.jpg"/>
          <p:cNvPicPr>
            <a:picLocks noChangeAspect="1"/>
          </p:cNvPicPr>
          <p:nvPr/>
        </p:nvPicPr>
        <p:blipFill>
          <a:blip r:embed="rId3" cstate="print"/>
          <a:stretch>
            <a:fillRect/>
          </a:stretch>
        </p:blipFill>
        <p:spPr>
          <a:xfrm>
            <a:off x="1428728" y="1500174"/>
            <a:ext cx="4604686" cy="4643446"/>
          </a:xfrm>
          <a:prstGeom prst="rect">
            <a:avLst/>
          </a:prstGeom>
        </p:spPr>
      </p:pic>
      <p:sp>
        <p:nvSpPr>
          <p:cNvPr id="10" name="Elipsa 9"/>
          <p:cNvSpPr/>
          <p:nvPr/>
        </p:nvSpPr>
        <p:spPr>
          <a:xfrm>
            <a:off x="3428992" y="4143380"/>
            <a:ext cx="142876" cy="142876"/>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ole tekstowe 10"/>
          <p:cNvSpPr txBox="1"/>
          <p:nvPr/>
        </p:nvSpPr>
        <p:spPr>
          <a:xfrm>
            <a:off x="6732240" y="1772816"/>
            <a:ext cx="1433406" cy="584775"/>
          </a:xfrm>
          <a:prstGeom prst="rect">
            <a:avLst/>
          </a:prstGeom>
          <a:noFill/>
          <a:ln>
            <a:solidFill>
              <a:schemeClr val="tx1"/>
            </a:solidFill>
          </a:ln>
        </p:spPr>
        <p:txBody>
          <a:bodyPr wrap="none" rtlCol="0">
            <a:spAutoFit/>
          </a:bodyPr>
          <a:lstStyle/>
          <a:p>
            <a:r>
              <a:rPr lang="pl-PL" sz="3200" b="1" dirty="0" smtClean="0"/>
              <a:t>t=2.53s</a:t>
            </a:r>
            <a:endParaRPr lang="en-US" sz="3200" b="1" dirty="0"/>
          </a:p>
        </p:txBody>
      </p:sp>
      <p:sp>
        <p:nvSpPr>
          <p:cNvPr id="13" name="Elipsa 12"/>
          <p:cNvSpPr/>
          <p:nvPr/>
        </p:nvSpPr>
        <p:spPr>
          <a:xfrm>
            <a:off x="642910" y="1643050"/>
            <a:ext cx="285752" cy="285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rostokąt 6"/>
          <p:cNvSpPr/>
          <p:nvPr/>
        </p:nvSpPr>
        <p:spPr>
          <a:xfrm>
            <a:off x="6156176" y="3501008"/>
            <a:ext cx="2664296" cy="646331"/>
          </a:xfrm>
          <a:prstGeom prst="rect">
            <a:avLst/>
          </a:prstGeom>
        </p:spPr>
        <p:txBody>
          <a:bodyPr wrap="square">
            <a:spAutoFit/>
          </a:bodyPr>
          <a:lstStyle/>
          <a:p>
            <a:pPr algn="ctr"/>
            <a:r>
              <a:rPr lang="pl-PL" b="1" dirty="0" smtClean="0"/>
              <a:t>dalmierze laserowe (precyzja kilka mm) </a:t>
            </a:r>
            <a:endParaRPr lang="en-US" dirty="0"/>
          </a:p>
        </p:txBody>
      </p:sp>
      <p:sp>
        <p:nvSpPr>
          <p:cNvPr id="12" name="Tytuł 1"/>
          <p:cNvSpPr txBox="1">
            <a:spLocks/>
          </p:cNvSpPr>
          <p:nvPr/>
        </p:nvSpPr>
        <p:spPr>
          <a:xfrm>
            <a:off x="827584" y="6309320"/>
            <a:ext cx="7344816" cy="3600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1" i="0" u="none" strike="noStrike" kern="1200" cap="none" spc="0" normalizeH="0" baseline="0" noProof="0" dirty="0" smtClean="0">
                <a:ln>
                  <a:noFill/>
                </a:ln>
                <a:solidFill>
                  <a:schemeClr val="tx1"/>
                </a:solidFill>
                <a:effectLst/>
                <a:uLnTx/>
                <a:uFillTx/>
                <a:latin typeface="+mj-lt"/>
                <a:ea typeface="+mj-ea"/>
                <a:cs typeface="+mj-cs"/>
              </a:rPr>
              <a:t>Jak mierzyć dokładniej za pomocą światła?</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pole tekstowe 13"/>
          <p:cNvSpPr txBox="1"/>
          <p:nvPr/>
        </p:nvSpPr>
        <p:spPr>
          <a:xfrm>
            <a:off x="6444208" y="3068960"/>
            <a:ext cx="2082750" cy="369332"/>
          </a:xfrm>
          <a:prstGeom prst="rect">
            <a:avLst/>
          </a:prstGeom>
          <a:noFill/>
          <a:ln>
            <a:noFill/>
          </a:ln>
        </p:spPr>
        <p:txBody>
          <a:bodyPr wrap="none" rtlCol="0">
            <a:spAutoFit/>
          </a:bodyPr>
          <a:lstStyle/>
          <a:p>
            <a:r>
              <a:rPr lang="pl-PL" b="1" dirty="0" smtClean="0"/>
              <a:t>d = c t/2</a:t>
            </a:r>
            <a:r>
              <a:rPr lang="pl-PL" b="1" dirty="0" smtClean="0">
                <a:sym typeface="Symbol"/>
              </a:rPr>
              <a:t></a:t>
            </a:r>
            <a:r>
              <a:rPr lang="pl-PL" b="1" dirty="0" smtClean="0"/>
              <a:t>380tys km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7"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Światło jest falą elektromagnetyczną</a:t>
            </a:r>
            <a:endParaRPr lang="en-US" dirty="0"/>
          </a:p>
        </p:txBody>
      </p:sp>
      <p:pic>
        <p:nvPicPr>
          <p:cNvPr id="4" name="Picture 6" descr="E:\Rafal\FestiwalNauki\Rozowy\emwave.tif"/>
          <p:cNvPicPr>
            <a:picLocks noChangeAspect="1" noChangeArrowheads="1"/>
          </p:cNvPicPr>
          <p:nvPr/>
        </p:nvPicPr>
        <p:blipFill>
          <a:blip r:embed="rId3" cstate="print"/>
          <a:srcRect r="8437"/>
          <a:stretch>
            <a:fillRect/>
          </a:stretch>
        </p:blipFill>
        <p:spPr bwMode="auto">
          <a:xfrm>
            <a:off x="467544" y="1124744"/>
            <a:ext cx="8267700" cy="3121025"/>
          </a:xfrm>
          <a:prstGeom prst="rect">
            <a:avLst/>
          </a:prstGeom>
          <a:noFill/>
          <a:ln w="9525">
            <a:noFill/>
            <a:miter lim="800000"/>
            <a:headEnd/>
            <a:tailEnd/>
          </a:ln>
        </p:spPr>
      </p:pic>
      <p:pic>
        <p:nvPicPr>
          <p:cNvPr id="6" name="Obraz 5" descr="TP_tmp.png"/>
          <p:cNvPicPr>
            <a:picLocks noChangeAspect="1"/>
          </p:cNvPicPr>
          <p:nvPr>
            <p:custDataLst>
              <p:tags r:id="rId1"/>
            </p:custDataLst>
          </p:nvPr>
        </p:nvPicPr>
        <p:blipFill>
          <a:blip r:embed="rId4" cstate="print"/>
          <a:stretch>
            <a:fillRect/>
          </a:stretch>
        </p:blipFill>
        <p:spPr>
          <a:xfrm>
            <a:off x="2987824" y="3789040"/>
            <a:ext cx="1193294" cy="254508"/>
          </a:xfrm>
          <a:prstGeom prst="rect">
            <a:avLst/>
          </a:prstGeom>
        </p:spPr>
      </p:pic>
      <p:sp>
        <p:nvSpPr>
          <p:cNvPr id="7" name="Prostokąt 6"/>
          <p:cNvSpPr/>
          <p:nvPr/>
        </p:nvSpPr>
        <p:spPr>
          <a:xfrm>
            <a:off x="2483768" y="1340768"/>
            <a:ext cx="7200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p:cNvSpPr/>
          <p:nvPr/>
        </p:nvSpPr>
        <p:spPr>
          <a:xfrm>
            <a:off x="3707904" y="1052736"/>
            <a:ext cx="7200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2051720" y="5085184"/>
            <a:ext cx="5502275" cy="707886"/>
          </a:xfrm>
          <a:prstGeom prst="rect">
            <a:avLst/>
          </a:prstGeom>
          <a:noFill/>
        </p:spPr>
        <p:txBody>
          <a:bodyPr wrap="none" rtlCol="0">
            <a:spAutoFit/>
          </a:bodyPr>
          <a:lstStyle/>
          <a:p>
            <a:r>
              <a:rPr lang="pl-PL" sz="4000" b="1" dirty="0" smtClean="0"/>
              <a:t>Więc może interferować!</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0"/>
            <a:ext cx="8229600" cy="1143000"/>
          </a:xfrm>
        </p:spPr>
        <p:txBody>
          <a:bodyPr/>
          <a:lstStyle/>
          <a:p>
            <a:r>
              <a:rPr lang="pl-PL" sz="4800" b="1" dirty="0" smtClean="0"/>
              <a:t>Interferencja dźwięku (też fala)</a:t>
            </a:r>
            <a:endParaRPr lang="en-US" sz="4800" b="1" dirty="0"/>
          </a:p>
        </p:txBody>
      </p:sp>
      <p:pic>
        <p:nvPicPr>
          <p:cNvPr id="19" name="Obraz 18" descr="speacker_florian_01.jpg"/>
          <p:cNvPicPr>
            <a:picLocks noChangeAspect="1"/>
          </p:cNvPicPr>
          <p:nvPr/>
        </p:nvPicPr>
        <p:blipFill>
          <a:blip r:embed="rId3" cstate="print">
            <a:clrChange>
              <a:clrFrom>
                <a:srgbClr val="000000"/>
              </a:clrFrom>
              <a:clrTo>
                <a:srgbClr val="000000">
                  <a:alpha val="0"/>
                </a:srgbClr>
              </a:clrTo>
            </a:clrChange>
            <a:duotone>
              <a:prstClr val="black"/>
              <a:srgbClr val="00FF00">
                <a:tint val="45000"/>
                <a:satMod val="400000"/>
              </a:srgbClr>
            </a:duotone>
          </a:blip>
          <a:stretch>
            <a:fillRect/>
          </a:stretch>
        </p:blipFill>
        <p:spPr>
          <a:xfrm>
            <a:off x="1285852" y="1285860"/>
            <a:ext cx="1508596" cy="1487476"/>
          </a:xfrm>
          <a:prstGeom prst="rect">
            <a:avLst/>
          </a:prstGeom>
          <a:scene3d>
            <a:camera prst="orthographicFront">
              <a:rot lat="0" lon="0" rev="16200000"/>
            </a:camera>
            <a:lightRig rig="threePt" dir="t"/>
          </a:scene3d>
        </p:spPr>
      </p:pic>
      <p:pic>
        <p:nvPicPr>
          <p:cNvPr id="20" name="Obraz 19" descr="speacker_florian_01.jpg"/>
          <p:cNvPicPr>
            <a:picLocks noChangeAspect="1"/>
          </p:cNvPicPr>
          <p:nvPr/>
        </p:nvPicPr>
        <p:blipFill>
          <a:blip r:embed="rId3" cstate="print">
            <a:clrChange>
              <a:clrFrom>
                <a:srgbClr val="000000"/>
              </a:clrFrom>
              <a:clrTo>
                <a:srgbClr val="000000">
                  <a:alpha val="0"/>
                </a:srgbClr>
              </a:clrTo>
            </a:clrChange>
            <a:duotone>
              <a:prstClr val="black"/>
              <a:srgbClr val="FF0000">
                <a:tint val="45000"/>
                <a:satMod val="400000"/>
              </a:srgbClr>
            </a:duotone>
          </a:blip>
          <a:stretch>
            <a:fillRect/>
          </a:stretch>
        </p:blipFill>
        <p:spPr>
          <a:xfrm>
            <a:off x="5500694" y="1285860"/>
            <a:ext cx="1508596" cy="1487476"/>
          </a:xfrm>
          <a:prstGeom prst="rect">
            <a:avLst/>
          </a:prstGeom>
          <a:scene3d>
            <a:camera prst="orthographicFront">
              <a:rot lat="0" lon="0" rev="16200000"/>
            </a:camera>
            <a:lightRig rig="threePt" dir="t"/>
          </a:scene3d>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1$&#10;\end{document}&#10;"/>
  <p:tag name="FILENAME" val="TP_tmp"/>
  <p:tag name="FORMAT" val="png256"/>
  <p:tag name="RES" val="1200"/>
  <p:tag name="BLEND" val="0"/>
  <p:tag name="TRANSPARENT" val="1"/>
  <p:tag name="TBUG" val="0"/>
  <p:tag name="ALLOWFS" val="0"/>
  <p:tag name="ORIGWIDTH" val="13"/>
  <p:tag name="PICTUREFILESIZE" val="167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mbda\approx 0.5\mu m$$&#10;\end{document}&#10;"/>
  <p:tag name="FILENAME" val="TP_tmp"/>
  <p:tag name="FORMAT" val="png256"/>
  <p:tag name="RES" val="1200"/>
  <p:tag name="BLEND" val="0"/>
  <p:tag name="TRANSPARENT" val="0"/>
  <p:tag name="TBUG" val="0"/>
  <p:tag name="ALLOWFS" val="0"/>
  <p:tag name="ORIGWIDTH" val="47"/>
  <p:tag name="PICTUREFILESIZE" val="3973"/>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1$&#10;\end{document}&#10;"/>
  <p:tag name="FILENAME" val="TP_tmp"/>
  <p:tag name="FORMAT" val="pngmono"/>
  <p:tag name="RES" val="1200"/>
  <p:tag name="BLEND" val="0"/>
  <p:tag name="TRANSPARENT" val="0"/>
  <p:tag name="TBUG" val="0"/>
  <p:tag name="ALLOWFS" val="0"/>
  <p:tag name="ORIGWIDTH" val="7"/>
  <p:tag name="PICTUREFILESIZE" val="365"/>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2$&#10;\end{document}&#10;"/>
  <p:tag name="FILENAME" val="TP_tmp"/>
  <p:tag name="FORMAT" val="pngmono"/>
  <p:tag name="RES" val="1200"/>
  <p:tag name="BLEND" val="0"/>
  <p:tag name="TRANSPARENT" val="0"/>
  <p:tag name="TBUG" val="0"/>
  <p:tag name="ALLOWFS" val="0"/>
  <p:tag name="ORIGWIDTH" val="7"/>
  <p:tag name="PICTUREFILESIZE" val="515"/>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1$&#10;\end{document}&#10;"/>
  <p:tag name="FILENAME" val="TP_tmp"/>
  <p:tag name="FORMAT" val="pngmono"/>
  <p:tag name="RES" val="1200"/>
  <p:tag name="BLEND" val="0"/>
  <p:tag name="TRANSPARENT" val="1"/>
  <p:tag name="TBUG" val="0"/>
  <p:tag name="ALLOWFS" val="0"/>
  <p:tag name="ORIGWIDTH" val="7"/>
  <p:tag name="PICTUREFILESIZE" val="365"/>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2$&#10;\end{document}&#10;"/>
  <p:tag name="FILENAME" val="TP_tmp"/>
  <p:tag name="FORMAT" val="pngmono"/>
  <p:tag name="RES" val="1200"/>
  <p:tag name="BLEND" val="0"/>
  <p:tag name="TRANSPARENT" val="1"/>
  <p:tag name="TBUG" val="0"/>
  <p:tag name="ALLOWFS" val="0"/>
  <p:tag name="ORIGWIDTH" val="7"/>
  <p:tag name="PICTUREFILESIZE" val="515"/>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1,l_2 \approx 4 km$&#10;\end{document}&#10;"/>
  <p:tag name="FILENAME" val="TP_tmp"/>
  <p:tag name="FORMAT" val="pngmono"/>
  <p:tag name="RES" val="1200"/>
  <p:tag name="BLEND" val="0"/>
  <p:tag name="TRANSPARENT" val="1"/>
  <p:tag name="TBUG" val="0"/>
  <p:tag name="ALLOWFS" val="0"/>
  <p:tag name="ORIGWIDTH" val="52"/>
  <p:tag name="PICTUREFILESIZE" val="2239"/>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p=\frac{1}{2}$&#10;\end{document}&#10;"/>
  <p:tag name="FILENAME" val="TP_tmp"/>
  <p:tag name="FORMAT" val="png256"/>
  <p:tag name="RES" val="1200"/>
  <p:tag name="BLEND" val="0"/>
  <p:tag name="TRANSPARENT" val="0"/>
  <p:tag name="TBUG" val="0"/>
  <p:tag name="ALLOWFS" val="0"/>
  <p:tag name="ORIGWIDTH" val="25"/>
  <p:tag name="PICTUREFILESIZE" val="2171"/>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p=\frac{1}{2}$&#10;\end{document}&#10;"/>
  <p:tag name="FILENAME" val="TP_tmp"/>
  <p:tag name="FORMAT" val="png256"/>
  <p:tag name="RES" val="1200"/>
  <p:tag name="BLEND" val="0"/>
  <p:tag name="TRANSPARENT" val="0"/>
  <p:tag name="TBUG" val="0"/>
  <p:tag name="ALLOWFS" val="0"/>
  <p:tag name="ORIGWIDTH" val="25"/>
  <p:tag name="PICTUREFILESIZE" val="2171"/>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_1=I_0/2$&#10;\end{document}&#10;"/>
  <p:tag name="FILENAME" val="TP_tmp"/>
  <p:tag name="FORMAT" val="png256"/>
  <p:tag name="RES" val="1200"/>
  <p:tag name="BLEND" val="0"/>
  <p:tag name="TRANSPARENT" val="0"/>
  <p:tag name="TBUG" val="0"/>
  <p:tag name="ALLOWFS" val="0"/>
  <p:tag name="ORIGWIDTH" val="42"/>
  <p:tag name="PICTUREFILESIZE" val="2868"/>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I_2=I_0/2$&#10;\end{document}&#10;"/>
  <p:tag name="FILENAME" val="TP_tmp"/>
  <p:tag name="FORMAT" val="png256"/>
  <p:tag name="RES" val="1200"/>
  <p:tag name="BLEND" val="0"/>
  <p:tag name="TRANSPARENT" val="0"/>
  <p:tag name="TBUG" val="0"/>
  <p:tag name="ALLOWFS" val="0"/>
  <p:tag name="ORIGWIDTH" val="42"/>
  <p:tag name="PICTUREFILESIZE" val="3020"/>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2$&#10;\end{document}&#10;"/>
  <p:tag name="FILENAME" val="TP_tmp"/>
  <p:tag name="FORMAT" val="png256"/>
  <p:tag name="RES" val="1200"/>
  <p:tag name="BLEND" val="0"/>
  <p:tag name="TRANSPARENT" val="1"/>
  <p:tag name="TBUG" val="0"/>
  <p:tag name="ALLOWFS" val="0"/>
  <p:tag name="ORIGWIDTH" val="14"/>
  <p:tag name="PICTUREFILESIZE" val="176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_1$&#10;\end{document}&#10;"/>
  <p:tag name="FILENAME" val="TP_tmp"/>
  <p:tag name="FORMAT" val="png256"/>
  <p:tag name="RES" val="1200"/>
  <p:tag name="BLEND" val="0"/>
  <p:tag name="TRANSPARENT" val="0"/>
  <p:tag name="TBUG" val="0"/>
  <p:tag name="ALLOWFS" val="0"/>
  <p:tag name="ORIGWIDTH" val="12"/>
  <p:tag name="PICTUREFILESIZE" val="176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10;\end{document}&#10;"/>
  <p:tag name="FILENAME" val="TP_tmp"/>
  <p:tag name="FORMAT" val="png256"/>
  <p:tag name="RES" val="1200"/>
  <p:tag name="BLEND" val="0"/>
  <p:tag name="TRANSPARENT" val="0"/>
  <p:tag name="TBUG" val="0"/>
  <p:tag name="ALLOWFS" val="0"/>
  <p:tag name="ORIGWIDTH" val="9"/>
  <p:tag name="PICTUREFILESIZE" val="148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_2=N-N_1$&#10;\end{document}&#10;"/>
  <p:tag name="FILENAME" val="TP_tmp"/>
  <p:tag name="FORMAT" val="png256"/>
  <p:tag name="RES" val="1200"/>
  <p:tag name="BLEND" val="0"/>
  <p:tag name="TRANSPARENT" val="0"/>
  <p:tag name="TBUG" val="0"/>
  <p:tag name="ALLOWFS" val="0"/>
  <p:tag name="ORIGWIDTH" val="58"/>
  <p:tag name="PICTUREFILESIZE" val="317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rac{N_1}{N}\approx 1/2 \pm \frac{1}{\sqrt{N}}$$&#10;\end{document}&#10;"/>
  <p:tag name="FILENAME" val="TP_tmp"/>
  <p:tag name="FORMAT" val="png256"/>
  <p:tag name="RES" val="1200"/>
  <p:tag name="BLEND" val="0"/>
  <p:tag name="TRANSPARENT" val="1"/>
  <p:tag name="TBUG" val="0"/>
  <p:tag name="ALLOWFS" val="0"/>
  <p:tag name="ORIGWIDTH" val="73"/>
  <p:tag name="PICTUREFILESIZE" val="6849"/>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1000$&#10;\end{document}&#10;"/>
  <p:tag name="FILENAME" val="TP_tmp"/>
  <p:tag name="FORMAT" val="png256"/>
  <p:tag name="RES" val="1200"/>
  <p:tag name="BLEND" val="0"/>
  <p:tag name="TRANSPARENT" val="0"/>
  <p:tag name="TBUG" val="0"/>
  <p:tag name="ALLOWFS" val="0"/>
  <p:tag name="ORIGWIDTH" val="42"/>
  <p:tag name="PICTUREFILESIZE" val="257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100$&#10;\end{document}&#10;"/>
  <p:tag name="FILENAME" val="TP_tmp"/>
  <p:tag name="FORMAT" val="png256"/>
  <p:tag name="RES" val="1200"/>
  <p:tag name="BLEND" val="0"/>
  <p:tag name="TRANSPARENT" val="0"/>
  <p:tag name="TBUG" val="0"/>
  <p:tag name="ALLOWFS" val="0"/>
  <p:tag name="ORIGWIDTH" val="37"/>
  <p:tag name="PICTUREFILESIZE" val="242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10$&#10;\end{document}&#10;"/>
  <p:tag name="FILENAME" val="TP_tmp"/>
  <p:tag name="FORMAT" val="png256"/>
  <p:tag name="RES" val="1200"/>
  <p:tag name="BLEND" val="0"/>
  <p:tag name="TRANSPARENT" val="0"/>
  <p:tag name="TBUG" val="0"/>
  <p:tag name="ALLOWFS" val="0"/>
  <p:tag name="ORIGWIDTH" val="32"/>
  <p:tag name="PICTUREFILESIZE" val="225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1$&#10;\end{document}&#10;"/>
  <p:tag name="FILENAME" val="TP_tmp"/>
  <p:tag name="FORMAT" val="pngmono"/>
  <p:tag name="RES" val="1200"/>
  <p:tag name="BLEND" val="0"/>
  <p:tag name="TRANSPARENT" val="0"/>
  <p:tag name="TBUG" val="0"/>
  <p:tag name="ALLOWFS" val="0"/>
  <p:tag name="ORIGWIDTH" val="7"/>
  <p:tag name="PICTUREFILESIZE" val="365"/>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_2$&#10;\end{document}&#10;"/>
  <p:tag name="FILENAME" val="TP_tmp"/>
  <p:tag name="FORMAT" val="pngmono"/>
  <p:tag name="RES" val="1200"/>
  <p:tag name="BLEND" val="0"/>
  <p:tag name="TRANSPARENT" val="0"/>
  <p:tag name="TBUG" val="0"/>
  <p:tag name="ALLOWFS" val="0"/>
  <p:tag name="ORIGWIDTH" val="7"/>
  <p:tag name="PICTUREFILESIZE" val="515"/>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lta l \gtrsim \dfrac{\lambda}{\sqrt{N}}$&#10;\end{document}&#10;"/>
  <p:tag name="FILENAME" val="TP_tmp"/>
  <p:tag name="FORMAT" val="pngmono"/>
  <p:tag name="RES" val="1200"/>
  <p:tag name="BLEND" val="0"/>
  <p:tag name="TRANSPARENT" val="1"/>
  <p:tag name="TBUG" val="0"/>
  <p:tag name="ALLOWFS" val="0"/>
  <p:tag name="ORIGWIDTH" val="44"/>
  <p:tag name="PICTUREFILESIZE" val="2981"/>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_1$&#10;\end{document}&#10;"/>
  <p:tag name="FILENAME" val="TP_tmp"/>
  <p:tag name="FORMAT" val="png256"/>
  <p:tag name="RES" val="1200"/>
  <p:tag name="BLEND" val="0"/>
  <p:tag name="TRANSPARENT" val="1"/>
  <p:tag name="TBUG" val="0"/>
  <p:tag name="ALLOWFS" val="0"/>
  <p:tag name="ORIGWIDTH" val="10"/>
  <p:tag name="PICTUREFILESIZE" val="1523"/>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lta l \approx\dfrac{\lambda}{\sqrt{N}}$&#10;\end{document}&#10;"/>
  <p:tag name="FILENAME" val="TP_tmp"/>
  <p:tag name="FORMAT" val="pngmono"/>
  <p:tag name="RES" val="1200"/>
  <p:tag name="BLEND" val="0"/>
  <p:tag name="TRANSPARENT" val="0"/>
  <p:tag name="TBUG" val="0"/>
  <p:tag name="ALLOWFS" val="0"/>
  <p:tag name="ORIGWIDTH" val="44"/>
  <p:tag name="PICTUREFILESIZE" val="2784"/>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lambda \approx 10^{-6}m$&#10;\end{document}&#10;"/>
  <p:tag name="FILENAME" val="TP_tmp"/>
  <p:tag name="FORMAT" val="pngmono"/>
  <p:tag name="RES" val="1200"/>
  <p:tag name="BLEND" val="0"/>
  <p:tag name="TRANSPARENT" val="0"/>
  <p:tag name="TBUG" val="0"/>
  <p:tag name="ALLOWFS" val="0"/>
  <p:tag name="ORIGWIDTH" val="48"/>
  <p:tag name="PICTUREFILESIZE" val="1999"/>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N \approx 10^{24}$&#10;\end{document}&#10;"/>
  <p:tag name="FILENAME" val="TP_tmp"/>
  <p:tag name="FORMAT" val="pngmono"/>
  <p:tag name="RES" val="1200"/>
  <p:tag name="BLEND" val="0"/>
  <p:tag name="TRANSPARENT" val="0"/>
  <p:tag name="TBUG" val="0"/>
  <p:tag name="ALLOWFS" val="0"/>
  <p:tag name="ORIGWIDTH" val="40"/>
  <p:tag name="PICTUREFILESIZE" val="1691"/>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lta l \approx 10^{-18}m$&#10;\end{document}&#10;"/>
  <p:tag name="FILENAME" val="TP_tmp"/>
  <p:tag name="FORMAT" val="pngmono"/>
  <p:tag name="RES" val="1200"/>
  <p:tag name="BLEND" val="0"/>
  <p:tag name="TRANSPARENT" val="0"/>
  <p:tag name="TBUG" val="0"/>
  <p:tag name="ALLOWFS" val="0"/>
  <p:tag name="ORIGWIDTH" val="58"/>
  <p:tag name="PICTUREFILESIZE" val="2406"/>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ket{\psi}=\ket{1} + \ket{2}$&#10;\end{document}&#10;"/>
  <p:tag name="FILENAME" val="TP_tmp"/>
  <p:tag name="FORMAT" val="pngmono"/>
  <p:tag name="RES" val="1200"/>
  <p:tag name="BLEND" val="0"/>
  <p:tag name="TRANSPARENT" val="0"/>
  <p:tag name="TBUG" val="0"/>
  <p:tag name="ALLOWFS" val="0"/>
  <p:tag name="ORIGWIDTH" val="61"/>
  <p:tag name="PICTUREFILESIZE" val="201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amsmath}&#10;\usepackage{amsthm}&#10;\usepackage{graphicx}&#10;\newcommand{\ket}[1]{|#1\rangle}&#10;\newcommand{\bra}[1]{\langle#1|}&#10;\newcommand{\braket}[2]{\langle #1 | #2 \rangle}&#10;\newcommand{\Tr}{\textrm{Tr}}&#10;\renewcommand{\t}[1]{\textrm{#1}}&#10;\newcommand{\C}{\mathcal{C}}&#10;\renewcommand{\H}{\mathcal{H}}&#10;&#10;\begin{document}&#10;$=\ket{\t{\.{z}ywy}} + \ket{\t{martwy}}$&#10;\end{document}&#10;"/>
  <p:tag name="FILENAME" val="TP_tmp"/>
  <p:tag name="FORMAT" val="pngmono"/>
  <p:tag name="RES" val="1200"/>
  <p:tag name="BLEND" val="0"/>
  <p:tag name="TRANSPARENT" val="0"/>
  <p:tag name="TBUG" val="0"/>
  <p:tag name="ALLOWFS" val="0"/>
  <p:tag name="ORIGWIDTH" val="90"/>
  <p:tag name="PICTUREFILESIZE" val="3495"/>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ket{\psi}=\ket{1}\otimes \ket{1} + \ket{2}\otimes \ket{2}$&#10;\end{document}&#10;"/>
  <p:tag name="FILENAME" val="TP_tmp"/>
  <p:tag name="FORMAT" val="pngmono"/>
  <p:tag name="RES" val="1200"/>
  <p:tag name="BLEND" val="0"/>
  <p:tag name="TRANSPARENT" val="0"/>
  <p:tag name="TBUG" val="0"/>
  <p:tag name="ALLOWFS" val="0"/>
  <p:tag name="ORIGWIDTH" val="109"/>
  <p:tag name="PICTUREFILESIZE" val="4433"/>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amsmath}&#10;\usepackage{amsthm}&#10;\usepackage{graphicx}&#10;\newcommand{\ket}[1]{|#1\rangle}&#10;\newcommand{\bra}[1]{\langle#1|}&#10;\newcommand{\braket}[2]{\langle #1 | #2 \rangle}&#10;\newcommand{\Tr}{\textrm{Tr}}&#10;\renewcommand{\t}[1]{\textrm{#1}}&#10;\newcommand{\C}{\mathcal{C}}&#10;\renewcommand{\H}{\mathcal{H}}&#10;&#10;\begin{document}&#10;$=\ket{\t{\.{z}ywy}}\ket{\t{\.{z}ywy}} + \ket{\t{martwy}}\ket{\t{martwy}}$&#10;\end{document}&#10;"/>
  <p:tag name="FILENAME" val="TP_tmp"/>
  <p:tag name="FORMAT" val="pngmono"/>
  <p:tag name="RES" val="1200"/>
  <p:tag name="BLEND" val="0"/>
  <p:tag name="TRANSPARENT" val="0"/>
  <p:tag name="TBUG" val="0"/>
  <p:tag name="ALLOWFS" val="0"/>
  <p:tag name="ORIGWIDTH" val="159"/>
  <p:tag name="PICTUREFILESIZE" val="5899"/>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ket{\psi}=\ket{1}\otimes \ket{1}\otimes \dots \otimes \ket{1} + &#10;\ket{2}\otimes \ket{2}\otimes \dots \otimes \ket{2}$&#10;\end{document}&#10;"/>
  <p:tag name="FILENAME" val="TP_tmp"/>
  <p:tag name="FORMAT" val="pngmono"/>
  <p:tag name="RES" val="1200"/>
  <p:tag name="BLEND" val="0"/>
  <p:tag name="TRANSPARENT" val="0"/>
  <p:tag name="TBUG" val="0"/>
  <p:tag name="ALLOWFS" val="0"/>
  <p:tag name="ORIGWIDTH" val="204"/>
  <p:tag name="PICTUREFILESIZE" val="7896"/>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lta l \approx\dfrac{\lambda}{N} \approx 10^{-30}m$&#10;\end{document}&#10;"/>
  <p:tag name="FILENAME" val="TP_tmp"/>
  <p:tag name="FORMAT" val="pngmono"/>
  <p:tag name="RES" val="1200"/>
  <p:tag name="BLEND" val="0"/>
  <p:tag name="TRANSPARENT" val="0"/>
  <p:tag name="TBUG" val="0"/>
  <p:tag name="ALLOWFS" val="0"/>
  <p:tag name="ORIGWIDTH" val="83"/>
  <p:tag name="PICTUREFILESIZE" val="415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_2$&#10;\end{document}&#10;"/>
  <p:tag name="FILENAME" val="TP_tmp"/>
  <p:tag name="FORMAT" val="png256"/>
  <p:tag name="RES" val="1200"/>
  <p:tag name="BLEND" val="0"/>
  <p:tag name="TRANSPARENT" val="1"/>
  <p:tag name="TBUG" val="0"/>
  <p:tag name="ALLOWFS" val="0"/>
  <p:tag name="ORIGWIDTH" val="10"/>
  <p:tag name="PICTUREFILESIZE" val="1643"/>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T1]{fontenc}&#10;\usepackage{amsmath}&#10;\usepackage{amsthm}&#10;\usepackage{graphicx}&#10;\newcommand{\ket}[1]{|#1\rangle}&#10;\newcommand{\bra}[1]{\langle#1|}&#10;\newcommand{\braket}[2]{\langle #1 | #2 \rangle}&#10;\newcommand{\Tr}{\textrm{Tr}}&#10;\renewcommand{\t}[1]{\textrm{#1}}&#10;\newcommand{\C}{\mathcal{C}}&#10;\renewcommand{\H}{\mathcal{H}}&#10;&#10;\begin{document}&#10;$\Delta l \approx\dfrac{\lambda}{\sqrt{N}}\approx 10^{-18}m$&#10;\end{document}&#10;"/>
  <p:tag name="FILENAME" val="TP_tmp"/>
  <p:tag name="FORMAT" val="pngmono"/>
  <p:tag name="RES" val="1200"/>
  <p:tag name="BLEND" val="0"/>
  <p:tag name="TRANSPARENT" val="0"/>
  <p:tag name="TBUG" val="0"/>
  <p:tag name="ALLOWFS" val="0"/>
  <p:tag name="ORIGWIDTH" val="91"/>
  <p:tag name="PICTUREFILESIZE" val="4978"/>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usenames]{color}&#10;\usepackage{revsymb}&#10;\usepackage{amsfonts}&#10;\usepackage{amscd}&#10;\usepackage{amssymb}&#10;\usepackage[polish]{babel}&#10;\usepackage[latin2]{inputenc}&#10;\usepackage{amsmath}&#10;\usepackage{amsthm}&#10;\usepackage{graphicx}&#10;\newcommand{\ket}[1]{|#1\rangle}&#10;\newcommand{\bra}[1]{\langle#1|}&#10;\newcommand{\braket}[2]{\langle #1 | #2 \rangle}&#10;\newcommand{\Tr}{\textrm{Tr}}&#10;\renewcommand{\t}[1]{\textrm{#1}}&#10;\newcommand{\C}{\mathcal{C}}&#10;\renewcommand{\H}{\mathcal{H}}&#10;&#10;\begin{document}&#10;$\Delta l_{\t{spl\c{a}tane}}  \approx 0.66 \Delta l_{\t{niezależne}}$&#10;\end{document}&#10;"/>
  <p:tag name="FILENAME" val="TP_tmp"/>
  <p:tag name="FORMAT" val="pngmono"/>
  <p:tag name="RES" val="1200"/>
  <p:tag name="BLEND" val="0"/>
  <p:tag name="TRANSPARENT" val="0"/>
  <p:tag name="TBUG" val="0"/>
  <p:tag name="ALLOWFS" val="0"/>
  <p:tag name="ORIGWIDTH" val="118"/>
  <p:tag name="PICTUREFILESIZE" val="497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_1=F_2=G \frac{m_1 m_2}{r^2}$$&#10;\end{document}&#10;"/>
  <p:tag name="FILENAME" val="TP_tmp"/>
  <p:tag name="FORMAT" val="png256"/>
  <p:tag name="RES" val="1200"/>
  <p:tag name="BLEND" val="0"/>
  <p:tag name="TRANSPARENT" val="1"/>
  <p:tag name="TBUG" val="0"/>
  <p:tag name="ALLOWFS" val="0"/>
  <p:tag name="ORIGWIDTH" val="84"/>
  <p:tag name="PICTUREFILESIZE" val="592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r$&#10;\end{document}&#10;"/>
  <p:tag name="FILENAME" val="TP_tmp"/>
  <p:tag name="FORMAT" val="png256"/>
  <p:tag name="RES" val="1200"/>
  <p:tag name="BLEND" val="0"/>
  <p:tag name="TRANSPARENT" val="1"/>
  <p:tag name="TBUG" val="0"/>
  <p:tag name="ALLOWFS" val="0"/>
  <p:tag name="ORIGWIDTH" val="6"/>
  <p:tag name="PICTUREFILESIZE" val="118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end{document}&#10;"/>
  <p:tag name="FILENAME" val="TP_tmp"/>
  <p:tag name="FORMAT" val="png256"/>
  <p:tag name="RES" val="1200"/>
  <p:tag name="BLEND" val="0"/>
  <p:tag name="TRANSPARENT" val="1"/>
  <p:tag name="TBUG" val="0"/>
  <p:tag name="ALLOWFS" val="0"/>
  <p:tag name="ORIGWIDTH" val="4"/>
  <p:tag name="PICTUREFILESIZE" val="1209"/>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2$&#10;\end{document}&#10;"/>
  <p:tag name="FILENAME" val="TP_tmp"/>
  <p:tag name="FORMAT" val="png256"/>
  <p:tag name="RES" val="1200"/>
  <p:tag name="BLEND" val="0"/>
  <p:tag name="TRANSPARENT" val="1"/>
  <p:tag name="TBUG" val="0"/>
  <p:tag name="ALLOWFS" val="0"/>
  <p:tag name="ORIGWIDTH" val="14"/>
  <p:tag name="PICTUREFILESIZE" val="176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1$&#10;\end{document}&#10;"/>
  <p:tag name="FILENAME" val="TP_tmp"/>
  <p:tag name="FORMAT" val="png256"/>
  <p:tag name="RES" val="1200"/>
  <p:tag name="BLEND" val="0"/>
  <p:tag name="TRANSPARENT" val="1"/>
  <p:tag name="TBUG" val="0"/>
  <p:tag name="ALLOWFS" val="0"/>
  <p:tag name="ORIGWIDTH" val="13"/>
  <p:tag name="PICTUREFILESIZE" val="1670"/>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2317</TotalTime>
  <Words>956</Words>
  <Application>Microsoft Office PowerPoint</Application>
  <PresentationFormat>Pokaz na ekranie (4:3)</PresentationFormat>
  <Paragraphs>162</Paragraphs>
  <Slides>27</Slides>
  <Notes>10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Motyw pakietu Office</vt:lpstr>
      <vt:lpstr>Kot Schroedingera w detektorach fal grawitacyjnych</vt:lpstr>
      <vt:lpstr>Grawtacja według Newtona</vt:lpstr>
      <vt:lpstr>Co się stanie gdy jedna z mas się ruszy?</vt:lpstr>
      <vt:lpstr>Teoria grawitacji Einsteina</vt:lpstr>
      <vt:lpstr>Fale grawitacyjne</vt:lpstr>
      <vt:lpstr>Najlepsze narzędzie do pomiarów odległości…</vt:lpstr>
      <vt:lpstr>Slajd 7</vt:lpstr>
      <vt:lpstr>Światło jest falą elektromagnetyczną</vt:lpstr>
      <vt:lpstr>Interferencja dźwięku (też fala)</vt:lpstr>
      <vt:lpstr>Interferencja dźwięku (też fala)</vt:lpstr>
      <vt:lpstr>Interferencja dźwięku (też fala)</vt:lpstr>
      <vt:lpstr>Interferencja światła</vt:lpstr>
      <vt:lpstr>Interferometr  czyli interferencja pod kontrolą</vt:lpstr>
      <vt:lpstr>Interferometr  czyli interferencja pod kontrolą</vt:lpstr>
      <vt:lpstr>Interferometr Michelsona jako detektor fal grawitacyjnych</vt:lpstr>
      <vt:lpstr>Energia światła przenoszona jest  w porcjach</vt:lpstr>
      <vt:lpstr>N fotonów</vt:lpstr>
      <vt:lpstr>Więcej mocy, większa precyzja!</vt:lpstr>
      <vt:lpstr>Dokładniej niż rozmiar protonu!</vt:lpstr>
      <vt:lpstr>Jak interferują fotony</vt:lpstr>
      <vt:lpstr>Fotony: każdy sobie czy razem?</vt:lpstr>
      <vt:lpstr>Stany splątane</vt:lpstr>
      <vt:lpstr>Splątanie zwiększa czułość</vt:lpstr>
      <vt:lpstr>Mimo to jest poprawa!</vt:lpstr>
      <vt:lpstr>Interferometr w kosmosie</vt:lpstr>
      <vt:lpstr>Po co?</vt:lpstr>
      <vt:lpstr>Slajd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 Schroedingera w detektorach fal grawitacyjnych</dc:title>
  <dc:creator>Rafal</dc:creator>
  <cp:lastModifiedBy>Rafal</cp:lastModifiedBy>
  <cp:revision>39</cp:revision>
  <dcterms:created xsi:type="dcterms:W3CDTF">2012-07-07T12:36:25Z</dcterms:created>
  <dcterms:modified xsi:type="dcterms:W3CDTF">2012-09-29T10:06:08Z</dcterms:modified>
</cp:coreProperties>
</file>