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weł Szczypkowski" initials="PS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87" autoAdjust="0"/>
  </p:normalViewPr>
  <p:slideViewPr>
    <p:cSldViewPr>
      <p:cViewPr>
        <p:scale>
          <a:sx n="100" d="100"/>
          <a:sy n="100" d="100"/>
        </p:scale>
        <p:origin x="-6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06T21:59:27.783" idx="1">
    <p:pos x="402" y="2796"/>
    <p:text>aby móc wejść z różniczką pod całkę, musimy być pewni jednostajnej zbieżności</p:text>
  </p:cm>
  <p:cm authorId="0" dt="2017-06-06T22:02:50.014" idx="3">
    <p:pos x="4002" y="3486"/>
    <p:text>przy alfie równej 1, a=b, czyli w badanej funkcji otrzymujemy całkę z zera, natomiast z drugiej strony I(alfa)=ln(1)*(pfi(0)-phi(infty))=0</p:text>
  </p:cm>
  <p:cm authorId="0" dt="2017-06-06T22:26:52.189" idx="8">
    <p:pos x="513" y="1446"/>
    <p:text>poprzekształcajmy!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06T22:05:56.503" idx="4">
    <p:pos x="198" y="854"/>
    <p:text>przeszliśmy teraz do sytuacji ogólnej, gdyż wzory Frullaniego dotyczą każdej funkcji ciągłej (zamiast exp(-ax) z drugiego slajdu podstawić phi(ax), zamiast exp(-bx)-&gt;phi(bx))</p:text>
  </p:cm>
  <p:cm authorId="0" dt="2017-06-06T22:09:15.478" idx="5">
    <p:pos x="2188" y="900"/>
    <p:text>jak można zauważyć, funkcje podcałkowe są takie same, stąd konieczność zastąpienia granic całkowania (0 to infinity) na delta - DELTA, gdybyśmy tego nie zrobili moglibyśmy dojść do błędnego wniosku iż pierwotna całka jest równa zeru.</p:text>
  </p:cm>
  <p:cm authorId="0" dt="2017-06-06T22:13:41.038" idx="6">
    <p:pos x="2416" y="2614"/>
    <p:text>korzystamy z twierdzenia o wartości średniej dla całek</p:text>
  </p:cm>
  <p:cm authorId="0" dt="2017-06-06T22:19:55.686" idx="7">
    <p:pos x="250" y="3556"/>
    <p:text>dlaczego tau-&gt;0?
 Z twierdzenia o wartości średniej wiemy że:
tau∈[b𝛿, a𝛿] , gdy z 𝛿 zbiegamy do zera tau też zbiega do zera. Analogicznie postępujemy z drugą granicą.  
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73A716-B4DC-4051-BAF4-1FBA063A3E12}" type="datetimeFigureOut">
              <a:rPr lang="pl-PL" smtClean="0"/>
              <a:t>2017-06-06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660B9-402D-46A8-9E67-8314A927480A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omments" Target="../comments/comment1.xml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comments" Target="../comments/commen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Wzory Frullani’ego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Wojtek Ciszewski, Paweł Szczypkowski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20602" y="1023635"/>
                <a:ext cx="6912768" cy="1354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pl-PL" sz="28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pl-PL" sz="28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l-PL" sz="280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pl-PL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2800" b="0" i="1" smtClean="0">
                                  <a:latin typeface="Cambria Math"/>
                                </a:rPr>
                                <m:t>𝜙</m:t>
                              </m:r>
                              <m:d>
                                <m:dPr>
                                  <m:ctrlPr>
                                    <a:rPr lang="pl-PL" sz="28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l-PL" sz="2800" b="0" i="1" smtClean="0">
                                      <a:latin typeface="Cambria Math"/>
                                    </a:rPr>
                                    <m:t>𝑎𝑥</m:t>
                                  </m:r>
                                </m:e>
                              </m:d>
                              <m:r>
                                <a:rPr lang="pl-PL" sz="2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pl-PL" sz="2800" b="0" i="1" smtClean="0">
                                  <a:latin typeface="Cambria Math"/>
                                </a:rPr>
                                <m:t>𝜙</m:t>
                              </m:r>
                              <m:r>
                                <a:rPr lang="pl-PL" sz="28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pl-PL" sz="2800" b="0" i="1" smtClean="0">
                                  <a:latin typeface="Cambria Math"/>
                                </a:rPr>
                                <m:t>𝑏𝑥</m:t>
                              </m:r>
                              <m:r>
                                <a:rPr lang="pl-PL" sz="2800" b="0" i="1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pl-PL" sz="28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pl-PL" sz="2800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pl-PL" sz="28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pl-PL" sz="2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pl-PL" sz="2800" b="0" i="1" smtClean="0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pl-PL" sz="2800" b="0" i="1" smtClean="0"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func>
                          <m:r>
                            <a:rPr lang="pl-PL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pl-PL" sz="2800" b="0" i="1" smtClean="0">
                              <a:latin typeface="Cambria Math"/>
                            </a:rPr>
                            <m:t>𝜙</m:t>
                          </m:r>
                          <m:d>
                            <m:dPr>
                              <m:ctrlPr>
                                <a:rPr lang="pl-PL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l-PL" sz="28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pl-PL" sz="2800" b="0" i="1" smtClean="0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pl-PL" sz="28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pl-PL" sz="2800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pl-PL" sz="2800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pl-PL" sz="28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pl-PL" sz="2800" b="0" i="1" smtClean="0">
                                      <a:latin typeface="Cambria Math"/>
                                      <a:ea typeface="Cambria Math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pl-PL" sz="2800" b="0" i="1" smtClean="0">
                                  <a:latin typeface="Cambria Math"/>
                                </a:rPr>
                                <m:t>𝜙</m:t>
                              </m:r>
                              <m:r>
                                <a:rPr lang="pl-PL" sz="28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pl-PL" sz="28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pl-PL" sz="28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  <m:r>
                            <a:rPr lang="pl-PL" sz="28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602" y="1023635"/>
                <a:ext cx="6912768" cy="1354345"/>
              </a:xfrm>
              <a:prstGeom prst="rect">
                <a:avLst/>
              </a:prstGeom>
              <a:blipFill rotWithShape="1">
                <a:blip r:embed="rId2"/>
                <a:stretch>
                  <a:fillRect r="-273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07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1268760"/>
                <a:ext cx="2142638" cy="9036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pl-PL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pl-PL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l-PL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𝑎𝑥</m:t>
                                  </m:r>
                                </m:sup>
                              </m:sSup>
                              <m:r>
                                <a:rPr lang="pl-PL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𝑏𝑥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pl-PL" b="0" i="1" smtClean="0">
                          <a:latin typeface="Cambria Math"/>
                        </a:rPr>
                        <m:t>𝑑𝑥</m:t>
                      </m:r>
                      <m:r>
                        <a:rPr lang="pl-PL" b="0" i="1" smtClean="0">
                          <a:latin typeface="Cambria Math"/>
                        </a:rPr>
                        <m:t> :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268760"/>
                <a:ext cx="2142638" cy="903645"/>
              </a:xfrm>
              <a:prstGeom prst="rect">
                <a:avLst/>
              </a:prstGeom>
              <a:blipFill rotWithShape="1">
                <a:blip r:embed="rId2"/>
                <a:stretch>
                  <a:fillRect r="-370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2555776" y="1720582"/>
            <a:ext cx="72008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35896" y="1268759"/>
                <a:ext cx="5474576" cy="8199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pl-PL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𝑎𝑥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pl-PL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− 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pl-PL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pl-PL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𝑏𝑥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pl-PL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pl-PL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pl-PL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𝑎𝑥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𝑎𝑥</m:t>
                                      </m:r>
                                    </m:den>
                                  </m:f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𝑎𝑑𝑥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 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pl-PL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f>
                                        <m:fPr>
                                          <m:ctrlPr>
                                            <a:rPr lang="pl-PL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  <m:t>𝑏𝑥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𝑏𝑥</m:t>
                                          </m:r>
                                        </m:den>
                                      </m:f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𝑏𝑑𝑥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1268759"/>
                <a:ext cx="5474576" cy="819904"/>
              </a:xfrm>
              <a:prstGeom prst="rect">
                <a:avLst/>
              </a:prstGeom>
              <a:blipFill rotWithShape="1">
                <a:blip r:embed="rId3"/>
                <a:stretch>
                  <a:fillRect r="-111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Down Arrow 10"/>
          <p:cNvSpPr/>
          <p:nvPr/>
        </p:nvSpPr>
        <p:spPr>
          <a:xfrm>
            <a:off x="1201010" y="2172405"/>
            <a:ext cx="576064" cy="608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6877" y="2950029"/>
                <a:ext cx="2331920" cy="9484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pl-PL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pl-PL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l-PL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𝑎𝑥</m:t>
                                  </m:r>
                                </m:sup>
                              </m:sSup>
                              <m:r>
                                <a:rPr lang="pl-PL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pl-PL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𝑏</m:t>
                                      </m:r>
                                    </m:num>
                                    <m:den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den>
                                  </m:f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𝑎𝑥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𝑎𝑥</m:t>
                              </m:r>
                            </m:den>
                          </m:f>
                          <m:r>
                            <a:rPr lang="pl-PL" b="0" i="1" smtClean="0">
                              <a:latin typeface="Cambria Math"/>
                            </a:rPr>
                            <m:t>𝑎</m:t>
                          </m:r>
                        </m:e>
                      </m:nary>
                      <m:r>
                        <a:rPr lang="pl-PL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77" y="2950029"/>
                <a:ext cx="2331920" cy="948401"/>
              </a:xfrm>
              <a:prstGeom prst="rect">
                <a:avLst/>
              </a:prstGeom>
              <a:blipFill rotWithShape="1">
                <a:blip r:embed="rId4"/>
                <a:stretch>
                  <a:fillRect r="-314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ouble Bracket 13"/>
          <p:cNvSpPr/>
          <p:nvPr/>
        </p:nvSpPr>
        <p:spPr>
          <a:xfrm>
            <a:off x="2915816" y="2780928"/>
            <a:ext cx="1080120" cy="13681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38042" y="2879747"/>
                <a:ext cx="1171924" cy="11723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𝑎𝑥</m:t>
                      </m:r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r>
                        <a:rPr lang="pl-PL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pl-PL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𝑑𝑡</m:t>
                      </m:r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r>
                        <a:rPr lang="pl-PL" b="0" i="1" smtClean="0">
                          <a:latin typeface="Cambria Math"/>
                        </a:rPr>
                        <m:t>𝑎𝑑𝑥</m:t>
                      </m:r>
                    </m:oMath>
                  </m:oMathPara>
                </a14:m>
                <a:endParaRPr lang="pl-PL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𝛼</m:t>
                      </m:r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pl-PL" b="0" i="0" smtClean="0">
                              <a:latin typeface="Cambria Math"/>
                            </a:rPr>
                            <m:t>b</m:t>
                          </m:r>
                        </m:num>
                        <m:den>
                          <m:r>
                            <a:rPr lang="pl-PL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042" y="2879747"/>
                <a:ext cx="1171924" cy="1172309"/>
              </a:xfrm>
              <a:prstGeom prst="rect">
                <a:avLst/>
              </a:prstGeom>
              <a:blipFill rotWithShape="1">
                <a:blip r:embed="rId5"/>
                <a:stretch>
                  <a:fillRect t="-2591" r="-677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41271" y="3021903"/>
                <a:ext cx="3037242" cy="9036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≫    </m:t>
                      </m:r>
                      <m:r>
                        <a:rPr lang="pl-PL" b="0" i="1" smtClean="0">
                          <a:latin typeface="Cambria Math"/>
                        </a:rPr>
                        <m:t>𝐼</m:t>
                      </m:r>
                      <m:r>
                        <a:rPr lang="pl-PL" b="0" i="1" smtClean="0">
                          <a:latin typeface="Cambria Math"/>
                        </a:rPr>
                        <m:t>(</m:t>
                      </m:r>
                      <m:r>
                        <a:rPr lang="pl-PL" b="0" i="1" smtClean="0">
                          <a:latin typeface="Cambria Math"/>
                        </a:rPr>
                        <m:t>𝛼</m:t>
                      </m:r>
                      <m:r>
                        <a:rPr lang="pl-PL" b="0" i="1" smtClean="0">
                          <a:latin typeface="Cambria Math"/>
                        </a:rPr>
                        <m:t>)=</m:t>
                      </m:r>
                      <m:nary>
                        <m:naryPr>
                          <m:limLoc m:val="undOvr"/>
                          <m:ctrlPr>
                            <a:rPr lang="pl-PL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pl-PL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l-PL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pl-PL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</m:e>
                      </m:nary>
                      <m:r>
                        <a:rPr lang="pl-PL" b="0" i="1" smtClean="0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271" y="3021903"/>
                <a:ext cx="3037242" cy="903645"/>
              </a:xfrm>
              <a:prstGeom prst="rect">
                <a:avLst/>
              </a:prstGeom>
              <a:blipFill rotWithShape="1">
                <a:blip r:embed="rId6"/>
                <a:stretch>
                  <a:fillRect r="-241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 flipH="1">
            <a:off x="3203848" y="2088663"/>
            <a:ext cx="5832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978513" y="3810526"/>
                <a:ext cx="19673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400" dirty="0" smtClean="0">
                    <a:latin typeface="Arial" pitchFamily="34" charset="0"/>
                    <a:cs typeface="Arial" pitchFamily="34" charset="0"/>
                  </a:rPr>
                  <a:t>Zróżniczkujmy </a:t>
                </a:r>
                <a14:m>
                  <m:oMath xmlns:m="http://schemas.openxmlformats.org/officeDocument/2006/math">
                    <m:r>
                      <a:rPr lang="pl-PL" sz="1400" b="0" i="1" smtClean="0">
                        <a:latin typeface="Cambria Math"/>
                        <a:cs typeface="Arial" pitchFamily="34" charset="0"/>
                      </a:rPr>
                      <m:t>𝐼</m:t>
                    </m:r>
                    <m:r>
                      <a:rPr lang="pl-PL" sz="1400" b="0" i="1" smtClean="0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pl-PL" sz="1400" dirty="0" smtClean="0">
                    <a:latin typeface="Arial" pitchFamily="34" charset="0"/>
                    <a:cs typeface="Arial" pitchFamily="34" charset="0"/>
                  </a:rPr>
                  <a:t>po  </a:t>
                </a:r>
                <a14:m>
                  <m:oMath xmlns:m="http://schemas.openxmlformats.org/officeDocument/2006/math">
                    <m:r>
                      <a:rPr lang="pl-PL" sz="1600" b="0" i="1" smtClean="0">
                        <a:latin typeface="Cambria Math"/>
                      </a:rPr>
                      <m:t>𝛼</m:t>
                    </m:r>
                  </m:oMath>
                </a14:m>
                <a:endParaRPr lang="pl-PL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513" y="3810526"/>
                <a:ext cx="196731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32" t="-5357" r="-932" b="-2142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3652" y="4437112"/>
                <a:ext cx="6126484" cy="9036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/>
                            </a:rPr>
                            <m:t>𝑑𝐼</m:t>
                          </m:r>
                        </m:num>
                        <m:den>
                          <m:r>
                            <a:rPr lang="pl-PL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𝛼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 </m:t>
                          </m:r>
                        </m:den>
                      </m:f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pl-PL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pl-PL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l-PL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l-PL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  <m:r>
                                <a:rPr lang="pl-PL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den>
                          </m:f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pl-PL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a:rPr lang="pl-PL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pl-PL" b="0" i="1" smtClean="0">
                          <a:latin typeface="Cambria Math"/>
                        </a:rPr>
                        <m:t>𝑑𝑡</m:t>
                      </m:r>
                      <m:r>
                        <a:rPr lang="pl-PL" b="0" i="0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pl-PL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pl-PL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l-PL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pl-PL" b="0" i="1" smtClean="0">
                                  <a:latin typeface="Cambria Math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</m:e>
                      </m:nary>
                      <m:r>
                        <a:rPr lang="pl-PL" b="0" i="1" smtClean="0"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pl-PL" b="0" i="0" smtClean="0">
                          <a:latin typeface="Cambria Math"/>
                        </a:rPr>
                        <m:t>t</m:t>
                      </m:r>
                      <m:r>
                        <a:rPr lang="pl-PL" b="0" i="0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l-PL" b="0" i="1" smtClean="0">
                              <a:latin typeface="Cambria Math"/>
                            </a:rPr>
                            <m:t>𝛼</m:t>
                          </m:r>
                        </m:den>
                      </m:f>
                      <m:d>
                        <m:d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pl-PL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sup>
                          </m:sSup>
                          <m:r>
                            <a:rPr lang="pl-PL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52" y="4437112"/>
                <a:ext cx="6126484" cy="903645"/>
              </a:xfrm>
              <a:prstGeom prst="rect">
                <a:avLst/>
              </a:prstGeom>
              <a:blipFill rotWithShape="1">
                <a:blip r:embed="rId8"/>
                <a:stretch>
                  <a:fillRect r="-89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5721" y="5526293"/>
                <a:ext cx="5276253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b="0" i="1" smtClean="0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− </m:t>
                          </m:r>
                          <m:sSup>
                            <m:sSup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b="0" i="1" smtClean="0">
                                  <a:latin typeface="Cambria Math"/>
                                </a:rPr>
                                <m:t>−∞</m:t>
                              </m:r>
                            </m:sup>
                          </m:sSup>
                        </m:e>
                      </m:d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b="0" i="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𝛼</m:t>
                              </m:r>
                            </m:den>
                          </m:f>
                          <m:r>
                            <a:rPr lang="pl-PL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𝛼</m:t>
                          </m:r>
                        </m:e>
                      </m:nary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l-PL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d>
                        <m:d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l-PL" b="0" i="1" smtClean="0">
                                  <a:latin typeface="Cambria Math"/>
                                </a:rPr>
                                <m:t>−∞</m:t>
                              </m:r>
                            </m:sup>
                          </m:sSup>
                        </m:e>
                      </m:d>
                      <m:r>
                        <a:rPr lang="pl-PL" b="0" i="1" smtClean="0">
                          <a:latin typeface="Cambria Math"/>
                        </a:rPr>
                        <m:t>+</m:t>
                      </m:r>
                      <m:r>
                        <a:rPr lang="pl-PL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21" y="5526293"/>
                <a:ext cx="5276253" cy="818879"/>
              </a:xfrm>
              <a:prstGeom prst="rect">
                <a:avLst/>
              </a:prstGeom>
              <a:blipFill rotWithShape="1">
                <a:blip r:embed="rId9"/>
                <a:stretch>
                  <a:fillRect r="-115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Double Bracket 21"/>
              <p:cNvSpPr/>
              <p:nvPr/>
            </p:nvSpPr>
            <p:spPr>
              <a:xfrm>
                <a:off x="6300192" y="5559462"/>
                <a:ext cx="2304256" cy="752539"/>
              </a:xfrm>
              <a:prstGeom prst="bracketPair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pl-PL" b="0" i="1" smtClean="0">
                          <a:latin typeface="Cambria Math"/>
                        </a:rPr>
                        <m:t>=0 </m:t>
                      </m:r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pl-PL" b="0" i="1" smtClean="0">
                          <a:latin typeface="Cambria Math"/>
                        </a:rPr>
                        <m:t>𝐶</m:t>
                      </m:r>
                      <m:r>
                        <a:rPr lang="pl-PL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2" name="Double Bracket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5559462"/>
                <a:ext cx="2304256" cy="752539"/>
              </a:xfrm>
              <a:prstGeom prst="bracketPair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pl-PL" dirty="0" smtClean="0"/>
              <a:t>Policzmy całkę:</a:t>
            </a:r>
            <a:endParaRPr lang="pl-PL" dirty="0"/>
          </a:p>
        </p:txBody>
      </p:sp>
      <p:sp>
        <p:nvSpPr>
          <p:cNvPr id="2" name="TextBox 1"/>
          <p:cNvSpPr txBox="1"/>
          <p:nvPr/>
        </p:nvSpPr>
        <p:spPr>
          <a:xfrm>
            <a:off x="3740129" y="2081826"/>
            <a:ext cx="526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Chciałoby się to tak rozpisać... Kontynuacja na następnym slajdzie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50090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Druga droga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1412776"/>
                <a:ext cx="6571286" cy="93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pl-PL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pl-PL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l-PL" i="1">
                              <a:latin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pl-PL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/>
                                </a:rPr>
                                <m:t>𝜙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𝑎𝑥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pl-PL" i="1">
                                  <a:latin typeface="Cambria Math"/>
                                </a:rPr>
                                <m:t>𝑎𝑥</m:t>
                              </m:r>
                            </m:den>
                          </m:f>
                          <m:r>
                            <a:rPr lang="pl-PL" i="1">
                              <a:latin typeface="Cambria Math"/>
                            </a:rPr>
                            <m:t>𝑎𝑑𝑥</m:t>
                          </m:r>
                        </m:e>
                      </m:nary>
                      <m:r>
                        <a:rPr lang="pl-PL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ctrlPr>
                            <a:rPr lang="pl-PL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pl-PL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l-PL" i="1">
                              <a:latin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pl-PL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/>
                                </a:rPr>
                                <m:t>𝜙</m:t>
                              </m:r>
                              <m:d>
                                <m:dPr>
                                  <m:ctrlPr>
                                    <a:rPr lang="pl-PL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𝑏</m:t>
                                  </m:r>
                                  <m:r>
                                    <a:rPr lang="pl-PL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pl-PL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pl-PL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pl-PL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pl-PL" b="0" i="1" smtClean="0">
                              <a:latin typeface="Cambria Math"/>
                            </a:rPr>
                            <m:t>𝛿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pl-PL" b="0" i="0" smtClean="0">
                              <a:latin typeface="Cambria Math"/>
                            </a:rPr>
                            <m:t>Δ</m:t>
                          </m:r>
                        </m:sup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b="0" i="1" smtClean="0">
                                  <a:latin typeface="Cambria Math"/>
                                </a:rPr>
                                <m:t>𝜙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𝑎𝑥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𝑎𝑥</m:t>
                              </m:r>
                            </m:den>
                          </m:f>
                          <m:r>
                            <a:rPr lang="pl-PL" b="0" i="1" smtClean="0">
                              <a:latin typeface="Cambria Math"/>
                            </a:rPr>
                            <m:t>𝑎𝑑𝑥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pl-PL" b="0" i="1" smtClean="0">
                                  <a:latin typeface="Cambria Math"/>
                                </a:rPr>
                                <m:t>𝛿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pl-PL" b="0" i="0" smtClean="0">
                                  <a:latin typeface="Cambria Math"/>
                                </a:rPr>
                                <m:t>Δ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pl-PL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𝜙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𝑏𝑥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𝑏𝑥</m:t>
                                  </m:r>
                                </m:den>
                              </m:f>
                              <m:r>
                                <a:rPr lang="pl-PL" b="0" i="1" smtClean="0">
                                  <a:latin typeface="Cambria Math"/>
                                </a:rPr>
                                <m:t>𝑏𝑑𝑥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=  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12776"/>
                <a:ext cx="6571286" cy="935064"/>
              </a:xfrm>
              <a:prstGeom prst="rect">
                <a:avLst/>
              </a:prstGeom>
              <a:blipFill rotWithShape="1">
                <a:blip r:embed="rId2"/>
                <a:stretch>
                  <a:fillRect r="-74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ouble Bracket 4"/>
          <p:cNvSpPr/>
          <p:nvPr/>
        </p:nvSpPr>
        <p:spPr>
          <a:xfrm>
            <a:off x="6923357" y="1412999"/>
            <a:ext cx="979376" cy="934585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927363" y="1557125"/>
                <a:ext cx="92179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𝑎𝑥</m:t>
                      </m:r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r>
                        <a:rPr lang="pl-PL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pl-PL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𝑏𝑥</m:t>
                      </m:r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r>
                        <a:rPr lang="pl-PL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363" y="1557125"/>
                <a:ext cx="921791" cy="646331"/>
              </a:xfrm>
              <a:prstGeom prst="rect">
                <a:avLst/>
              </a:prstGeom>
              <a:blipFill rotWithShape="1">
                <a:blip r:embed="rId3"/>
                <a:stretch>
                  <a:fillRect t="-4717" r="-8553" b="-141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902733" y="1705325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733" y="1705325"/>
                <a:ext cx="42191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18571" b="-26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7504" y="2523730"/>
                <a:ext cx="6176243" cy="9408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pl-PL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/>
                            </m:rPr>
                            <a:rPr lang="pl-PL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𝛿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pl-PL" b="0" i="0" smtClean="0">
                              <a:latin typeface="Cambria Math"/>
                            </a:rPr>
                            <m:t>aΔ</m:t>
                          </m:r>
                        </m:sup>
                        <m:e>
                          <m:f>
                            <m:f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i="1" smtClean="0">
                                  <a:latin typeface="Cambria Math"/>
                                </a:rPr>
                                <m:t>𝜙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pl-PL" b="0" i="1" smtClean="0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a:rPr lang="pl-PL" b="0" i="1" smtClean="0">
                              <a:latin typeface="Cambria Math"/>
                            </a:rPr>
                            <m:t>𝑑𝑡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/>
                                </m:rPr>
                                <a:rPr lang="pl-PL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𝛿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pl-PL" b="0" i="0" smtClean="0">
                                  <a:latin typeface="Cambria Math"/>
                                </a:rPr>
                                <m:t>bΔ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pl-PL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𝜙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𝑧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  <m:r>
                                <a:rPr lang="pl-PL" b="0" i="1" smtClean="0">
                                  <a:latin typeface="Cambria Math"/>
                                </a:rPr>
                                <m:t>𝑑𝑧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=−</m:t>
                              </m:r>
                              <m:nary>
                                <m:naryPr>
                                  <m:limLoc m:val="undOvr"/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/>
                                    </m:rPr>
                                    <a:rPr lang="pl-PL" b="0" i="1" smtClean="0">
                                      <a:latin typeface="Cambria Math"/>
                                    </a:rPr>
                                    <m:t>𝑏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𝛿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pl-PL" b="0" i="0" smtClean="0">
                                      <a:latin typeface="Cambria Math"/>
                                    </a:rPr>
                                    <m:t>a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𝛿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pl-PL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den>
                                  </m:f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𝑑𝑡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+</m:t>
                                  </m:r>
                                  <m:nary>
                                    <m:naryPr>
                                      <m:limLoc m:val="undOvr"/>
                                      <m:ctrlPr>
                                        <a:rPr lang="pl-PL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/>
                                        </m:rPr>
                                        <a:rPr lang="pl-PL" b="0" i="1" smtClean="0">
                                          <a:latin typeface="Cambria Math"/>
                                        </a:rPr>
                                        <m:t>𝑏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pl-PL" b="0" i="0" smtClean="0">
                                          <a:latin typeface="Cambria Math"/>
                                        </a:rPr>
                                        <m:t>Δ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pl-PL" b="0" i="0" smtClean="0">
                                          <a:latin typeface="Cambria Math"/>
                                        </a:rPr>
                                        <m:t>aΔ</m:t>
                                      </m:r>
                                    </m:sup>
                                    <m:e>
                                      <m:f>
                                        <m:fPr>
                                          <m:ctrlPr>
                                            <a:rPr lang="pl-PL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𝜙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𝑧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num>
                                        <m:den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𝑧</m:t>
                                          </m:r>
                                        </m:den>
                                      </m:f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𝑑𝑧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=  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523730"/>
                <a:ext cx="6176243" cy="940899"/>
              </a:xfrm>
              <a:prstGeom prst="rect">
                <a:avLst/>
              </a:prstGeom>
              <a:blipFill rotWithShape="1">
                <a:blip r:embed="rId5"/>
                <a:stretch>
                  <a:fillRect r="-88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6357775" y="3140968"/>
            <a:ext cx="2534705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516216" y="30689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18670" y="30689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244408" y="30689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532440" y="30689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7566332" y="2027462"/>
            <a:ext cx="218446" cy="17137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237422" y="2434144"/>
                <a:ext cx="8762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4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pl-PL" sz="1400" b="0" i="1" smtClean="0">
                              <a:latin typeface="Cambria Math"/>
                            </a:rPr>
                            <m:t>𝛿</m:t>
                          </m:r>
                          <m:r>
                            <a:rPr lang="pl-PL" sz="1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pl-PL" sz="1400" b="0" i="1" smtClean="0">
                              <a:latin typeface="Cambria Math"/>
                            </a:rPr>
                            <m:t>𝑎</m:t>
                          </m:r>
                          <m:r>
                            <m:rPr>
                              <m:sty m:val="p"/>
                            </m:rPr>
                            <a:rPr lang="pl-PL" sz="1400" b="0" i="0" smtClean="0">
                              <a:latin typeface="Cambria Math"/>
                            </a:rPr>
                            <m:t>Δ</m:t>
                          </m:r>
                        </m:e>
                      </m:d>
                    </m:oMath>
                  </m:oMathPara>
                </a14:m>
                <a:endParaRPr lang="pl-PL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422" y="2434144"/>
                <a:ext cx="876266" cy="307777"/>
              </a:xfrm>
              <a:prstGeom prst="rect">
                <a:avLst/>
              </a:prstGeom>
              <a:blipFill rotWithShape="1">
                <a:blip r:embed="rId6"/>
                <a:stretch>
                  <a:fillRect t="-1961" r="-4861" b="-1764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35671" y="3148781"/>
                <a:ext cx="3659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000" b="0" i="1" smtClean="0">
                          <a:latin typeface="Cambria Math"/>
                        </a:rPr>
                        <m:t>𝑎</m:t>
                      </m:r>
                      <m:r>
                        <a:rPr lang="pl-PL" sz="1000" b="0" i="1" smtClean="0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pl-PL" sz="1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671" y="3148781"/>
                <a:ext cx="365998" cy="246221"/>
              </a:xfrm>
              <a:prstGeom prst="rect">
                <a:avLst/>
              </a:prstGeom>
              <a:blipFill rotWithShape="1">
                <a:blip r:embed="rId7"/>
                <a:stretch>
                  <a:fillRect r="-1667" b="-125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34820" y="3148781"/>
                <a:ext cx="36279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000" b="0" i="1" smtClean="0">
                          <a:latin typeface="Cambria Math"/>
                        </a:rPr>
                        <m:t>𝑏</m:t>
                      </m:r>
                      <m:r>
                        <a:rPr lang="pl-PL" sz="1000" b="0" i="1" smtClean="0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pl-PL" sz="1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820" y="3148781"/>
                <a:ext cx="362792" cy="246221"/>
              </a:xfrm>
              <a:prstGeom prst="rect">
                <a:avLst/>
              </a:prstGeom>
              <a:blipFill rotWithShape="1">
                <a:blip r:embed="rId8"/>
                <a:stretch>
                  <a:fillRect r="-1667" b="-125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061505" y="3148781"/>
                <a:ext cx="3658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000" b="0" i="1" smtClean="0">
                          <a:latin typeface="Cambria Math"/>
                        </a:rPr>
                        <m:t>𝑏</m:t>
                      </m:r>
                      <m:r>
                        <m:rPr>
                          <m:sty m:val="p"/>
                        </m:rPr>
                        <a:rPr lang="pl-PL" sz="1000" b="0" i="0" smtClean="0">
                          <a:latin typeface="Cambria Math"/>
                        </a:rPr>
                        <m:t>Δ</m:t>
                      </m:r>
                    </m:oMath>
                  </m:oMathPara>
                </a14:m>
                <a:endParaRPr lang="pl-PL" sz="1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1505" y="3148781"/>
                <a:ext cx="365806" cy="246221"/>
              </a:xfrm>
              <a:prstGeom prst="rect">
                <a:avLst/>
              </a:prstGeom>
              <a:blipFill rotWithShape="1">
                <a:blip r:embed="rId9"/>
                <a:stretch>
                  <a:fillRect r="-3333" b="-125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47934" y="3148780"/>
                <a:ext cx="3690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000" b="0" i="1" smtClean="0">
                          <a:latin typeface="Cambria Math"/>
                        </a:rPr>
                        <m:t>𝑎</m:t>
                      </m:r>
                      <m:r>
                        <m:rPr>
                          <m:sty m:val="p"/>
                        </m:rPr>
                        <a:rPr lang="pl-PL" sz="1000" b="0" i="0" smtClean="0">
                          <a:latin typeface="Cambria Math"/>
                        </a:rPr>
                        <m:t>Δ</m:t>
                      </m:r>
                    </m:oMath>
                  </m:oMathPara>
                </a14:m>
                <a:endParaRPr lang="pl-PL" sz="1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7934" y="3148780"/>
                <a:ext cx="369012" cy="246221"/>
              </a:xfrm>
              <a:prstGeom prst="rect">
                <a:avLst/>
              </a:prstGeom>
              <a:blipFill rotWithShape="1">
                <a:blip r:embed="rId10"/>
                <a:stretch>
                  <a:fillRect r="-1639" b="-125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ight Brace 21"/>
          <p:cNvSpPr/>
          <p:nvPr/>
        </p:nvSpPr>
        <p:spPr>
          <a:xfrm rot="5400000">
            <a:off x="8334418" y="3304992"/>
            <a:ext cx="108012" cy="2880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Right Brace 22"/>
          <p:cNvSpPr/>
          <p:nvPr/>
        </p:nvSpPr>
        <p:spPr>
          <a:xfrm rot="5400000">
            <a:off x="6602671" y="3287016"/>
            <a:ext cx="129543" cy="30245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Explosion 1 23"/>
          <p:cNvSpPr/>
          <p:nvPr/>
        </p:nvSpPr>
        <p:spPr>
          <a:xfrm>
            <a:off x="6876256" y="3068960"/>
            <a:ext cx="1368152" cy="14401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TextBox 24"/>
          <p:cNvSpPr txBox="1"/>
          <p:nvPr/>
        </p:nvSpPr>
        <p:spPr>
          <a:xfrm>
            <a:off x="7814603" y="3503015"/>
            <a:ext cx="1147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To, co zostało </a:t>
            </a:r>
            <a:endParaRPr lang="pl-PL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724125" y="3503015"/>
            <a:ext cx="1886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Odjęty nadmiar</a:t>
            </a:r>
            <a:endParaRPr lang="pl-PL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3528" y="3933056"/>
                <a:ext cx="6988708" cy="9408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l-PL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pl-PL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pl-PL" b="0" i="1" smtClean="0">
                                  <a:latin typeface="Cambria Math"/>
                                </a:rPr>
                                <m:t>𝛿</m:t>
                              </m:r>
                              <m:r>
                                <a:rPr lang="pl-PL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  <m:r>
                            <a:rPr lang="pl-PL" b="0" i="1" smtClean="0">
                              <a:latin typeface="Cambria Math"/>
                            </a:rPr>
                            <m:t> </m:t>
                          </m:r>
                        </m:fName>
                        <m:e>
                          <m:func>
                            <m:funcPr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pl-PL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m:rPr>
                                      <m:sty m:val="p"/>
                                    </m:rPr>
                                    <a:rPr lang="pl-PL" b="0" i="0" smtClean="0">
                                      <a:latin typeface="Cambria Math"/>
                                    </a:rPr>
                                    <m:t>Δ</m:t>
                                  </m:r>
                                  <m:r>
                                    <a:rPr lang="pl-PL" b="0" i="1" smtClean="0">
                                      <a:latin typeface="Cambria Math"/>
                                      <a:ea typeface="Cambria Math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nary>
                                <m:naryPr>
                                  <m:limLoc m:val="undOvr"/>
                                  <m:ctrlPr>
                                    <a:rPr lang="pl-PL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sty m:val="p"/>
                                      <m:brk/>
                                    </m:rPr>
                                    <a:rPr lang="pl-PL" b="0" i="0" smtClean="0">
                                      <a:latin typeface="Cambria Math"/>
                                    </a:rPr>
                                    <m:t>a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𝛿</m:t>
                                  </m:r>
                                </m:sub>
                                <m:sup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𝑏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𝛿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pl-PL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den>
                                  </m:f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𝑑𝑡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−</m:t>
                                  </m:r>
                                  <m:nary>
                                    <m:naryPr>
                                      <m:limLoc m:val="undOvr"/>
                                      <m:ctrlPr>
                                        <a:rPr lang="pl-PL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/>
                                        </m:rPr>
                                        <a:rPr lang="pl-PL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pl-PL" b="0" i="0" smtClean="0">
                                          <a:latin typeface="Cambria Math"/>
                                        </a:rPr>
                                        <m:t>Δ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pl-PL" b="0" i="0" smtClean="0">
                                          <a:latin typeface="Cambria Math"/>
                                        </a:rPr>
                                        <m:t>bΔ</m:t>
                                      </m:r>
                                    </m:sup>
                                    <m:e>
                                      <m:f>
                                        <m:fPr>
                                          <m:ctrlPr>
                                            <a:rPr lang="pl-PL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𝜙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𝑧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num>
                                        <m:den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𝑧</m:t>
                                          </m:r>
                                        </m:den>
                                      </m:f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𝑑𝑧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m:rPr>
                                          <m:brk/>
                                        </m:rPr>
                                        <a:rPr lang="pl-PL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𝜏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  <m:nary>
                                        <m:naryPr>
                                          <m:limLoc m:val="undOvr"/>
                                          <m:ctrlPr>
                                            <a:rPr lang="pl-PL" i="1" smtClean="0">
                                              <a:latin typeface="Cambria Math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/>
                                            </m:rPr>
                                            <a:rPr lang="pl-PL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𝛿</m:t>
                                          </m:r>
                                        </m:sub>
                                        <m:sup>
                                          <m:r>
                                            <m:rPr>
                                              <m:sty m:val="p"/>
                                            </m:rPr>
                                            <a:rPr lang="pl-PL" b="0" i="0" smtClean="0">
                                              <a:latin typeface="Cambria Math"/>
                                            </a:rPr>
                                            <m:t>b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𝛿</m:t>
                                          </m:r>
                                        </m:sup>
                                        <m:e>
                                          <m:f>
                                            <m:fPr>
                                              <m:ctrlP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den>
                                          </m:f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𝑑𝑡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m:rPr>
                                              <m:brk/>
                                            </m:rPr>
                                            <a:rPr lang="pl-PL" b="0" i="1" smtClean="0">
                                              <a:latin typeface="Cambria Math"/>
                                            </a:rPr>
                                            <m:t>𝜙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𝜁</m:t>
                                          </m:r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pl-PL" i="1" smtClean="0">
                                                  <a:latin typeface="Cambria Math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/>
                                                </m:rP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  <m:t>𝑎</m:t>
                                              </m:r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pl-PL" b="0" i="0" smtClean="0">
                                                  <a:latin typeface="Cambria Math"/>
                                                </a:rPr>
                                                <m:t>Δ</m:t>
                                              </m:r>
                                            </m:sub>
                                            <m:sup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pl-PL" b="0" i="0" smtClean="0">
                                                  <a:latin typeface="Cambria Math"/>
                                                </a:rPr>
                                                <m:t>bΔ</m:t>
                                              </m:r>
                                            </m:sup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pl-PL" b="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pl-PL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pl-PL" b="0" i="1" smtClean="0">
                                                      <a:latin typeface="Cambria Math"/>
                                                    </a:rPr>
                                                    <m:t>𝑧</m:t>
                                                  </m:r>
                                                </m:den>
                                              </m:f>
                                              <m: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  <m:t>𝑑𝑧</m:t>
                                              </m:r>
                                              <m:r>
                                                <a:rPr lang="pl-PL" b="0" i="1" smtClean="0">
                                                  <a:latin typeface="Cambria Math"/>
                                                </a:rPr>
                                                <m:t>= 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func>
                        </m:e>
                      </m:func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33056"/>
                <a:ext cx="6988708" cy="940899"/>
              </a:xfrm>
              <a:prstGeom prst="rect">
                <a:avLst/>
              </a:prstGeom>
              <a:blipFill rotWithShape="1">
                <a:blip r:embed="rId11"/>
                <a:stretch>
                  <a:fillRect r="-34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8912" y="5013176"/>
                <a:ext cx="6757940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r>
                        <a:rPr lang="pl-PL" b="0" i="1" smtClean="0">
                          <a:latin typeface="Cambria Math"/>
                        </a:rPr>
                        <m:t>𝜙</m:t>
                      </m:r>
                      <m:r>
                        <a:rPr lang="pl-PL" b="0" i="1" smtClean="0">
                          <a:latin typeface="Cambria Math"/>
                        </a:rPr>
                        <m:t>(</m:t>
                      </m:r>
                      <m:r>
                        <a:rPr lang="pl-PL" b="0" i="1" smtClean="0">
                          <a:latin typeface="Cambria Math"/>
                        </a:rPr>
                        <m:t>𝜏</m:t>
                      </m:r>
                      <m:r>
                        <a:rPr lang="pl-PL" b="0" i="1" smtClean="0">
                          <a:latin typeface="Cambria Math"/>
                        </a:rPr>
                        <m:t>)(</m:t>
                      </m:r>
                      <m:func>
                        <m:func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l-PL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pl-PL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𝛿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𝛿</m:t>
                              </m:r>
                            </m:e>
                          </m:func>
                          <m:r>
                            <a:rPr lang="pl-PL" b="0" i="1" smtClean="0">
                              <a:latin typeface="Cambria Math"/>
                            </a:rPr>
                            <m:t>)−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𝜙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(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𝜁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)(</m:t>
                          </m:r>
                          <m:func>
                            <m:funcPr>
                              <m:ctrlPr>
                                <a:rPr lang="pl-PL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m:rPr>
                                  <m:sty m:val="p"/>
                                </m:rPr>
                                <a:rPr lang="pl-PL" b="0" i="0" smtClean="0">
                                  <a:latin typeface="Cambria Math"/>
                                </a:rPr>
                                <m:t>Δ</m:t>
                              </m:r>
                              <m:r>
                                <a:rPr lang="pl-PL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pl-PL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pl-PL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pl-PL" b="0" i="0" smtClean="0">
                                      <a:latin typeface="Cambria Math"/>
                                    </a:rPr>
                                    <m:t>Δ</m:t>
                                  </m:r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)=</m:t>
                                  </m:r>
                                  <m:func>
                                    <m:funcPr>
                                      <m:ctrlPr>
                                        <a:rPr lang="pl-PL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pl-PL" b="0" i="0" smtClean="0">
                                          <a:latin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pl-PL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𝑏</m:t>
                                          </m:r>
                                        </m:num>
                                        <m:den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  <m:d>
                                        <m:dPr>
                                          <m:ctrlPr>
                                            <a:rPr lang="pl-PL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𝜏</m:t>
                                          </m:r>
                                        </m:e>
                                      </m:d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  <m:d>
                                        <m:dPr>
                                          <m:ctrlPr>
                                            <a:rPr lang="pl-PL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l-PL" b="0" i="1" smtClean="0">
                                              <a:latin typeface="Cambria Math"/>
                                            </a:rPr>
                                            <m:t>𝜁</m:t>
                                          </m:r>
                                        </m:e>
                                      </m:d>
                                      <m:r>
                                        <a:rPr lang="pl-PL" b="0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</m:func>
                                  <m:r>
                                    <a:rPr lang="pl-PL" b="0" i="1" smtClean="0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" y="5013176"/>
                <a:ext cx="6757940" cy="618246"/>
              </a:xfrm>
              <a:prstGeom prst="rect">
                <a:avLst/>
              </a:prstGeom>
              <a:blipFill rotWithShape="1">
                <a:blip r:embed="rId12"/>
                <a:stretch>
                  <a:fillRect r="-63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8456" y="5631422"/>
                <a:ext cx="5184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dirty="0" smtClean="0"/>
                  <a:t>Przy zbieganiu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/>
                      </a:rPr>
                      <m:t>𝛿</m:t>
                    </m:r>
                    <m:r>
                      <a:rPr lang="pl-PL" b="0" i="1" smtClean="0">
                        <a:latin typeface="Cambria Math"/>
                        <a:ea typeface="Cambria Math"/>
                      </a:rPr>
                      <m:t>→0 </m:t>
                    </m:r>
                  </m:oMath>
                </a14:m>
                <a:r>
                  <a:rPr lang="pl-PL" dirty="0" smtClean="0"/>
                  <a:t>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b="0" i="0" smtClean="0">
                        <a:latin typeface="Cambria Math"/>
                      </a:rPr>
                      <m:t>Δ</m:t>
                    </m:r>
                    <m:r>
                      <a:rPr lang="pl-PL" b="0" i="1" smtClean="0">
                        <a:latin typeface="Cambria Math"/>
                        <a:ea typeface="Cambria Math"/>
                      </a:rPr>
                      <m:t>→∞,</m:t>
                    </m:r>
                  </m:oMath>
                </a14:m>
                <a:r>
                  <a:rPr lang="pl-PL" dirty="0" smtClean="0"/>
                  <a:t> </a:t>
                </a:r>
                <a14:m>
                  <m:oMath xmlns:m="http://schemas.openxmlformats.org/officeDocument/2006/math">
                    <m:r>
                      <a:rPr lang="pl-PL" b="0" i="1" dirty="0" smtClean="0">
                        <a:latin typeface="Cambria Math"/>
                      </a:rPr>
                      <m:t>𝜏</m:t>
                    </m:r>
                    <m:r>
                      <a:rPr lang="pl-PL" b="0" i="1" dirty="0" smtClean="0">
                        <a:latin typeface="Cambria Math"/>
                        <a:ea typeface="Cambria Math"/>
                      </a:rPr>
                      <m:t>→0,  </m:t>
                    </m:r>
                    <m:r>
                      <a:rPr lang="pl-PL" b="0" i="1" dirty="0" smtClean="0">
                        <a:latin typeface="Cambria Math"/>
                        <a:ea typeface="Cambria Math"/>
                      </a:rPr>
                      <m:t>𝜁</m:t>
                    </m:r>
                    <m:r>
                      <a:rPr lang="pl-PL" b="0" i="1" dirty="0" smtClean="0">
                        <a:latin typeface="Cambria Math"/>
                        <a:ea typeface="Cambria Math"/>
                      </a:rPr>
                      <m:t>→∞</m:t>
                    </m:r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56" y="5631422"/>
                <a:ext cx="5184576" cy="369332"/>
              </a:xfrm>
              <a:prstGeom prst="rect">
                <a:avLst/>
              </a:prstGeom>
              <a:blipFill rotWithShape="1">
                <a:blip r:embed="rId13"/>
                <a:stretch>
                  <a:fillRect l="-940" t="-8333" b="-26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0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Przypadki szczególne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Courier New" pitchFamily="49" charset="0"/>
                  <a:buChar char="o"/>
                </a:pPr>
                <a:r>
                  <a:rPr lang="pl-PL" dirty="0" smtClean="0"/>
                  <a:t>Gdy funkcja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/>
                      </a:rPr>
                      <m:t>𝜙</m:t>
                    </m:r>
                    <m:r>
                      <a:rPr lang="pl-PL" dirty="0">
                        <a:latin typeface="Cambria Math"/>
                        <a:ea typeface="Cambria Math"/>
                      </a:rPr>
                      <m:t>∈</m:t>
                    </m:r>
                    <m:r>
                      <a:rPr lang="pl-PL" i="1" dirty="0" smtClean="0">
                        <a:latin typeface="Cambria Math"/>
                        <a:ea typeface="Cambria Math"/>
                      </a:rPr>
                      <m:t>∁</m:t>
                    </m:r>
                    <m:d>
                      <m:dPr>
                        <m:begChr m:val="["/>
                        <m:endChr m:val="["/>
                        <m:ctrlPr>
                          <a:rPr lang="pl-PL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l-PL" b="0" i="1" dirty="0" smtClean="0">
                            <a:latin typeface="Cambria Math"/>
                            <a:ea typeface="Cambria Math"/>
                          </a:rPr>
                          <m:t>0, ∞</m:t>
                        </m:r>
                      </m:e>
                    </m:d>
                  </m:oMath>
                </a14:m>
                <a:r>
                  <a:rPr lang="pl-PL" dirty="0" smtClean="0"/>
                  <a:t> i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pl-PL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pl-PL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l-PL" b="0" i="1" smtClean="0">
                            <a:latin typeface="Cambria Math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pl-PL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l-PL" b="0" i="1" smtClean="0">
                                <a:latin typeface="Cambria Math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pl-PL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pl-PL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num>
                          <m:den>
                            <m:r>
                              <a:rPr lang="pl-PL" b="0" i="1" smtClean="0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pl-PL" b="0" i="1" smtClean="0">
                            <a:latin typeface="Cambria Math"/>
                          </a:rPr>
                          <m:t>𝑑𝑥</m:t>
                        </m:r>
                        <m:r>
                          <a:rPr lang="pl-PL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pl-PL" dirty="0" smtClean="0"/>
                  <a:t>jest zbieżna:</a:t>
                </a:r>
                <a:br>
                  <a:rPr lang="pl-PL" dirty="0" smtClean="0"/>
                </a:br>
                <a:r>
                  <a:rPr lang="pl-PL" dirty="0" smtClean="0"/>
                  <a:t/>
                </a:r>
                <a:br>
                  <a:rPr lang="pl-PL" dirty="0" smtClean="0"/>
                </a:b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pl-PL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pl-PL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pl-PL" i="1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pl-PL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l-PL" i="1">
                                <a:latin typeface="Cambria Math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pl-PL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pl-PL" i="1">
                                    <a:latin typeface="Cambria Math"/>
                                  </a:rPr>
                                  <m:t>𝑎𝑥</m:t>
                                </m:r>
                              </m:e>
                            </m:d>
                            <m:r>
                              <a:rPr lang="pl-PL" i="1">
                                <a:latin typeface="Cambria Math"/>
                              </a:rPr>
                              <m:t>−</m:t>
                            </m:r>
                            <m:r>
                              <a:rPr lang="pl-PL" i="1">
                                <a:latin typeface="Cambria Math"/>
                              </a:rPr>
                              <m:t>𝜙</m:t>
                            </m:r>
                            <m:r>
                              <a:rPr lang="pl-PL" i="1">
                                <a:latin typeface="Cambria Math"/>
                              </a:rPr>
                              <m:t>(</m:t>
                            </m:r>
                            <m:r>
                              <a:rPr lang="pl-PL" i="1">
                                <a:latin typeface="Cambria Math"/>
                              </a:rPr>
                              <m:t>𝑏𝑥</m:t>
                            </m:r>
                            <m:r>
                              <a:rPr lang="pl-PL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pl-PL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pl-PL" i="1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pl-PL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pl-PL" b="0" i="1" smtClean="0">
                                <a:latin typeface="Cambria Math"/>
                              </a:rPr>
                              <m:t>𝜙</m:t>
                            </m:r>
                            <m:r>
                              <a:rPr lang="pl-PL" b="0" i="1" smtClean="0">
                                <a:latin typeface="Cambria Math"/>
                              </a:rPr>
                              <m:t>(0)</m:t>
                            </m:r>
                            <m:r>
                              <m:rPr>
                                <m:sty m:val="p"/>
                              </m:rPr>
                              <a:rPr lang="pl-PL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pl-PL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pl-PL" i="1">
                                    <a:latin typeface="Cambria Math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pl-PL" i="1">
                                    <a:latin typeface="Cambria Math"/>
                                  </a:rPr>
                                  <m:t>𝑎</m:t>
                                </m:r>
                              </m:den>
                            </m:f>
                          </m:e>
                        </m:func>
                      </m:e>
                    </m:nary>
                  </m:oMath>
                </a14:m>
                <a:r>
                  <a:rPr lang="pl-PL" dirty="0" smtClean="0"/>
                  <a:t/>
                </a:r>
                <a:br>
                  <a:rPr lang="pl-PL" dirty="0" smtClean="0"/>
                </a:br>
                <a:endParaRPr lang="pl-PL" dirty="0" smtClean="0"/>
              </a:p>
              <a:p>
                <a:pPr>
                  <a:buFont typeface="Courier New" pitchFamily="49" charset="0"/>
                  <a:buChar char="o"/>
                </a:pPr>
                <a:r>
                  <a:rPr lang="pl-PL" dirty="0" smtClean="0"/>
                  <a:t>Gdy funkcja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/>
                      </a:rPr>
                      <m:t>𝜙</m:t>
                    </m:r>
                    <m:r>
                      <a:rPr lang="pl-PL" b="0" i="1" smtClean="0">
                        <a:latin typeface="Cambria Math"/>
                        <a:ea typeface="Cambria Math"/>
                      </a:rPr>
                      <m:t>∈∁</m:t>
                    </m:r>
                    <m:d>
                      <m:dPr>
                        <m:begChr m:val="]"/>
                        <m:endChr m:val="]"/>
                        <m:ctrlPr>
                          <a:rPr lang="pl-PL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l-PL" b="0" i="1" smtClean="0">
                            <a:latin typeface="Cambria Math"/>
                            <a:ea typeface="Cambria Math"/>
                          </a:rPr>
                          <m:t>0, ∞</m:t>
                        </m:r>
                      </m:e>
                    </m:d>
                  </m:oMath>
                </a14:m>
                <a:r>
                  <a:rPr lang="pl-PL" dirty="0" smtClean="0"/>
                  <a:t> i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pl-PL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pl-PL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pl-PL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f>
                          <m:fPr>
                            <m:ctrlPr>
                              <a:rPr lang="pl-PL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l-PL" i="1">
                                <a:latin typeface="Cambria Math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pl-PL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pl-PL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num>
                          <m:den>
                            <m:r>
                              <a:rPr lang="pl-PL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pl-PL" i="1">
                            <a:latin typeface="Cambria Math"/>
                          </a:rPr>
                          <m:t>𝑑𝑥</m:t>
                        </m:r>
                        <m:r>
                          <a:rPr lang="pl-PL" i="1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pl-PL" dirty="0" smtClean="0"/>
                  <a:t>jest zbieżna:</a:t>
                </a:r>
                <a:br>
                  <a:rPr lang="pl-PL" dirty="0" smtClean="0"/>
                </a:br>
                <a:endParaRPr lang="pl-PL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pl-PL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pl-PL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pl-PL" i="1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pl-PL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/>
                                </a:rPr>
                                <m:t>𝜙</m:t>
                              </m:r>
                              <m:d>
                                <m:dPr>
                                  <m:ctrlPr>
                                    <a:rPr lang="pl-PL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l-PL" i="1">
                                      <a:latin typeface="Cambria Math"/>
                                    </a:rPr>
                                    <m:t>𝑎𝑥</m:t>
                                  </m:r>
                                </m:e>
                              </m:d>
                              <m:r>
                                <a:rPr lang="pl-PL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𝜙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𝑏𝑥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pl-PL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pl-PL" i="1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pl-PL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pl-PL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𝜙</m:t>
                              </m:r>
                              <m:r>
                                <a:rPr lang="pl-PL" i="1">
                                  <a:latin typeface="Cambria Math"/>
                                </a:rPr>
                                <m:t>(∞)</m:t>
                              </m:r>
                              <m:r>
                                <m:rPr>
                                  <m:sty m:val="p"/>
                                </m:rPr>
                                <a:rPr lang="pl-PL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pl-PL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pl-PL" i="1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pl-PL" i="1"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func>
                        </m:e>
                      </m:nary>
                    </m:oMath>
                  </m:oMathPara>
                </a14:m>
                <a:endParaRPr lang="pl-PL" dirty="0" smtClean="0"/>
              </a:p>
              <a:p>
                <a:pPr>
                  <a:buFont typeface="Courier New" pitchFamily="49" charset="0"/>
                  <a:buChar char="o"/>
                </a:pPr>
                <a:endParaRPr lang="pl-P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b="-1111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241</TotalTime>
  <Words>585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Origin</vt:lpstr>
      <vt:lpstr>Wzory Frullani’ego</vt:lpstr>
      <vt:lpstr>Policzmy całkę:</vt:lpstr>
      <vt:lpstr>Druga droga</vt:lpstr>
      <vt:lpstr>Przypadki szczególne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Wzory Frullini’ego</dc:title>
  <dc:creator>Paweł Szczypkowski</dc:creator>
  <cp:lastModifiedBy>Paweł Szczypkowski</cp:lastModifiedBy>
  <cp:revision>15</cp:revision>
  <dcterms:created xsi:type="dcterms:W3CDTF">2017-06-05T19:10:06Z</dcterms:created>
  <dcterms:modified xsi:type="dcterms:W3CDTF">2017-06-06T20:27:33Z</dcterms:modified>
</cp:coreProperties>
</file>