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39" r:id="rId3"/>
    <p:sldId id="281" r:id="rId4"/>
    <p:sldId id="337" r:id="rId5"/>
    <p:sldId id="286" r:id="rId6"/>
    <p:sldId id="283" r:id="rId7"/>
    <p:sldId id="280" r:id="rId8"/>
    <p:sldId id="279" r:id="rId9"/>
    <p:sldId id="290" r:id="rId10"/>
    <p:sldId id="282" r:id="rId11"/>
    <p:sldId id="289" r:id="rId12"/>
    <p:sldId id="288" r:id="rId13"/>
    <p:sldId id="291" r:id="rId14"/>
    <p:sldId id="293" r:id="rId15"/>
    <p:sldId id="295" r:id="rId16"/>
    <p:sldId id="336" r:id="rId17"/>
    <p:sldId id="294" r:id="rId18"/>
    <p:sldId id="297" r:id="rId19"/>
    <p:sldId id="287" r:id="rId20"/>
    <p:sldId id="340" r:id="rId21"/>
    <p:sldId id="319" r:id="rId22"/>
    <p:sldId id="315" r:id="rId23"/>
    <p:sldId id="318" r:id="rId24"/>
    <p:sldId id="317" r:id="rId25"/>
    <p:sldId id="275" r:id="rId26"/>
    <p:sldId id="320" r:id="rId27"/>
    <p:sldId id="325" r:id="rId28"/>
    <p:sldId id="335" r:id="rId29"/>
    <p:sldId id="303" r:id="rId30"/>
    <p:sldId id="324" r:id="rId31"/>
    <p:sldId id="326" r:id="rId32"/>
    <p:sldId id="323" r:id="rId33"/>
    <p:sldId id="307" r:id="rId34"/>
    <p:sldId id="314" r:id="rId35"/>
    <p:sldId id="334" r:id="rId36"/>
    <p:sldId id="333" r:id="rId37"/>
    <p:sldId id="330" r:id="rId38"/>
    <p:sldId id="331" r:id="rId39"/>
    <p:sldId id="332" r:id="rId40"/>
    <p:sldId id="300" r:id="rId41"/>
    <p:sldId id="298" r:id="rId42"/>
    <p:sldId id="299" r:id="rId43"/>
    <p:sldId id="301" r:id="rId44"/>
    <p:sldId id="302" r:id="rId45"/>
    <p:sldId id="338" r:id="rId46"/>
    <p:sldId id="321" r:id="rId4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ld atoms" id="{6DC4B37A-566A-4D73-B64A-44D5EA452454}">
          <p14:sldIdLst>
            <p14:sldId id="256"/>
            <p14:sldId id="339"/>
            <p14:sldId id="281"/>
            <p14:sldId id="337"/>
            <p14:sldId id="286"/>
            <p14:sldId id="283"/>
            <p14:sldId id="280"/>
            <p14:sldId id="279"/>
            <p14:sldId id="290"/>
            <p14:sldId id="282"/>
          </p14:sldIdLst>
        </p14:section>
        <p14:section name="New Tech" id="{76452319-E09B-416F-8A50-C43FE6BADC4A}">
          <p14:sldIdLst>
            <p14:sldId id="289"/>
            <p14:sldId id="288"/>
            <p14:sldId id="291"/>
            <p14:sldId id="293"/>
            <p14:sldId id="295"/>
            <p14:sldId id="336"/>
            <p14:sldId id="294"/>
            <p14:sldId id="297"/>
            <p14:sldId id="287"/>
          </p14:sldIdLst>
        </p14:section>
        <p14:section name="Atom collisions" id="{6B258F8A-146C-46A1-A3F3-7FE51DB6D3E7}">
          <p14:sldIdLst>
            <p14:sldId id="340"/>
            <p14:sldId id="319"/>
            <p14:sldId id="315"/>
            <p14:sldId id="318"/>
            <p14:sldId id="317"/>
            <p14:sldId id="275"/>
            <p14:sldId id="320"/>
            <p14:sldId id="325"/>
            <p14:sldId id="335"/>
          </p14:sldIdLst>
        </p14:section>
        <p14:section name="Entananglement" id="{66D24780-665B-4991-883D-7F9001572BFC}">
          <p14:sldIdLst>
            <p14:sldId id="303"/>
            <p14:sldId id="324"/>
          </p14:sldIdLst>
        </p14:section>
        <p14:section name="Experimental realization" id="{921FBDA3-C9B9-4629-9247-BF9D4EE9855E}">
          <p14:sldIdLst>
            <p14:sldId id="326"/>
            <p14:sldId id="323"/>
            <p14:sldId id="307"/>
            <p14:sldId id="314"/>
            <p14:sldId id="334"/>
            <p14:sldId id="333"/>
            <p14:sldId id="330"/>
            <p14:sldId id="331"/>
            <p14:sldId id="332"/>
          </p14:sldIdLst>
        </p14:section>
        <p14:section name="Other Exp" id="{8E7C306F-1B38-4BD9-9ACD-D1D49CDF3FBC}">
          <p14:sldIdLst>
            <p14:sldId id="300"/>
            <p14:sldId id="298"/>
            <p14:sldId id="299"/>
            <p14:sldId id="301"/>
            <p14:sldId id="302"/>
            <p14:sldId id="338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CBC"/>
    <a:srgbClr val="D1D1D1"/>
    <a:srgbClr val="A5A5A5"/>
    <a:srgbClr val="CC3300"/>
    <a:srgbClr val="FF3300"/>
    <a:srgbClr val="858579"/>
    <a:srgbClr val="DD3507"/>
    <a:srgbClr val="739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88A7DD-A753-384E-95C0-F03101531290}" type="datetime1">
              <a:rPr lang="pl-PL"/>
              <a:pPr>
                <a:defRPr/>
              </a:pPr>
              <a:t>2012-04-26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B94816-FC55-734F-BDDA-46856BF1C7E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300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4816-FC55-734F-BDDA-46856BF1C7E2}" type="slidenum">
              <a:rPr lang="pl-PL" smtClean="0"/>
              <a:pPr>
                <a:defRPr/>
              </a:pPr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2020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86E337-0BC6-344E-A251-1F5B2E158E91}" type="slidenum">
              <a:rPr lang="pl-PL"/>
              <a:pPr/>
              <a:t>27</a:t>
            </a:fld>
            <a:endParaRPr lang="pl-PL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5" y="4342254"/>
            <a:ext cx="5462894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4002545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7763" y="693738"/>
            <a:ext cx="4535487" cy="340201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5" y="4342582"/>
            <a:ext cx="5458447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olny kształt 1"/>
          <p:cNvSpPr/>
          <p:nvPr/>
        </p:nvSpPr>
        <p:spPr>
          <a:xfrm>
            <a:off x="1210234" y="694145"/>
            <a:ext cx="4433400" cy="342458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0766" tIns="41998" rIns="80766" bIns="41998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6436" y="4342255"/>
            <a:ext cx="5457176" cy="276999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9C2F0-7BA5-5443-A80A-75A8A9BF7FE9}" type="slidenum">
              <a:rPr lang="pl-PL"/>
              <a:pPr/>
              <a:t>6</a:t>
            </a:fld>
            <a:endParaRPr lang="pl-PL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B94816-FC55-734F-BDDA-46856BF1C7E2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382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6575E-2BA6-4FEE-8ADF-707B6C45C35C}" type="slidenum">
              <a:rPr lang="pl-PL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pl-PL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6517E7-673E-AA4B-95D4-A641F53F6453}" type="slidenum">
              <a:rPr/>
              <a:pPr/>
              <a:t>7</a:t>
            </a:fld>
            <a:endParaRPr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5663B-DB33-C04D-BB40-614A7D43DA39}" type="slidenum">
              <a:rPr lang="de-DE"/>
              <a:pPr/>
              <a:t>8</a:t>
            </a:fld>
            <a:endParaRPr lang="de-DE"/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9A4E6A-81B4-B943-AA11-1D7B437C73EC}" type="slidenum">
              <a:rPr lang="pl-PL"/>
              <a:pPr/>
              <a:t>10</a:t>
            </a:fld>
            <a:endParaRPr lang="pl-PL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B36B9-E665-4682-9F19-B92354B76E17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BDE5E-FB6B-4AB4-ACA8-AF3153A61C69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E19801-FCF1-43A4-8B2C-B21EED6EBFAF}" type="slidenum">
              <a:rPr lang="pl-PL"/>
              <a:pPr/>
              <a:t>23</a:t>
            </a:fld>
            <a:endParaRPr lang="pl-PL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3263"/>
            <a:ext cx="4584700" cy="3438525"/>
          </a:xfrm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095" y="4352474"/>
            <a:ext cx="5048786" cy="414026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FF8AC1-2F76-C548-A670-8A178AA27850}" type="slidenum">
              <a:rPr lang="pl-PL"/>
              <a:pPr/>
              <a:t>25</a:t>
            </a:fld>
            <a:endParaRPr lang="pl-PL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6"/>
          <p:cNvCxnSpPr>
            <a:cxnSpLocks noChangeShapeType="1"/>
          </p:cNvCxnSpPr>
          <p:nvPr/>
        </p:nvCxnSpPr>
        <p:spPr bwMode="auto">
          <a:xfrm>
            <a:off x="146367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</p:cxnSp>
      <p:cxnSp>
        <p:nvCxnSpPr>
          <p:cNvPr id="5" name="Łącznik prosty 7"/>
          <p:cNvCxnSpPr>
            <a:cxnSpLocks noChangeShapeType="1"/>
          </p:cNvCxnSpPr>
          <p:nvPr/>
        </p:nvCxnSpPr>
        <p:spPr bwMode="auto">
          <a:xfrm>
            <a:off x="4708525" y="3549650"/>
            <a:ext cx="2971800" cy="1588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</p:cxnSp>
      <p:sp>
        <p:nvSpPr>
          <p:cNvPr id="6" name="Elipsa 8"/>
          <p:cNvSpPr>
            <a:spLocks noChangeArrowheads="1"/>
          </p:cNvSpPr>
          <p:nvPr/>
        </p:nvSpPr>
        <p:spPr bwMode="auto">
          <a:xfrm>
            <a:off x="4540250" y="3525838"/>
            <a:ext cx="46038" cy="46037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nstantia" charset="0"/>
            </a:endParaRPr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2FAFF-7D52-6741-83F8-46C3AE45F4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A2450-2EA3-4E47-A801-FB6CF041A2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DFAB-86E9-0140-9D37-E1067BE6FD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C7D1B266-0CDE-46F2-B31E-CA337473447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08534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ECC5D-A6AA-9E44-9EC0-E6AE434714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6"/>
          <p:cNvCxnSpPr>
            <a:cxnSpLocks noChangeShapeType="1"/>
          </p:cNvCxnSpPr>
          <p:nvPr/>
        </p:nvCxnSpPr>
        <p:spPr bwMode="auto">
          <a:xfrm>
            <a:off x="685800" y="4916488"/>
            <a:ext cx="7924800" cy="4762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900D3-D6BB-C949-9CCC-CA4984627F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90F60-DCA2-3A4B-9391-B33E0AD415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>
            <a:cxnSpLocks noChangeShapeType="1"/>
          </p:cNvCxnSpPr>
          <p:nvPr/>
        </p:nvCxnSpPr>
        <p:spPr bwMode="auto">
          <a:xfrm>
            <a:off x="563563" y="2179638"/>
            <a:ext cx="3748087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</p:cxnSp>
      <p:cxnSp>
        <p:nvCxnSpPr>
          <p:cNvPr id="8" name="Łącznik prosty 7"/>
          <p:cNvCxnSpPr>
            <a:cxnSpLocks noChangeShapeType="1"/>
          </p:cNvCxnSpPr>
          <p:nvPr/>
        </p:nvCxnSpPr>
        <p:spPr bwMode="auto">
          <a:xfrm>
            <a:off x="4754563" y="2179638"/>
            <a:ext cx="3749675" cy="1587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63500" algn="tl" rotWithShape="0">
              <a:srgbClr val="000000">
                <a:alpha val="54999"/>
              </a:srgbClr>
            </a:outerShdw>
          </a:effectLst>
        </p:spPr>
      </p:cxn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C0E9-B262-F14B-ABCF-A8BD9DB02C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49043-FD4B-9A47-BDBE-06418E0E02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7B04-A6AB-3642-AD3F-F6BB9150FA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61375-F705-214C-9BA2-345BD7664A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5898-9AD4-CC48-A155-CDEADADA0C5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/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8EBF8A7-6477-F74C-B7D9-28160A5403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l-PL"/>
              <a:t>Kliknij, aby edytować styl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03" r:id="rId2"/>
    <p:sldLayoutId id="2147483712" r:id="rId3"/>
    <p:sldLayoutId id="2147483704" r:id="rId4"/>
    <p:sldLayoutId id="2147483713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4" r:id="rId12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charset="2"/>
        <a:buChar char=""/>
        <a:defRPr sz="2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charset="2"/>
        <a:buChar char=""/>
        <a:defRPr sz="24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charset="2"/>
        <a:buChar char="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charset="2"/>
        <a:buChar char="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charset="2"/>
        <a:buChar char="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jpeg"/><Relationship Id="rId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wmf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rek%20Trippenbach\Dropbox\Szankowski\rotatingBEC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tags" Target="../tags/tag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17.wdp"/><Relationship Id="rId5" Type="http://schemas.openxmlformats.org/officeDocument/2006/relationships/tags" Target="../tags/tag5.xml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5.png"/><Relationship Id="rId5" Type="http://schemas.microsoft.com/office/2007/relationships/hdphoto" Target="../media/hdphoto18.wdp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79.png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microsoft.com/office/2007/relationships/hdphoto" Target="../media/hdphoto22.wdp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microsoft.com/office/2007/relationships/hdphoto" Target="../media/hdphoto2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90.png"/><Relationship Id="rId14" Type="http://schemas.microsoft.com/office/2007/relationships/hdphoto" Target="../media/hdphoto30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5" Type="http://schemas.openxmlformats.org/officeDocument/2006/relationships/image" Target="../media/image95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microsoft.com/office/2007/relationships/hdphoto" Target="../media/hdphoto39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0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106.png"/><Relationship Id="rId4" Type="http://schemas.microsoft.com/office/2007/relationships/hdphoto" Target="../media/hdphoto4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7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8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3.wm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5508104" y="1340768"/>
            <a:ext cx="3110731" cy="1938992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295" endPos="92000" dist="558800" dir="5400000" sy="-100000" algn="bl" rotWithShape="0"/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Marek </a:t>
            </a:r>
            <a:r>
              <a:rPr lang="pl-PL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Trippenbach</a:t>
            </a:r>
          </a:p>
          <a:p>
            <a:pPr>
              <a:defRPr/>
            </a:pPr>
            <a:r>
              <a:rPr lang="pl-PL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Jan </a:t>
            </a:r>
            <a:r>
              <a:rPr lang="pl-P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Chwedeńczuk</a:t>
            </a:r>
          </a:p>
          <a:p>
            <a:pPr>
              <a:defRPr/>
            </a:pPr>
            <a:r>
              <a:rPr lang="pl-PL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Paweł </a:t>
            </a:r>
            <a:r>
              <a:rPr lang="pl-PL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Ziń</a:t>
            </a:r>
          </a:p>
          <a:p>
            <a:pPr>
              <a:defRPr/>
            </a:pPr>
            <a:r>
              <a:rPr lang="pl-PL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Tomasz Wasak</a:t>
            </a:r>
          </a:p>
          <a:p>
            <a:pPr>
              <a:defRPr/>
            </a:pPr>
            <a:r>
              <a:rPr lang="pl-PL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Piotr Szańkowski</a:t>
            </a:r>
            <a:endParaRPr lang="pl-PL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380981" y="6021288"/>
            <a:ext cx="2355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Warszawa, </a:t>
            </a:r>
            <a:r>
              <a:rPr lang="pl-PL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19.04.2012</a:t>
            </a:r>
            <a:endParaRPr lang="pl-PL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14357" name="Picture 21" descr="C:\Users\Marek Trippenbach\Desktop\two_ball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160" r="-398" b="15164"/>
          <a:stretch/>
        </p:blipFill>
        <p:spPr bwMode="auto">
          <a:xfrm>
            <a:off x="543495" y="3770298"/>
            <a:ext cx="4643699" cy="25361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43495" y="1340768"/>
            <a:ext cx="4735726" cy="1656184"/>
          </a:xfrm>
          <a:prstGeom prst="rect">
            <a:avLst/>
          </a:prstGeom>
          <a:noFill/>
          <a:effectLst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8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Cold Atom Physics</a:t>
            </a:r>
            <a:endParaRPr lang="pl-PL" sz="48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6" name="Line 18"/>
          <p:cNvSpPr>
            <a:spLocks noChangeShapeType="1"/>
          </p:cNvSpPr>
          <p:nvPr/>
        </p:nvSpPr>
        <p:spPr bwMode="auto">
          <a:xfrm flipH="1" flipV="1">
            <a:off x="2569961" y="2743726"/>
            <a:ext cx="1138438" cy="973306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3491706" y="3436938"/>
            <a:ext cx="2160588" cy="1150937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  <a:headEnd/>
            <a:tailEnd/>
          </a:ln>
          <a:effectLst>
            <a:glow rad="101600">
              <a:srgbClr val="C00000">
                <a:alpha val="6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sz="2400" b="1" dirty="0">
                <a:solidFill>
                  <a:schemeClr val="accent5"/>
                </a:solidFill>
                <a:latin typeface="+mn-lt"/>
              </a:rPr>
              <a:t>Cold Atom</a:t>
            </a: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3708400" y="1556792"/>
            <a:ext cx="1787648" cy="931243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accent5"/>
                </a:solidFill>
                <a:latin typeface="Times New Roman" charset="0"/>
              </a:rPr>
              <a:t>Cold Molecule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588125" y="2383047"/>
            <a:ext cx="2160588" cy="1150938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accent5"/>
                </a:solidFill>
              </a:rPr>
              <a:t>Cold Plasma &amp;</a:t>
            </a:r>
          </a:p>
          <a:p>
            <a:pPr algn="ctr"/>
            <a:r>
              <a:rPr lang="en-US" altLang="zh-TW" dirty="0" err="1">
                <a:solidFill>
                  <a:schemeClr val="accent5"/>
                </a:solidFill>
              </a:rPr>
              <a:t>Rydberg</a:t>
            </a:r>
            <a:r>
              <a:rPr lang="en-US" altLang="zh-TW" dirty="0">
                <a:solidFill>
                  <a:schemeClr val="accent5"/>
                </a:solidFill>
              </a:rPr>
              <a:t> Gas</a:t>
            </a: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6484474" y="5379223"/>
            <a:ext cx="1800497" cy="936079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accent5"/>
                </a:solidFill>
              </a:rPr>
              <a:t>Dipolar Gas</a:t>
            </a: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611560" y="2022413"/>
            <a:ext cx="2030411" cy="1044527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accent5"/>
                </a:solidFill>
              </a:rPr>
              <a:t>Many-body Physics</a:t>
            </a: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755575" y="5300663"/>
            <a:ext cx="2628503" cy="1008657"/>
          </a:xfrm>
          <a:prstGeom prst="ellipse">
            <a:avLst/>
          </a:prstGeom>
          <a:ln>
            <a:solidFill>
              <a:srgbClr val="0070C0"/>
            </a:solidFill>
            <a:headEnd/>
            <a:tailEnd/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l-PL" altLang="zh-TW" b="1" dirty="0" smtClean="0">
                <a:solidFill>
                  <a:srgbClr val="0070C0"/>
                </a:solidFill>
              </a:rPr>
              <a:t>Quantum </a:t>
            </a:r>
            <a:r>
              <a:rPr lang="pl-PL" altLang="zh-TW" b="1" dirty="0" err="1" smtClean="0">
                <a:solidFill>
                  <a:srgbClr val="0070C0"/>
                </a:solidFill>
              </a:rPr>
              <a:t>Correlations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4572000" y="2488034"/>
            <a:ext cx="0" cy="94096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641629" y="2613144"/>
            <a:ext cx="124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From Physics 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to Chemistry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5496048" y="3136364"/>
            <a:ext cx="1092077" cy="58066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861513" y="3677452"/>
            <a:ext cx="18069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From ground to 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highly-excited states</a:t>
            </a: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5292080" y="4420533"/>
            <a:ext cx="1368151" cy="114174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4287557" y="5117613"/>
            <a:ext cx="1957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From isotropic to 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anisotropic interaction</a:t>
            </a: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H="1">
            <a:off x="2916238" y="4420533"/>
            <a:ext cx="935682" cy="102459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823734" y="4587875"/>
            <a:ext cx="16364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From fundamental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to application </a:t>
            </a: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641414" y="3164653"/>
            <a:ext cx="164448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From atomic to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condensed-matter </a:t>
            </a:r>
          </a:p>
          <a:p>
            <a:r>
              <a:rPr lang="en-US" altLang="zh-TW" sz="1400" dirty="0">
                <a:solidFill>
                  <a:schemeClr val="accent4"/>
                </a:solidFill>
                <a:latin typeface="+mn-lt"/>
              </a:rPr>
              <a:t>physics</a:t>
            </a:r>
          </a:p>
        </p:txBody>
      </p:sp>
      <p:sp>
        <p:nvSpPr>
          <p:cNvPr id="22548" name="Rectangle 20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zh-TW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Trends in </a:t>
            </a:r>
            <a:r>
              <a:rPr lang="en-US" altLang="zh-TW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Ultracold</a:t>
            </a:r>
            <a:r>
              <a:rPr lang="en-US" altLang="zh-TW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 Research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pl-PL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l-PL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4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echnological</a:t>
            </a:r>
            <a:r>
              <a:rPr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break through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76400" y="2057400"/>
            <a:ext cx="6496000" cy="2133600"/>
          </a:xfrm>
        </p:spPr>
        <p:txBody>
          <a:bodyPr/>
          <a:lstStyle/>
          <a:p>
            <a:r>
              <a:rPr lang="en-US" sz="3200" dirty="0">
                <a:solidFill>
                  <a:schemeClr val="accent5"/>
                </a:solidFill>
              </a:rPr>
              <a:t>Atom </a:t>
            </a:r>
            <a:r>
              <a:rPr lang="en-US" sz="3200" dirty="0" smtClean="0">
                <a:solidFill>
                  <a:schemeClr val="accent5"/>
                </a:solidFill>
              </a:rPr>
              <a:t>chips</a:t>
            </a:r>
            <a:endParaRPr lang="pl-PL" sz="3200" dirty="0" smtClean="0">
              <a:solidFill>
                <a:schemeClr val="accent5"/>
              </a:solidFill>
            </a:endParaRPr>
          </a:p>
          <a:p>
            <a:r>
              <a:rPr lang="en-US" sz="3200" dirty="0" err="1" smtClean="0">
                <a:solidFill>
                  <a:schemeClr val="accent5"/>
                </a:solidFill>
              </a:rPr>
              <a:t>Feshbach</a:t>
            </a:r>
            <a:r>
              <a:rPr lang="en-US" sz="3200" dirty="0" smtClean="0">
                <a:solidFill>
                  <a:schemeClr val="accent5"/>
                </a:solidFill>
              </a:rPr>
              <a:t> resonance</a:t>
            </a:r>
            <a:endParaRPr lang="pl-PL" sz="3200" dirty="0" smtClean="0">
              <a:solidFill>
                <a:schemeClr val="accent5"/>
              </a:solidFill>
            </a:endParaRPr>
          </a:p>
          <a:p>
            <a:r>
              <a:rPr lang="en-US" sz="3200" dirty="0">
                <a:solidFill>
                  <a:schemeClr val="accent5"/>
                </a:solidFill>
              </a:rPr>
              <a:t>Optical </a:t>
            </a:r>
            <a:r>
              <a:rPr lang="en-US" sz="3200" dirty="0" smtClean="0">
                <a:solidFill>
                  <a:schemeClr val="accent5"/>
                </a:solidFill>
              </a:rPr>
              <a:t>lattice</a:t>
            </a:r>
          </a:p>
          <a:p>
            <a:r>
              <a:rPr lang="en-US" sz="3200" dirty="0" smtClean="0">
                <a:solidFill>
                  <a:schemeClr val="accent5"/>
                </a:solidFill>
              </a:rPr>
              <a:t>New detection schemes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0" y="228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/>
                </a:solidFill>
                <a:effectLst>
                  <a:outerShdw dist="38100" dir="19080000">
                    <a:srgbClr val="000000">
                      <a:alpha val="57000"/>
                    </a:srgbClr>
                  </a:outerShdw>
                </a:effectLst>
                <a:latin typeface="+mj-lt"/>
                <a:cs typeface="Bookman Old Style"/>
              </a:rPr>
              <a:t>Atom chip</a:t>
            </a:r>
            <a:endParaRPr lang="en-US" sz="4000" dirty="0">
              <a:solidFill>
                <a:schemeClr val="tx2"/>
              </a:solidFill>
              <a:effectLst>
                <a:outerShdw dist="38100" dir="19080000">
                  <a:srgbClr val="000000">
                    <a:alpha val="57000"/>
                  </a:srgbClr>
                </a:outerShdw>
              </a:effectLst>
              <a:latin typeface="+mj-lt"/>
              <a:cs typeface="Bookman Old Style"/>
            </a:endParaRPr>
          </a:p>
        </p:txBody>
      </p:sp>
      <p:pic>
        <p:nvPicPr>
          <p:cNvPr id="80898" name="Picture 2" descr="http://atomchip.org/wp-content/uploads/2011/05/twinbeams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896468" cy="387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6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75000" brushSize="9"/>
                    </a14:imgEffect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-792" t="1" r="2524" b="3886"/>
          <a:stretch/>
        </p:blipFill>
        <p:spPr>
          <a:xfrm>
            <a:off x="0" y="980728"/>
            <a:ext cx="6559826" cy="4648796"/>
          </a:xfrm>
          <a:prstGeom prst="plaque">
            <a:avLst/>
          </a:prstGeom>
          <a:noFill/>
          <a:ln>
            <a:noFill/>
          </a:ln>
          <a:effectLst>
            <a:softEdge rad="215900"/>
          </a:effectLst>
        </p:spPr>
      </p:pic>
      <p:pic>
        <p:nvPicPr>
          <p:cNvPr id="3" name="Picture 2" descr="fig8.tiff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 trans="75000" brushSize="10"/>
                    </a14:imgEffect>
                    <a14:imgEffect>
                      <a14:sharpenSoften amount="5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l="-2641" t="1110" r="754" b="-7143"/>
          <a:stretch/>
        </p:blipFill>
        <p:spPr>
          <a:xfrm>
            <a:off x="5414838" y="4381168"/>
            <a:ext cx="3116912" cy="2226103"/>
          </a:xfrm>
          <a:prstGeom prst="plaque">
            <a:avLst/>
          </a:prstGeom>
          <a:effectLst>
            <a:glow>
              <a:schemeClr val="accent1">
                <a:alpha val="40000"/>
              </a:schemeClr>
            </a:glow>
            <a:softEdge rad="101600"/>
          </a:effectLst>
        </p:spPr>
      </p:pic>
      <p:pic>
        <p:nvPicPr>
          <p:cNvPr id="4" name="Picture 3" descr="fih.tiff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WatercolorSponge trans="75000" brushSize="10"/>
                    </a14:imgEffect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-11731" t="-16254" r="15671" b="1"/>
          <a:stretch/>
        </p:blipFill>
        <p:spPr>
          <a:xfrm>
            <a:off x="5510255" y="1280160"/>
            <a:ext cx="2592124" cy="1978653"/>
          </a:xfrm>
          <a:prstGeom prst="plaque">
            <a:avLst/>
          </a:prstGeom>
          <a:noFill/>
          <a:ln>
            <a:noFill/>
          </a:ln>
          <a:effectLst>
            <a:softEdge rad="3175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98" y="29614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de-DE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</a:t>
            </a:r>
            <a:r>
              <a:rPr lang="de-DE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Lattices</a:t>
            </a:r>
            <a:endParaRPr lang="de-DE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71395" name="Object 3"/>
          <p:cNvGraphicFramePr>
            <a:graphicFrameLocks noChangeAspect="1"/>
          </p:cNvGraphicFramePr>
          <p:nvPr/>
        </p:nvGraphicFramePr>
        <p:xfrm>
          <a:off x="3049588" y="1676400"/>
          <a:ext cx="2590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8" name="CorelDRAW" r:id="rId3" imgW="4958640" imgH="1583280" progId="">
                  <p:embed/>
                </p:oleObj>
              </mc:Choice>
              <mc:Fallback>
                <p:oleObj name="CorelDRAW" r:id="rId3" imgW="4958640" imgH="15832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588" y="1676400"/>
                        <a:ext cx="25908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1396" name="Line 4"/>
          <p:cNvSpPr>
            <a:spLocks noChangeShapeType="1"/>
          </p:cNvSpPr>
          <p:nvPr/>
        </p:nvSpPr>
        <p:spPr bwMode="auto">
          <a:xfrm>
            <a:off x="992188" y="2057400"/>
            <a:ext cx="1905000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397" name="Line 5"/>
          <p:cNvSpPr>
            <a:spLocks noChangeShapeType="1"/>
          </p:cNvSpPr>
          <p:nvPr/>
        </p:nvSpPr>
        <p:spPr bwMode="auto">
          <a:xfrm flipH="1">
            <a:off x="5945188" y="2057400"/>
            <a:ext cx="1905000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398" name="Text Box 6"/>
          <p:cNvSpPr txBox="1">
            <a:spLocks noChangeArrowheads="1"/>
          </p:cNvSpPr>
          <p:nvPr/>
        </p:nvSpPr>
        <p:spPr bwMode="auto">
          <a:xfrm>
            <a:off x="1235075" y="1441450"/>
            <a:ext cx="55525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,</a:t>
            </a:r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</a:rPr>
              <a:t>w</a:t>
            </a:r>
            <a:endParaRPr lang="de-DE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charset="2"/>
            </a:endParaRPr>
          </a:p>
        </p:txBody>
      </p:sp>
      <p:sp>
        <p:nvSpPr>
          <p:cNvPr id="571399" name="Text Box 7"/>
          <p:cNvSpPr txBox="1">
            <a:spLocks noChangeArrowheads="1"/>
          </p:cNvSpPr>
          <p:nvPr/>
        </p:nvSpPr>
        <p:spPr bwMode="auto">
          <a:xfrm>
            <a:off x="7011988" y="1447800"/>
            <a:ext cx="55525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sz="2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,</a:t>
            </a:r>
            <a:r>
              <a:rPr lang="de-DE" sz="24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</a:rPr>
              <a:t>w</a:t>
            </a:r>
          </a:p>
        </p:txBody>
      </p:sp>
      <p:sp>
        <p:nvSpPr>
          <p:cNvPr id="571402" name="Oval 10"/>
          <p:cNvSpPr>
            <a:spLocks noChangeArrowheads="1"/>
          </p:cNvSpPr>
          <p:nvPr/>
        </p:nvSpPr>
        <p:spPr bwMode="auto">
          <a:xfrm>
            <a:off x="4456014" y="1468438"/>
            <a:ext cx="381000" cy="12192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softEdge rad="63500"/>
          </a:effectLst>
          <a:scene3d>
            <a:camera prst="isometricBottomDown">
              <a:rot lat="3166457" lon="14649" rev="20154142"/>
            </a:camera>
            <a:lightRig rig="threePt" dir="t"/>
          </a:scene3d>
          <a:sp3d prstMaterial="flat"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403" name="Text Box 11"/>
          <p:cNvSpPr txBox="1">
            <a:spLocks noChangeArrowheads="1"/>
          </p:cNvSpPr>
          <p:nvPr/>
        </p:nvSpPr>
        <p:spPr bwMode="auto">
          <a:xfrm>
            <a:off x="214313" y="1327150"/>
            <a:ext cx="678689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1D:</a:t>
            </a:r>
          </a:p>
        </p:txBody>
      </p:sp>
      <p:sp>
        <p:nvSpPr>
          <p:cNvPr id="571405" name="Line 13"/>
          <p:cNvSpPr>
            <a:spLocks noChangeShapeType="1"/>
          </p:cNvSpPr>
          <p:nvPr/>
        </p:nvSpPr>
        <p:spPr bwMode="auto">
          <a:xfrm>
            <a:off x="1186832" y="4376900"/>
            <a:ext cx="1021619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406" name="Line 14"/>
          <p:cNvSpPr>
            <a:spLocks noChangeShapeType="1"/>
          </p:cNvSpPr>
          <p:nvPr/>
        </p:nvSpPr>
        <p:spPr bwMode="auto">
          <a:xfrm flipH="1">
            <a:off x="3502503" y="4443769"/>
            <a:ext cx="953511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 rot="7630471">
            <a:off x="3014552" y="3676164"/>
            <a:ext cx="936171" cy="0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1408" name="Line 16"/>
          <p:cNvSpPr>
            <a:spLocks noChangeShapeType="1"/>
          </p:cNvSpPr>
          <p:nvPr/>
        </p:nvSpPr>
        <p:spPr bwMode="auto">
          <a:xfrm rot="7630471" flipH="1" flipV="1">
            <a:off x="1615140" y="5292161"/>
            <a:ext cx="1203649" cy="1419"/>
          </a:xfrm>
          <a:prstGeom prst="line">
            <a:avLst/>
          </a:prstGeom>
          <a:noFill/>
          <a:ln w="2540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44667" y="3641336"/>
            <a:ext cx="476756" cy="1471127"/>
            <a:chOff x="2496" y="2448"/>
            <a:chExt cx="336" cy="1056"/>
          </a:xfrm>
        </p:grpSpPr>
        <p:sp>
          <p:nvSpPr>
            <p:cNvPr id="571410" name="Oval 18"/>
            <p:cNvSpPr>
              <a:spLocks noChangeArrowheads="1"/>
            </p:cNvSpPr>
            <p:nvPr/>
          </p:nvSpPr>
          <p:spPr bwMode="auto">
            <a:xfrm>
              <a:off x="2496" y="2448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1" name="Oval 19"/>
            <p:cNvSpPr>
              <a:spLocks noChangeArrowheads="1"/>
            </p:cNvSpPr>
            <p:nvPr/>
          </p:nvSpPr>
          <p:spPr bwMode="auto">
            <a:xfrm>
              <a:off x="2592" y="2544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2" name="Oval 20"/>
            <p:cNvSpPr>
              <a:spLocks noChangeArrowheads="1"/>
            </p:cNvSpPr>
            <p:nvPr/>
          </p:nvSpPr>
          <p:spPr bwMode="auto">
            <a:xfrm>
              <a:off x="2688" y="2640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3" name="Oval 21"/>
            <p:cNvSpPr>
              <a:spLocks noChangeArrowheads="1"/>
            </p:cNvSpPr>
            <p:nvPr/>
          </p:nvSpPr>
          <p:spPr bwMode="auto">
            <a:xfrm>
              <a:off x="2784" y="2736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548991" y="3641336"/>
            <a:ext cx="476756" cy="1471127"/>
            <a:chOff x="2496" y="2448"/>
            <a:chExt cx="336" cy="1056"/>
          </a:xfrm>
        </p:grpSpPr>
        <p:sp>
          <p:nvSpPr>
            <p:cNvPr id="571415" name="Oval 23"/>
            <p:cNvSpPr>
              <a:spLocks noChangeArrowheads="1"/>
            </p:cNvSpPr>
            <p:nvPr/>
          </p:nvSpPr>
          <p:spPr bwMode="auto">
            <a:xfrm>
              <a:off x="2496" y="2448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6" name="Oval 24"/>
            <p:cNvSpPr>
              <a:spLocks noChangeArrowheads="1"/>
            </p:cNvSpPr>
            <p:nvPr/>
          </p:nvSpPr>
          <p:spPr bwMode="auto">
            <a:xfrm>
              <a:off x="2592" y="2544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7" name="Oval 25"/>
            <p:cNvSpPr>
              <a:spLocks noChangeArrowheads="1"/>
            </p:cNvSpPr>
            <p:nvPr/>
          </p:nvSpPr>
          <p:spPr bwMode="auto">
            <a:xfrm>
              <a:off x="2688" y="2640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18" name="Oval 26"/>
            <p:cNvSpPr>
              <a:spLocks noChangeArrowheads="1"/>
            </p:cNvSpPr>
            <p:nvPr/>
          </p:nvSpPr>
          <p:spPr bwMode="auto">
            <a:xfrm>
              <a:off x="2784" y="2736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2753315" y="3641336"/>
            <a:ext cx="476756" cy="1471127"/>
            <a:chOff x="2496" y="2448"/>
            <a:chExt cx="336" cy="1056"/>
          </a:xfrm>
        </p:grpSpPr>
        <p:sp>
          <p:nvSpPr>
            <p:cNvPr id="571420" name="Oval 28"/>
            <p:cNvSpPr>
              <a:spLocks noChangeArrowheads="1"/>
            </p:cNvSpPr>
            <p:nvPr/>
          </p:nvSpPr>
          <p:spPr bwMode="auto">
            <a:xfrm>
              <a:off x="2496" y="2448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1" name="Oval 29"/>
            <p:cNvSpPr>
              <a:spLocks noChangeArrowheads="1"/>
            </p:cNvSpPr>
            <p:nvPr/>
          </p:nvSpPr>
          <p:spPr bwMode="auto">
            <a:xfrm>
              <a:off x="2592" y="2544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2" name="Oval 30"/>
            <p:cNvSpPr>
              <a:spLocks noChangeArrowheads="1"/>
            </p:cNvSpPr>
            <p:nvPr/>
          </p:nvSpPr>
          <p:spPr bwMode="auto">
            <a:xfrm>
              <a:off x="2688" y="2640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3" name="Oval 31"/>
            <p:cNvSpPr>
              <a:spLocks noChangeArrowheads="1"/>
            </p:cNvSpPr>
            <p:nvPr/>
          </p:nvSpPr>
          <p:spPr bwMode="auto">
            <a:xfrm>
              <a:off x="2784" y="2736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2957639" y="3641336"/>
            <a:ext cx="476756" cy="1471127"/>
            <a:chOff x="2496" y="2448"/>
            <a:chExt cx="336" cy="1056"/>
          </a:xfrm>
        </p:grpSpPr>
        <p:sp>
          <p:nvSpPr>
            <p:cNvPr id="571425" name="Oval 33"/>
            <p:cNvSpPr>
              <a:spLocks noChangeArrowheads="1"/>
            </p:cNvSpPr>
            <p:nvPr/>
          </p:nvSpPr>
          <p:spPr bwMode="auto">
            <a:xfrm>
              <a:off x="2496" y="2448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6" name="Oval 34"/>
            <p:cNvSpPr>
              <a:spLocks noChangeArrowheads="1"/>
            </p:cNvSpPr>
            <p:nvPr/>
          </p:nvSpPr>
          <p:spPr bwMode="auto">
            <a:xfrm>
              <a:off x="2592" y="2544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7" name="Oval 35"/>
            <p:cNvSpPr>
              <a:spLocks noChangeArrowheads="1"/>
            </p:cNvSpPr>
            <p:nvPr/>
          </p:nvSpPr>
          <p:spPr bwMode="auto">
            <a:xfrm>
              <a:off x="2688" y="2640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1428" name="Oval 36"/>
            <p:cNvSpPr>
              <a:spLocks noChangeArrowheads="1"/>
            </p:cNvSpPr>
            <p:nvPr/>
          </p:nvSpPr>
          <p:spPr bwMode="auto">
            <a:xfrm>
              <a:off x="2784" y="2736"/>
              <a:ext cx="48" cy="768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00">
                    <a:gamma/>
                    <a:tint val="24314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571429" name="Text Box 37"/>
          <p:cNvSpPr txBox="1">
            <a:spLocks noChangeArrowheads="1"/>
          </p:cNvSpPr>
          <p:nvPr/>
        </p:nvSpPr>
        <p:spPr bwMode="auto">
          <a:xfrm>
            <a:off x="914400" y="2819400"/>
            <a:ext cx="678689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2D:</a:t>
            </a:r>
          </a:p>
        </p:txBody>
      </p:sp>
      <p:pic>
        <p:nvPicPr>
          <p:cNvPr id="571494" name="Picture 102" descr="Gittervisualisieru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5404" y="2819400"/>
            <a:ext cx="3225196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495" name="Text Box 103"/>
          <p:cNvSpPr txBox="1">
            <a:spLocks noChangeArrowheads="1"/>
          </p:cNvSpPr>
          <p:nvPr/>
        </p:nvSpPr>
        <p:spPr bwMode="auto">
          <a:xfrm>
            <a:off x="5449451" y="2839348"/>
            <a:ext cx="678689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3D:</a:t>
            </a:r>
          </a:p>
        </p:txBody>
      </p:sp>
      <p:sp>
        <p:nvSpPr>
          <p:cNvPr id="42" name="Oval 10"/>
          <p:cNvSpPr>
            <a:spLocks noChangeArrowheads="1"/>
          </p:cNvSpPr>
          <p:nvPr/>
        </p:nvSpPr>
        <p:spPr bwMode="auto">
          <a:xfrm>
            <a:off x="3707904" y="1468438"/>
            <a:ext cx="381000" cy="12192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>
            <a:softEdge rad="38100"/>
          </a:effectLst>
          <a:scene3d>
            <a:camera prst="isometricBottomDown">
              <a:rot lat="3166457" lon="14649" rev="20154142"/>
            </a:camera>
            <a:lightRig rig="threePt" dir="t"/>
          </a:scene3d>
          <a:sp3d prstMaterial="flat"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9" descr="kammer_latti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875" y="1773238"/>
            <a:ext cx="57610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404813"/>
            <a:ext cx="814705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mtClean="0"/>
              <a:t>BEC in a one-dimensional optical lattice</a:t>
            </a:r>
            <a:endParaRPr lang="en-US" smtClean="0"/>
          </a:p>
        </p:txBody>
      </p:sp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4456114" y="1158082"/>
            <a:ext cx="342914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</a:t>
            </a:r>
            <a:r>
              <a:rPr lang="de-DE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structured</a:t>
            </a:r>
            <a:r>
              <a:rPr lang="de-DE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 </a:t>
            </a:r>
            <a:r>
              <a:rPr lang="de-DE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5" name="Text Box 22"/>
          <p:cNvSpPr txBox="1">
            <a:spLocks noChangeArrowheads="1"/>
          </p:cNvSpPr>
          <p:nvPr/>
        </p:nvSpPr>
        <p:spPr bwMode="auto">
          <a:xfrm>
            <a:off x="4519215" y="1539330"/>
            <a:ext cx="3998915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850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 = 30 mW, w</a:t>
            </a:r>
            <a:r>
              <a:rPr lang="de-DE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120 µm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06" name="Line 70"/>
          <p:cNvSpPr>
            <a:spLocks noChangeShapeType="1"/>
          </p:cNvSpPr>
          <p:nvPr/>
        </p:nvSpPr>
        <p:spPr bwMode="auto">
          <a:xfrm rot="120000">
            <a:off x="1908175" y="3284538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Line 71"/>
          <p:cNvSpPr>
            <a:spLocks noChangeShapeType="1"/>
          </p:cNvSpPr>
          <p:nvPr/>
        </p:nvSpPr>
        <p:spPr bwMode="auto">
          <a:xfrm rot="5400000">
            <a:off x="2843213" y="3284538"/>
            <a:ext cx="4318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2268538" y="2951162"/>
            <a:ext cx="6442075" cy="2209800"/>
            <a:chOff x="1429" y="1362"/>
            <a:chExt cx="4058" cy="1392"/>
          </a:xfrm>
        </p:grpSpPr>
        <p:sp>
          <p:nvSpPr>
            <p:cNvPr id="25609" name="Oval 79"/>
            <p:cNvSpPr>
              <a:spLocks noChangeArrowheads="1"/>
            </p:cNvSpPr>
            <p:nvPr/>
          </p:nvSpPr>
          <p:spPr bwMode="auto">
            <a:xfrm>
              <a:off x="1429" y="1937"/>
              <a:ext cx="363" cy="181"/>
            </a:xfrm>
            <a:prstGeom prst="ellips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10" name="Line 80"/>
            <p:cNvSpPr>
              <a:spLocks noChangeShapeType="1"/>
            </p:cNvSpPr>
            <p:nvPr/>
          </p:nvSpPr>
          <p:spPr bwMode="auto">
            <a:xfrm>
              <a:off x="1791" y="2028"/>
              <a:ext cx="1452" cy="1"/>
            </a:xfrm>
            <a:prstGeom prst="line">
              <a:avLst/>
            </a:prstGeom>
            <a:noFill/>
            <a:ln w="3168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3" name="Group 81"/>
            <p:cNvGrpSpPr>
              <a:grpSpLocks/>
            </p:cNvGrpSpPr>
            <p:nvPr/>
          </p:nvGrpSpPr>
          <p:grpSpPr bwMode="auto">
            <a:xfrm>
              <a:off x="3242" y="1362"/>
              <a:ext cx="2245" cy="1392"/>
              <a:chOff x="3242" y="1362"/>
              <a:chExt cx="2245" cy="1392"/>
            </a:xfrm>
          </p:grpSpPr>
          <p:pic>
            <p:nvPicPr>
              <p:cNvPr id="25612" name="Picture 8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78" y="1362"/>
                <a:ext cx="1950" cy="139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4" name="Group 83"/>
              <p:cNvGrpSpPr>
                <a:grpSpLocks/>
              </p:cNvGrpSpPr>
              <p:nvPr/>
            </p:nvGrpSpPr>
            <p:grpSpPr bwMode="auto">
              <a:xfrm>
                <a:off x="3696" y="1710"/>
                <a:ext cx="521" cy="498"/>
                <a:chOff x="3696" y="1710"/>
                <a:chExt cx="521" cy="498"/>
              </a:xfrm>
            </p:grpSpPr>
            <p:sp>
              <p:nvSpPr>
                <p:cNvPr id="25628" name="Line 84"/>
                <p:cNvSpPr>
                  <a:spLocks noChangeShapeType="1"/>
                </p:cNvSpPr>
                <p:nvPr/>
              </p:nvSpPr>
              <p:spPr bwMode="auto">
                <a:xfrm>
                  <a:off x="3696" y="1710"/>
                  <a:ext cx="522" cy="499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5629" name="Line 85"/>
                <p:cNvSpPr>
                  <a:spLocks noChangeShapeType="1"/>
                </p:cNvSpPr>
                <p:nvPr/>
              </p:nvSpPr>
              <p:spPr bwMode="auto">
                <a:xfrm>
                  <a:off x="3696" y="1710"/>
                  <a:ext cx="522" cy="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" name="Group 86"/>
              <p:cNvGrpSpPr>
                <a:grpSpLocks/>
              </p:cNvGrpSpPr>
              <p:nvPr/>
            </p:nvGrpSpPr>
            <p:grpSpPr bwMode="auto">
              <a:xfrm>
                <a:off x="4510" y="1710"/>
                <a:ext cx="480" cy="501"/>
                <a:chOff x="4510" y="1710"/>
                <a:chExt cx="480" cy="501"/>
              </a:xfrm>
            </p:grpSpPr>
            <p:sp>
              <p:nvSpPr>
                <p:cNvPr id="25626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4509" y="1710"/>
                  <a:ext cx="483" cy="502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5627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509" y="1710"/>
                  <a:ext cx="483" cy="1"/>
                </a:xfrm>
                <a:prstGeom prst="line">
                  <a:avLst/>
                </a:prstGeom>
                <a:noFill/>
                <a:ln w="190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5615" name="Text Box 89"/>
              <p:cNvSpPr txBox="1">
                <a:spLocks noChangeArrowheads="1"/>
              </p:cNvSpPr>
              <p:nvPr/>
            </p:nvSpPr>
            <p:spPr bwMode="auto">
              <a:xfrm>
                <a:off x="3606" y="1983"/>
                <a:ext cx="203" cy="25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Clr>
                    <a:srgbClr val="0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>
                    <a:solidFill>
                      <a:srgbClr val="000000"/>
                    </a:solidFill>
                  </a:rPr>
                  <a:t>k</a:t>
                </a:r>
              </a:p>
            </p:txBody>
          </p:sp>
          <p:sp>
            <p:nvSpPr>
              <p:cNvPr id="25616" name="Text Box 90"/>
              <p:cNvSpPr txBox="1">
                <a:spLocks noChangeArrowheads="1"/>
              </p:cNvSpPr>
              <p:nvPr/>
            </p:nvSpPr>
            <p:spPr bwMode="auto">
              <a:xfrm>
                <a:off x="4876" y="1983"/>
                <a:ext cx="203" cy="25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Clr>
                    <a:srgbClr val="0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>
                    <a:solidFill>
                      <a:srgbClr val="000000"/>
                    </a:solidFill>
                  </a:rPr>
                  <a:t>k</a:t>
                </a:r>
              </a:p>
            </p:txBody>
          </p:sp>
          <p:sp>
            <p:nvSpPr>
              <p:cNvPr id="25617" name="Text Box 91"/>
              <p:cNvSpPr txBox="1">
                <a:spLocks noChangeArrowheads="1"/>
              </p:cNvSpPr>
              <p:nvPr/>
            </p:nvSpPr>
            <p:spPr bwMode="auto">
              <a:xfrm>
                <a:off x="3870" y="1438"/>
                <a:ext cx="331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Clr>
                    <a:srgbClr val="0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>
                    <a:solidFill>
                      <a:srgbClr val="000000"/>
                    </a:solidFill>
                  </a:rPr>
                  <a:t>k</a:t>
                </a:r>
                <a:r>
                  <a:rPr lang="en-GB" sz="2000" baseline="-25000">
                    <a:solidFill>
                      <a:srgbClr val="000000"/>
                    </a:solidFill>
                  </a:rPr>
                  <a:t>eff</a:t>
                </a:r>
              </a:p>
            </p:txBody>
          </p:sp>
          <p:sp>
            <p:nvSpPr>
              <p:cNvPr id="25618" name="Text Box 92"/>
              <p:cNvSpPr txBox="1">
                <a:spLocks noChangeArrowheads="1"/>
              </p:cNvSpPr>
              <p:nvPr/>
            </p:nvSpPr>
            <p:spPr bwMode="auto">
              <a:xfrm>
                <a:off x="4565" y="1438"/>
                <a:ext cx="331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defTabSz="449263">
                  <a:buClr>
                    <a:srgbClr val="000000"/>
                  </a:buClr>
                  <a:buSzPct val="100000"/>
                  <a:buFont typeface="Arial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000">
                    <a:solidFill>
                      <a:srgbClr val="000000"/>
                    </a:solidFill>
                  </a:rPr>
                  <a:t>k</a:t>
                </a:r>
                <a:r>
                  <a:rPr lang="en-GB" sz="2000" baseline="-25000">
                    <a:solidFill>
                      <a:srgbClr val="000000"/>
                    </a:solidFill>
                  </a:rPr>
                  <a:t>eff</a:t>
                </a:r>
              </a:p>
            </p:txBody>
          </p:sp>
          <p:sp>
            <p:nvSpPr>
              <p:cNvPr id="25625" name="Oval 99"/>
              <p:cNvSpPr>
                <a:spLocks noChangeArrowheads="1"/>
              </p:cNvSpPr>
              <p:nvPr/>
            </p:nvSpPr>
            <p:spPr bwMode="auto">
              <a:xfrm>
                <a:off x="3242" y="1393"/>
                <a:ext cx="2245" cy="1315"/>
              </a:xfrm>
              <a:prstGeom prst="ellipse">
                <a:avLst/>
              </a:prstGeom>
              <a:noFill/>
              <a:ln w="3168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2190" y="260648"/>
            <a:ext cx="5820057" cy="57112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Electron-atom interaction</a:t>
            </a:r>
          </a:p>
        </p:txBody>
      </p:sp>
      <p:grpSp>
        <p:nvGrpSpPr>
          <p:cNvPr id="18" name="Grupa 17"/>
          <p:cNvGrpSpPr/>
          <p:nvPr/>
        </p:nvGrpSpPr>
        <p:grpSpPr>
          <a:xfrm>
            <a:off x="465257" y="3724039"/>
            <a:ext cx="5440369" cy="2603194"/>
            <a:chOff x="1646238" y="1622425"/>
            <a:chExt cx="6871940" cy="3292913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2339975" y="2630488"/>
              <a:ext cx="576263" cy="936625"/>
              <a:chOff x="1474" y="1480"/>
              <a:chExt cx="363" cy="590"/>
            </a:xfrm>
          </p:grpSpPr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1474" y="1480"/>
                <a:ext cx="318" cy="228"/>
                <a:chOff x="4241" y="3376"/>
                <a:chExt cx="318" cy="228"/>
              </a:xfrm>
            </p:grpSpPr>
            <p:sp>
              <p:nvSpPr>
                <p:cNvPr id="21584" name="Oval 5"/>
                <p:cNvSpPr>
                  <a:spLocks noChangeArrowheads="1"/>
                </p:cNvSpPr>
                <p:nvPr/>
              </p:nvSpPr>
              <p:spPr bwMode="auto">
                <a:xfrm>
                  <a:off x="4423" y="3376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5" name="Oval 6"/>
                <p:cNvSpPr>
                  <a:spLocks noChangeArrowheads="1"/>
                </p:cNvSpPr>
                <p:nvPr/>
              </p:nvSpPr>
              <p:spPr bwMode="auto">
                <a:xfrm>
                  <a:off x="4332" y="337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6" name="Oval 7"/>
                <p:cNvSpPr>
                  <a:spLocks noChangeArrowheads="1"/>
                </p:cNvSpPr>
                <p:nvPr/>
              </p:nvSpPr>
              <p:spPr bwMode="auto">
                <a:xfrm>
                  <a:off x="4241" y="337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7" name="Oval 8"/>
                <p:cNvSpPr>
                  <a:spLocks noChangeArrowheads="1"/>
                </p:cNvSpPr>
                <p:nvPr/>
              </p:nvSpPr>
              <p:spPr bwMode="auto">
                <a:xfrm>
                  <a:off x="4332" y="3423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8" name="Oval 9"/>
                <p:cNvSpPr>
                  <a:spLocks noChangeArrowheads="1"/>
                </p:cNvSpPr>
                <p:nvPr/>
              </p:nvSpPr>
              <p:spPr bwMode="auto">
                <a:xfrm>
                  <a:off x="4241" y="3423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9" name="Oval 10"/>
                <p:cNvSpPr>
                  <a:spLocks noChangeArrowheads="1"/>
                </p:cNvSpPr>
                <p:nvPr/>
              </p:nvSpPr>
              <p:spPr bwMode="auto">
                <a:xfrm>
                  <a:off x="4377" y="346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90" name="Oval 11"/>
                <p:cNvSpPr>
                  <a:spLocks noChangeArrowheads="1"/>
                </p:cNvSpPr>
                <p:nvPr/>
              </p:nvSpPr>
              <p:spPr bwMode="auto">
                <a:xfrm>
                  <a:off x="4287" y="346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4" name="Group 12"/>
              <p:cNvGrpSpPr>
                <a:grpSpLocks/>
              </p:cNvGrpSpPr>
              <p:nvPr/>
            </p:nvGrpSpPr>
            <p:grpSpPr bwMode="auto">
              <a:xfrm rot="900000">
                <a:off x="1519" y="1798"/>
                <a:ext cx="45" cy="127"/>
                <a:chOff x="3878" y="2078"/>
                <a:chExt cx="45" cy="127"/>
              </a:xfrm>
            </p:grpSpPr>
            <p:sp>
              <p:nvSpPr>
                <p:cNvPr id="21579" name="Oval 13"/>
                <p:cNvSpPr>
                  <a:spLocks noChangeArrowheads="1"/>
                </p:cNvSpPr>
                <p:nvPr/>
              </p:nvSpPr>
              <p:spPr bwMode="auto">
                <a:xfrm>
                  <a:off x="3878" y="2160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80" name="Line 14"/>
                <p:cNvSpPr>
                  <a:spLocks noChangeShapeType="1"/>
                </p:cNvSpPr>
                <p:nvPr/>
              </p:nvSpPr>
              <p:spPr bwMode="auto">
                <a:xfrm>
                  <a:off x="3884" y="2103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81" name="Line 15"/>
                <p:cNvSpPr>
                  <a:spLocks noChangeShapeType="1"/>
                </p:cNvSpPr>
                <p:nvPr/>
              </p:nvSpPr>
              <p:spPr bwMode="auto">
                <a:xfrm>
                  <a:off x="3896" y="20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82" name="Line 16"/>
                <p:cNvSpPr>
                  <a:spLocks noChangeShapeType="1"/>
                </p:cNvSpPr>
                <p:nvPr/>
              </p:nvSpPr>
              <p:spPr bwMode="auto">
                <a:xfrm>
                  <a:off x="3908" y="2102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83" name="Line 17"/>
                <p:cNvSpPr>
                  <a:spLocks noChangeShapeType="1"/>
                </p:cNvSpPr>
                <p:nvPr/>
              </p:nvSpPr>
              <p:spPr bwMode="auto">
                <a:xfrm>
                  <a:off x="3923" y="2078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 rot="4681432">
                <a:off x="1633" y="1866"/>
                <a:ext cx="272" cy="136"/>
                <a:chOff x="4604" y="1579"/>
                <a:chExt cx="272" cy="136"/>
              </a:xfrm>
            </p:grpSpPr>
            <p:sp>
              <p:nvSpPr>
                <p:cNvPr id="21573" name="Oval 19"/>
                <p:cNvSpPr>
                  <a:spLocks noChangeArrowheads="1"/>
                </p:cNvSpPr>
                <p:nvPr/>
              </p:nvSpPr>
              <p:spPr bwMode="auto">
                <a:xfrm>
                  <a:off x="4740" y="1579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6" name="Group 20"/>
                <p:cNvGrpSpPr>
                  <a:grpSpLocks/>
                </p:cNvGrpSpPr>
                <p:nvPr/>
              </p:nvGrpSpPr>
              <p:grpSpPr bwMode="auto">
                <a:xfrm>
                  <a:off x="4604" y="1609"/>
                  <a:ext cx="124" cy="73"/>
                  <a:chOff x="4604" y="1609"/>
                  <a:chExt cx="124" cy="73"/>
                </a:xfrm>
              </p:grpSpPr>
              <p:sp>
                <p:nvSpPr>
                  <p:cNvPr id="2157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604" y="1682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7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628" y="1658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77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604" y="1630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78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4637" y="1609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21508" name="Text Box 25"/>
            <p:cNvSpPr txBox="1">
              <a:spLocks noChangeArrowheads="1"/>
            </p:cNvSpPr>
            <p:nvPr/>
          </p:nvSpPr>
          <p:spPr bwMode="auto">
            <a:xfrm>
              <a:off x="1646238" y="4095750"/>
              <a:ext cx="1944228" cy="389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Elastic scattering</a:t>
              </a:r>
            </a:p>
          </p:txBody>
        </p:sp>
        <p:sp>
          <p:nvSpPr>
            <p:cNvPr id="21509" name="Text Box 26"/>
            <p:cNvSpPr txBox="1">
              <a:spLocks noChangeArrowheads="1"/>
            </p:cNvSpPr>
            <p:nvPr/>
          </p:nvSpPr>
          <p:spPr bwMode="auto">
            <a:xfrm>
              <a:off x="4138613" y="4095750"/>
              <a:ext cx="2106213" cy="389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Inelastic scattering</a:t>
              </a:r>
            </a:p>
          </p:txBody>
        </p:sp>
        <p:sp>
          <p:nvSpPr>
            <p:cNvPr id="21510" name="Text Box 27"/>
            <p:cNvSpPr txBox="1">
              <a:spLocks noChangeArrowheads="1"/>
            </p:cNvSpPr>
            <p:nvPr/>
          </p:nvSpPr>
          <p:spPr bwMode="auto">
            <a:xfrm>
              <a:off x="2262752" y="4448151"/>
              <a:ext cx="905497" cy="46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5"/>
                  </a:solidFill>
                </a:rPr>
                <a:t>~ 5%</a:t>
              </a:r>
            </a:p>
          </p:txBody>
        </p:sp>
        <p:sp>
          <p:nvSpPr>
            <p:cNvPr id="21511" name="Text Box 28"/>
            <p:cNvSpPr txBox="1">
              <a:spLocks noChangeArrowheads="1"/>
            </p:cNvSpPr>
            <p:nvPr/>
          </p:nvSpPr>
          <p:spPr bwMode="auto">
            <a:xfrm>
              <a:off x="4812277" y="4391455"/>
              <a:ext cx="1067482" cy="46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5"/>
                  </a:solidFill>
                </a:rPr>
                <a:t>~ 55%</a:t>
              </a:r>
            </a:p>
          </p:txBody>
        </p:sp>
        <p:sp>
          <p:nvSpPr>
            <p:cNvPr id="21512" name="Text Box 29"/>
            <p:cNvSpPr txBox="1">
              <a:spLocks noChangeArrowheads="1"/>
            </p:cNvSpPr>
            <p:nvPr/>
          </p:nvSpPr>
          <p:spPr bwMode="auto">
            <a:xfrm>
              <a:off x="7148449" y="4391455"/>
              <a:ext cx="986490" cy="46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5"/>
                  </a:solidFill>
                </a:rPr>
                <a:t>~40%</a:t>
              </a:r>
            </a:p>
          </p:txBody>
        </p:sp>
        <p:sp>
          <p:nvSpPr>
            <p:cNvPr id="21514" name="Text Box 31"/>
            <p:cNvSpPr txBox="1">
              <a:spLocks noChangeArrowheads="1"/>
            </p:cNvSpPr>
            <p:nvPr/>
          </p:nvSpPr>
          <p:spPr bwMode="auto">
            <a:xfrm>
              <a:off x="6588125" y="4094164"/>
              <a:ext cx="1930053" cy="389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/>
                  </a:solidFill>
                </a:rPr>
                <a:t>Impact ionization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6948488" y="2630488"/>
              <a:ext cx="792162" cy="931862"/>
              <a:chOff x="4377" y="1480"/>
              <a:chExt cx="499" cy="587"/>
            </a:xfrm>
          </p:grpSpPr>
          <p:sp>
            <p:nvSpPr>
              <p:cNvPr id="21540" name="Oval 33"/>
              <p:cNvSpPr>
                <a:spLocks noChangeArrowheads="1"/>
              </p:cNvSpPr>
              <p:nvPr/>
            </p:nvSpPr>
            <p:spPr bwMode="auto">
              <a:xfrm>
                <a:off x="4740" y="1480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1" name="Oval 34"/>
              <p:cNvSpPr>
                <a:spLocks noChangeArrowheads="1"/>
              </p:cNvSpPr>
              <p:nvPr/>
            </p:nvSpPr>
            <p:spPr bwMode="auto">
              <a:xfrm>
                <a:off x="4649" y="1482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2" name="Oval 35"/>
              <p:cNvSpPr>
                <a:spLocks noChangeArrowheads="1"/>
              </p:cNvSpPr>
              <p:nvPr/>
            </p:nvSpPr>
            <p:spPr bwMode="auto">
              <a:xfrm>
                <a:off x="4558" y="1482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3" name="Oval 36"/>
              <p:cNvSpPr>
                <a:spLocks noChangeArrowheads="1"/>
              </p:cNvSpPr>
              <p:nvPr/>
            </p:nvSpPr>
            <p:spPr bwMode="auto">
              <a:xfrm>
                <a:off x="4649" y="1527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4" name="Oval 37"/>
              <p:cNvSpPr>
                <a:spLocks noChangeArrowheads="1"/>
              </p:cNvSpPr>
              <p:nvPr/>
            </p:nvSpPr>
            <p:spPr bwMode="auto">
              <a:xfrm>
                <a:off x="4558" y="1527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5" name="Oval 38"/>
              <p:cNvSpPr>
                <a:spLocks noChangeArrowheads="1"/>
              </p:cNvSpPr>
              <p:nvPr/>
            </p:nvSpPr>
            <p:spPr bwMode="auto">
              <a:xfrm>
                <a:off x="4694" y="1572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546" name="Oval 39"/>
              <p:cNvSpPr>
                <a:spLocks noChangeArrowheads="1"/>
              </p:cNvSpPr>
              <p:nvPr/>
            </p:nvSpPr>
            <p:spPr bwMode="auto">
              <a:xfrm>
                <a:off x="4604" y="1572"/>
                <a:ext cx="136" cy="13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 rot="2911817">
                <a:off x="4418" y="1847"/>
                <a:ext cx="45" cy="127"/>
                <a:chOff x="3878" y="2078"/>
                <a:chExt cx="45" cy="127"/>
              </a:xfrm>
            </p:grpSpPr>
            <p:sp>
              <p:nvSpPr>
                <p:cNvPr id="21565" name="Oval 41"/>
                <p:cNvSpPr>
                  <a:spLocks noChangeArrowheads="1"/>
                </p:cNvSpPr>
                <p:nvPr/>
              </p:nvSpPr>
              <p:spPr bwMode="auto">
                <a:xfrm>
                  <a:off x="3878" y="2160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66" name="Line 42"/>
                <p:cNvSpPr>
                  <a:spLocks noChangeShapeType="1"/>
                </p:cNvSpPr>
                <p:nvPr/>
              </p:nvSpPr>
              <p:spPr bwMode="auto">
                <a:xfrm>
                  <a:off x="3884" y="2103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7" name="Line 43"/>
                <p:cNvSpPr>
                  <a:spLocks noChangeShapeType="1"/>
                </p:cNvSpPr>
                <p:nvPr/>
              </p:nvSpPr>
              <p:spPr bwMode="auto">
                <a:xfrm>
                  <a:off x="3896" y="20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8" name="Line 44"/>
                <p:cNvSpPr>
                  <a:spLocks noChangeShapeType="1"/>
                </p:cNvSpPr>
                <p:nvPr/>
              </p:nvSpPr>
              <p:spPr bwMode="auto">
                <a:xfrm>
                  <a:off x="3908" y="2102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9" name="Line 45"/>
                <p:cNvSpPr>
                  <a:spLocks noChangeShapeType="1"/>
                </p:cNvSpPr>
                <p:nvPr/>
              </p:nvSpPr>
              <p:spPr bwMode="auto">
                <a:xfrm>
                  <a:off x="3923" y="2078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9" name="Group 46"/>
              <p:cNvGrpSpPr>
                <a:grpSpLocks/>
              </p:cNvGrpSpPr>
              <p:nvPr/>
            </p:nvGrpSpPr>
            <p:grpSpPr bwMode="auto">
              <a:xfrm>
                <a:off x="4604" y="1933"/>
                <a:ext cx="49" cy="134"/>
                <a:chOff x="1383" y="1572"/>
                <a:chExt cx="49" cy="134"/>
              </a:xfrm>
            </p:grpSpPr>
            <p:sp>
              <p:nvSpPr>
                <p:cNvPr id="21560" name="Oval 47"/>
                <p:cNvSpPr>
                  <a:spLocks noChangeArrowheads="1"/>
                </p:cNvSpPr>
                <p:nvPr/>
              </p:nvSpPr>
              <p:spPr bwMode="auto">
                <a:xfrm rot="420000">
                  <a:off x="1383" y="1661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61" name="Line 48"/>
                <p:cNvSpPr>
                  <a:spLocks noChangeShapeType="1"/>
                </p:cNvSpPr>
                <p:nvPr/>
              </p:nvSpPr>
              <p:spPr bwMode="auto">
                <a:xfrm rot="420000">
                  <a:off x="1391" y="1593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2" name="Line 49"/>
                <p:cNvSpPr>
                  <a:spLocks noChangeShapeType="1"/>
                </p:cNvSpPr>
                <p:nvPr/>
              </p:nvSpPr>
              <p:spPr bwMode="auto">
                <a:xfrm rot="420000">
                  <a:off x="1405" y="1572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3" name="Line 50"/>
                <p:cNvSpPr>
                  <a:spLocks noChangeShapeType="1"/>
                </p:cNvSpPr>
                <p:nvPr/>
              </p:nvSpPr>
              <p:spPr bwMode="auto">
                <a:xfrm rot="420000">
                  <a:off x="1415" y="1594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64" name="Line 51"/>
                <p:cNvSpPr>
                  <a:spLocks noChangeShapeType="1"/>
                </p:cNvSpPr>
                <p:nvPr/>
              </p:nvSpPr>
              <p:spPr bwMode="auto">
                <a:xfrm rot="420000">
                  <a:off x="1432" y="1572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0" name="Group 52"/>
              <p:cNvGrpSpPr>
                <a:grpSpLocks/>
              </p:cNvGrpSpPr>
              <p:nvPr/>
            </p:nvGrpSpPr>
            <p:grpSpPr bwMode="auto">
              <a:xfrm rot="-600000">
                <a:off x="4740" y="1752"/>
                <a:ext cx="136" cy="227"/>
                <a:chOff x="1565" y="1434"/>
                <a:chExt cx="136" cy="227"/>
              </a:xfrm>
            </p:grpSpPr>
            <p:grpSp>
              <p:nvGrpSpPr>
                <p:cNvPr id="11" name="Group 53"/>
                <p:cNvGrpSpPr>
                  <a:grpSpLocks/>
                </p:cNvGrpSpPr>
                <p:nvPr/>
              </p:nvGrpSpPr>
              <p:grpSpPr bwMode="auto">
                <a:xfrm>
                  <a:off x="1565" y="1525"/>
                  <a:ext cx="136" cy="136"/>
                  <a:chOff x="1700" y="1149"/>
                  <a:chExt cx="136" cy="136"/>
                </a:xfrm>
              </p:grpSpPr>
              <p:sp>
                <p:nvSpPr>
                  <p:cNvPr id="2155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700" y="1149"/>
                    <a:ext cx="136" cy="136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12" name="Group 55"/>
                  <p:cNvGrpSpPr>
                    <a:grpSpLocks/>
                  </p:cNvGrpSpPr>
                  <p:nvPr/>
                </p:nvGrpSpPr>
                <p:grpSpPr bwMode="auto">
                  <a:xfrm flipH="1">
                    <a:off x="1747" y="1190"/>
                    <a:ext cx="44" cy="44"/>
                    <a:chOff x="1927" y="3566"/>
                    <a:chExt cx="91" cy="91"/>
                  </a:xfrm>
                </p:grpSpPr>
                <p:sp>
                  <p:nvSpPr>
                    <p:cNvPr id="21558" name="Line 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7" y="3612"/>
                      <a:ext cx="9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21559" name="Line 57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927" y="3612"/>
                      <a:ext cx="91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grpSp>
              <p:nvGrpSpPr>
                <p:cNvPr id="13" name="Group 58"/>
                <p:cNvGrpSpPr>
                  <a:grpSpLocks/>
                </p:cNvGrpSpPr>
                <p:nvPr/>
              </p:nvGrpSpPr>
              <p:grpSpPr bwMode="auto">
                <a:xfrm>
                  <a:off x="1610" y="1434"/>
                  <a:ext cx="41" cy="67"/>
                  <a:chOff x="1527" y="1708"/>
                  <a:chExt cx="41" cy="67"/>
                </a:xfrm>
              </p:grpSpPr>
              <p:sp>
                <p:nvSpPr>
                  <p:cNvPr id="21552" name="Line 59"/>
                  <p:cNvSpPr>
                    <a:spLocks noChangeShapeType="1"/>
                  </p:cNvSpPr>
                  <p:nvPr/>
                </p:nvSpPr>
                <p:spPr bwMode="auto">
                  <a:xfrm rot="420000">
                    <a:off x="1527" y="1729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53" name="Line 60"/>
                  <p:cNvSpPr>
                    <a:spLocks noChangeShapeType="1"/>
                  </p:cNvSpPr>
                  <p:nvPr/>
                </p:nvSpPr>
                <p:spPr bwMode="auto">
                  <a:xfrm rot="420000">
                    <a:off x="1541" y="1708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54" name="Line 61"/>
                  <p:cNvSpPr>
                    <a:spLocks noChangeShapeType="1"/>
                  </p:cNvSpPr>
                  <p:nvPr/>
                </p:nvSpPr>
                <p:spPr bwMode="auto">
                  <a:xfrm rot="420000">
                    <a:off x="1551" y="1730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1555" name="Line 62"/>
                  <p:cNvSpPr>
                    <a:spLocks noChangeShapeType="1"/>
                  </p:cNvSpPr>
                  <p:nvPr/>
                </p:nvSpPr>
                <p:spPr bwMode="auto">
                  <a:xfrm rot="420000">
                    <a:off x="1568" y="1708"/>
                    <a:ext cx="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</p:grpSp>
          </p:grpSp>
        </p:grpSp>
        <p:grpSp>
          <p:nvGrpSpPr>
            <p:cNvPr id="14" name="Group 63"/>
            <p:cNvGrpSpPr>
              <a:grpSpLocks/>
            </p:cNvGrpSpPr>
            <p:nvPr/>
          </p:nvGrpSpPr>
          <p:grpSpPr bwMode="auto">
            <a:xfrm>
              <a:off x="4765675" y="2630488"/>
              <a:ext cx="598488" cy="933450"/>
              <a:chOff x="3002" y="1480"/>
              <a:chExt cx="377" cy="588"/>
            </a:xfrm>
          </p:grpSpPr>
          <p:grpSp>
            <p:nvGrpSpPr>
              <p:cNvPr id="15" name="Group 64"/>
              <p:cNvGrpSpPr>
                <a:grpSpLocks/>
              </p:cNvGrpSpPr>
              <p:nvPr/>
            </p:nvGrpSpPr>
            <p:grpSpPr bwMode="auto">
              <a:xfrm>
                <a:off x="3002" y="1480"/>
                <a:ext cx="318" cy="228"/>
                <a:chOff x="4241" y="3376"/>
                <a:chExt cx="318" cy="228"/>
              </a:xfrm>
            </p:grpSpPr>
            <p:sp>
              <p:nvSpPr>
                <p:cNvPr id="21533" name="Oval 65"/>
                <p:cNvSpPr>
                  <a:spLocks noChangeArrowheads="1"/>
                </p:cNvSpPr>
                <p:nvPr/>
              </p:nvSpPr>
              <p:spPr bwMode="auto">
                <a:xfrm>
                  <a:off x="4423" y="3376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4" name="Oval 66"/>
                <p:cNvSpPr>
                  <a:spLocks noChangeArrowheads="1"/>
                </p:cNvSpPr>
                <p:nvPr/>
              </p:nvSpPr>
              <p:spPr bwMode="auto">
                <a:xfrm>
                  <a:off x="4332" y="337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5" name="Oval 67"/>
                <p:cNvSpPr>
                  <a:spLocks noChangeArrowheads="1"/>
                </p:cNvSpPr>
                <p:nvPr/>
              </p:nvSpPr>
              <p:spPr bwMode="auto">
                <a:xfrm>
                  <a:off x="4241" y="337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6" name="Oval 68"/>
                <p:cNvSpPr>
                  <a:spLocks noChangeArrowheads="1"/>
                </p:cNvSpPr>
                <p:nvPr/>
              </p:nvSpPr>
              <p:spPr bwMode="auto">
                <a:xfrm>
                  <a:off x="4332" y="3423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7" name="Oval 69"/>
                <p:cNvSpPr>
                  <a:spLocks noChangeArrowheads="1"/>
                </p:cNvSpPr>
                <p:nvPr/>
              </p:nvSpPr>
              <p:spPr bwMode="auto">
                <a:xfrm>
                  <a:off x="4241" y="3423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8" name="Oval 70"/>
                <p:cNvSpPr>
                  <a:spLocks noChangeArrowheads="1"/>
                </p:cNvSpPr>
                <p:nvPr/>
              </p:nvSpPr>
              <p:spPr bwMode="auto">
                <a:xfrm>
                  <a:off x="4377" y="346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39" name="Oval 71"/>
                <p:cNvSpPr>
                  <a:spLocks noChangeArrowheads="1"/>
                </p:cNvSpPr>
                <p:nvPr/>
              </p:nvSpPr>
              <p:spPr bwMode="auto">
                <a:xfrm>
                  <a:off x="4287" y="3468"/>
                  <a:ext cx="136" cy="13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grpSp>
            <p:nvGrpSpPr>
              <p:cNvPr id="16" name="Group 72"/>
              <p:cNvGrpSpPr>
                <a:grpSpLocks/>
              </p:cNvGrpSpPr>
              <p:nvPr/>
            </p:nvGrpSpPr>
            <p:grpSpPr bwMode="auto">
              <a:xfrm rot="900000">
                <a:off x="3047" y="1798"/>
                <a:ext cx="45" cy="127"/>
                <a:chOff x="3878" y="2078"/>
                <a:chExt cx="45" cy="127"/>
              </a:xfrm>
            </p:grpSpPr>
            <p:sp>
              <p:nvSpPr>
                <p:cNvPr id="21528" name="Oval 73"/>
                <p:cNvSpPr>
                  <a:spLocks noChangeArrowheads="1"/>
                </p:cNvSpPr>
                <p:nvPr/>
              </p:nvSpPr>
              <p:spPr bwMode="auto">
                <a:xfrm>
                  <a:off x="3878" y="2160"/>
                  <a:ext cx="45" cy="45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1529" name="Line 74"/>
                <p:cNvSpPr>
                  <a:spLocks noChangeShapeType="1"/>
                </p:cNvSpPr>
                <p:nvPr/>
              </p:nvSpPr>
              <p:spPr bwMode="auto">
                <a:xfrm>
                  <a:off x="3884" y="2103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30" name="Line 75"/>
                <p:cNvSpPr>
                  <a:spLocks noChangeShapeType="1"/>
                </p:cNvSpPr>
                <p:nvPr/>
              </p:nvSpPr>
              <p:spPr bwMode="auto">
                <a:xfrm>
                  <a:off x="3896" y="2081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31" name="Line 76"/>
                <p:cNvSpPr>
                  <a:spLocks noChangeShapeType="1"/>
                </p:cNvSpPr>
                <p:nvPr/>
              </p:nvSpPr>
              <p:spPr bwMode="auto">
                <a:xfrm>
                  <a:off x="3908" y="2102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32" name="Line 77"/>
                <p:cNvSpPr>
                  <a:spLocks noChangeShapeType="1"/>
                </p:cNvSpPr>
                <p:nvPr/>
              </p:nvSpPr>
              <p:spPr bwMode="auto">
                <a:xfrm>
                  <a:off x="3923" y="2078"/>
                  <a:ext cx="0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1522" name="Oval 78"/>
              <p:cNvSpPr>
                <a:spLocks noChangeArrowheads="1"/>
              </p:cNvSpPr>
              <p:nvPr/>
            </p:nvSpPr>
            <p:spPr bwMode="auto">
              <a:xfrm rot="4681432">
                <a:off x="3243" y="1932"/>
                <a:ext cx="136" cy="136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grpSp>
            <p:nvGrpSpPr>
              <p:cNvPr id="17" name="Group 79"/>
              <p:cNvGrpSpPr>
                <a:grpSpLocks/>
              </p:cNvGrpSpPr>
              <p:nvPr/>
            </p:nvGrpSpPr>
            <p:grpSpPr bwMode="auto">
              <a:xfrm rot="4681432">
                <a:off x="3220" y="1824"/>
                <a:ext cx="124" cy="73"/>
                <a:chOff x="4604" y="1609"/>
                <a:chExt cx="124" cy="73"/>
              </a:xfrm>
            </p:grpSpPr>
            <p:sp>
              <p:nvSpPr>
                <p:cNvPr id="21524" name="Line 80"/>
                <p:cNvSpPr>
                  <a:spLocks noChangeShapeType="1"/>
                </p:cNvSpPr>
                <p:nvPr/>
              </p:nvSpPr>
              <p:spPr bwMode="auto">
                <a:xfrm>
                  <a:off x="4604" y="1682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25" name="Line 81"/>
                <p:cNvSpPr>
                  <a:spLocks noChangeShapeType="1"/>
                </p:cNvSpPr>
                <p:nvPr/>
              </p:nvSpPr>
              <p:spPr bwMode="auto">
                <a:xfrm>
                  <a:off x="4628" y="1658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26" name="Line 82"/>
                <p:cNvSpPr>
                  <a:spLocks noChangeShapeType="1"/>
                </p:cNvSpPr>
                <p:nvPr/>
              </p:nvSpPr>
              <p:spPr bwMode="auto">
                <a:xfrm>
                  <a:off x="4604" y="163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527" name="Line 83"/>
                <p:cNvSpPr>
                  <a:spLocks noChangeShapeType="1"/>
                </p:cNvSpPr>
                <p:nvPr/>
              </p:nvSpPr>
              <p:spPr bwMode="auto">
                <a:xfrm>
                  <a:off x="4637" y="1609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pic>
          <p:nvPicPr>
            <p:cNvPr id="21517" name="Picture 84" descr="working_principle_b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425" y="1630363"/>
              <a:ext cx="1200150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85" descr="working_principle_b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7538" y="1622425"/>
              <a:ext cx="1200150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86" descr="working_principle_b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0863" y="1630363"/>
              <a:ext cx="1200150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6" name="Picture 3" descr="chamber_unwrapped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094" y="620688"/>
            <a:ext cx="268905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3597814" y="2292431"/>
            <a:ext cx="1928736" cy="307777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 err="1">
                <a:solidFill>
                  <a:schemeClr val="accent4"/>
                </a:solidFill>
              </a:rPr>
              <a:t>vacuum</a:t>
            </a:r>
            <a:r>
              <a:rPr lang="de-DE" sz="1400" dirty="0">
                <a:solidFill>
                  <a:schemeClr val="accent4"/>
                </a:solidFill>
              </a:rPr>
              <a:t> </a:t>
            </a:r>
            <a:r>
              <a:rPr lang="de-DE" sz="1400" dirty="0" err="1">
                <a:solidFill>
                  <a:schemeClr val="accent4"/>
                </a:solidFill>
              </a:rPr>
              <a:t>chamber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3549027" y="1033470"/>
            <a:ext cx="1447832" cy="307777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400" dirty="0" err="1">
                <a:solidFill>
                  <a:schemeClr val="accent4"/>
                </a:solidFill>
              </a:rPr>
              <a:t>electron</a:t>
            </a:r>
            <a:r>
              <a:rPr lang="de-DE" sz="1400" dirty="0">
                <a:solidFill>
                  <a:schemeClr val="accent4"/>
                </a:solidFill>
              </a:rPr>
              <a:t> </a:t>
            </a:r>
            <a:r>
              <a:rPr lang="de-DE" sz="1400" dirty="0" err="1">
                <a:solidFill>
                  <a:schemeClr val="accent4"/>
                </a:solidFill>
              </a:rPr>
              <a:t>column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99" name="Line 6"/>
          <p:cNvSpPr>
            <a:spLocks noChangeShapeType="1"/>
          </p:cNvSpPr>
          <p:nvPr/>
        </p:nvSpPr>
        <p:spPr bwMode="auto">
          <a:xfrm flipV="1">
            <a:off x="5305499" y="2068877"/>
            <a:ext cx="2093918" cy="390606"/>
          </a:xfrm>
          <a:prstGeom prst="line">
            <a:avLst/>
          </a:pr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>
            <a:off x="4944997" y="1187358"/>
            <a:ext cx="2564946" cy="101536"/>
          </a:xfrm>
          <a:prstGeom prst="line">
            <a:avLst/>
          </a:pr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1" name="Text Box 8"/>
          <p:cNvSpPr txBox="1">
            <a:spLocks noChangeArrowheads="1"/>
          </p:cNvSpPr>
          <p:nvPr/>
        </p:nvSpPr>
        <p:spPr bwMode="auto">
          <a:xfrm>
            <a:off x="3769501" y="2872630"/>
            <a:ext cx="1426994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accent4"/>
                </a:solidFill>
              </a:rPr>
              <a:t>ion</a:t>
            </a:r>
            <a:r>
              <a:rPr lang="de-DE" sz="1400" dirty="0">
                <a:solidFill>
                  <a:schemeClr val="accent4"/>
                </a:solidFill>
              </a:rPr>
              <a:t> </a:t>
            </a:r>
            <a:r>
              <a:rPr lang="de-DE" sz="1400" dirty="0" err="1">
                <a:solidFill>
                  <a:schemeClr val="accent4"/>
                </a:solidFill>
              </a:rPr>
              <a:t>getter</a:t>
            </a:r>
            <a:r>
              <a:rPr lang="de-DE" sz="1400" dirty="0">
                <a:solidFill>
                  <a:schemeClr val="accent4"/>
                </a:solidFill>
              </a:rPr>
              <a:t> pump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02" name="Line 9"/>
          <p:cNvSpPr>
            <a:spLocks noChangeShapeType="1"/>
          </p:cNvSpPr>
          <p:nvPr/>
        </p:nvSpPr>
        <p:spPr bwMode="auto">
          <a:xfrm>
            <a:off x="5162369" y="3026519"/>
            <a:ext cx="2237047" cy="324724"/>
          </a:xfrm>
          <a:prstGeom prst="line">
            <a:avLst/>
          </a:pr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-40000"/>
          </a:blip>
          <a:srcRect/>
          <a:stretch>
            <a:fillRect/>
          </a:stretch>
        </p:blipFill>
        <p:spPr bwMode="auto">
          <a:xfrm>
            <a:off x="829044" y="1178345"/>
            <a:ext cx="2595464" cy="214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 Box 8"/>
          <p:cNvSpPr txBox="1">
            <a:spLocks noChangeArrowheads="1"/>
          </p:cNvSpPr>
          <p:nvPr/>
        </p:nvSpPr>
        <p:spPr bwMode="auto">
          <a:xfrm>
            <a:off x="4198903" y="1679461"/>
            <a:ext cx="1119217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>
                <a:solidFill>
                  <a:schemeClr val="accent4"/>
                </a:solidFill>
              </a:rPr>
              <a:t>ion</a:t>
            </a:r>
            <a:r>
              <a:rPr lang="de-DE" sz="1400" dirty="0">
                <a:solidFill>
                  <a:schemeClr val="accent4"/>
                </a:solidFill>
              </a:rPr>
              <a:t> </a:t>
            </a:r>
            <a:r>
              <a:rPr lang="pl-PL" sz="1400" dirty="0" err="1" smtClean="0">
                <a:solidFill>
                  <a:schemeClr val="accent4"/>
                </a:solidFill>
              </a:rPr>
              <a:t>detector</a:t>
            </a:r>
            <a:endParaRPr lang="en-US" sz="1400" dirty="0">
              <a:solidFill>
                <a:schemeClr val="accent4"/>
              </a:solidFill>
            </a:endParaRPr>
          </a:p>
        </p:txBody>
      </p:sp>
      <p:sp>
        <p:nvSpPr>
          <p:cNvPr id="105" name="Line 9"/>
          <p:cNvSpPr>
            <a:spLocks noChangeShapeType="1"/>
          </p:cNvSpPr>
          <p:nvPr/>
        </p:nvSpPr>
        <p:spPr bwMode="auto">
          <a:xfrm>
            <a:off x="5318120" y="1833349"/>
            <a:ext cx="1558136" cy="235526"/>
          </a:xfrm>
          <a:prstGeom prst="line">
            <a:avLst/>
          </a:pr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Line 9"/>
          <p:cNvSpPr>
            <a:spLocks noChangeShapeType="1"/>
          </p:cNvSpPr>
          <p:nvPr/>
        </p:nvSpPr>
        <p:spPr bwMode="auto">
          <a:xfrm flipV="1">
            <a:off x="3424508" y="1833349"/>
            <a:ext cx="848435" cy="302220"/>
          </a:xfrm>
          <a:prstGeom prst="line">
            <a:avLst/>
          </a:prstGeom>
          <a:noFill/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6448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4258816" cy="678904"/>
          </a:xfrm>
        </p:spPr>
        <p:txBody>
          <a:bodyPr>
            <a:normAutofit fontScale="90000"/>
          </a:bodyPr>
          <a:lstStyle/>
          <a:p>
            <a:r>
              <a:rPr dirty="0" smtClean="0"/>
              <a:t>Metastable atoms</a:t>
            </a:r>
            <a:endParaRPr lang="en-US" dirty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80000" grainSize="50"/>
                    </a14:imgEffect>
                    <a14:imgEffect>
                      <a14:sharpenSoften amount="25000"/>
                    </a14:imgEffect>
                    <a14:imgEffect>
                      <a14:brightnessContrast bright="-28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2" y="3963807"/>
            <a:ext cx="7681516" cy="2134688"/>
          </a:xfrm>
          <a:prstGeom prst="roundRect">
            <a:avLst>
              <a:gd name="adj" fmla="val 11080"/>
            </a:avLst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fih.tif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 trans="75000" grainSize="60"/>
                    </a14:imgEffect>
                    <a14:imgEffect>
                      <a14:sharpenSoften amount="10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</a:extLst>
          </a:blip>
          <a:srcRect l="3362" r="-699"/>
          <a:stretch/>
        </p:blipFill>
        <p:spPr>
          <a:xfrm>
            <a:off x="3610841" y="732318"/>
            <a:ext cx="4635610" cy="3275856"/>
          </a:xfrm>
          <a:prstGeom prst="round2SameRect">
            <a:avLst>
              <a:gd name="adj1" fmla="val 41182"/>
              <a:gd name="adj2" fmla="val 0"/>
            </a:avLst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 trans="80000" grainSize="50"/>
                    </a14:imgEffect>
                    <a14:imgEffect>
                      <a14:sharpenSoften amount="50000"/>
                    </a14:imgEffect>
                    <a14:imgEffect>
                      <a14:brightnessContrast bright="-3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99" b="264"/>
          <a:stretch/>
        </p:blipFill>
        <p:spPr bwMode="auto">
          <a:xfrm>
            <a:off x="323528" y="1340768"/>
            <a:ext cx="3287313" cy="2329394"/>
          </a:xfrm>
          <a:prstGeom prst="round2SameRect">
            <a:avLst>
              <a:gd name="adj1" fmla="val 39538"/>
              <a:gd name="adj2" fmla="val 0"/>
            </a:avLst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304800"/>
            <a:ext cx="4680520" cy="678904"/>
          </a:xfrm>
        </p:spPr>
        <p:txBody>
          <a:bodyPr>
            <a:normAutofit fontScale="90000"/>
          </a:bodyPr>
          <a:lstStyle/>
          <a:p>
            <a:r>
              <a:rPr lang="en-US" dirty="0"/>
              <a:t>Fluorescence imaging 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0986" y="836712"/>
            <a:ext cx="4608513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82000" brushSize="10"/>
                    </a14:imgEffect>
                    <a14:imgEffect>
                      <a14:sharpenSoften amount="84000"/>
                    </a14:imgEffect>
                    <a14:imgEffect>
                      <a14:brightnessContrast bright="-22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8"/>
          <a:stretch/>
        </p:blipFill>
        <p:spPr bwMode="auto">
          <a:xfrm>
            <a:off x="971600" y="1844824"/>
            <a:ext cx="3835192" cy="350226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85000" grainSize="66"/>
                    </a14:imgEffect>
                    <a14:imgEffect>
                      <a14:sharpenSoften amount="25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 l="-819" t="3033" r="-1410" b="9739"/>
          <a:stretch/>
        </p:blipFill>
        <p:spPr bwMode="auto">
          <a:xfrm>
            <a:off x="741128" y="1412776"/>
            <a:ext cx="7661744" cy="4253949"/>
          </a:xfrm>
          <a:prstGeom prst="snip2DiagRect">
            <a:avLst>
              <a:gd name="adj1" fmla="val 0"/>
              <a:gd name="adj2" fmla="val 48443"/>
            </a:avLst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611560" y="304800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Correlation Physics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ookman Old Style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 flipH="1" flipV="1">
            <a:off x="2411757" y="1916832"/>
            <a:ext cx="1008114" cy="792088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3276600" y="2204864"/>
            <a:ext cx="2591544" cy="1653827"/>
          </a:xfrm>
          <a:prstGeom prst="ellipse">
            <a:avLst/>
          </a:prstGeom>
          <a:solidFill>
            <a:srgbClr val="FFC000"/>
          </a:solidFill>
          <a:ln>
            <a:solidFill>
              <a:srgbClr val="C00000"/>
            </a:solidFill>
            <a:headEnd/>
            <a:tailEnd/>
          </a:ln>
          <a:effectLst>
            <a:glow rad="101600">
              <a:srgbClr val="C00000">
                <a:alpha val="5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sz="3200" b="1" dirty="0">
                <a:solidFill>
                  <a:schemeClr val="accent5"/>
                </a:solidFill>
                <a:latin typeface="+mn-lt"/>
              </a:rPr>
              <a:t>Cold </a:t>
            </a:r>
            <a:r>
              <a:rPr lang="en-US" altLang="zh-TW" sz="3200" b="1" dirty="0" smtClean="0">
                <a:solidFill>
                  <a:schemeClr val="accent5"/>
                </a:solidFill>
                <a:latin typeface="+mn-lt"/>
              </a:rPr>
              <a:t>Atom</a:t>
            </a:r>
            <a:r>
              <a:rPr lang="pl-PL" altLang="zh-TW" sz="3200" b="1" dirty="0" smtClean="0">
                <a:solidFill>
                  <a:schemeClr val="accent5"/>
                </a:solidFill>
                <a:latin typeface="+mn-lt"/>
              </a:rPr>
              <a:t>s</a:t>
            </a:r>
            <a:r>
              <a:rPr lang="pl-PL" altLang="zh-TW" sz="3200" b="1" dirty="0">
                <a:solidFill>
                  <a:schemeClr val="accent5"/>
                </a:solidFill>
              </a:rPr>
              <a:t/>
            </a:r>
            <a:br>
              <a:rPr lang="pl-PL" altLang="zh-TW" sz="3200" b="1" dirty="0">
                <a:solidFill>
                  <a:schemeClr val="accent5"/>
                </a:solidFill>
              </a:rPr>
            </a:br>
            <a:r>
              <a:rPr lang="pl-PL" altLang="zh-TW" sz="3200" b="1" dirty="0" smtClean="0">
                <a:solidFill>
                  <a:schemeClr val="accent5"/>
                </a:solidFill>
                <a:latin typeface="+mn-lt"/>
              </a:rPr>
              <a:t>in </a:t>
            </a:r>
            <a:r>
              <a:rPr lang="pl-PL" altLang="zh-TW" sz="3200" b="1" dirty="0" err="1" smtClean="0">
                <a:solidFill>
                  <a:schemeClr val="accent5"/>
                </a:solidFill>
                <a:latin typeface="+mn-lt"/>
              </a:rPr>
              <a:t>lattice</a:t>
            </a:r>
            <a:endParaRPr lang="en-US" altLang="zh-TW" sz="32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6372200" y="2285643"/>
            <a:ext cx="2273696" cy="1503397"/>
          </a:xfrm>
          <a:prstGeom prst="ellipse">
            <a:avLst/>
          </a:prstGeom>
          <a:ln>
            <a:solidFill>
              <a:srgbClr val="0070C0"/>
            </a:solidFill>
            <a:headEnd/>
            <a:tailEnd/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l-PL" altLang="zh-TW" b="1" dirty="0" smtClean="0">
                <a:solidFill>
                  <a:srgbClr val="0070C0"/>
                </a:solidFill>
              </a:rPr>
              <a:t>Quantum </a:t>
            </a:r>
            <a:br>
              <a:rPr lang="pl-PL" altLang="zh-TW" b="1" dirty="0" smtClean="0">
                <a:solidFill>
                  <a:srgbClr val="0070C0"/>
                </a:solidFill>
              </a:rPr>
            </a:br>
            <a:r>
              <a:rPr lang="pl-PL" altLang="zh-TW" b="1" dirty="0" err="1" smtClean="0">
                <a:solidFill>
                  <a:srgbClr val="0070C0"/>
                </a:solidFill>
              </a:rPr>
              <a:t>Correlations</a:t>
            </a:r>
            <a:r>
              <a:rPr lang="pl-PL" altLang="zh-TW" b="1" dirty="0">
                <a:solidFill>
                  <a:srgbClr val="0070C0"/>
                </a:solidFill>
              </a:rPr>
              <a:t/>
            </a:r>
            <a:br>
              <a:rPr lang="pl-PL" altLang="zh-TW" b="1" dirty="0">
                <a:solidFill>
                  <a:srgbClr val="0070C0"/>
                </a:solidFill>
              </a:rPr>
            </a:br>
            <a:r>
              <a:rPr lang="pl-PL" altLang="zh-TW" b="1" dirty="0" smtClean="0">
                <a:solidFill>
                  <a:srgbClr val="0070C0"/>
                </a:solidFill>
              </a:rPr>
              <a:t>&amp;</a:t>
            </a:r>
            <a:br>
              <a:rPr lang="pl-PL" altLang="zh-TW" b="1" dirty="0" smtClean="0">
                <a:solidFill>
                  <a:srgbClr val="0070C0"/>
                </a:solidFill>
              </a:rPr>
            </a:br>
            <a:r>
              <a:rPr lang="pl-PL" altLang="zh-TW" b="1" dirty="0" err="1" smtClean="0">
                <a:solidFill>
                  <a:srgbClr val="0070C0"/>
                </a:solidFill>
              </a:rPr>
              <a:t>Entanglement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427984" y="5456215"/>
            <a:ext cx="2304255" cy="936079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l-PL" altLang="zh-TW" dirty="0" smtClean="0">
                <a:solidFill>
                  <a:schemeClr val="accent5"/>
                </a:solidFill>
              </a:rPr>
              <a:t>Quantum </a:t>
            </a:r>
            <a:r>
              <a:rPr lang="pl-PL" altLang="zh-TW" dirty="0" err="1" smtClean="0">
                <a:solidFill>
                  <a:schemeClr val="accent5"/>
                </a:solidFill>
              </a:rPr>
              <a:t>simulations</a:t>
            </a:r>
            <a:endParaRPr lang="en-US" altLang="zh-TW" dirty="0">
              <a:solidFill>
                <a:schemeClr val="accent5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67544" y="1199966"/>
            <a:ext cx="2030411" cy="1078359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pl-PL" altLang="zh-TW" dirty="0" smtClean="0">
                <a:solidFill>
                  <a:schemeClr val="accent5"/>
                </a:solidFill>
              </a:rPr>
              <a:t>Solid-</a:t>
            </a:r>
            <a:r>
              <a:rPr lang="pl-PL" altLang="zh-TW" dirty="0" err="1" smtClean="0">
                <a:solidFill>
                  <a:schemeClr val="accent5"/>
                </a:solidFill>
              </a:rPr>
              <a:t>state</a:t>
            </a:r>
            <a:r>
              <a:rPr lang="en-US" altLang="zh-TW" dirty="0" smtClean="0">
                <a:solidFill>
                  <a:schemeClr val="accent5"/>
                </a:solidFill>
              </a:rPr>
              <a:t> </a:t>
            </a:r>
            <a:r>
              <a:rPr lang="en-US" altLang="zh-TW" dirty="0">
                <a:solidFill>
                  <a:schemeClr val="accent5"/>
                </a:solidFill>
              </a:rPr>
              <a:t>Physics</a:t>
            </a: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23154" y="4509274"/>
            <a:ext cx="2521024" cy="1008657"/>
          </a:xfrm>
          <a:prstGeom prst="ellipse">
            <a:avLst/>
          </a:prstGeom>
          <a:ln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altLang="zh-TW" dirty="0">
                <a:solidFill>
                  <a:schemeClr val="accent5"/>
                </a:solidFill>
              </a:rPr>
              <a:t>Quantum </a:t>
            </a:r>
            <a:r>
              <a:rPr lang="en-US" altLang="zh-TW" dirty="0" smtClean="0">
                <a:solidFill>
                  <a:schemeClr val="accent5"/>
                </a:solidFill>
              </a:rPr>
              <a:t>Co</a:t>
            </a:r>
            <a:r>
              <a:rPr lang="pl-PL" altLang="zh-TW" dirty="0" err="1" smtClean="0">
                <a:solidFill>
                  <a:schemeClr val="accent5"/>
                </a:solidFill>
              </a:rPr>
              <a:t>mputing</a:t>
            </a:r>
            <a:endParaRPr lang="en-US" altLang="zh-TW" dirty="0">
              <a:solidFill>
                <a:schemeClr val="accent5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2699789" y="3645024"/>
            <a:ext cx="936106" cy="1070841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5868144" y="3031777"/>
            <a:ext cx="504056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4922951" y="3858691"/>
            <a:ext cx="684076" cy="1597524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8645896" y="3073685"/>
            <a:ext cx="498104" cy="443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23628" y="404664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</a:t>
            </a:r>
            <a:endParaRPr lang="pl-PL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1556792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+mn-lt"/>
              </a:rPr>
              <a:t>Introduction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+mn-lt"/>
              </a:rPr>
              <a:t>Trends in ultra-cold physics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+mn-lt"/>
              </a:rPr>
              <a:t>Recent „technological” breakthroughs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+mn-lt"/>
              </a:rPr>
              <a:t>Condensates collisions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+mn-lt"/>
              </a:rPr>
              <a:t>Towards entanglement</a:t>
            </a:r>
            <a:endParaRPr lang="en-US" sz="28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8248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5AD7-5F30-4936-B88B-B44F255BB428}" type="slidenum">
              <a:rPr lang="pl-PL"/>
              <a:pPr/>
              <a:t>20</a:t>
            </a:fld>
            <a:endParaRPr lang="pl-PL"/>
          </a:p>
        </p:txBody>
      </p:sp>
      <p:pic>
        <p:nvPicPr>
          <p:cNvPr id="93186" name="Picture 1026" descr="C:\Moje dokumenty\prezentacje\half-colision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4467225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600" y="381000"/>
            <a:ext cx="86868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pl-PL" sz="44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“Half collision”</a:t>
            </a:r>
            <a:r>
              <a:rPr lang="pl-PL" sz="4400" b="1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pl-PL" sz="4400" b="1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1269399"/>
      </p:ext>
    </p:extLst>
  </p:cSld>
  <p:clrMapOvr>
    <a:masterClrMapping/>
  </p:clrMapOvr>
  <p:transition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690" name="Group 2"/>
          <p:cNvGrpSpPr>
            <a:grpSpLocks/>
          </p:cNvGrpSpPr>
          <p:nvPr/>
        </p:nvGrpSpPr>
        <p:grpSpPr bwMode="auto">
          <a:xfrm>
            <a:off x="539552" y="1700808"/>
            <a:ext cx="8032750" cy="1506453"/>
            <a:chOff x="240" y="1026"/>
            <a:chExt cx="5280" cy="1134"/>
          </a:xfrm>
        </p:grpSpPr>
        <p:graphicFrame>
          <p:nvGraphicFramePr>
            <p:cNvPr id="242691" name="Object 3"/>
            <p:cNvGraphicFramePr>
              <a:graphicFrameLocks noChangeAspect="1"/>
            </p:cNvGraphicFramePr>
            <p:nvPr/>
          </p:nvGraphicFramePr>
          <p:xfrm>
            <a:off x="240" y="1435"/>
            <a:ext cx="5280" cy="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142" name="Równanie" r:id="rId3" imgW="3225600" imgH="444240" progId="Equation.3">
                    <p:embed/>
                  </p:oleObj>
                </mc:Choice>
                <mc:Fallback>
                  <p:oleObj name="Równanie" r:id="rId3" imgW="32256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435"/>
                          <a:ext cx="5280" cy="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FFFF00">
                                      <a:gamma/>
                                      <a:shade val="85490"/>
                                      <a:invGamma/>
                                    </a:srgbClr>
                                  </a:gs>
                                  <a:gs pos="50000">
                                    <a:srgbClr val="FFFF00"/>
                                  </a:gs>
                                  <a:gs pos="100000">
                                    <a:srgbClr val="FFFF00">
                                      <a:gamma/>
                                      <a:shade val="85490"/>
                                      <a:invGamma/>
                                    </a:srgbClr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2692" name="Text Box 4"/>
            <p:cNvSpPr txBox="1">
              <a:spLocks noChangeArrowheads="1"/>
            </p:cNvSpPr>
            <p:nvPr/>
          </p:nvSpPr>
          <p:spPr bwMode="auto">
            <a:xfrm>
              <a:off x="460" y="1026"/>
              <a:ext cx="3408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l-PL" sz="2400" noProof="1" smtClean="0">
                  <a:solidFill>
                    <a:schemeClr val="accent5"/>
                  </a:solidFill>
                  <a:latin typeface="+mn-lt"/>
                </a:rPr>
                <a:t>Light propagation </a:t>
              </a:r>
              <a:endParaRPr lang="pl-PL" sz="2400" noProof="1">
                <a:solidFill>
                  <a:schemeClr val="accent5"/>
                </a:solidFill>
                <a:latin typeface="+mn-lt"/>
              </a:endParaRPr>
            </a:p>
          </p:txBody>
        </p:sp>
      </p:grpSp>
      <p:grpSp>
        <p:nvGrpSpPr>
          <p:cNvPr id="242693" name="Group 5"/>
          <p:cNvGrpSpPr>
            <a:grpSpLocks/>
          </p:cNvGrpSpPr>
          <p:nvPr/>
        </p:nvGrpSpPr>
        <p:grpSpPr bwMode="auto">
          <a:xfrm>
            <a:off x="539552" y="4089302"/>
            <a:ext cx="8108950" cy="1499938"/>
            <a:chOff x="192" y="2341"/>
            <a:chExt cx="5376" cy="1036"/>
          </a:xfrm>
        </p:grpSpPr>
        <p:graphicFrame>
          <p:nvGraphicFramePr>
            <p:cNvPr id="242694" name="Object 6"/>
            <p:cNvGraphicFramePr>
              <a:graphicFrameLocks noChangeAspect="1"/>
            </p:cNvGraphicFramePr>
            <p:nvPr/>
          </p:nvGraphicFramePr>
          <p:xfrm>
            <a:off x="192" y="2688"/>
            <a:ext cx="5376" cy="6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143" name="Równanie" r:id="rId5" imgW="3454200" imgH="444240" progId="Equation.3">
                    <p:embed/>
                  </p:oleObj>
                </mc:Choice>
                <mc:Fallback>
                  <p:oleObj name="Równanie" r:id="rId5" imgW="34542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688"/>
                          <a:ext cx="5376" cy="6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FFFF00">
                                      <a:gamma/>
                                      <a:shade val="79216"/>
                                      <a:invGamma/>
                                    </a:srgbClr>
                                  </a:gs>
                                  <a:gs pos="50000">
                                    <a:srgbClr val="FFFF00"/>
                                  </a:gs>
                                  <a:gs pos="100000">
                                    <a:srgbClr val="FFFF00">
                                      <a:gamma/>
                                      <a:shade val="79216"/>
                                      <a:invGamma/>
                                    </a:srgbClr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460" y="2341"/>
              <a:ext cx="2038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sz="2400" noProof="1" smtClean="0">
                  <a:solidFill>
                    <a:schemeClr val="accent5"/>
                  </a:solidFill>
                  <a:latin typeface="+mn-lt"/>
                </a:rPr>
                <a:t>Condensate evolution</a:t>
              </a:r>
              <a:endParaRPr lang="pl-PL" sz="2400" noProof="1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242696" name="Rectangle 8"/>
          <p:cNvSpPr>
            <a:spLocks noChangeArrowheads="1"/>
          </p:cNvSpPr>
          <p:nvPr/>
        </p:nvSpPr>
        <p:spPr bwMode="auto">
          <a:xfrm>
            <a:off x="228600" y="381000"/>
            <a:ext cx="86868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pl-PL" sz="44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Nonlinear optics of atoms</a:t>
            </a:r>
            <a:endParaRPr lang="pl-PL" sz="4400" b="1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948264" y="2276872"/>
            <a:ext cx="1656184" cy="864096"/>
          </a:xfrm>
          <a:prstGeom prst="rect">
            <a:avLst/>
          </a:prstGeom>
          <a:noFill/>
          <a:ln w="38100">
            <a:solidFill>
              <a:srgbClr val="CC3300"/>
            </a:solidFill>
          </a:ln>
          <a:effectLst>
            <a:glow rad="50800">
              <a:srgbClr val="CC3300">
                <a:alpha val="4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7085389" y="4653136"/>
            <a:ext cx="1656184" cy="864096"/>
          </a:xfrm>
          <a:prstGeom prst="rect">
            <a:avLst/>
          </a:prstGeom>
          <a:noFill/>
          <a:ln w="38100">
            <a:solidFill>
              <a:srgbClr val="CC3300"/>
            </a:solidFill>
          </a:ln>
          <a:effectLst>
            <a:glow rad="50800">
              <a:srgbClr val="CC3300">
                <a:alpha val="4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377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9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461978"/>
              </p:ext>
            </p:extLst>
          </p:nvPr>
        </p:nvGraphicFramePr>
        <p:xfrm>
          <a:off x="5364088" y="1412776"/>
          <a:ext cx="3286125" cy="499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1" name="Równanie" r:id="rId3" imgW="977760" imgH="1498320" progId="Equation.3">
                  <p:embed/>
                </p:oleObj>
              </mc:Choice>
              <mc:Fallback>
                <p:oleObj name="Równanie" r:id="rId3" imgW="977760" imgH="1498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412776"/>
                        <a:ext cx="3286125" cy="499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990" name="Picture 6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 trans="87000" brushSize="1"/>
                    </a14:imgEffect>
                    <a14:imgEffect>
                      <a14:sharpenSoften amount="55000"/>
                    </a14:imgEffect>
                    <a14:imgEffect>
                      <a14:brightnessContrast bright="-23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4497387" cy="4279900"/>
          </a:xfrm>
          <a:prstGeom prst="roundRect">
            <a:avLst>
              <a:gd name="adj" fmla="val 22427"/>
            </a:avLst>
          </a:prstGeom>
          <a:noFill/>
          <a:ln>
            <a:noFill/>
          </a:ln>
          <a:effectLst>
            <a:softEdge rad="241300"/>
          </a:effectLst>
        </p:spPr>
      </p:pic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228600" y="381000"/>
            <a:ext cx="86868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pl-PL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 </a:t>
            </a:r>
            <a:r>
              <a:rPr lang="pl-PL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wave</a:t>
            </a:r>
            <a:r>
              <a:rPr lang="pl-PL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mixing</a:t>
            </a:r>
            <a:endParaRPr lang="pl-PL" sz="4400" b="1" noProof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60515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228600" y="381000"/>
            <a:ext cx="86868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pl-PL" sz="40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Atomic 4 wave mixing</a:t>
            </a:r>
            <a:endParaRPr lang="pl-PL" sz="4000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323587" name="3d_fwm_half_movi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313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869160"/>
            <a:ext cx="3060299" cy="1152128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9" name="Picture 5" descr="natur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2" y="1484313"/>
            <a:ext cx="2876624" cy="33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3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3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3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58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358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228600" y="381000"/>
            <a:ext cx="86868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pl-PL" sz="44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“Half collision”</a:t>
            </a:r>
            <a:r>
              <a:rPr lang="pl-PL" sz="4400" b="1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pl-PL" sz="4400" b="1" noProof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4901122" y="2533653"/>
            <a:ext cx="2623626" cy="2940052"/>
            <a:chOff x="4901122" y="2533653"/>
            <a:chExt cx="2623626" cy="2940052"/>
          </a:xfrm>
        </p:grpSpPr>
        <p:grpSp>
          <p:nvGrpSpPr>
            <p:cNvPr id="5" name="Group 113"/>
            <p:cNvGrpSpPr>
              <a:grpSpLocks/>
            </p:cNvGrpSpPr>
            <p:nvPr/>
          </p:nvGrpSpPr>
          <p:grpSpPr bwMode="auto">
            <a:xfrm flipH="1">
              <a:off x="4901122" y="2533653"/>
              <a:ext cx="1968500" cy="735013"/>
              <a:chOff x="1584" y="2976"/>
              <a:chExt cx="576" cy="192"/>
            </a:xfrm>
          </p:grpSpPr>
          <p:sp>
            <p:nvSpPr>
              <p:cNvPr id="15" name="Line 115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114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16"/>
            <p:cNvGrpSpPr>
              <a:grpSpLocks/>
            </p:cNvGrpSpPr>
            <p:nvPr/>
          </p:nvGrpSpPr>
          <p:grpSpPr bwMode="auto">
            <a:xfrm flipH="1">
              <a:off x="4901122" y="4738692"/>
              <a:ext cx="1968500" cy="735013"/>
              <a:chOff x="1584" y="2976"/>
              <a:chExt cx="576" cy="192"/>
            </a:xfrm>
          </p:grpSpPr>
          <p:sp>
            <p:nvSpPr>
              <p:cNvPr id="13" name="Line 118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Oval 117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19"/>
            <p:cNvGrpSpPr>
              <a:grpSpLocks/>
            </p:cNvGrpSpPr>
            <p:nvPr/>
          </p:nvGrpSpPr>
          <p:grpSpPr bwMode="auto">
            <a:xfrm flipH="1">
              <a:off x="5556248" y="4187829"/>
              <a:ext cx="1968500" cy="735013"/>
              <a:chOff x="1584" y="2976"/>
              <a:chExt cx="576" cy="192"/>
            </a:xfrm>
          </p:grpSpPr>
          <p:sp>
            <p:nvSpPr>
              <p:cNvPr id="11" name="Line 121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Oval 120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122"/>
            <p:cNvGrpSpPr>
              <a:grpSpLocks/>
            </p:cNvGrpSpPr>
            <p:nvPr/>
          </p:nvGrpSpPr>
          <p:grpSpPr bwMode="auto">
            <a:xfrm flipH="1">
              <a:off x="4901122" y="3635379"/>
              <a:ext cx="1968500" cy="735013"/>
              <a:chOff x="1584" y="2976"/>
              <a:chExt cx="576" cy="192"/>
            </a:xfrm>
          </p:grpSpPr>
          <p:sp>
            <p:nvSpPr>
              <p:cNvPr id="9" name="Line 124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Oval 123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upa 16"/>
          <p:cNvGrpSpPr/>
          <p:nvPr/>
        </p:nvGrpSpPr>
        <p:grpSpPr>
          <a:xfrm>
            <a:off x="1619249" y="2533653"/>
            <a:ext cx="2626746" cy="2940052"/>
            <a:chOff x="1619249" y="2533653"/>
            <a:chExt cx="2626746" cy="2940052"/>
          </a:xfrm>
        </p:grpSpPr>
        <p:grpSp>
          <p:nvGrpSpPr>
            <p:cNvPr id="18" name="Group 125"/>
            <p:cNvGrpSpPr>
              <a:grpSpLocks/>
            </p:cNvGrpSpPr>
            <p:nvPr/>
          </p:nvGrpSpPr>
          <p:grpSpPr bwMode="auto">
            <a:xfrm>
              <a:off x="2277495" y="2533653"/>
              <a:ext cx="1968500" cy="735013"/>
              <a:chOff x="1584" y="2976"/>
              <a:chExt cx="576" cy="192"/>
            </a:xfrm>
          </p:grpSpPr>
          <p:sp>
            <p:nvSpPr>
              <p:cNvPr id="28" name="Line 127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126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28"/>
            <p:cNvGrpSpPr>
              <a:grpSpLocks/>
            </p:cNvGrpSpPr>
            <p:nvPr/>
          </p:nvGrpSpPr>
          <p:grpSpPr bwMode="auto">
            <a:xfrm>
              <a:off x="2277495" y="4738692"/>
              <a:ext cx="1968500" cy="735013"/>
              <a:chOff x="1584" y="2976"/>
              <a:chExt cx="576" cy="192"/>
            </a:xfrm>
          </p:grpSpPr>
          <p:sp>
            <p:nvSpPr>
              <p:cNvPr id="26" name="Line 130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Oval 129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31"/>
            <p:cNvGrpSpPr>
              <a:grpSpLocks/>
            </p:cNvGrpSpPr>
            <p:nvPr/>
          </p:nvGrpSpPr>
          <p:grpSpPr bwMode="auto">
            <a:xfrm>
              <a:off x="1619249" y="4187829"/>
              <a:ext cx="1968500" cy="735013"/>
              <a:chOff x="1584" y="2976"/>
              <a:chExt cx="576" cy="192"/>
            </a:xfrm>
          </p:grpSpPr>
          <p:sp>
            <p:nvSpPr>
              <p:cNvPr id="24" name="Line 133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32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134"/>
            <p:cNvGrpSpPr>
              <a:grpSpLocks/>
            </p:cNvGrpSpPr>
            <p:nvPr/>
          </p:nvGrpSpPr>
          <p:grpSpPr bwMode="auto">
            <a:xfrm>
              <a:off x="2277495" y="3635379"/>
              <a:ext cx="1968500" cy="735013"/>
              <a:chOff x="1584" y="2976"/>
              <a:chExt cx="576" cy="192"/>
            </a:xfrm>
          </p:grpSpPr>
          <p:sp>
            <p:nvSpPr>
              <p:cNvPr id="22" name="Line 136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35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" name="Group 110"/>
          <p:cNvGrpSpPr>
            <a:grpSpLocks/>
          </p:cNvGrpSpPr>
          <p:nvPr/>
        </p:nvGrpSpPr>
        <p:grpSpPr bwMode="auto">
          <a:xfrm rot="19520098" flipH="1" flipV="1">
            <a:off x="4573558" y="2349503"/>
            <a:ext cx="1968500" cy="735013"/>
            <a:chOff x="1584" y="2976"/>
            <a:chExt cx="576" cy="192"/>
          </a:xfrm>
        </p:grpSpPr>
        <p:sp>
          <p:nvSpPr>
            <p:cNvPr id="31" name="Line 112"/>
            <p:cNvSpPr>
              <a:spLocks noChangeShapeType="1"/>
            </p:cNvSpPr>
            <p:nvPr/>
          </p:nvSpPr>
          <p:spPr bwMode="auto">
            <a:xfrm flipH="1">
              <a:off x="1584" y="3072"/>
              <a:ext cx="432" cy="0"/>
            </a:xfrm>
            <a:prstGeom prst="line">
              <a:avLst/>
            </a:prstGeom>
            <a:noFill/>
            <a:ln w="57150">
              <a:solidFill>
                <a:srgbClr val="0470D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111"/>
            <p:cNvSpPr>
              <a:spLocks noChangeArrowheads="1"/>
            </p:cNvSpPr>
            <p:nvPr/>
          </p:nvSpPr>
          <p:spPr bwMode="auto">
            <a:xfrm flipH="1">
              <a:off x="1968" y="2976"/>
              <a:ext cx="192" cy="192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>
              <a:glow rad="254000">
                <a:srgbClr val="0070C0">
                  <a:alpha val="6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137"/>
          <p:cNvGrpSpPr>
            <a:grpSpLocks/>
          </p:cNvGrpSpPr>
          <p:nvPr/>
        </p:nvGrpSpPr>
        <p:grpSpPr bwMode="auto">
          <a:xfrm rot="19520098">
            <a:off x="2767281" y="4003679"/>
            <a:ext cx="1968500" cy="735013"/>
            <a:chOff x="1584" y="2976"/>
            <a:chExt cx="576" cy="192"/>
          </a:xfrm>
        </p:grpSpPr>
        <p:sp>
          <p:nvSpPr>
            <p:cNvPr id="34" name="Line 139"/>
            <p:cNvSpPr>
              <a:spLocks noChangeShapeType="1"/>
            </p:cNvSpPr>
            <p:nvPr/>
          </p:nvSpPr>
          <p:spPr bwMode="auto">
            <a:xfrm flipH="1">
              <a:off x="1584" y="3072"/>
              <a:ext cx="432" cy="0"/>
            </a:xfrm>
            <a:prstGeom prst="line">
              <a:avLst/>
            </a:prstGeom>
            <a:noFill/>
            <a:ln w="57150">
              <a:solidFill>
                <a:srgbClr val="0470D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138"/>
            <p:cNvSpPr>
              <a:spLocks noChangeArrowheads="1"/>
            </p:cNvSpPr>
            <p:nvPr/>
          </p:nvSpPr>
          <p:spPr bwMode="auto">
            <a:xfrm flipH="1">
              <a:off x="1968" y="2976"/>
              <a:ext cx="192" cy="192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>
              <a:glow rad="254000">
                <a:srgbClr val="0070C0">
                  <a:alpha val="6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upa 1"/>
          <p:cNvGrpSpPr/>
          <p:nvPr/>
        </p:nvGrpSpPr>
        <p:grpSpPr>
          <a:xfrm>
            <a:off x="2915816" y="2533653"/>
            <a:ext cx="3280825" cy="2940052"/>
            <a:chOff x="3083986" y="2686053"/>
            <a:chExt cx="3280825" cy="2940052"/>
          </a:xfrm>
        </p:grpSpPr>
        <p:sp>
          <p:nvSpPr>
            <p:cNvPr id="48" name="Oval 114"/>
            <p:cNvSpPr>
              <a:spLocks noChangeArrowheads="1"/>
            </p:cNvSpPr>
            <p:nvPr/>
          </p:nvSpPr>
          <p:spPr bwMode="auto">
            <a:xfrm>
              <a:off x="5053518" y="2686053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17"/>
            <p:cNvSpPr>
              <a:spLocks noChangeArrowheads="1"/>
            </p:cNvSpPr>
            <p:nvPr/>
          </p:nvSpPr>
          <p:spPr bwMode="auto">
            <a:xfrm>
              <a:off x="5053518" y="4891092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120"/>
            <p:cNvSpPr>
              <a:spLocks noChangeArrowheads="1"/>
            </p:cNvSpPr>
            <p:nvPr/>
          </p:nvSpPr>
          <p:spPr bwMode="auto">
            <a:xfrm>
              <a:off x="5708644" y="4340229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23"/>
            <p:cNvSpPr>
              <a:spLocks noChangeArrowheads="1"/>
            </p:cNvSpPr>
            <p:nvPr/>
          </p:nvSpPr>
          <p:spPr bwMode="auto">
            <a:xfrm>
              <a:off x="5053518" y="3787779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26"/>
            <p:cNvSpPr>
              <a:spLocks noChangeArrowheads="1"/>
            </p:cNvSpPr>
            <p:nvPr/>
          </p:nvSpPr>
          <p:spPr bwMode="auto">
            <a:xfrm flipH="1">
              <a:off x="3742232" y="2686053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129"/>
            <p:cNvSpPr>
              <a:spLocks noChangeArrowheads="1"/>
            </p:cNvSpPr>
            <p:nvPr/>
          </p:nvSpPr>
          <p:spPr bwMode="auto">
            <a:xfrm flipH="1">
              <a:off x="3742232" y="4891092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132"/>
            <p:cNvSpPr>
              <a:spLocks noChangeArrowheads="1"/>
            </p:cNvSpPr>
            <p:nvPr/>
          </p:nvSpPr>
          <p:spPr bwMode="auto">
            <a:xfrm flipH="1">
              <a:off x="3083986" y="4340229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135"/>
            <p:cNvSpPr>
              <a:spLocks noChangeArrowheads="1"/>
            </p:cNvSpPr>
            <p:nvPr/>
          </p:nvSpPr>
          <p:spPr bwMode="auto">
            <a:xfrm flipH="1">
              <a:off x="3742232" y="3787779"/>
              <a:ext cx="656167" cy="735013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111"/>
            <p:cNvSpPr>
              <a:spLocks noChangeArrowheads="1"/>
            </p:cNvSpPr>
            <p:nvPr/>
          </p:nvSpPr>
          <p:spPr bwMode="auto">
            <a:xfrm rot="19520098" flipV="1">
              <a:off x="4842433" y="2875116"/>
              <a:ext cx="656167" cy="735013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138"/>
            <p:cNvSpPr>
              <a:spLocks noChangeArrowheads="1"/>
            </p:cNvSpPr>
            <p:nvPr/>
          </p:nvSpPr>
          <p:spPr bwMode="auto">
            <a:xfrm rot="19520098" flipH="1">
              <a:off x="4115539" y="3782866"/>
              <a:ext cx="656167" cy="735013"/>
            </a:xfrm>
            <a:prstGeom prst="ellips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  <a:effectLst>
              <a:glow rad="127000">
                <a:srgbClr val="A5A5A5"/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upa 68"/>
          <p:cNvGrpSpPr/>
          <p:nvPr/>
        </p:nvGrpSpPr>
        <p:grpSpPr>
          <a:xfrm>
            <a:off x="370182" y="2469793"/>
            <a:ext cx="8298553" cy="2249235"/>
            <a:chOff x="370182" y="2469793"/>
            <a:chExt cx="8298553" cy="2249235"/>
          </a:xfrm>
        </p:grpSpPr>
        <p:sp>
          <p:nvSpPr>
            <p:cNvPr id="3" name="Strzałka w prawo 2"/>
            <p:cNvSpPr/>
            <p:nvPr/>
          </p:nvSpPr>
          <p:spPr>
            <a:xfrm>
              <a:off x="370182" y="2996920"/>
              <a:ext cx="2784404" cy="172210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0" name="Strzałka w prawo 69"/>
            <p:cNvSpPr/>
            <p:nvPr/>
          </p:nvSpPr>
          <p:spPr>
            <a:xfrm flipH="1">
              <a:off x="5884331" y="2996920"/>
              <a:ext cx="2784404" cy="1722108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pole tekstowe 67"/>
                <p:cNvSpPr txBox="1"/>
                <p:nvPr/>
              </p:nvSpPr>
              <p:spPr>
                <a:xfrm>
                  <a:off x="7162821" y="2469793"/>
                  <a:ext cx="1200520" cy="7988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pl-PL" sz="4000" i="1" smtClean="0">
                                <a:solidFill>
                                  <a:schemeClr val="accent5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4000" b="0" i="1" smtClean="0">
                                <a:solidFill>
                                  <a:schemeClr val="accent5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</m:acc>
                        <m:r>
                          <a:rPr lang="pl-PL" sz="4000" b="0" i="1" smtClean="0">
                            <a:solidFill>
                              <a:schemeClr val="accent5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pl-PL" sz="4000" b="0" i="1" smtClean="0">
                            <a:solidFill>
                              <a:schemeClr val="accent5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oMath>
                    </m:oMathPara>
                  </a14:m>
                  <a:endParaRPr lang="pl-PL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pole tekstowe 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821" y="2469793"/>
                  <a:ext cx="1200520" cy="79887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pole tekstowe 71"/>
                <p:cNvSpPr txBox="1"/>
                <p:nvPr/>
              </p:nvSpPr>
              <p:spPr>
                <a:xfrm>
                  <a:off x="539552" y="2501722"/>
                  <a:ext cx="1583639" cy="7988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4000" b="0" i="1" smtClean="0">
                            <a:solidFill>
                              <a:schemeClr val="accent5"/>
                            </a:solidFill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pl-PL" sz="4000" i="1" smtClean="0">
                                <a:solidFill>
                                  <a:schemeClr val="accent5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sz="4000" b="0" i="1" smtClean="0">
                                <a:solidFill>
                                  <a:schemeClr val="accent5"/>
                                </a:solidFill>
                                <a:latin typeface="Cambria Math"/>
                              </a:rPr>
                              <m:t>𝑘</m:t>
                            </m:r>
                          </m:e>
                        </m:acc>
                        <m:r>
                          <a:rPr lang="pl-PL" sz="4000" b="0" i="1" smtClean="0">
                            <a:solidFill>
                              <a:schemeClr val="accent5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pl-PL" sz="4000" b="0" i="1" smtClean="0">
                            <a:solidFill>
                              <a:schemeClr val="accent5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oMath>
                    </m:oMathPara>
                  </a14:m>
                  <a:endParaRPr lang="pl-PL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pole tekstowe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52" y="2501722"/>
                  <a:ext cx="1583639" cy="79887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Oval 111"/>
          <p:cNvSpPr>
            <a:spLocks noChangeArrowheads="1"/>
          </p:cNvSpPr>
          <p:nvPr/>
        </p:nvSpPr>
        <p:spPr bwMode="auto">
          <a:xfrm rot="19520098" flipV="1">
            <a:off x="4701879" y="2712623"/>
            <a:ext cx="656167" cy="735013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glow rad="254000">
              <a:srgbClr val="0070C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138"/>
          <p:cNvSpPr>
            <a:spLocks noChangeArrowheads="1"/>
          </p:cNvSpPr>
          <p:nvPr/>
        </p:nvSpPr>
        <p:spPr bwMode="auto">
          <a:xfrm rot="19520098" flipH="1">
            <a:off x="3974991" y="3620369"/>
            <a:ext cx="656167" cy="735013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>
            <a:glow rad="254000">
              <a:srgbClr val="0070C0">
                <a:alpha val="6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1" name="Łącznik zakrzywiony 80"/>
          <p:cNvCxnSpPr/>
          <p:nvPr/>
        </p:nvCxnSpPr>
        <p:spPr>
          <a:xfrm rot="5400000" flipH="1" flipV="1">
            <a:off x="4431536" y="3376361"/>
            <a:ext cx="456383" cy="344249"/>
          </a:xfrm>
          <a:prstGeom prst="curvedConnector3">
            <a:avLst>
              <a:gd name="adj1" fmla="val 50000"/>
            </a:avLst>
          </a:prstGeom>
          <a:ln w="19050">
            <a:solidFill>
              <a:srgbClr val="0070C0"/>
            </a:solidFill>
            <a:prstDash val="sysDash"/>
          </a:ln>
          <a:effectLst>
            <a:glow rad="279400">
              <a:srgbClr val="00B0F0">
                <a:alpha val="81000"/>
              </a:srgb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8407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9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6354E-6 L 0.11198 -1.16354E-6 " pathEditMode="relative" rAng="0" ptsTypes="AA">
                                      <p:cBhvr>
                                        <p:cTn id="4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6354E-6 L -0.11997 -1.16354E-6 " pathEditMode="relative" rAng="0" ptsTypes="AA">
                                      <p:cBhvr>
                                        <p:cTn id="42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93245E-8 L 0.11268 -0.10965 " pathEditMode="relative" rAng="0" ptsTypes="AA">
                                      <p:cBhvr>
                                        <p:cTn id="44" dur="1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548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2195E-6 L -0.11493 0.09877 " pathEditMode="relative" rAng="0" ptsTypes="AA">
                                      <p:cBhvr>
                                        <p:cTn id="46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4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79" grpId="0" animBg="1"/>
      <p:bldP spid="7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217" r="5764" b="59213"/>
          <a:stretch/>
        </p:blipFill>
        <p:spPr bwMode="auto">
          <a:xfrm>
            <a:off x="898497" y="1124745"/>
            <a:ext cx="6981247" cy="203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0" name="Picture 4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lum bright="-4000" contrast="15000"/>
          </a:blip>
          <a:srcRect l="4977" r="15446"/>
          <a:stretch/>
        </p:blipFill>
        <p:spPr bwMode="auto">
          <a:xfrm>
            <a:off x="1654964" y="3068961"/>
            <a:ext cx="5271715" cy="3240360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331640" y="445841"/>
            <a:ext cx="6480720" cy="6789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4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Bragg</a:t>
            </a:r>
            <a:r>
              <a:rPr lang="pl-PL" sz="4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pl-PL" sz="44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scattering</a:t>
            </a:r>
            <a:endParaRPr lang="pl-PL" sz="4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Strzałka w prawo 1"/>
          <p:cNvSpPr/>
          <p:nvPr/>
        </p:nvSpPr>
        <p:spPr>
          <a:xfrm>
            <a:off x="1547664" y="2492896"/>
            <a:ext cx="1512168" cy="360040"/>
          </a:xfrm>
          <a:prstGeom prst="rightArrow">
            <a:avLst/>
          </a:prstGeom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 flipH="1">
            <a:off x="5414511" y="2465276"/>
            <a:ext cx="1512168" cy="360040"/>
          </a:xfrm>
          <a:prstGeom prst="rightArrow">
            <a:avLst/>
          </a:prstGeom>
          <a:ln w="190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35796" y="476672"/>
            <a:ext cx="3672408" cy="67890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err="1" smtClean="0"/>
              <a:t>Scattered</a:t>
            </a:r>
            <a:r>
              <a:rPr lang="pl-PL" dirty="0" smtClean="0"/>
              <a:t>  </a:t>
            </a:r>
            <a:r>
              <a:rPr lang="pl-PL" dirty="0" err="1" smtClean="0"/>
              <a:t>atoms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95536" y="1052736"/>
            <a:ext cx="8424935" cy="5400600"/>
          </a:xfrm>
          <a:prstGeom prst="rect">
            <a:avLst/>
          </a:prstGeom>
          <a:effectLst>
            <a:softEdge rad="444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rotatingBE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" r="174"/>
          <a:stretch/>
        </p:blipFill>
        <p:spPr bwMode="auto">
          <a:xfrm>
            <a:off x="1144988" y="1773238"/>
            <a:ext cx="6758609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73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4901122" y="2533653"/>
            <a:ext cx="2623626" cy="2940052"/>
            <a:chOff x="4901122" y="2533653"/>
            <a:chExt cx="2623626" cy="2940052"/>
          </a:xfrm>
        </p:grpSpPr>
        <p:grpSp>
          <p:nvGrpSpPr>
            <p:cNvPr id="18440" name="Group 113"/>
            <p:cNvGrpSpPr>
              <a:grpSpLocks/>
            </p:cNvGrpSpPr>
            <p:nvPr/>
          </p:nvGrpSpPr>
          <p:grpSpPr bwMode="auto">
            <a:xfrm flipH="1">
              <a:off x="4901122" y="2533653"/>
              <a:ext cx="1968500" cy="735013"/>
              <a:chOff x="1584" y="2976"/>
              <a:chExt cx="576" cy="192"/>
            </a:xfrm>
          </p:grpSpPr>
          <p:sp>
            <p:nvSpPr>
              <p:cNvPr id="18466" name="Line 115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5" name="Oval 114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1" name="Group 116"/>
            <p:cNvGrpSpPr>
              <a:grpSpLocks/>
            </p:cNvGrpSpPr>
            <p:nvPr/>
          </p:nvGrpSpPr>
          <p:grpSpPr bwMode="auto">
            <a:xfrm flipH="1">
              <a:off x="4901122" y="4738692"/>
              <a:ext cx="1968500" cy="735013"/>
              <a:chOff x="1584" y="2976"/>
              <a:chExt cx="576" cy="192"/>
            </a:xfrm>
          </p:grpSpPr>
          <p:sp>
            <p:nvSpPr>
              <p:cNvPr id="18464" name="Line 118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3" name="Oval 117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2" name="Group 119"/>
            <p:cNvGrpSpPr>
              <a:grpSpLocks/>
            </p:cNvGrpSpPr>
            <p:nvPr/>
          </p:nvGrpSpPr>
          <p:grpSpPr bwMode="auto">
            <a:xfrm flipH="1">
              <a:off x="5556248" y="4187829"/>
              <a:ext cx="1968500" cy="735013"/>
              <a:chOff x="1584" y="2976"/>
              <a:chExt cx="576" cy="192"/>
            </a:xfrm>
          </p:grpSpPr>
          <p:sp>
            <p:nvSpPr>
              <p:cNvPr id="18462" name="Line 121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1" name="Oval 120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3" name="Group 122"/>
            <p:cNvGrpSpPr>
              <a:grpSpLocks/>
            </p:cNvGrpSpPr>
            <p:nvPr/>
          </p:nvGrpSpPr>
          <p:grpSpPr bwMode="auto">
            <a:xfrm flipH="1">
              <a:off x="4901122" y="3635379"/>
              <a:ext cx="1968500" cy="735013"/>
              <a:chOff x="1584" y="2976"/>
              <a:chExt cx="576" cy="192"/>
            </a:xfrm>
          </p:grpSpPr>
          <p:sp>
            <p:nvSpPr>
              <p:cNvPr id="18460" name="Line 124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D033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9" name="Oval 123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215900">
                  <a:srgbClr val="FFC0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upa 6"/>
          <p:cNvGrpSpPr/>
          <p:nvPr/>
        </p:nvGrpSpPr>
        <p:grpSpPr>
          <a:xfrm>
            <a:off x="1619249" y="2533653"/>
            <a:ext cx="2626746" cy="2940052"/>
            <a:chOff x="1619249" y="2533653"/>
            <a:chExt cx="2626746" cy="2940052"/>
          </a:xfrm>
        </p:grpSpPr>
        <p:grpSp>
          <p:nvGrpSpPr>
            <p:cNvPr id="18444" name="Group 125"/>
            <p:cNvGrpSpPr>
              <a:grpSpLocks/>
            </p:cNvGrpSpPr>
            <p:nvPr/>
          </p:nvGrpSpPr>
          <p:grpSpPr bwMode="auto">
            <a:xfrm>
              <a:off x="2277495" y="2533653"/>
              <a:ext cx="1968500" cy="735013"/>
              <a:chOff x="1584" y="2976"/>
              <a:chExt cx="576" cy="192"/>
            </a:xfrm>
          </p:grpSpPr>
          <p:sp>
            <p:nvSpPr>
              <p:cNvPr id="18458" name="Line 127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7" name="Oval 126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5" name="Group 128"/>
            <p:cNvGrpSpPr>
              <a:grpSpLocks/>
            </p:cNvGrpSpPr>
            <p:nvPr/>
          </p:nvGrpSpPr>
          <p:grpSpPr bwMode="auto">
            <a:xfrm>
              <a:off x="2277495" y="4738692"/>
              <a:ext cx="1968500" cy="735013"/>
              <a:chOff x="1584" y="2976"/>
              <a:chExt cx="576" cy="192"/>
            </a:xfrm>
          </p:grpSpPr>
          <p:sp>
            <p:nvSpPr>
              <p:cNvPr id="18456" name="Line 130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5" name="Oval 129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6" name="Group 131"/>
            <p:cNvGrpSpPr>
              <a:grpSpLocks/>
            </p:cNvGrpSpPr>
            <p:nvPr/>
          </p:nvGrpSpPr>
          <p:grpSpPr bwMode="auto">
            <a:xfrm>
              <a:off x="1619249" y="4187829"/>
              <a:ext cx="1968500" cy="735013"/>
              <a:chOff x="1584" y="2976"/>
              <a:chExt cx="576" cy="192"/>
            </a:xfrm>
          </p:grpSpPr>
          <p:sp>
            <p:nvSpPr>
              <p:cNvPr id="18454" name="Line 133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3" name="Oval 132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447" name="Group 134"/>
            <p:cNvGrpSpPr>
              <a:grpSpLocks/>
            </p:cNvGrpSpPr>
            <p:nvPr/>
          </p:nvGrpSpPr>
          <p:grpSpPr bwMode="auto">
            <a:xfrm>
              <a:off x="2277495" y="3635379"/>
              <a:ext cx="1968500" cy="735013"/>
              <a:chOff x="1584" y="2976"/>
              <a:chExt cx="576" cy="192"/>
            </a:xfrm>
          </p:grpSpPr>
          <p:sp>
            <p:nvSpPr>
              <p:cNvPr id="18452" name="Line 136"/>
              <p:cNvSpPr>
                <a:spLocks noChangeShapeType="1"/>
              </p:cNvSpPr>
              <p:nvPr/>
            </p:nvSpPr>
            <p:spPr bwMode="auto">
              <a:xfrm flipH="1">
                <a:off x="1584" y="3072"/>
                <a:ext cx="432" cy="0"/>
              </a:xfrm>
              <a:prstGeom prst="line">
                <a:avLst/>
              </a:prstGeom>
              <a:noFill/>
              <a:ln w="57150">
                <a:solidFill>
                  <a:srgbClr val="FFA126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51" name="Oval 135"/>
              <p:cNvSpPr>
                <a:spLocks noChangeArrowheads="1"/>
              </p:cNvSpPr>
              <p:nvPr/>
            </p:nvSpPr>
            <p:spPr bwMode="auto">
              <a:xfrm flipH="1">
                <a:off x="1968" y="2976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>
                <a:glow rad="190500">
                  <a:srgbClr val="FF9900">
                    <a:alpha val="55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8439" name="Group 110"/>
          <p:cNvGrpSpPr>
            <a:grpSpLocks/>
          </p:cNvGrpSpPr>
          <p:nvPr/>
        </p:nvGrpSpPr>
        <p:grpSpPr bwMode="auto">
          <a:xfrm rot="19520098" flipH="1" flipV="1">
            <a:off x="4573558" y="2349503"/>
            <a:ext cx="1968500" cy="735013"/>
            <a:chOff x="1584" y="2976"/>
            <a:chExt cx="576" cy="192"/>
          </a:xfrm>
        </p:grpSpPr>
        <p:sp>
          <p:nvSpPr>
            <p:cNvPr id="18468" name="Line 112"/>
            <p:cNvSpPr>
              <a:spLocks noChangeShapeType="1"/>
            </p:cNvSpPr>
            <p:nvPr/>
          </p:nvSpPr>
          <p:spPr bwMode="auto">
            <a:xfrm flipH="1">
              <a:off x="1584" y="3072"/>
              <a:ext cx="432" cy="0"/>
            </a:xfrm>
            <a:prstGeom prst="line">
              <a:avLst/>
            </a:prstGeom>
            <a:noFill/>
            <a:ln w="57150">
              <a:solidFill>
                <a:srgbClr val="0470D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7" name="Oval 111"/>
            <p:cNvSpPr>
              <a:spLocks noChangeArrowheads="1"/>
            </p:cNvSpPr>
            <p:nvPr/>
          </p:nvSpPr>
          <p:spPr bwMode="auto">
            <a:xfrm flipH="1">
              <a:off x="1968" y="2976"/>
              <a:ext cx="192" cy="192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>
              <a:glow rad="254000">
                <a:srgbClr val="0070C0">
                  <a:alpha val="6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448" name="Group 137"/>
          <p:cNvGrpSpPr>
            <a:grpSpLocks/>
          </p:cNvGrpSpPr>
          <p:nvPr/>
        </p:nvGrpSpPr>
        <p:grpSpPr bwMode="auto">
          <a:xfrm rot="19520098">
            <a:off x="2767281" y="4003679"/>
            <a:ext cx="1968500" cy="735013"/>
            <a:chOff x="1584" y="2976"/>
            <a:chExt cx="576" cy="192"/>
          </a:xfrm>
        </p:grpSpPr>
        <p:sp>
          <p:nvSpPr>
            <p:cNvPr id="18450" name="Line 139"/>
            <p:cNvSpPr>
              <a:spLocks noChangeShapeType="1"/>
            </p:cNvSpPr>
            <p:nvPr/>
          </p:nvSpPr>
          <p:spPr bwMode="auto">
            <a:xfrm flipH="1">
              <a:off x="1584" y="3072"/>
              <a:ext cx="432" cy="0"/>
            </a:xfrm>
            <a:prstGeom prst="line">
              <a:avLst/>
            </a:prstGeom>
            <a:noFill/>
            <a:ln w="57150">
              <a:solidFill>
                <a:srgbClr val="0470DC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9" name="Oval 138"/>
            <p:cNvSpPr>
              <a:spLocks noChangeArrowheads="1"/>
            </p:cNvSpPr>
            <p:nvPr/>
          </p:nvSpPr>
          <p:spPr bwMode="auto">
            <a:xfrm flipH="1">
              <a:off x="1968" y="2976"/>
              <a:ext cx="192" cy="192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>
              <a:glow rad="254000">
                <a:srgbClr val="0070C0">
                  <a:alpha val="60000"/>
                </a:srgb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9757" name="Picture 1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44800" y="2057400"/>
            <a:ext cx="285432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758" name="Picture 1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34475" y="2060575"/>
            <a:ext cx="285432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Tytuł 1"/>
          <p:cNvSpPr txBox="1">
            <a:spLocks/>
          </p:cNvSpPr>
          <p:nvPr/>
        </p:nvSpPr>
        <p:spPr>
          <a:xfrm>
            <a:off x="2231740" y="548680"/>
            <a:ext cx="4680520" cy="6789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4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Elastic</a:t>
            </a:r>
            <a:r>
              <a:rPr lang="pl-PL" sz="44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4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collisions</a:t>
            </a:r>
            <a:endParaRPr lang="pl-PL" sz="44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68313" y="1557338"/>
            <a:ext cx="9999663" cy="6107112"/>
            <a:chOff x="-23" y="127"/>
            <a:chExt cx="6299" cy="3847"/>
          </a:xfrm>
        </p:grpSpPr>
        <p:grpSp>
          <p:nvGrpSpPr>
            <p:cNvPr id="18469" name="Group 3"/>
            <p:cNvGrpSpPr>
              <a:grpSpLocks noChangeAspect="1"/>
            </p:cNvGrpSpPr>
            <p:nvPr/>
          </p:nvGrpSpPr>
          <p:grpSpPr bwMode="auto">
            <a:xfrm>
              <a:off x="-23" y="1443"/>
              <a:ext cx="3634" cy="2531"/>
              <a:chOff x="0" y="3884"/>
              <a:chExt cx="2878" cy="2005"/>
            </a:xfrm>
          </p:grpSpPr>
          <p:sp>
            <p:nvSpPr>
              <p:cNvPr id="18471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0" y="3884"/>
                <a:ext cx="2878" cy="2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2" name="Freeform 5"/>
              <p:cNvSpPr>
                <a:spLocks/>
              </p:cNvSpPr>
              <p:nvPr/>
            </p:nvSpPr>
            <p:spPr bwMode="auto">
              <a:xfrm>
                <a:off x="15" y="4496"/>
                <a:ext cx="2142" cy="1178"/>
              </a:xfrm>
              <a:custGeom>
                <a:avLst/>
                <a:gdLst>
                  <a:gd name="T0" fmla="*/ 22 w 4283"/>
                  <a:gd name="T1" fmla="*/ 414 h 2356"/>
                  <a:gd name="T2" fmla="*/ 105 w 4283"/>
                  <a:gd name="T3" fmla="*/ 432 h 2356"/>
                  <a:gd name="T4" fmla="*/ 339 w 4283"/>
                  <a:gd name="T5" fmla="*/ 502 h 2356"/>
                  <a:gd name="T6" fmla="*/ 502 w 4283"/>
                  <a:gd name="T7" fmla="*/ 559 h 2356"/>
                  <a:gd name="T8" fmla="*/ 647 w 4283"/>
                  <a:gd name="T9" fmla="*/ 575 h 2356"/>
                  <a:gd name="T10" fmla="*/ 847 w 4283"/>
                  <a:gd name="T11" fmla="*/ 550 h 2356"/>
                  <a:gd name="T12" fmla="*/ 1011 w 4283"/>
                  <a:gd name="T13" fmla="*/ 398 h 2356"/>
                  <a:gd name="T14" fmla="*/ 1127 w 4283"/>
                  <a:gd name="T15" fmla="*/ 261 h 2356"/>
                  <a:gd name="T16" fmla="*/ 1287 w 4283"/>
                  <a:gd name="T17" fmla="*/ 188 h 2356"/>
                  <a:gd name="T18" fmla="*/ 1467 w 4283"/>
                  <a:gd name="T19" fmla="*/ 111 h 2356"/>
                  <a:gd name="T20" fmla="*/ 1657 w 4283"/>
                  <a:gd name="T21" fmla="*/ 70 h 2356"/>
                  <a:gd name="T22" fmla="*/ 1759 w 4283"/>
                  <a:gd name="T23" fmla="*/ 30 h 2356"/>
                  <a:gd name="T24" fmla="*/ 1853 w 4283"/>
                  <a:gd name="T25" fmla="*/ 0 h 2356"/>
                  <a:gd name="T26" fmla="*/ 1947 w 4283"/>
                  <a:gd name="T27" fmla="*/ 0 h 2356"/>
                  <a:gd name="T28" fmla="*/ 1995 w 4283"/>
                  <a:gd name="T29" fmla="*/ 14 h 2356"/>
                  <a:gd name="T30" fmla="*/ 2019 w 4283"/>
                  <a:gd name="T31" fmla="*/ 62 h 2356"/>
                  <a:gd name="T32" fmla="*/ 1992 w 4283"/>
                  <a:gd name="T33" fmla="*/ 239 h 2356"/>
                  <a:gd name="T34" fmla="*/ 1938 w 4283"/>
                  <a:gd name="T35" fmla="*/ 320 h 2356"/>
                  <a:gd name="T36" fmla="*/ 1856 w 4283"/>
                  <a:gd name="T37" fmla="*/ 392 h 2356"/>
                  <a:gd name="T38" fmla="*/ 1944 w 4283"/>
                  <a:gd name="T39" fmla="*/ 368 h 2356"/>
                  <a:gd name="T40" fmla="*/ 1962 w 4283"/>
                  <a:gd name="T41" fmla="*/ 298 h 2356"/>
                  <a:gd name="T42" fmla="*/ 2037 w 4283"/>
                  <a:gd name="T43" fmla="*/ 229 h 2356"/>
                  <a:gd name="T44" fmla="*/ 2091 w 4283"/>
                  <a:gd name="T45" fmla="*/ 188 h 2356"/>
                  <a:gd name="T46" fmla="*/ 2121 w 4283"/>
                  <a:gd name="T47" fmla="*/ 193 h 2356"/>
                  <a:gd name="T48" fmla="*/ 2142 w 4283"/>
                  <a:gd name="T49" fmla="*/ 232 h 2356"/>
                  <a:gd name="T50" fmla="*/ 2139 w 4283"/>
                  <a:gd name="T51" fmla="*/ 290 h 2356"/>
                  <a:gd name="T52" fmla="*/ 2121 w 4283"/>
                  <a:gd name="T53" fmla="*/ 336 h 2356"/>
                  <a:gd name="T54" fmla="*/ 2078 w 4283"/>
                  <a:gd name="T55" fmla="*/ 386 h 2356"/>
                  <a:gd name="T56" fmla="*/ 2035 w 4283"/>
                  <a:gd name="T57" fmla="*/ 444 h 2356"/>
                  <a:gd name="T58" fmla="*/ 2037 w 4283"/>
                  <a:gd name="T59" fmla="*/ 481 h 2356"/>
                  <a:gd name="T60" fmla="*/ 2049 w 4283"/>
                  <a:gd name="T61" fmla="*/ 542 h 2356"/>
                  <a:gd name="T62" fmla="*/ 2030 w 4283"/>
                  <a:gd name="T63" fmla="*/ 580 h 2356"/>
                  <a:gd name="T64" fmla="*/ 2003 w 4283"/>
                  <a:gd name="T65" fmla="*/ 610 h 2356"/>
                  <a:gd name="T66" fmla="*/ 1965 w 4283"/>
                  <a:gd name="T67" fmla="*/ 626 h 2356"/>
                  <a:gd name="T68" fmla="*/ 1922 w 4283"/>
                  <a:gd name="T69" fmla="*/ 660 h 2356"/>
                  <a:gd name="T70" fmla="*/ 1944 w 4283"/>
                  <a:gd name="T71" fmla="*/ 676 h 2356"/>
                  <a:gd name="T72" fmla="*/ 1949 w 4283"/>
                  <a:gd name="T73" fmla="*/ 735 h 2356"/>
                  <a:gd name="T74" fmla="*/ 1933 w 4283"/>
                  <a:gd name="T75" fmla="*/ 781 h 2356"/>
                  <a:gd name="T76" fmla="*/ 1912 w 4283"/>
                  <a:gd name="T77" fmla="*/ 811 h 2356"/>
                  <a:gd name="T78" fmla="*/ 1823 w 4283"/>
                  <a:gd name="T79" fmla="*/ 851 h 2356"/>
                  <a:gd name="T80" fmla="*/ 1775 w 4283"/>
                  <a:gd name="T81" fmla="*/ 872 h 2356"/>
                  <a:gd name="T82" fmla="*/ 1775 w 4283"/>
                  <a:gd name="T83" fmla="*/ 924 h 2356"/>
                  <a:gd name="T84" fmla="*/ 1746 w 4283"/>
                  <a:gd name="T85" fmla="*/ 972 h 2356"/>
                  <a:gd name="T86" fmla="*/ 1724 w 4283"/>
                  <a:gd name="T87" fmla="*/ 988 h 2356"/>
                  <a:gd name="T88" fmla="*/ 1604 w 4283"/>
                  <a:gd name="T89" fmla="*/ 1018 h 2356"/>
                  <a:gd name="T90" fmla="*/ 1526 w 4283"/>
                  <a:gd name="T91" fmla="*/ 1039 h 2356"/>
                  <a:gd name="T92" fmla="*/ 1485 w 4283"/>
                  <a:gd name="T93" fmla="*/ 1028 h 2356"/>
                  <a:gd name="T94" fmla="*/ 1426 w 4283"/>
                  <a:gd name="T95" fmla="*/ 999 h 2356"/>
                  <a:gd name="T96" fmla="*/ 1365 w 4283"/>
                  <a:gd name="T97" fmla="*/ 1050 h 2356"/>
                  <a:gd name="T98" fmla="*/ 1239 w 4283"/>
                  <a:gd name="T99" fmla="*/ 1099 h 2356"/>
                  <a:gd name="T100" fmla="*/ 1132 w 4283"/>
                  <a:gd name="T101" fmla="*/ 1125 h 2356"/>
                  <a:gd name="T102" fmla="*/ 1027 w 4283"/>
                  <a:gd name="T103" fmla="*/ 1165 h 2356"/>
                  <a:gd name="T104" fmla="*/ 944 w 4283"/>
                  <a:gd name="T105" fmla="*/ 1178 h 2356"/>
                  <a:gd name="T106" fmla="*/ 856 w 4283"/>
                  <a:gd name="T107" fmla="*/ 1168 h 2356"/>
                  <a:gd name="T108" fmla="*/ 740 w 4283"/>
                  <a:gd name="T109" fmla="*/ 1128 h 2356"/>
                  <a:gd name="T110" fmla="*/ 523 w 4283"/>
                  <a:gd name="T111" fmla="*/ 1128 h 2356"/>
                  <a:gd name="T112" fmla="*/ 301 w 4283"/>
                  <a:gd name="T113" fmla="*/ 1125 h 2356"/>
                  <a:gd name="T114" fmla="*/ 0 w 4283"/>
                  <a:gd name="T115" fmla="*/ 1103 h 2356"/>
                  <a:gd name="T116" fmla="*/ 0 w 4283"/>
                  <a:gd name="T117" fmla="*/ 408 h 2356"/>
                  <a:gd name="T118" fmla="*/ 22 w 4283"/>
                  <a:gd name="T119" fmla="*/ 414 h 2356"/>
                  <a:gd name="T120" fmla="*/ 22 w 4283"/>
                  <a:gd name="T121" fmla="*/ 414 h 23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83"/>
                  <a:gd name="T184" fmla="*/ 0 h 2356"/>
                  <a:gd name="T185" fmla="*/ 4283 w 4283"/>
                  <a:gd name="T186" fmla="*/ 2356 h 235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83" h="2356">
                    <a:moveTo>
                      <a:pt x="44" y="828"/>
                    </a:moveTo>
                    <a:lnTo>
                      <a:pt x="210" y="864"/>
                    </a:lnTo>
                    <a:lnTo>
                      <a:pt x="677" y="1004"/>
                    </a:lnTo>
                    <a:lnTo>
                      <a:pt x="1004" y="1117"/>
                    </a:lnTo>
                    <a:lnTo>
                      <a:pt x="1293" y="1149"/>
                    </a:lnTo>
                    <a:lnTo>
                      <a:pt x="1694" y="1099"/>
                    </a:lnTo>
                    <a:lnTo>
                      <a:pt x="2021" y="795"/>
                    </a:lnTo>
                    <a:lnTo>
                      <a:pt x="2253" y="521"/>
                    </a:lnTo>
                    <a:lnTo>
                      <a:pt x="2574" y="375"/>
                    </a:lnTo>
                    <a:lnTo>
                      <a:pt x="2934" y="221"/>
                    </a:lnTo>
                    <a:lnTo>
                      <a:pt x="3314" y="139"/>
                    </a:lnTo>
                    <a:lnTo>
                      <a:pt x="3517" y="59"/>
                    </a:lnTo>
                    <a:lnTo>
                      <a:pt x="3705" y="0"/>
                    </a:lnTo>
                    <a:lnTo>
                      <a:pt x="3894" y="0"/>
                    </a:lnTo>
                    <a:lnTo>
                      <a:pt x="3989" y="27"/>
                    </a:lnTo>
                    <a:lnTo>
                      <a:pt x="4038" y="124"/>
                    </a:lnTo>
                    <a:lnTo>
                      <a:pt x="3983" y="478"/>
                    </a:lnTo>
                    <a:lnTo>
                      <a:pt x="3876" y="639"/>
                    </a:lnTo>
                    <a:lnTo>
                      <a:pt x="3711" y="784"/>
                    </a:lnTo>
                    <a:lnTo>
                      <a:pt x="3888" y="736"/>
                    </a:lnTo>
                    <a:lnTo>
                      <a:pt x="3924" y="596"/>
                    </a:lnTo>
                    <a:lnTo>
                      <a:pt x="4074" y="457"/>
                    </a:lnTo>
                    <a:lnTo>
                      <a:pt x="4182" y="375"/>
                    </a:lnTo>
                    <a:lnTo>
                      <a:pt x="4241" y="386"/>
                    </a:lnTo>
                    <a:lnTo>
                      <a:pt x="4283" y="463"/>
                    </a:lnTo>
                    <a:lnTo>
                      <a:pt x="4277" y="580"/>
                    </a:lnTo>
                    <a:lnTo>
                      <a:pt x="4241" y="672"/>
                    </a:lnTo>
                    <a:lnTo>
                      <a:pt x="4156" y="772"/>
                    </a:lnTo>
                    <a:lnTo>
                      <a:pt x="4070" y="887"/>
                    </a:lnTo>
                    <a:lnTo>
                      <a:pt x="4074" y="961"/>
                    </a:lnTo>
                    <a:lnTo>
                      <a:pt x="4097" y="1084"/>
                    </a:lnTo>
                    <a:lnTo>
                      <a:pt x="4059" y="1160"/>
                    </a:lnTo>
                    <a:lnTo>
                      <a:pt x="4006" y="1219"/>
                    </a:lnTo>
                    <a:lnTo>
                      <a:pt x="3930" y="1252"/>
                    </a:lnTo>
                    <a:lnTo>
                      <a:pt x="3844" y="1320"/>
                    </a:lnTo>
                    <a:lnTo>
                      <a:pt x="3888" y="1352"/>
                    </a:lnTo>
                    <a:lnTo>
                      <a:pt x="3897" y="1470"/>
                    </a:lnTo>
                    <a:lnTo>
                      <a:pt x="3865" y="1562"/>
                    </a:lnTo>
                    <a:lnTo>
                      <a:pt x="3823" y="1622"/>
                    </a:lnTo>
                    <a:lnTo>
                      <a:pt x="3646" y="1702"/>
                    </a:lnTo>
                    <a:lnTo>
                      <a:pt x="3549" y="1744"/>
                    </a:lnTo>
                    <a:lnTo>
                      <a:pt x="3549" y="1847"/>
                    </a:lnTo>
                    <a:lnTo>
                      <a:pt x="3491" y="1944"/>
                    </a:lnTo>
                    <a:lnTo>
                      <a:pt x="3447" y="1976"/>
                    </a:lnTo>
                    <a:lnTo>
                      <a:pt x="3207" y="2035"/>
                    </a:lnTo>
                    <a:lnTo>
                      <a:pt x="3051" y="2077"/>
                    </a:lnTo>
                    <a:lnTo>
                      <a:pt x="2970" y="2056"/>
                    </a:lnTo>
                    <a:lnTo>
                      <a:pt x="2852" y="1997"/>
                    </a:lnTo>
                    <a:lnTo>
                      <a:pt x="2730" y="2100"/>
                    </a:lnTo>
                    <a:lnTo>
                      <a:pt x="2477" y="2197"/>
                    </a:lnTo>
                    <a:lnTo>
                      <a:pt x="2263" y="2250"/>
                    </a:lnTo>
                    <a:lnTo>
                      <a:pt x="2053" y="2330"/>
                    </a:lnTo>
                    <a:lnTo>
                      <a:pt x="1888" y="2356"/>
                    </a:lnTo>
                    <a:lnTo>
                      <a:pt x="1711" y="2335"/>
                    </a:lnTo>
                    <a:lnTo>
                      <a:pt x="1479" y="2256"/>
                    </a:lnTo>
                    <a:lnTo>
                      <a:pt x="1046" y="2256"/>
                    </a:lnTo>
                    <a:lnTo>
                      <a:pt x="601" y="2250"/>
                    </a:lnTo>
                    <a:lnTo>
                      <a:pt x="0" y="2206"/>
                    </a:lnTo>
                    <a:lnTo>
                      <a:pt x="0" y="816"/>
                    </a:lnTo>
                    <a:lnTo>
                      <a:pt x="44" y="828"/>
                    </a:lnTo>
                    <a:close/>
                  </a:path>
                </a:pathLst>
              </a:custGeom>
              <a:solidFill>
                <a:srgbClr val="FFB5A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3" name="Freeform 6"/>
              <p:cNvSpPr>
                <a:spLocks/>
              </p:cNvSpPr>
              <p:nvPr/>
            </p:nvSpPr>
            <p:spPr bwMode="auto">
              <a:xfrm>
                <a:off x="0" y="5565"/>
                <a:ext cx="1367" cy="305"/>
              </a:xfrm>
              <a:custGeom>
                <a:avLst/>
                <a:gdLst>
                  <a:gd name="T0" fmla="*/ 1367 w 2734"/>
                  <a:gd name="T1" fmla="*/ 0 h 610"/>
                  <a:gd name="T2" fmla="*/ 1361 w 2734"/>
                  <a:gd name="T3" fmla="*/ 22 h 610"/>
                  <a:gd name="T4" fmla="*/ 1346 w 2734"/>
                  <a:gd name="T5" fmla="*/ 75 h 610"/>
                  <a:gd name="T6" fmla="*/ 1335 w 2734"/>
                  <a:gd name="T7" fmla="*/ 107 h 610"/>
                  <a:gd name="T8" fmla="*/ 1321 w 2734"/>
                  <a:gd name="T9" fmla="*/ 138 h 610"/>
                  <a:gd name="T10" fmla="*/ 1305 w 2734"/>
                  <a:gd name="T11" fmla="*/ 165 h 610"/>
                  <a:gd name="T12" fmla="*/ 1286 w 2734"/>
                  <a:gd name="T13" fmla="*/ 187 h 610"/>
                  <a:gd name="T14" fmla="*/ 1245 w 2734"/>
                  <a:gd name="T15" fmla="*/ 223 h 610"/>
                  <a:gd name="T16" fmla="*/ 1204 w 2734"/>
                  <a:gd name="T17" fmla="*/ 257 h 610"/>
                  <a:gd name="T18" fmla="*/ 1182 w 2734"/>
                  <a:gd name="T19" fmla="*/ 270 h 610"/>
                  <a:gd name="T20" fmla="*/ 1159 w 2734"/>
                  <a:gd name="T21" fmla="*/ 281 h 610"/>
                  <a:gd name="T22" fmla="*/ 1109 w 2734"/>
                  <a:gd name="T23" fmla="*/ 289 h 610"/>
                  <a:gd name="T24" fmla="*/ 984 w 2734"/>
                  <a:gd name="T25" fmla="*/ 271 h 610"/>
                  <a:gd name="T26" fmla="*/ 932 w 2734"/>
                  <a:gd name="T27" fmla="*/ 258 h 610"/>
                  <a:gd name="T28" fmla="*/ 911 w 2734"/>
                  <a:gd name="T29" fmla="*/ 252 h 610"/>
                  <a:gd name="T30" fmla="*/ 761 w 2734"/>
                  <a:gd name="T31" fmla="*/ 289 h 610"/>
                  <a:gd name="T32" fmla="*/ 653 w 2734"/>
                  <a:gd name="T33" fmla="*/ 300 h 610"/>
                  <a:gd name="T34" fmla="*/ 493 w 2734"/>
                  <a:gd name="T35" fmla="*/ 295 h 610"/>
                  <a:gd name="T36" fmla="*/ 428 w 2734"/>
                  <a:gd name="T37" fmla="*/ 282 h 610"/>
                  <a:gd name="T38" fmla="*/ 354 w 2734"/>
                  <a:gd name="T39" fmla="*/ 276 h 610"/>
                  <a:gd name="T40" fmla="*/ 267 w 2734"/>
                  <a:gd name="T41" fmla="*/ 274 h 610"/>
                  <a:gd name="T42" fmla="*/ 0 w 2734"/>
                  <a:gd name="T43" fmla="*/ 305 h 610"/>
                  <a:gd name="T44" fmla="*/ 42 w 2734"/>
                  <a:gd name="T45" fmla="*/ 139 h 610"/>
                  <a:gd name="T46" fmla="*/ 965 w 2734"/>
                  <a:gd name="T47" fmla="*/ 128 h 610"/>
                  <a:gd name="T48" fmla="*/ 1286 w 2734"/>
                  <a:gd name="T49" fmla="*/ 16 h 610"/>
                  <a:gd name="T50" fmla="*/ 1367 w 2734"/>
                  <a:gd name="T51" fmla="*/ 0 h 610"/>
                  <a:gd name="T52" fmla="*/ 1367 w 2734"/>
                  <a:gd name="T53" fmla="*/ 0 h 61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34"/>
                  <a:gd name="T82" fmla="*/ 0 h 610"/>
                  <a:gd name="T83" fmla="*/ 2734 w 2734"/>
                  <a:gd name="T84" fmla="*/ 610 h 61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34" h="610">
                    <a:moveTo>
                      <a:pt x="2734" y="0"/>
                    </a:moveTo>
                    <a:lnTo>
                      <a:pt x="2722" y="43"/>
                    </a:lnTo>
                    <a:lnTo>
                      <a:pt x="2692" y="150"/>
                    </a:lnTo>
                    <a:lnTo>
                      <a:pt x="2669" y="213"/>
                    </a:lnTo>
                    <a:lnTo>
                      <a:pt x="2642" y="275"/>
                    </a:lnTo>
                    <a:lnTo>
                      <a:pt x="2610" y="330"/>
                    </a:lnTo>
                    <a:lnTo>
                      <a:pt x="2572" y="374"/>
                    </a:lnTo>
                    <a:lnTo>
                      <a:pt x="2490" y="446"/>
                    </a:lnTo>
                    <a:lnTo>
                      <a:pt x="2407" y="513"/>
                    </a:lnTo>
                    <a:lnTo>
                      <a:pt x="2363" y="540"/>
                    </a:lnTo>
                    <a:lnTo>
                      <a:pt x="2317" y="561"/>
                    </a:lnTo>
                    <a:lnTo>
                      <a:pt x="2218" y="578"/>
                    </a:lnTo>
                    <a:lnTo>
                      <a:pt x="1967" y="542"/>
                    </a:lnTo>
                    <a:lnTo>
                      <a:pt x="1863" y="515"/>
                    </a:lnTo>
                    <a:lnTo>
                      <a:pt x="1821" y="503"/>
                    </a:lnTo>
                    <a:lnTo>
                      <a:pt x="1521" y="578"/>
                    </a:lnTo>
                    <a:lnTo>
                      <a:pt x="1306" y="600"/>
                    </a:lnTo>
                    <a:lnTo>
                      <a:pt x="985" y="589"/>
                    </a:lnTo>
                    <a:lnTo>
                      <a:pt x="855" y="564"/>
                    </a:lnTo>
                    <a:lnTo>
                      <a:pt x="707" y="551"/>
                    </a:lnTo>
                    <a:lnTo>
                      <a:pt x="534" y="547"/>
                    </a:lnTo>
                    <a:lnTo>
                      <a:pt x="0" y="610"/>
                    </a:lnTo>
                    <a:lnTo>
                      <a:pt x="84" y="277"/>
                    </a:lnTo>
                    <a:lnTo>
                      <a:pt x="1929" y="256"/>
                    </a:lnTo>
                    <a:lnTo>
                      <a:pt x="2572" y="32"/>
                    </a:lnTo>
                    <a:lnTo>
                      <a:pt x="2734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4" name="Freeform 7"/>
              <p:cNvSpPr>
                <a:spLocks/>
              </p:cNvSpPr>
              <p:nvPr/>
            </p:nvSpPr>
            <p:spPr bwMode="auto">
              <a:xfrm>
                <a:off x="5" y="5565"/>
                <a:ext cx="1324" cy="259"/>
              </a:xfrm>
              <a:custGeom>
                <a:avLst/>
                <a:gdLst>
                  <a:gd name="T0" fmla="*/ 6 w 2647"/>
                  <a:gd name="T1" fmla="*/ 31 h 519"/>
                  <a:gd name="T2" fmla="*/ 268 w 2647"/>
                  <a:gd name="T3" fmla="*/ 47 h 519"/>
                  <a:gd name="T4" fmla="*/ 488 w 2647"/>
                  <a:gd name="T5" fmla="*/ 47 h 519"/>
                  <a:gd name="T6" fmla="*/ 739 w 2647"/>
                  <a:gd name="T7" fmla="*/ 63 h 519"/>
                  <a:gd name="T8" fmla="*/ 825 w 2647"/>
                  <a:gd name="T9" fmla="*/ 85 h 519"/>
                  <a:gd name="T10" fmla="*/ 938 w 2647"/>
                  <a:gd name="T11" fmla="*/ 112 h 519"/>
                  <a:gd name="T12" fmla="*/ 1019 w 2647"/>
                  <a:gd name="T13" fmla="*/ 96 h 519"/>
                  <a:gd name="T14" fmla="*/ 1125 w 2647"/>
                  <a:gd name="T15" fmla="*/ 53 h 519"/>
                  <a:gd name="T16" fmla="*/ 1259 w 2647"/>
                  <a:gd name="T17" fmla="*/ 16 h 519"/>
                  <a:gd name="T18" fmla="*/ 1324 w 2647"/>
                  <a:gd name="T19" fmla="*/ 0 h 519"/>
                  <a:gd name="T20" fmla="*/ 1313 w 2647"/>
                  <a:gd name="T21" fmla="*/ 22 h 519"/>
                  <a:gd name="T22" fmla="*/ 1299 w 2647"/>
                  <a:gd name="T23" fmla="*/ 47 h 519"/>
                  <a:gd name="T24" fmla="*/ 1282 w 2647"/>
                  <a:gd name="T25" fmla="*/ 77 h 519"/>
                  <a:gd name="T26" fmla="*/ 1263 w 2647"/>
                  <a:gd name="T27" fmla="*/ 109 h 519"/>
                  <a:gd name="T28" fmla="*/ 1242 w 2647"/>
                  <a:gd name="T29" fmla="*/ 139 h 519"/>
                  <a:gd name="T30" fmla="*/ 1221 w 2647"/>
                  <a:gd name="T31" fmla="*/ 167 h 519"/>
                  <a:gd name="T32" fmla="*/ 1200 w 2647"/>
                  <a:gd name="T33" fmla="*/ 187 h 519"/>
                  <a:gd name="T34" fmla="*/ 1163 w 2647"/>
                  <a:gd name="T35" fmla="*/ 217 h 519"/>
                  <a:gd name="T36" fmla="*/ 1144 w 2647"/>
                  <a:gd name="T37" fmla="*/ 230 h 519"/>
                  <a:gd name="T38" fmla="*/ 1124 w 2647"/>
                  <a:gd name="T39" fmla="*/ 240 h 519"/>
                  <a:gd name="T40" fmla="*/ 1076 w 2647"/>
                  <a:gd name="T41" fmla="*/ 250 h 519"/>
                  <a:gd name="T42" fmla="*/ 1007 w 2647"/>
                  <a:gd name="T43" fmla="*/ 241 h 519"/>
                  <a:gd name="T44" fmla="*/ 941 w 2647"/>
                  <a:gd name="T45" fmla="*/ 223 h 519"/>
                  <a:gd name="T46" fmla="*/ 898 w 2647"/>
                  <a:gd name="T47" fmla="*/ 209 h 519"/>
                  <a:gd name="T48" fmla="*/ 869 w 2647"/>
                  <a:gd name="T49" fmla="*/ 197 h 519"/>
                  <a:gd name="T50" fmla="*/ 859 w 2647"/>
                  <a:gd name="T51" fmla="*/ 205 h 519"/>
                  <a:gd name="T52" fmla="*/ 828 w 2647"/>
                  <a:gd name="T53" fmla="*/ 221 h 519"/>
                  <a:gd name="T54" fmla="*/ 802 w 2647"/>
                  <a:gd name="T55" fmla="*/ 231 h 519"/>
                  <a:gd name="T56" fmla="*/ 769 w 2647"/>
                  <a:gd name="T57" fmla="*/ 241 h 519"/>
                  <a:gd name="T58" fmla="*/ 727 w 2647"/>
                  <a:gd name="T59" fmla="*/ 250 h 519"/>
                  <a:gd name="T60" fmla="*/ 676 w 2647"/>
                  <a:gd name="T61" fmla="*/ 257 h 519"/>
                  <a:gd name="T62" fmla="*/ 558 w 2647"/>
                  <a:gd name="T63" fmla="*/ 259 h 519"/>
                  <a:gd name="T64" fmla="*/ 445 w 2647"/>
                  <a:gd name="T65" fmla="*/ 250 h 519"/>
                  <a:gd name="T66" fmla="*/ 360 w 2647"/>
                  <a:gd name="T67" fmla="*/ 236 h 519"/>
                  <a:gd name="T68" fmla="*/ 327 w 2647"/>
                  <a:gd name="T69" fmla="*/ 230 h 519"/>
                  <a:gd name="T70" fmla="*/ 0 w 2647"/>
                  <a:gd name="T71" fmla="*/ 251 h 519"/>
                  <a:gd name="T72" fmla="*/ 6 w 2647"/>
                  <a:gd name="T73" fmla="*/ 31 h 519"/>
                  <a:gd name="T74" fmla="*/ 6 w 2647"/>
                  <a:gd name="T75" fmla="*/ 31 h 51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47"/>
                  <a:gd name="T115" fmla="*/ 0 h 519"/>
                  <a:gd name="T116" fmla="*/ 2647 w 2647"/>
                  <a:gd name="T117" fmla="*/ 519 h 51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47" h="519">
                    <a:moveTo>
                      <a:pt x="11" y="62"/>
                    </a:moveTo>
                    <a:lnTo>
                      <a:pt x="536" y="95"/>
                    </a:lnTo>
                    <a:lnTo>
                      <a:pt x="975" y="95"/>
                    </a:lnTo>
                    <a:lnTo>
                      <a:pt x="1478" y="127"/>
                    </a:lnTo>
                    <a:lnTo>
                      <a:pt x="1650" y="171"/>
                    </a:lnTo>
                    <a:lnTo>
                      <a:pt x="1876" y="224"/>
                    </a:lnTo>
                    <a:lnTo>
                      <a:pt x="2037" y="192"/>
                    </a:lnTo>
                    <a:lnTo>
                      <a:pt x="2250" y="106"/>
                    </a:lnTo>
                    <a:lnTo>
                      <a:pt x="2518" y="32"/>
                    </a:lnTo>
                    <a:lnTo>
                      <a:pt x="2647" y="0"/>
                    </a:lnTo>
                    <a:lnTo>
                      <a:pt x="2625" y="45"/>
                    </a:lnTo>
                    <a:lnTo>
                      <a:pt x="2598" y="95"/>
                    </a:lnTo>
                    <a:lnTo>
                      <a:pt x="2564" y="154"/>
                    </a:lnTo>
                    <a:lnTo>
                      <a:pt x="2526" y="218"/>
                    </a:lnTo>
                    <a:lnTo>
                      <a:pt x="2484" y="279"/>
                    </a:lnTo>
                    <a:lnTo>
                      <a:pt x="2442" y="334"/>
                    </a:lnTo>
                    <a:lnTo>
                      <a:pt x="2400" y="374"/>
                    </a:lnTo>
                    <a:lnTo>
                      <a:pt x="2326" y="435"/>
                    </a:lnTo>
                    <a:lnTo>
                      <a:pt x="2288" y="460"/>
                    </a:lnTo>
                    <a:lnTo>
                      <a:pt x="2248" y="481"/>
                    </a:lnTo>
                    <a:lnTo>
                      <a:pt x="2151" y="500"/>
                    </a:lnTo>
                    <a:lnTo>
                      <a:pt x="2014" y="483"/>
                    </a:lnTo>
                    <a:lnTo>
                      <a:pt x="1881" y="446"/>
                    </a:lnTo>
                    <a:lnTo>
                      <a:pt x="1796" y="418"/>
                    </a:lnTo>
                    <a:lnTo>
                      <a:pt x="1737" y="395"/>
                    </a:lnTo>
                    <a:lnTo>
                      <a:pt x="1718" y="410"/>
                    </a:lnTo>
                    <a:lnTo>
                      <a:pt x="1655" y="443"/>
                    </a:lnTo>
                    <a:lnTo>
                      <a:pt x="1604" y="462"/>
                    </a:lnTo>
                    <a:lnTo>
                      <a:pt x="1537" y="483"/>
                    </a:lnTo>
                    <a:lnTo>
                      <a:pt x="1454" y="500"/>
                    </a:lnTo>
                    <a:lnTo>
                      <a:pt x="1351" y="515"/>
                    </a:lnTo>
                    <a:lnTo>
                      <a:pt x="1115" y="519"/>
                    </a:lnTo>
                    <a:lnTo>
                      <a:pt x="889" y="500"/>
                    </a:lnTo>
                    <a:lnTo>
                      <a:pt x="720" y="473"/>
                    </a:lnTo>
                    <a:lnTo>
                      <a:pt x="653" y="460"/>
                    </a:lnTo>
                    <a:lnTo>
                      <a:pt x="0" y="503"/>
                    </a:lnTo>
                    <a:lnTo>
                      <a:pt x="11" y="62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5" name="Freeform 8"/>
              <p:cNvSpPr>
                <a:spLocks/>
              </p:cNvSpPr>
              <p:nvPr/>
            </p:nvSpPr>
            <p:spPr bwMode="auto">
              <a:xfrm>
                <a:off x="2061" y="3906"/>
                <a:ext cx="798" cy="808"/>
              </a:xfrm>
              <a:custGeom>
                <a:avLst/>
                <a:gdLst>
                  <a:gd name="T0" fmla="*/ 66 w 1597"/>
                  <a:gd name="T1" fmla="*/ 735 h 1616"/>
                  <a:gd name="T2" fmla="*/ 99 w 1597"/>
                  <a:gd name="T3" fmla="*/ 717 h 1616"/>
                  <a:gd name="T4" fmla="*/ 158 w 1597"/>
                  <a:gd name="T5" fmla="*/ 722 h 1616"/>
                  <a:gd name="T6" fmla="*/ 233 w 1597"/>
                  <a:gd name="T7" fmla="*/ 773 h 1616"/>
                  <a:gd name="T8" fmla="*/ 330 w 1597"/>
                  <a:gd name="T9" fmla="*/ 805 h 1616"/>
                  <a:gd name="T10" fmla="*/ 429 w 1597"/>
                  <a:gd name="T11" fmla="*/ 808 h 1616"/>
                  <a:gd name="T12" fmla="*/ 533 w 1597"/>
                  <a:gd name="T13" fmla="*/ 789 h 1616"/>
                  <a:gd name="T14" fmla="*/ 602 w 1597"/>
                  <a:gd name="T15" fmla="*/ 751 h 1616"/>
                  <a:gd name="T16" fmla="*/ 670 w 1597"/>
                  <a:gd name="T17" fmla="*/ 706 h 1616"/>
                  <a:gd name="T18" fmla="*/ 718 w 1597"/>
                  <a:gd name="T19" fmla="*/ 644 h 1616"/>
                  <a:gd name="T20" fmla="*/ 769 w 1597"/>
                  <a:gd name="T21" fmla="*/ 548 h 1616"/>
                  <a:gd name="T22" fmla="*/ 787 w 1597"/>
                  <a:gd name="T23" fmla="*/ 503 h 1616"/>
                  <a:gd name="T24" fmla="*/ 798 w 1597"/>
                  <a:gd name="T25" fmla="*/ 383 h 1616"/>
                  <a:gd name="T26" fmla="*/ 788 w 1597"/>
                  <a:gd name="T27" fmla="*/ 312 h 1616"/>
                  <a:gd name="T28" fmla="*/ 771 w 1597"/>
                  <a:gd name="T29" fmla="*/ 247 h 1616"/>
                  <a:gd name="T30" fmla="*/ 759 w 1597"/>
                  <a:gd name="T31" fmla="*/ 219 h 1616"/>
                  <a:gd name="T32" fmla="*/ 746 w 1597"/>
                  <a:gd name="T33" fmla="*/ 194 h 1616"/>
                  <a:gd name="T34" fmla="*/ 733 w 1597"/>
                  <a:gd name="T35" fmla="*/ 173 h 1616"/>
                  <a:gd name="T36" fmla="*/ 718 w 1597"/>
                  <a:gd name="T37" fmla="*/ 155 h 1616"/>
                  <a:gd name="T38" fmla="*/ 684 w 1597"/>
                  <a:gd name="T39" fmla="*/ 120 h 1616"/>
                  <a:gd name="T40" fmla="*/ 665 w 1597"/>
                  <a:gd name="T41" fmla="*/ 100 h 1616"/>
                  <a:gd name="T42" fmla="*/ 643 w 1597"/>
                  <a:gd name="T43" fmla="*/ 80 h 1616"/>
                  <a:gd name="T44" fmla="*/ 619 w 1597"/>
                  <a:gd name="T45" fmla="*/ 60 h 1616"/>
                  <a:gd name="T46" fmla="*/ 591 w 1597"/>
                  <a:gd name="T47" fmla="*/ 42 h 1616"/>
                  <a:gd name="T48" fmla="*/ 562 w 1597"/>
                  <a:gd name="T49" fmla="*/ 27 h 1616"/>
                  <a:gd name="T50" fmla="*/ 527 w 1597"/>
                  <a:gd name="T51" fmla="*/ 16 h 1616"/>
                  <a:gd name="T52" fmla="*/ 455 w 1597"/>
                  <a:gd name="T53" fmla="*/ 4 h 1616"/>
                  <a:gd name="T54" fmla="*/ 388 w 1597"/>
                  <a:gd name="T55" fmla="*/ 0 h 1616"/>
                  <a:gd name="T56" fmla="*/ 318 w 1597"/>
                  <a:gd name="T57" fmla="*/ 2 h 1616"/>
                  <a:gd name="T58" fmla="*/ 262 w 1597"/>
                  <a:gd name="T59" fmla="*/ 13 h 1616"/>
                  <a:gd name="T60" fmla="*/ 190 w 1597"/>
                  <a:gd name="T61" fmla="*/ 34 h 1616"/>
                  <a:gd name="T62" fmla="*/ 167 w 1597"/>
                  <a:gd name="T63" fmla="*/ 51 h 1616"/>
                  <a:gd name="T64" fmla="*/ 136 w 1597"/>
                  <a:gd name="T65" fmla="*/ 77 h 1616"/>
                  <a:gd name="T66" fmla="*/ 105 w 1597"/>
                  <a:gd name="T67" fmla="*/ 105 h 1616"/>
                  <a:gd name="T68" fmla="*/ 85 w 1597"/>
                  <a:gd name="T69" fmla="*/ 126 h 1616"/>
                  <a:gd name="T70" fmla="*/ 68 w 1597"/>
                  <a:gd name="T71" fmla="*/ 154 h 1616"/>
                  <a:gd name="T72" fmla="*/ 47 w 1597"/>
                  <a:gd name="T73" fmla="*/ 196 h 1616"/>
                  <a:gd name="T74" fmla="*/ 29 w 1597"/>
                  <a:gd name="T75" fmla="*/ 233 h 1616"/>
                  <a:gd name="T76" fmla="*/ 21 w 1597"/>
                  <a:gd name="T77" fmla="*/ 249 h 1616"/>
                  <a:gd name="T78" fmla="*/ 0 w 1597"/>
                  <a:gd name="T79" fmla="*/ 343 h 1616"/>
                  <a:gd name="T80" fmla="*/ 0 w 1597"/>
                  <a:gd name="T81" fmla="*/ 416 h 1616"/>
                  <a:gd name="T82" fmla="*/ 13 w 1597"/>
                  <a:gd name="T83" fmla="*/ 491 h 1616"/>
                  <a:gd name="T84" fmla="*/ 43 w 1597"/>
                  <a:gd name="T85" fmla="*/ 561 h 1616"/>
                  <a:gd name="T86" fmla="*/ 53 w 1597"/>
                  <a:gd name="T87" fmla="*/ 582 h 1616"/>
                  <a:gd name="T88" fmla="*/ 48 w 1597"/>
                  <a:gd name="T89" fmla="*/ 610 h 1616"/>
                  <a:gd name="T90" fmla="*/ 19 w 1597"/>
                  <a:gd name="T91" fmla="*/ 649 h 1616"/>
                  <a:gd name="T92" fmla="*/ 16 w 1597"/>
                  <a:gd name="T93" fmla="*/ 673 h 1616"/>
                  <a:gd name="T94" fmla="*/ 35 w 1597"/>
                  <a:gd name="T95" fmla="*/ 719 h 1616"/>
                  <a:gd name="T96" fmla="*/ 66 w 1597"/>
                  <a:gd name="T97" fmla="*/ 735 h 1616"/>
                  <a:gd name="T98" fmla="*/ 66 w 1597"/>
                  <a:gd name="T99" fmla="*/ 735 h 16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97"/>
                  <a:gd name="T151" fmla="*/ 0 h 1616"/>
                  <a:gd name="T152" fmla="*/ 1597 w 1597"/>
                  <a:gd name="T153" fmla="*/ 1616 h 16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97" h="1616">
                    <a:moveTo>
                      <a:pt x="133" y="1469"/>
                    </a:moveTo>
                    <a:lnTo>
                      <a:pt x="198" y="1433"/>
                    </a:lnTo>
                    <a:lnTo>
                      <a:pt x="316" y="1443"/>
                    </a:lnTo>
                    <a:lnTo>
                      <a:pt x="466" y="1546"/>
                    </a:lnTo>
                    <a:lnTo>
                      <a:pt x="660" y="1610"/>
                    </a:lnTo>
                    <a:lnTo>
                      <a:pt x="858" y="1616"/>
                    </a:lnTo>
                    <a:lnTo>
                      <a:pt x="1067" y="1578"/>
                    </a:lnTo>
                    <a:lnTo>
                      <a:pt x="1205" y="1502"/>
                    </a:lnTo>
                    <a:lnTo>
                      <a:pt x="1340" y="1411"/>
                    </a:lnTo>
                    <a:lnTo>
                      <a:pt x="1437" y="1287"/>
                    </a:lnTo>
                    <a:lnTo>
                      <a:pt x="1538" y="1095"/>
                    </a:lnTo>
                    <a:lnTo>
                      <a:pt x="1574" y="1006"/>
                    </a:lnTo>
                    <a:lnTo>
                      <a:pt x="1597" y="766"/>
                    </a:lnTo>
                    <a:lnTo>
                      <a:pt x="1576" y="623"/>
                    </a:lnTo>
                    <a:lnTo>
                      <a:pt x="1542" y="494"/>
                    </a:lnTo>
                    <a:lnTo>
                      <a:pt x="1519" y="437"/>
                    </a:lnTo>
                    <a:lnTo>
                      <a:pt x="1492" y="388"/>
                    </a:lnTo>
                    <a:lnTo>
                      <a:pt x="1466" y="346"/>
                    </a:lnTo>
                    <a:lnTo>
                      <a:pt x="1437" y="310"/>
                    </a:lnTo>
                    <a:lnTo>
                      <a:pt x="1369" y="239"/>
                    </a:lnTo>
                    <a:lnTo>
                      <a:pt x="1331" y="199"/>
                    </a:lnTo>
                    <a:lnTo>
                      <a:pt x="1287" y="159"/>
                    </a:lnTo>
                    <a:lnTo>
                      <a:pt x="1238" y="120"/>
                    </a:lnTo>
                    <a:lnTo>
                      <a:pt x="1183" y="83"/>
                    </a:lnTo>
                    <a:lnTo>
                      <a:pt x="1124" y="53"/>
                    </a:lnTo>
                    <a:lnTo>
                      <a:pt x="1055" y="32"/>
                    </a:lnTo>
                    <a:lnTo>
                      <a:pt x="911" y="7"/>
                    </a:lnTo>
                    <a:lnTo>
                      <a:pt x="776" y="0"/>
                    </a:lnTo>
                    <a:lnTo>
                      <a:pt x="637" y="4"/>
                    </a:lnTo>
                    <a:lnTo>
                      <a:pt x="525" y="26"/>
                    </a:lnTo>
                    <a:lnTo>
                      <a:pt x="380" y="68"/>
                    </a:lnTo>
                    <a:lnTo>
                      <a:pt x="335" y="102"/>
                    </a:lnTo>
                    <a:lnTo>
                      <a:pt x="272" y="154"/>
                    </a:lnTo>
                    <a:lnTo>
                      <a:pt x="211" y="209"/>
                    </a:lnTo>
                    <a:lnTo>
                      <a:pt x="171" y="251"/>
                    </a:lnTo>
                    <a:lnTo>
                      <a:pt x="137" y="308"/>
                    </a:lnTo>
                    <a:lnTo>
                      <a:pt x="95" y="391"/>
                    </a:lnTo>
                    <a:lnTo>
                      <a:pt x="59" y="466"/>
                    </a:lnTo>
                    <a:lnTo>
                      <a:pt x="42" y="498"/>
                    </a:lnTo>
                    <a:lnTo>
                      <a:pt x="0" y="686"/>
                    </a:lnTo>
                    <a:lnTo>
                      <a:pt x="0" y="831"/>
                    </a:lnTo>
                    <a:lnTo>
                      <a:pt x="27" y="981"/>
                    </a:lnTo>
                    <a:lnTo>
                      <a:pt x="86" y="1122"/>
                    </a:lnTo>
                    <a:lnTo>
                      <a:pt x="107" y="1163"/>
                    </a:lnTo>
                    <a:lnTo>
                      <a:pt x="97" y="1219"/>
                    </a:lnTo>
                    <a:lnTo>
                      <a:pt x="38" y="1298"/>
                    </a:lnTo>
                    <a:lnTo>
                      <a:pt x="33" y="1346"/>
                    </a:lnTo>
                    <a:lnTo>
                      <a:pt x="71" y="1437"/>
                    </a:lnTo>
                    <a:lnTo>
                      <a:pt x="133" y="1469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6" name="Freeform 9"/>
              <p:cNvSpPr>
                <a:spLocks/>
              </p:cNvSpPr>
              <p:nvPr/>
            </p:nvSpPr>
            <p:spPr bwMode="auto">
              <a:xfrm>
                <a:off x="2100" y="3974"/>
                <a:ext cx="270" cy="340"/>
              </a:xfrm>
              <a:custGeom>
                <a:avLst/>
                <a:gdLst>
                  <a:gd name="T0" fmla="*/ 207 w 542"/>
                  <a:gd name="T1" fmla="*/ 8 h 678"/>
                  <a:gd name="T2" fmla="*/ 173 w 542"/>
                  <a:gd name="T3" fmla="*/ 26 h 678"/>
                  <a:gd name="T4" fmla="*/ 142 w 542"/>
                  <a:gd name="T5" fmla="*/ 47 h 678"/>
                  <a:gd name="T6" fmla="*/ 112 w 542"/>
                  <a:gd name="T7" fmla="*/ 75 h 678"/>
                  <a:gd name="T8" fmla="*/ 84 w 542"/>
                  <a:gd name="T9" fmla="*/ 112 h 678"/>
                  <a:gd name="T10" fmla="*/ 60 w 542"/>
                  <a:gd name="T11" fmla="*/ 152 h 678"/>
                  <a:gd name="T12" fmla="*/ 43 w 542"/>
                  <a:gd name="T13" fmla="*/ 184 h 678"/>
                  <a:gd name="T14" fmla="*/ 36 w 542"/>
                  <a:gd name="T15" fmla="*/ 197 h 678"/>
                  <a:gd name="T16" fmla="*/ 9 w 542"/>
                  <a:gd name="T17" fmla="*/ 256 h 678"/>
                  <a:gd name="T18" fmla="*/ 0 w 542"/>
                  <a:gd name="T19" fmla="*/ 302 h 678"/>
                  <a:gd name="T20" fmla="*/ 0 w 542"/>
                  <a:gd name="T21" fmla="*/ 340 h 678"/>
                  <a:gd name="T22" fmla="*/ 16 w 542"/>
                  <a:gd name="T23" fmla="*/ 301 h 678"/>
                  <a:gd name="T24" fmla="*/ 23 w 542"/>
                  <a:gd name="T25" fmla="*/ 281 h 678"/>
                  <a:gd name="T26" fmla="*/ 40 w 542"/>
                  <a:gd name="T27" fmla="*/ 235 h 678"/>
                  <a:gd name="T28" fmla="*/ 61 w 542"/>
                  <a:gd name="T29" fmla="*/ 184 h 678"/>
                  <a:gd name="T30" fmla="*/ 79 w 542"/>
                  <a:gd name="T31" fmla="*/ 147 h 678"/>
                  <a:gd name="T32" fmla="*/ 97 w 542"/>
                  <a:gd name="T33" fmla="*/ 123 h 678"/>
                  <a:gd name="T34" fmla="*/ 117 w 542"/>
                  <a:gd name="T35" fmla="*/ 96 h 678"/>
                  <a:gd name="T36" fmla="*/ 135 w 542"/>
                  <a:gd name="T37" fmla="*/ 75 h 678"/>
                  <a:gd name="T38" fmla="*/ 141 w 542"/>
                  <a:gd name="T39" fmla="*/ 67 h 678"/>
                  <a:gd name="T40" fmla="*/ 149 w 542"/>
                  <a:gd name="T41" fmla="*/ 62 h 678"/>
                  <a:gd name="T42" fmla="*/ 166 w 542"/>
                  <a:gd name="T43" fmla="*/ 50 h 678"/>
                  <a:gd name="T44" fmla="*/ 187 w 542"/>
                  <a:gd name="T45" fmla="*/ 34 h 678"/>
                  <a:gd name="T46" fmla="*/ 207 w 542"/>
                  <a:gd name="T47" fmla="*/ 23 h 678"/>
                  <a:gd name="T48" fmla="*/ 246 w 542"/>
                  <a:gd name="T49" fmla="*/ 7 h 678"/>
                  <a:gd name="T50" fmla="*/ 270 w 542"/>
                  <a:gd name="T51" fmla="*/ 0 h 678"/>
                  <a:gd name="T52" fmla="*/ 207 w 542"/>
                  <a:gd name="T53" fmla="*/ 8 h 678"/>
                  <a:gd name="T54" fmla="*/ 207 w 542"/>
                  <a:gd name="T55" fmla="*/ 8 h 6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42"/>
                  <a:gd name="T85" fmla="*/ 0 h 678"/>
                  <a:gd name="T86" fmla="*/ 542 w 542"/>
                  <a:gd name="T87" fmla="*/ 678 h 67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42" h="678">
                    <a:moveTo>
                      <a:pt x="415" y="15"/>
                    </a:moveTo>
                    <a:lnTo>
                      <a:pt x="348" y="51"/>
                    </a:lnTo>
                    <a:lnTo>
                      <a:pt x="285" y="93"/>
                    </a:lnTo>
                    <a:lnTo>
                      <a:pt x="224" y="150"/>
                    </a:lnTo>
                    <a:lnTo>
                      <a:pt x="169" y="224"/>
                    </a:lnTo>
                    <a:lnTo>
                      <a:pt x="120" y="304"/>
                    </a:lnTo>
                    <a:lnTo>
                      <a:pt x="86" y="367"/>
                    </a:lnTo>
                    <a:lnTo>
                      <a:pt x="72" y="393"/>
                    </a:lnTo>
                    <a:lnTo>
                      <a:pt x="19" y="511"/>
                    </a:lnTo>
                    <a:lnTo>
                      <a:pt x="0" y="602"/>
                    </a:lnTo>
                    <a:lnTo>
                      <a:pt x="0" y="678"/>
                    </a:lnTo>
                    <a:lnTo>
                      <a:pt x="32" y="600"/>
                    </a:lnTo>
                    <a:lnTo>
                      <a:pt x="46" y="561"/>
                    </a:lnTo>
                    <a:lnTo>
                      <a:pt x="80" y="469"/>
                    </a:lnTo>
                    <a:lnTo>
                      <a:pt x="122" y="367"/>
                    </a:lnTo>
                    <a:lnTo>
                      <a:pt x="158" y="294"/>
                    </a:lnTo>
                    <a:lnTo>
                      <a:pt x="194" y="245"/>
                    </a:lnTo>
                    <a:lnTo>
                      <a:pt x="234" y="192"/>
                    </a:lnTo>
                    <a:lnTo>
                      <a:pt x="270" y="150"/>
                    </a:lnTo>
                    <a:lnTo>
                      <a:pt x="283" y="133"/>
                    </a:lnTo>
                    <a:lnTo>
                      <a:pt x="299" y="123"/>
                    </a:lnTo>
                    <a:lnTo>
                      <a:pt x="333" y="99"/>
                    </a:lnTo>
                    <a:lnTo>
                      <a:pt x="375" y="68"/>
                    </a:lnTo>
                    <a:lnTo>
                      <a:pt x="415" y="45"/>
                    </a:lnTo>
                    <a:lnTo>
                      <a:pt x="494" y="13"/>
                    </a:lnTo>
                    <a:lnTo>
                      <a:pt x="542" y="0"/>
                    </a:lnTo>
                    <a:lnTo>
                      <a:pt x="415" y="15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7" name="Freeform 10"/>
              <p:cNvSpPr>
                <a:spLocks/>
              </p:cNvSpPr>
              <p:nvPr/>
            </p:nvSpPr>
            <p:spPr bwMode="auto">
              <a:xfrm>
                <a:off x="658" y="5199"/>
                <a:ext cx="150" cy="64"/>
              </a:xfrm>
              <a:custGeom>
                <a:avLst/>
                <a:gdLst>
                  <a:gd name="T0" fmla="*/ 145 w 301"/>
                  <a:gd name="T1" fmla="*/ 64 h 129"/>
                  <a:gd name="T2" fmla="*/ 3 w 301"/>
                  <a:gd name="T3" fmla="*/ 58 h 129"/>
                  <a:gd name="T4" fmla="*/ 0 w 301"/>
                  <a:gd name="T5" fmla="*/ 7 h 129"/>
                  <a:gd name="T6" fmla="*/ 44 w 301"/>
                  <a:gd name="T7" fmla="*/ 0 h 129"/>
                  <a:gd name="T8" fmla="*/ 78 w 301"/>
                  <a:gd name="T9" fmla="*/ 2 h 129"/>
                  <a:gd name="T10" fmla="*/ 150 w 301"/>
                  <a:gd name="T11" fmla="*/ 7 h 129"/>
                  <a:gd name="T12" fmla="*/ 145 w 301"/>
                  <a:gd name="T13" fmla="*/ 64 h 129"/>
                  <a:gd name="T14" fmla="*/ 145 w 301"/>
                  <a:gd name="T15" fmla="*/ 64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1"/>
                  <a:gd name="T25" fmla="*/ 0 h 129"/>
                  <a:gd name="T26" fmla="*/ 301 w 301"/>
                  <a:gd name="T27" fmla="*/ 129 h 1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1" h="129">
                    <a:moveTo>
                      <a:pt x="291" y="129"/>
                    </a:moveTo>
                    <a:lnTo>
                      <a:pt x="6" y="117"/>
                    </a:lnTo>
                    <a:lnTo>
                      <a:pt x="0" y="15"/>
                    </a:lnTo>
                    <a:lnTo>
                      <a:pt x="88" y="0"/>
                    </a:lnTo>
                    <a:lnTo>
                      <a:pt x="156" y="5"/>
                    </a:lnTo>
                    <a:lnTo>
                      <a:pt x="301" y="15"/>
                    </a:lnTo>
                    <a:lnTo>
                      <a:pt x="291" y="129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8" name="Freeform 11"/>
              <p:cNvSpPr>
                <a:spLocks/>
              </p:cNvSpPr>
              <p:nvPr/>
            </p:nvSpPr>
            <p:spPr bwMode="auto">
              <a:xfrm>
                <a:off x="13" y="4913"/>
                <a:ext cx="855" cy="307"/>
              </a:xfrm>
              <a:custGeom>
                <a:avLst/>
                <a:gdLst>
                  <a:gd name="T0" fmla="*/ 812 w 1709"/>
                  <a:gd name="T1" fmla="*/ 297 h 614"/>
                  <a:gd name="T2" fmla="*/ 789 w 1709"/>
                  <a:gd name="T3" fmla="*/ 279 h 614"/>
                  <a:gd name="T4" fmla="*/ 774 w 1709"/>
                  <a:gd name="T5" fmla="*/ 270 h 614"/>
                  <a:gd name="T6" fmla="*/ 752 w 1709"/>
                  <a:gd name="T7" fmla="*/ 260 h 614"/>
                  <a:gd name="T8" fmla="*/ 724 w 1709"/>
                  <a:gd name="T9" fmla="*/ 248 h 614"/>
                  <a:gd name="T10" fmla="*/ 690 w 1709"/>
                  <a:gd name="T11" fmla="*/ 235 h 614"/>
                  <a:gd name="T12" fmla="*/ 649 w 1709"/>
                  <a:gd name="T13" fmla="*/ 222 h 614"/>
                  <a:gd name="T14" fmla="*/ 606 w 1709"/>
                  <a:gd name="T15" fmla="*/ 210 h 614"/>
                  <a:gd name="T16" fmla="*/ 561 w 1709"/>
                  <a:gd name="T17" fmla="*/ 199 h 614"/>
                  <a:gd name="T18" fmla="*/ 518 w 1709"/>
                  <a:gd name="T19" fmla="*/ 190 h 614"/>
                  <a:gd name="T20" fmla="*/ 451 w 1709"/>
                  <a:gd name="T21" fmla="*/ 175 h 614"/>
                  <a:gd name="T22" fmla="*/ 423 w 1709"/>
                  <a:gd name="T23" fmla="*/ 171 h 614"/>
                  <a:gd name="T24" fmla="*/ 392 w 1709"/>
                  <a:gd name="T25" fmla="*/ 160 h 614"/>
                  <a:gd name="T26" fmla="*/ 358 w 1709"/>
                  <a:gd name="T27" fmla="*/ 150 h 614"/>
                  <a:gd name="T28" fmla="*/ 317 w 1709"/>
                  <a:gd name="T29" fmla="*/ 137 h 614"/>
                  <a:gd name="T30" fmla="*/ 271 w 1709"/>
                  <a:gd name="T31" fmla="*/ 124 h 614"/>
                  <a:gd name="T32" fmla="*/ 225 w 1709"/>
                  <a:gd name="T33" fmla="*/ 111 h 614"/>
                  <a:gd name="T34" fmla="*/ 183 w 1709"/>
                  <a:gd name="T35" fmla="*/ 100 h 614"/>
                  <a:gd name="T36" fmla="*/ 145 w 1709"/>
                  <a:gd name="T37" fmla="*/ 92 h 614"/>
                  <a:gd name="T38" fmla="*/ 41 w 1709"/>
                  <a:gd name="T39" fmla="*/ 79 h 614"/>
                  <a:gd name="T40" fmla="*/ 0 w 1709"/>
                  <a:gd name="T41" fmla="*/ 78 h 614"/>
                  <a:gd name="T42" fmla="*/ 11 w 1709"/>
                  <a:gd name="T43" fmla="*/ 0 h 614"/>
                  <a:gd name="T44" fmla="*/ 70 w 1709"/>
                  <a:gd name="T45" fmla="*/ 8 h 614"/>
                  <a:gd name="T46" fmla="*/ 140 w 1709"/>
                  <a:gd name="T47" fmla="*/ 24 h 614"/>
                  <a:gd name="T48" fmla="*/ 326 w 1709"/>
                  <a:gd name="T49" fmla="*/ 81 h 614"/>
                  <a:gd name="T50" fmla="*/ 567 w 1709"/>
                  <a:gd name="T51" fmla="*/ 159 h 614"/>
                  <a:gd name="T52" fmla="*/ 752 w 1709"/>
                  <a:gd name="T53" fmla="*/ 146 h 614"/>
                  <a:gd name="T54" fmla="*/ 855 w 1709"/>
                  <a:gd name="T55" fmla="*/ 135 h 614"/>
                  <a:gd name="T56" fmla="*/ 833 w 1709"/>
                  <a:gd name="T57" fmla="*/ 208 h 614"/>
                  <a:gd name="T58" fmla="*/ 833 w 1709"/>
                  <a:gd name="T59" fmla="*/ 307 h 614"/>
                  <a:gd name="T60" fmla="*/ 812 w 1709"/>
                  <a:gd name="T61" fmla="*/ 297 h 614"/>
                  <a:gd name="T62" fmla="*/ 812 w 1709"/>
                  <a:gd name="T63" fmla="*/ 297 h 6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09"/>
                  <a:gd name="T97" fmla="*/ 0 h 614"/>
                  <a:gd name="T98" fmla="*/ 1709 w 1709"/>
                  <a:gd name="T99" fmla="*/ 614 h 6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09" h="614">
                    <a:moveTo>
                      <a:pt x="1623" y="594"/>
                    </a:moveTo>
                    <a:lnTo>
                      <a:pt x="1577" y="557"/>
                    </a:lnTo>
                    <a:lnTo>
                      <a:pt x="1547" y="540"/>
                    </a:lnTo>
                    <a:lnTo>
                      <a:pt x="1503" y="519"/>
                    </a:lnTo>
                    <a:lnTo>
                      <a:pt x="1448" y="495"/>
                    </a:lnTo>
                    <a:lnTo>
                      <a:pt x="1380" y="470"/>
                    </a:lnTo>
                    <a:lnTo>
                      <a:pt x="1298" y="443"/>
                    </a:lnTo>
                    <a:lnTo>
                      <a:pt x="1211" y="420"/>
                    </a:lnTo>
                    <a:lnTo>
                      <a:pt x="1121" y="398"/>
                    </a:lnTo>
                    <a:lnTo>
                      <a:pt x="1036" y="379"/>
                    </a:lnTo>
                    <a:lnTo>
                      <a:pt x="901" y="350"/>
                    </a:lnTo>
                    <a:lnTo>
                      <a:pt x="846" y="341"/>
                    </a:lnTo>
                    <a:lnTo>
                      <a:pt x="783" y="320"/>
                    </a:lnTo>
                    <a:lnTo>
                      <a:pt x="716" y="299"/>
                    </a:lnTo>
                    <a:lnTo>
                      <a:pt x="633" y="274"/>
                    </a:lnTo>
                    <a:lnTo>
                      <a:pt x="541" y="247"/>
                    </a:lnTo>
                    <a:lnTo>
                      <a:pt x="450" y="221"/>
                    </a:lnTo>
                    <a:lnTo>
                      <a:pt x="365" y="200"/>
                    </a:lnTo>
                    <a:lnTo>
                      <a:pt x="290" y="183"/>
                    </a:lnTo>
                    <a:lnTo>
                      <a:pt x="81" y="158"/>
                    </a:lnTo>
                    <a:lnTo>
                      <a:pt x="0" y="156"/>
                    </a:lnTo>
                    <a:lnTo>
                      <a:pt x="21" y="0"/>
                    </a:lnTo>
                    <a:lnTo>
                      <a:pt x="140" y="15"/>
                    </a:lnTo>
                    <a:lnTo>
                      <a:pt x="279" y="48"/>
                    </a:lnTo>
                    <a:lnTo>
                      <a:pt x="652" y="162"/>
                    </a:lnTo>
                    <a:lnTo>
                      <a:pt x="1133" y="318"/>
                    </a:lnTo>
                    <a:lnTo>
                      <a:pt x="1503" y="291"/>
                    </a:lnTo>
                    <a:lnTo>
                      <a:pt x="1709" y="270"/>
                    </a:lnTo>
                    <a:lnTo>
                      <a:pt x="1665" y="415"/>
                    </a:lnTo>
                    <a:lnTo>
                      <a:pt x="1665" y="614"/>
                    </a:lnTo>
                    <a:lnTo>
                      <a:pt x="1623" y="594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9" name="Freeform 12"/>
              <p:cNvSpPr>
                <a:spLocks/>
              </p:cNvSpPr>
              <p:nvPr/>
            </p:nvSpPr>
            <p:spPr bwMode="auto">
              <a:xfrm>
                <a:off x="1798" y="4637"/>
                <a:ext cx="140" cy="126"/>
              </a:xfrm>
              <a:custGeom>
                <a:avLst/>
                <a:gdLst>
                  <a:gd name="T0" fmla="*/ 112 w 279"/>
                  <a:gd name="T1" fmla="*/ 0 h 253"/>
                  <a:gd name="T2" fmla="*/ 25 w 279"/>
                  <a:gd name="T3" fmla="*/ 54 h 253"/>
                  <a:gd name="T4" fmla="*/ 0 w 279"/>
                  <a:gd name="T5" fmla="*/ 83 h 253"/>
                  <a:gd name="T6" fmla="*/ 5 w 279"/>
                  <a:gd name="T7" fmla="*/ 126 h 253"/>
                  <a:gd name="T8" fmla="*/ 73 w 279"/>
                  <a:gd name="T9" fmla="*/ 102 h 253"/>
                  <a:gd name="T10" fmla="*/ 140 w 279"/>
                  <a:gd name="T11" fmla="*/ 44 h 253"/>
                  <a:gd name="T12" fmla="*/ 140 w 279"/>
                  <a:gd name="T13" fmla="*/ 7 h 253"/>
                  <a:gd name="T14" fmla="*/ 112 w 279"/>
                  <a:gd name="T15" fmla="*/ 0 h 253"/>
                  <a:gd name="T16" fmla="*/ 112 w 279"/>
                  <a:gd name="T17" fmla="*/ 0 h 2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9"/>
                  <a:gd name="T28" fmla="*/ 0 h 253"/>
                  <a:gd name="T29" fmla="*/ 279 w 279"/>
                  <a:gd name="T30" fmla="*/ 253 h 2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9" h="253">
                    <a:moveTo>
                      <a:pt x="224" y="0"/>
                    </a:moveTo>
                    <a:lnTo>
                      <a:pt x="49" y="108"/>
                    </a:lnTo>
                    <a:lnTo>
                      <a:pt x="0" y="167"/>
                    </a:lnTo>
                    <a:lnTo>
                      <a:pt x="9" y="253"/>
                    </a:lnTo>
                    <a:lnTo>
                      <a:pt x="146" y="205"/>
                    </a:lnTo>
                    <a:lnTo>
                      <a:pt x="279" y="89"/>
                    </a:lnTo>
                    <a:lnTo>
                      <a:pt x="279" y="15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0" name="Freeform 13"/>
              <p:cNvSpPr>
                <a:spLocks/>
              </p:cNvSpPr>
              <p:nvPr/>
            </p:nvSpPr>
            <p:spPr bwMode="auto">
              <a:xfrm>
                <a:off x="2116" y="3972"/>
                <a:ext cx="319" cy="500"/>
              </a:xfrm>
              <a:custGeom>
                <a:avLst/>
                <a:gdLst>
                  <a:gd name="T0" fmla="*/ 214 w 639"/>
                  <a:gd name="T1" fmla="*/ 46 h 1000"/>
                  <a:gd name="T2" fmla="*/ 174 w 639"/>
                  <a:gd name="T3" fmla="*/ 78 h 1000"/>
                  <a:gd name="T4" fmla="*/ 138 w 639"/>
                  <a:gd name="T5" fmla="*/ 116 h 1000"/>
                  <a:gd name="T6" fmla="*/ 120 w 639"/>
                  <a:gd name="T7" fmla="*/ 139 h 1000"/>
                  <a:gd name="T8" fmla="*/ 104 w 639"/>
                  <a:gd name="T9" fmla="*/ 166 h 1000"/>
                  <a:gd name="T10" fmla="*/ 78 w 639"/>
                  <a:gd name="T11" fmla="*/ 213 h 1000"/>
                  <a:gd name="T12" fmla="*/ 61 w 639"/>
                  <a:gd name="T13" fmla="*/ 251 h 1000"/>
                  <a:gd name="T14" fmla="*/ 43 w 639"/>
                  <a:gd name="T15" fmla="*/ 323 h 1000"/>
                  <a:gd name="T16" fmla="*/ 43 w 639"/>
                  <a:gd name="T17" fmla="*/ 442 h 1000"/>
                  <a:gd name="T18" fmla="*/ 54 w 639"/>
                  <a:gd name="T19" fmla="*/ 500 h 1000"/>
                  <a:gd name="T20" fmla="*/ 16 w 639"/>
                  <a:gd name="T21" fmla="*/ 466 h 1000"/>
                  <a:gd name="T22" fmla="*/ 0 w 639"/>
                  <a:gd name="T23" fmla="*/ 372 h 1000"/>
                  <a:gd name="T24" fmla="*/ 1 w 639"/>
                  <a:gd name="T25" fmla="*/ 303 h 1000"/>
                  <a:gd name="T26" fmla="*/ 21 w 639"/>
                  <a:gd name="T27" fmla="*/ 236 h 1000"/>
                  <a:gd name="T28" fmla="*/ 37 w 639"/>
                  <a:gd name="T29" fmla="*/ 186 h 1000"/>
                  <a:gd name="T30" fmla="*/ 54 w 639"/>
                  <a:gd name="T31" fmla="*/ 146 h 1000"/>
                  <a:gd name="T32" fmla="*/ 65 w 639"/>
                  <a:gd name="T33" fmla="*/ 130 h 1000"/>
                  <a:gd name="T34" fmla="*/ 77 w 639"/>
                  <a:gd name="T35" fmla="*/ 114 h 1000"/>
                  <a:gd name="T36" fmla="*/ 103 w 639"/>
                  <a:gd name="T37" fmla="*/ 82 h 1000"/>
                  <a:gd name="T38" fmla="*/ 125 w 639"/>
                  <a:gd name="T39" fmla="*/ 56 h 1000"/>
                  <a:gd name="T40" fmla="*/ 135 w 639"/>
                  <a:gd name="T41" fmla="*/ 46 h 1000"/>
                  <a:gd name="T42" fmla="*/ 196 w 639"/>
                  <a:gd name="T43" fmla="*/ 18 h 1000"/>
                  <a:gd name="T44" fmla="*/ 262 w 639"/>
                  <a:gd name="T45" fmla="*/ 0 h 1000"/>
                  <a:gd name="T46" fmla="*/ 319 w 639"/>
                  <a:gd name="T47" fmla="*/ 0 h 1000"/>
                  <a:gd name="T48" fmla="*/ 286 w 639"/>
                  <a:gd name="T49" fmla="*/ 10 h 1000"/>
                  <a:gd name="T50" fmla="*/ 246 w 639"/>
                  <a:gd name="T51" fmla="*/ 22 h 1000"/>
                  <a:gd name="T52" fmla="*/ 226 w 639"/>
                  <a:gd name="T53" fmla="*/ 36 h 1000"/>
                  <a:gd name="T54" fmla="*/ 214 w 639"/>
                  <a:gd name="T55" fmla="*/ 46 h 1000"/>
                  <a:gd name="T56" fmla="*/ 214 w 639"/>
                  <a:gd name="T57" fmla="*/ 46 h 10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39"/>
                  <a:gd name="T88" fmla="*/ 0 h 1000"/>
                  <a:gd name="T89" fmla="*/ 639 w 639"/>
                  <a:gd name="T90" fmla="*/ 1000 h 10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39" h="1000">
                    <a:moveTo>
                      <a:pt x="428" y="91"/>
                    </a:moveTo>
                    <a:lnTo>
                      <a:pt x="348" y="156"/>
                    </a:lnTo>
                    <a:lnTo>
                      <a:pt x="276" y="232"/>
                    </a:lnTo>
                    <a:lnTo>
                      <a:pt x="240" y="277"/>
                    </a:lnTo>
                    <a:lnTo>
                      <a:pt x="208" y="331"/>
                    </a:lnTo>
                    <a:lnTo>
                      <a:pt x="156" y="426"/>
                    </a:lnTo>
                    <a:lnTo>
                      <a:pt x="122" y="502"/>
                    </a:lnTo>
                    <a:lnTo>
                      <a:pt x="86" y="646"/>
                    </a:lnTo>
                    <a:lnTo>
                      <a:pt x="86" y="884"/>
                    </a:lnTo>
                    <a:lnTo>
                      <a:pt x="109" y="1000"/>
                    </a:lnTo>
                    <a:lnTo>
                      <a:pt x="33" y="932"/>
                    </a:lnTo>
                    <a:lnTo>
                      <a:pt x="0" y="743"/>
                    </a:lnTo>
                    <a:lnTo>
                      <a:pt x="2" y="606"/>
                    </a:lnTo>
                    <a:lnTo>
                      <a:pt x="42" y="471"/>
                    </a:lnTo>
                    <a:lnTo>
                      <a:pt x="75" y="371"/>
                    </a:lnTo>
                    <a:lnTo>
                      <a:pt x="109" y="291"/>
                    </a:lnTo>
                    <a:lnTo>
                      <a:pt x="130" y="260"/>
                    </a:lnTo>
                    <a:lnTo>
                      <a:pt x="154" y="228"/>
                    </a:lnTo>
                    <a:lnTo>
                      <a:pt x="206" y="163"/>
                    </a:lnTo>
                    <a:lnTo>
                      <a:pt x="251" y="112"/>
                    </a:lnTo>
                    <a:lnTo>
                      <a:pt x="270" y="91"/>
                    </a:lnTo>
                    <a:lnTo>
                      <a:pt x="392" y="36"/>
                    </a:lnTo>
                    <a:lnTo>
                      <a:pt x="525" y="0"/>
                    </a:lnTo>
                    <a:lnTo>
                      <a:pt x="639" y="0"/>
                    </a:lnTo>
                    <a:lnTo>
                      <a:pt x="573" y="19"/>
                    </a:lnTo>
                    <a:lnTo>
                      <a:pt x="493" y="44"/>
                    </a:lnTo>
                    <a:lnTo>
                      <a:pt x="453" y="72"/>
                    </a:lnTo>
                    <a:lnTo>
                      <a:pt x="428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1" name="Freeform 14"/>
              <p:cNvSpPr>
                <a:spLocks/>
              </p:cNvSpPr>
              <p:nvPr/>
            </p:nvSpPr>
            <p:spPr bwMode="auto">
              <a:xfrm>
                <a:off x="2711" y="4280"/>
                <a:ext cx="110" cy="329"/>
              </a:xfrm>
              <a:custGeom>
                <a:avLst/>
                <a:gdLst>
                  <a:gd name="T0" fmla="*/ 102 w 221"/>
                  <a:gd name="T1" fmla="*/ 60 h 658"/>
                  <a:gd name="T2" fmla="*/ 100 w 221"/>
                  <a:gd name="T3" fmla="*/ 88 h 658"/>
                  <a:gd name="T4" fmla="*/ 88 w 221"/>
                  <a:gd name="T5" fmla="*/ 160 h 658"/>
                  <a:gd name="T6" fmla="*/ 75 w 221"/>
                  <a:gd name="T7" fmla="*/ 201 h 658"/>
                  <a:gd name="T8" fmla="*/ 61 w 221"/>
                  <a:gd name="T9" fmla="*/ 237 h 658"/>
                  <a:gd name="T10" fmla="*/ 43 w 221"/>
                  <a:gd name="T11" fmla="*/ 267 h 658"/>
                  <a:gd name="T12" fmla="*/ 32 w 221"/>
                  <a:gd name="T13" fmla="*/ 281 h 658"/>
                  <a:gd name="T14" fmla="*/ 7 w 221"/>
                  <a:gd name="T15" fmla="*/ 311 h 658"/>
                  <a:gd name="T16" fmla="*/ 0 w 221"/>
                  <a:gd name="T17" fmla="*/ 329 h 658"/>
                  <a:gd name="T18" fmla="*/ 18 w 221"/>
                  <a:gd name="T19" fmla="*/ 316 h 658"/>
                  <a:gd name="T20" fmla="*/ 51 w 221"/>
                  <a:gd name="T21" fmla="*/ 282 h 658"/>
                  <a:gd name="T22" fmla="*/ 67 w 221"/>
                  <a:gd name="T23" fmla="*/ 256 h 658"/>
                  <a:gd name="T24" fmla="*/ 83 w 221"/>
                  <a:gd name="T25" fmla="*/ 225 h 658"/>
                  <a:gd name="T26" fmla="*/ 99 w 221"/>
                  <a:gd name="T27" fmla="*/ 187 h 658"/>
                  <a:gd name="T28" fmla="*/ 109 w 221"/>
                  <a:gd name="T29" fmla="*/ 123 h 658"/>
                  <a:gd name="T30" fmla="*/ 110 w 221"/>
                  <a:gd name="T31" fmla="*/ 33 h 658"/>
                  <a:gd name="T32" fmla="*/ 105 w 221"/>
                  <a:gd name="T33" fmla="*/ 0 h 658"/>
                  <a:gd name="T34" fmla="*/ 102 w 221"/>
                  <a:gd name="T35" fmla="*/ 60 h 658"/>
                  <a:gd name="T36" fmla="*/ 102 w 221"/>
                  <a:gd name="T37" fmla="*/ 60 h 6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1"/>
                  <a:gd name="T58" fmla="*/ 0 h 658"/>
                  <a:gd name="T59" fmla="*/ 221 w 221"/>
                  <a:gd name="T60" fmla="*/ 658 h 6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1" h="658">
                    <a:moveTo>
                      <a:pt x="204" y="120"/>
                    </a:moveTo>
                    <a:lnTo>
                      <a:pt x="200" y="175"/>
                    </a:lnTo>
                    <a:lnTo>
                      <a:pt x="177" y="319"/>
                    </a:lnTo>
                    <a:lnTo>
                      <a:pt x="151" y="401"/>
                    </a:lnTo>
                    <a:lnTo>
                      <a:pt x="122" y="473"/>
                    </a:lnTo>
                    <a:lnTo>
                      <a:pt x="86" y="534"/>
                    </a:lnTo>
                    <a:lnTo>
                      <a:pt x="65" y="561"/>
                    </a:lnTo>
                    <a:lnTo>
                      <a:pt x="14" y="622"/>
                    </a:lnTo>
                    <a:lnTo>
                      <a:pt x="0" y="658"/>
                    </a:lnTo>
                    <a:lnTo>
                      <a:pt x="37" y="631"/>
                    </a:lnTo>
                    <a:lnTo>
                      <a:pt x="103" y="563"/>
                    </a:lnTo>
                    <a:lnTo>
                      <a:pt x="135" y="511"/>
                    </a:lnTo>
                    <a:lnTo>
                      <a:pt x="166" y="449"/>
                    </a:lnTo>
                    <a:lnTo>
                      <a:pt x="198" y="374"/>
                    </a:lnTo>
                    <a:lnTo>
                      <a:pt x="219" y="245"/>
                    </a:lnTo>
                    <a:lnTo>
                      <a:pt x="221" y="65"/>
                    </a:lnTo>
                    <a:lnTo>
                      <a:pt x="210" y="0"/>
                    </a:lnTo>
                    <a:lnTo>
                      <a:pt x="204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2" name="Freeform 15"/>
              <p:cNvSpPr>
                <a:spLocks/>
              </p:cNvSpPr>
              <p:nvPr/>
            </p:nvSpPr>
            <p:spPr bwMode="auto">
              <a:xfrm>
                <a:off x="2572" y="4004"/>
                <a:ext cx="205" cy="301"/>
              </a:xfrm>
              <a:custGeom>
                <a:avLst/>
                <a:gdLst>
                  <a:gd name="T0" fmla="*/ 75 w 411"/>
                  <a:gd name="T1" fmla="*/ 16 h 602"/>
                  <a:gd name="T2" fmla="*/ 105 w 411"/>
                  <a:gd name="T3" fmla="*/ 39 h 602"/>
                  <a:gd name="T4" fmla="*/ 131 w 411"/>
                  <a:gd name="T5" fmla="*/ 62 h 602"/>
                  <a:gd name="T6" fmla="*/ 153 w 411"/>
                  <a:gd name="T7" fmla="*/ 89 h 602"/>
                  <a:gd name="T8" fmla="*/ 180 w 411"/>
                  <a:gd name="T9" fmla="*/ 142 h 602"/>
                  <a:gd name="T10" fmla="*/ 191 w 411"/>
                  <a:gd name="T11" fmla="*/ 166 h 602"/>
                  <a:gd name="T12" fmla="*/ 205 w 411"/>
                  <a:gd name="T13" fmla="*/ 239 h 602"/>
                  <a:gd name="T14" fmla="*/ 205 w 411"/>
                  <a:gd name="T15" fmla="*/ 294 h 602"/>
                  <a:gd name="T16" fmla="*/ 205 w 411"/>
                  <a:gd name="T17" fmla="*/ 300 h 602"/>
                  <a:gd name="T18" fmla="*/ 192 w 411"/>
                  <a:gd name="T19" fmla="*/ 301 h 602"/>
                  <a:gd name="T20" fmla="*/ 176 w 411"/>
                  <a:gd name="T21" fmla="*/ 270 h 602"/>
                  <a:gd name="T22" fmla="*/ 172 w 411"/>
                  <a:gd name="T23" fmla="*/ 245 h 602"/>
                  <a:gd name="T24" fmla="*/ 164 w 411"/>
                  <a:gd name="T25" fmla="*/ 213 h 602"/>
                  <a:gd name="T26" fmla="*/ 152 w 411"/>
                  <a:gd name="T27" fmla="*/ 183 h 602"/>
                  <a:gd name="T28" fmla="*/ 133 w 411"/>
                  <a:gd name="T29" fmla="*/ 150 h 602"/>
                  <a:gd name="T30" fmla="*/ 107 w 411"/>
                  <a:gd name="T31" fmla="*/ 119 h 602"/>
                  <a:gd name="T32" fmla="*/ 81 w 411"/>
                  <a:gd name="T33" fmla="*/ 90 h 602"/>
                  <a:gd name="T34" fmla="*/ 53 w 411"/>
                  <a:gd name="T35" fmla="*/ 62 h 602"/>
                  <a:gd name="T36" fmla="*/ 0 w 411"/>
                  <a:gd name="T37" fmla="*/ 30 h 602"/>
                  <a:gd name="T38" fmla="*/ 3 w 411"/>
                  <a:gd name="T39" fmla="*/ 0 h 602"/>
                  <a:gd name="T40" fmla="*/ 44 w 411"/>
                  <a:gd name="T41" fmla="*/ 6 h 602"/>
                  <a:gd name="T42" fmla="*/ 75 w 411"/>
                  <a:gd name="T43" fmla="*/ 16 h 602"/>
                  <a:gd name="T44" fmla="*/ 75 w 411"/>
                  <a:gd name="T45" fmla="*/ 16 h 60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11"/>
                  <a:gd name="T70" fmla="*/ 0 h 602"/>
                  <a:gd name="T71" fmla="*/ 411 w 411"/>
                  <a:gd name="T72" fmla="*/ 602 h 60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11" h="602">
                    <a:moveTo>
                      <a:pt x="150" y="32"/>
                    </a:moveTo>
                    <a:lnTo>
                      <a:pt x="211" y="78"/>
                    </a:lnTo>
                    <a:lnTo>
                      <a:pt x="262" y="123"/>
                    </a:lnTo>
                    <a:lnTo>
                      <a:pt x="306" y="178"/>
                    </a:lnTo>
                    <a:lnTo>
                      <a:pt x="361" y="283"/>
                    </a:lnTo>
                    <a:lnTo>
                      <a:pt x="382" y="332"/>
                    </a:lnTo>
                    <a:lnTo>
                      <a:pt x="411" y="477"/>
                    </a:lnTo>
                    <a:lnTo>
                      <a:pt x="411" y="587"/>
                    </a:lnTo>
                    <a:lnTo>
                      <a:pt x="411" y="600"/>
                    </a:lnTo>
                    <a:lnTo>
                      <a:pt x="384" y="602"/>
                    </a:lnTo>
                    <a:lnTo>
                      <a:pt x="352" y="540"/>
                    </a:lnTo>
                    <a:lnTo>
                      <a:pt x="344" y="490"/>
                    </a:lnTo>
                    <a:lnTo>
                      <a:pt x="329" y="425"/>
                    </a:lnTo>
                    <a:lnTo>
                      <a:pt x="304" y="365"/>
                    </a:lnTo>
                    <a:lnTo>
                      <a:pt x="266" y="300"/>
                    </a:lnTo>
                    <a:lnTo>
                      <a:pt x="215" y="237"/>
                    </a:lnTo>
                    <a:lnTo>
                      <a:pt x="163" y="180"/>
                    </a:lnTo>
                    <a:lnTo>
                      <a:pt x="106" y="123"/>
                    </a:lnTo>
                    <a:lnTo>
                      <a:pt x="0" y="60"/>
                    </a:lnTo>
                    <a:lnTo>
                      <a:pt x="6" y="0"/>
                    </a:lnTo>
                    <a:lnTo>
                      <a:pt x="89" y="11"/>
                    </a:lnTo>
                    <a:lnTo>
                      <a:pt x="150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3" name="Freeform 16"/>
              <p:cNvSpPr>
                <a:spLocks/>
              </p:cNvSpPr>
              <p:nvPr/>
            </p:nvSpPr>
            <p:spPr bwMode="auto">
              <a:xfrm>
                <a:off x="2745" y="4100"/>
                <a:ext cx="64" cy="388"/>
              </a:xfrm>
              <a:custGeom>
                <a:avLst/>
                <a:gdLst>
                  <a:gd name="T0" fmla="*/ 0 w 127"/>
                  <a:gd name="T1" fmla="*/ 0 h 775"/>
                  <a:gd name="T2" fmla="*/ 16 w 127"/>
                  <a:gd name="T3" fmla="*/ 37 h 775"/>
                  <a:gd name="T4" fmla="*/ 41 w 127"/>
                  <a:gd name="T5" fmla="*/ 117 h 775"/>
                  <a:gd name="T6" fmla="*/ 52 w 127"/>
                  <a:gd name="T7" fmla="*/ 263 h 775"/>
                  <a:gd name="T8" fmla="*/ 41 w 127"/>
                  <a:gd name="T9" fmla="*/ 336 h 775"/>
                  <a:gd name="T10" fmla="*/ 33 w 127"/>
                  <a:gd name="T11" fmla="*/ 365 h 775"/>
                  <a:gd name="T12" fmla="*/ 26 w 127"/>
                  <a:gd name="T13" fmla="*/ 388 h 775"/>
                  <a:gd name="T14" fmla="*/ 44 w 127"/>
                  <a:gd name="T15" fmla="*/ 367 h 775"/>
                  <a:gd name="T16" fmla="*/ 52 w 127"/>
                  <a:gd name="T17" fmla="*/ 326 h 775"/>
                  <a:gd name="T18" fmla="*/ 64 w 127"/>
                  <a:gd name="T19" fmla="*/ 248 h 775"/>
                  <a:gd name="T20" fmla="*/ 58 w 127"/>
                  <a:gd name="T21" fmla="*/ 124 h 775"/>
                  <a:gd name="T22" fmla="*/ 41 w 127"/>
                  <a:gd name="T23" fmla="*/ 65 h 775"/>
                  <a:gd name="T24" fmla="*/ 0 w 127"/>
                  <a:gd name="T25" fmla="*/ 0 h 775"/>
                  <a:gd name="T26" fmla="*/ 0 w 127"/>
                  <a:gd name="T27" fmla="*/ 0 h 7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775"/>
                  <a:gd name="T44" fmla="*/ 127 w 127"/>
                  <a:gd name="T45" fmla="*/ 775 h 77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775">
                    <a:moveTo>
                      <a:pt x="0" y="0"/>
                    </a:moveTo>
                    <a:lnTo>
                      <a:pt x="32" y="74"/>
                    </a:lnTo>
                    <a:lnTo>
                      <a:pt x="82" y="233"/>
                    </a:lnTo>
                    <a:lnTo>
                      <a:pt x="104" y="526"/>
                    </a:lnTo>
                    <a:lnTo>
                      <a:pt x="82" y="671"/>
                    </a:lnTo>
                    <a:lnTo>
                      <a:pt x="66" y="730"/>
                    </a:lnTo>
                    <a:lnTo>
                      <a:pt x="51" y="775"/>
                    </a:lnTo>
                    <a:lnTo>
                      <a:pt x="87" y="734"/>
                    </a:lnTo>
                    <a:lnTo>
                      <a:pt x="104" y="652"/>
                    </a:lnTo>
                    <a:lnTo>
                      <a:pt x="127" y="496"/>
                    </a:lnTo>
                    <a:lnTo>
                      <a:pt x="116" y="247"/>
                    </a:lnTo>
                    <a:lnTo>
                      <a:pt x="82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4" name="Freeform 17"/>
              <p:cNvSpPr>
                <a:spLocks/>
              </p:cNvSpPr>
              <p:nvPr/>
            </p:nvSpPr>
            <p:spPr bwMode="auto">
              <a:xfrm>
                <a:off x="2236" y="4568"/>
                <a:ext cx="491" cy="127"/>
              </a:xfrm>
              <a:custGeom>
                <a:avLst/>
                <a:gdLst>
                  <a:gd name="T0" fmla="*/ 0 w 981"/>
                  <a:gd name="T1" fmla="*/ 53 h 253"/>
                  <a:gd name="T2" fmla="*/ 14 w 981"/>
                  <a:gd name="T3" fmla="*/ 61 h 253"/>
                  <a:gd name="T4" fmla="*/ 47 w 981"/>
                  <a:gd name="T5" fmla="*/ 80 h 253"/>
                  <a:gd name="T6" fmla="*/ 66 w 981"/>
                  <a:gd name="T7" fmla="*/ 91 h 253"/>
                  <a:gd name="T8" fmla="*/ 84 w 981"/>
                  <a:gd name="T9" fmla="*/ 100 h 253"/>
                  <a:gd name="T10" fmla="*/ 111 w 981"/>
                  <a:gd name="T11" fmla="*/ 111 h 253"/>
                  <a:gd name="T12" fmla="*/ 156 w 981"/>
                  <a:gd name="T13" fmla="*/ 121 h 253"/>
                  <a:gd name="T14" fmla="*/ 206 w 981"/>
                  <a:gd name="T15" fmla="*/ 127 h 253"/>
                  <a:gd name="T16" fmla="*/ 308 w 981"/>
                  <a:gd name="T17" fmla="*/ 120 h 253"/>
                  <a:gd name="T18" fmla="*/ 380 w 981"/>
                  <a:gd name="T19" fmla="*/ 97 h 253"/>
                  <a:gd name="T20" fmla="*/ 411 w 981"/>
                  <a:gd name="T21" fmla="*/ 84 h 253"/>
                  <a:gd name="T22" fmla="*/ 466 w 981"/>
                  <a:gd name="T23" fmla="*/ 42 h 253"/>
                  <a:gd name="T24" fmla="*/ 491 w 981"/>
                  <a:gd name="T25" fmla="*/ 0 h 253"/>
                  <a:gd name="T26" fmla="*/ 413 w 981"/>
                  <a:gd name="T27" fmla="*/ 62 h 253"/>
                  <a:gd name="T28" fmla="*/ 328 w 981"/>
                  <a:gd name="T29" fmla="*/ 92 h 253"/>
                  <a:gd name="T30" fmla="*/ 247 w 981"/>
                  <a:gd name="T31" fmla="*/ 108 h 253"/>
                  <a:gd name="T32" fmla="*/ 148 w 981"/>
                  <a:gd name="T33" fmla="*/ 99 h 253"/>
                  <a:gd name="T34" fmla="*/ 39 w 981"/>
                  <a:gd name="T35" fmla="*/ 55 h 253"/>
                  <a:gd name="T36" fmla="*/ 31 w 981"/>
                  <a:gd name="T37" fmla="*/ 47 h 253"/>
                  <a:gd name="T38" fmla="*/ 18 w 981"/>
                  <a:gd name="T39" fmla="*/ 40 h 253"/>
                  <a:gd name="T40" fmla="*/ 7 w 981"/>
                  <a:gd name="T41" fmla="*/ 48 h 253"/>
                  <a:gd name="T42" fmla="*/ 0 w 981"/>
                  <a:gd name="T43" fmla="*/ 53 h 253"/>
                  <a:gd name="T44" fmla="*/ 0 w 981"/>
                  <a:gd name="T45" fmla="*/ 53 h 25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981"/>
                  <a:gd name="T70" fmla="*/ 0 h 253"/>
                  <a:gd name="T71" fmla="*/ 981 w 981"/>
                  <a:gd name="T72" fmla="*/ 253 h 25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981" h="253">
                    <a:moveTo>
                      <a:pt x="0" y="105"/>
                    </a:moveTo>
                    <a:lnTo>
                      <a:pt x="28" y="122"/>
                    </a:lnTo>
                    <a:lnTo>
                      <a:pt x="93" y="160"/>
                    </a:lnTo>
                    <a:lnTo>
                      <a:pt x="131" y="181"/>
                    </a:lnTo>
                    <a:lnTo>
                      <a:pt x="167" y="200"/>
                    </a:lnTo>
                    <a:lnTo>
                      <a:pt x="222" y="222"/>
                    </a:lnTo>
                    <a:lnTo>
                      <a:pt x="312" y="241"/>
                    </a:lnTo>
                    <a:lnTo>
                      <a:pt x="412" y="253"/>
                    </a:lnTo>
                    <a:lnTo>
                      <a:pt x="616" y="240"/>
                    </a:lnTo>
                    <a:lnTo>
                      <a:pt x="760" y="194"/>
                    </a:lnTo>
                    <a:lnTo>
                      <a:pt x="821" y="167"/>
                    </a:lnTo>
                    <a:lnTo>
                      <a:pt x="931" y="84"/>
                    </a:lnTo>
                    <a:lnTo>
                      <a:pt x="981" y="0"/>
                    </a:lnTo>
                    <a:lnTo>
                      <a:pt x="825" y="124"/>
                    </a:lnTo>
                    <a:lnTo>
                      <a:pt x="656" y="184"/>
                    </a:lnTo>
                    <a:lnTo>
                      <a:pt x="494" y="215"/>
                    </a:lnTo>
                    <a:lnTo>
                      <a:pt x="295" y="198"/>
                    </a:lnTo>
                    <a:lnTo>
                      <a:pt x="78" y="110"/>
                    </a:lnTo>
                    <a:lnTo>
                      <a:pt x="61" y="93"/>
                    </a:lnTo>
                    <a:lnTo>
                      <a:pt x="36" y="80"/>
                    </a:lnTo>
                    <a:lnTo>
                      <a:pt x="13" y="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5" name="Freeform 18"/>
              <p:cNvSpPr>
                <a:spLocks/>
              </p:cNvSpPr>
              <p:nvPr/>
            </p:nvSpPr>
            <p:spPr bwMode="auto">
              <a:xfrm>
                <a:off x="2154" y="4476"/>
                <a:ext cx="86" cy="121"/>
              </a:xfrm>
              <a:custGeom>
                <a:avLst/>
                <a:gdLst>
                  <a:gd name="T0" fmla="*/ 11 w 173"/>
                  <a:gd name="T1" fmla="*/ 0 h 241"/>
                  <a:gd name="T2" fmla="*/ 0 w 173"/>
                  <a:gd name="T3" fmla="*/ 21 h 241"/>
                  <a:gd name="T4" fmla="*/ 9 w 173"/>
                  <a:gd name="T5" fmla="*/ 33 h 241"/>
                  <a:gd name="T6" fmla="*/ 23 w 173"/>
                  <a:gd name="T7" fmla="*/ 49 h 241"/>
                  <a:gd name="T8" fmla="*/ 42 w 173"/>
                  <a:gd name="T9" fmla="*/ 66 h 241"/>
                  <a:gd name="T10" fmla="*/ 58 w 173"/>
                  <a:gd name="T11" fmla="*/ 98 h 241"/>
                  <a:gd name="T12" fmla="*/ 61 w 173"/>
                  <a:gd name="T13" fmla="*/ 118 h 241"/>
                  <a:gd name="T14" fmla="*/ 67 w 173"/>
                  <a:gd name="T15" fmla="*/ 121 h 241"/>
                  <a:gd name="T16" fmla="*/ 78 w 173"/>
                  <a:gd name="T17" fmla="*/ 118 h 241"/>
                  <a:gd name="T18" fmla="*/ 86 w 173"/>
                  <a:gd name="T19" fmla="*/ 87 h 241"/>
                  <a:gd name="T20" fmla="*/ 53 w 173"/>
                  <a:gd name="T21" fmla="*/ 46 h 241"/>
                  <a:gd name="T22" fmla="*/ 11 w 173"/>
                  <a:gd name="T23" fmla="*/ 0 h 241"/>
                  <a:gd name="T24" fmla="*/ 11 w 173"/>
                  <a:gd name="T25" fmla="*/ 0 h 2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3"/>
                  <a:gd name="T40" fmla="*/ 0 h 241"/>
                  <a:gd name="T41" fmla="*/ 173 w 173"/>
                  <a:gd name="T42" fmla="*/ 241 h 2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3" h="241">
                    <a:moveTo>
                      <a:pt x="23" y="0"/>
                    </a:moveTo>
                    <a:lnTo>
                      <a:pt x="0" y="41"/>
                    </a:lnTo>
                    <a:lnTo>
                      <a:pt x="18" y="66"/>
                    </a:lnTo>
                    <a:lnTo>
                      <a:pt x="46" y="97"/>
                    </a:lnTo>
                    <a:lnTo>
                      <a:pt x="84" y="131"/>
                    </a:lnTo>
                    <a:lnTo>
                      <a:pt x="116" y="195"/>
                    </a:lnTo>
                    <a:lnTo>
                      <a:pt x="122" y="235"/>
                    </a:lnTo>
                    <a:lnTo>
                      <a:pt x="134" y="241"/>
                    </a:lnTo>
                    <a:lnTo>
                      <a:pt x="156" y="235"/>
                    </a:lnTo>
                    <a:lnTo>
                      <a:pt x="173" y="173"/>
                    </a:lnTo>
                    <a:lnTo>
                      <a:pt x="107" y="9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6" name="Freeform 19"/>
              <p:cNvSpPr>
                <a:spLocks/>
              </p:cNvSpPr>
              <p:nvPr/>
            </p:nvSpPr>
            <p:spPr bwMode="auto">
              <a:xfrm>
                <a:off x="2120" y="4565"/>
                <a:ext cx="39" cy="55"/>
              </a:xfrm>
              <a:custGeom>
                <a:avLst/>
                <a:gdLst>
                  <a:gd name="T0" fmla="*/ 0 w 78"/>
                  <a:gd name="T1" fmla="*/ 0 h 111"/>
                  <a:gd name="T2" fmla="*/ 21 w 78"/>
                  <a:gd name="T3" fmla="*/ 17 h 111"/>
                  <a:gd name="T4" fmla="*/ 39 w 78"/>
                  <a:gd name="T5" fmla="*/ 44 h 111"/>
                  <a:gd name="T6" fmla="*/ 19 w 78"/>
                  <a:gd name="T7" fmla="*/ 55 h 111"/>
                  <a:gd name="T8" fmla="*/ 8 w 78"/>
                  <a:gd name="T9" fmla="*/ 30 h 111"/>
                  <a:gd name="T10" fmla="*/ 0 w 78"/>
                  <a:gd name="T11" fmla="*/ 0 h 111"/>
                  <a:gd name="T12" fmla="*/ 0 w 78"/>
                  <a:gd name="T13" fmla="*/ 0 h 1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111"/>
                  <a:gd name="T23" fmla="*/ 78 w 78"/>
                  <a:gd name="T24" fmla="*/ 111 h 1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111">
                    <a:moveTo>
                      <a:pt x="0" y="0"/>
                    </a:moveTo>
                    <a:lnTo>
                      <a:pt x="42" y="35"/>
                    </a:lnTo>
                    <a:lnTo>
                      <a:pt x="78" y="88"/>
                    </a:lnTo>
                    <a:lnTo>
                      <a:pt x="38" y="111"/>
                    </a:lnTo>
                    <a:lnTo>
                      <a:pt x="15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AD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7" name="Freeform 20"/>
              <p:cNvSpPr>
                <a:spLocks/>
              </p:cNvSpPr>
              <p:nvPr/>
            </p:nvSpPr>
            <p:spPr bwMode="auto">
              <a:xfrm>
                <a:off x="2075" y="4458"/>
                <a:ext cx="47" cy="117"/>
              </a:xfrm>
              <a:custGeom>
                <a:avLst/>
                <a:gdLst>
                  <a:gd name="T0" fmla="*/ 21 w 95"/>
                  <a:gd name="T1" fmla="*/ 0 h 234"/>
                  <a:gd name="T2" fmla="*/ 34 w 95"/>
                  <a:gd name="T3" fmla="*/ 33 h 234"/>
                  <a:gd name="T4" fmla="*/ 25 w 95"/>
                  <a:gd name="T5" fmla="*/ 61 h 234"/>
                  <a:gd name="T6" fmla="*/ 0 w 95"/>
                  <a:gd name="T7" fmla="*/ 103 h 234"/>
                  <a:gd name="T8" fmla="*/ 5 w 95"/>
                  <a:gd name="T9" fmla="*/ 117 h 234"/>
                  <a:gd name="T10" fmla="*/ 35 w 95"/>
                  <a:gd name="T11" fmla="*/ 80 h 234"/>
                  <a:gd name="T12" fmla="*/ 47 w 95"/>
                  <a:gd name="T13" fmla="*/ 38 h 234"/>
                  <a:gd name="T14" fmla="*/ 40 w 95"/>
                  <a:gd name="T15" fmla="*/ 18 h 234"/>
                  <a:gd name="T16" fmla="*/ 34 w 95"/>
                  <a:gd name="T17" fmla="*/ 10 h 234"/>
                  <a:gd name="T18" fmla="*/ 21 w 95"/>
                  <a:gd name="T19" fmla="*/ 0 h 234"/>
                  <a:gd name="T20" fmla="*/ 21 w 95"/>
                  <a:gd name="T21" fmla="*/ 0 h 2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5"/>
                  <a:gd name="T34" fmla="*/ 0 h 234"/>
                  <a:gd name="T35" fmla="*/ 95 w 95"/>
                  <a:gd name="T36" fmla="*/ 234 h 2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5" h="234">
                    <a:moveTo>
                      <a:pt x="43" y="0"/>
                    </a:moveTo>
                    <a:lnTo>
                      <a:pt x="68" y="65"/>
                    </a:lnTo>
                    <a:lnTo>
                      <a:pt x="51" y="122"/>
                    </a:lnTo>
                    <a:lnTo>
                      <a:pt x="0" y="206"/>
                    </a:lnTo>
                    <a:lnTo>
                      <a:pt x="11" y="234"/>
                    </a:lnTo>
                    <a:lnTo>
                      <a:pt x="70" y="160"/>
                    </a:lnTo>
                    <a:lnTo>
                      <a:pt x="95" y="76"/>
                    </a:lnTo>
                    <a:lnTo>
                      <a:pt x="81" y="35"/>
                    </a:lnTo>
                    <a:lnTo>
                      <a:pt x="68" y="19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8" name="Freeform 21"/>
              <p:cNvSpPr>
                <a:spLocks/>
              </p:cNvSpPr>
              <p:nvPr/>
            </p:nvSpPr>
            <p:spPr bwMode="auto">
              <a:xfrm>
                <a:off x="2104" y="4491"/>
                <a:ext cx="42" cy="72"/>
              </a:xfrm>
              <a:custGeom>
                <a:avLst/>
                <a:gdLst>
                  <a:gd name="T0" fmla="*/ 29 w 83"/>
                  <a:gd name="T1" fmla="*/ 0 h 143"/>
                  <a:gd name="T2" fmla="*/ 15 w 83"/>
                  <a:gd name="T3" fmla="*/ 24 h 143"/>
                  <a:gd name="T4" fmla="*/ 0 w 83"/>
                  <a:gd name="T5" fmla="*/ 60 h 143"/>
                  <a:gd name="T6" fmla="*/ 12 w 83"/>
                  <a:gd name="T7" fmla="*/ 72 h 143"/>
                  <a:gd name="T8" fmla="*/ 31 w 83"/>
                  <a:gd name="T9" fmla="*/ 49 h 143"/>
                  <a:gd name="T10" fmla="*/ 42 w 83"/>
                  <a:gd name="T11" fmla="*/ 15 h 143"/>
                  <a:gd name="T12" fmla="*/ 29 w 83"/>
                  <a:gd name="T13" fmla="*/ 0 h 143"/>
                  <a:gd name="T14" fmla="*/ 29 w 83"/>
                  <a:gd name="T15" fmla="*/ 0 h 1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143"/>
                  <a:gd name="T26" fmla="*/ 83 w 83"/>
                  <a:gd name="T27" fmla="*/ 143 h 1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143">
                    <a:moveTo>
                      <a:pt x="57" y="0"/>
                    </a:moveTo>
                    <a:lnTo>
                      <a:pt x="30" y="48"/>
                    </a:lnTo>
                    <a:lnTo>
                      <a:pt x="0" y="120"/>
                    </a:lnTo>
                    <a:lnTo>
                      <a:pt x="24" y="143"/>
                    </a:lnTo>
                    <a:lnTo>
                      <a:pt x="62" y="97"/>
                    </a:lnTo>
                    <a:lnTo>
                      <a:pt x="83" y="3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9" name="Freeform 22"/>
              <p:cNvSpPr>
                <a:spLocks/>
              </p:cNvSpPr>
              <p:nvPr/>
            </p:nvSpPr>
            <p:spPr bwMode="auto">
              <a:xfrm>
                <a:off x="16" y="5136"/>
                <a:ext cx="800" cy="327"/>
              </a:xfrm>
              <a:custGeom>
                <a:avLst/>
                <a:gdLst>
                  <a:gd name="T0" fmla="*/ 568 w 1601"/>
                  <a:gd name="T1" fmla="*/ 322 h 654"/>
                  <a:gd name="T2" fmla="*/ 436 w 1601"/>
                  <a:gd name="T3" fmla="*/ 322 h 654"/>
                  <a:gd name="T4" fmla="*/ 358 w 1601"/>
                  <a:gd name="T5" fmla="*/ 305 h 654"/>
                  <a:gd name="T6" fmla="*/ 253 w 1601"/>
                  <a:gd name="T7" fmla="*/ 235 h 654"/>
                  <a:gd name="T8" fmla="*/ 129 w 1601"/>
                  <a:gd name="T9" fmla="*/ 138 h 654"/>
                  <a:gd name="T10" fmla="*/ 5 w 1601"/>
                  <a:gd name="T11" fmla="*/ 57 h 654"/>
                  <a:gd name="T12" fmla="*/ 0 w 1601"/>
                  <a:gd name="T13" fmla="*/ 0 h 654"/>
                  <a:gd name="T14" fmla="*/ 301 w 1601"/>
                  <a:gd name="T15" fmla="*/ 79 h 654"/>
                  <a:gd name="T16" fmla="*/ 582 w 1601"/>
                  <a:gd name="T17" fmla="*/ 128 h 654"/>
                  <a:gd name="T18" fmla="*/ 800 w 1601"/>
                  <a:gd name="T19" fmla="*/ 151 h 654"/>
                  <a:gd name="T20" fmla="*/ 800 w 1601"/>
                  <a:gd name="T21" fmla="*/ 276 h 654"/>
                  <a:gd name="T22" fmla="*/ 660 w 1601"/>
                  <a:gd name="T23" fmla="*/ 327 h 654"/>
                  <a:gd name="T24" fmla="*/ 568 w 1601"/>
                  <a:gd name="T25" fmla="*/ 322 h 654"/>
                  <a:gd name="T26" fmla="*/ 568 w 1601"/>
                  <a:gd name="T27" fmla="*/ 322 h 6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01"/>
                  <a:gd name="T43" fmla="*/ 0 h 654"/>
                  <a:gd name="T44" fmla="*/ 1601 w 1601"/>
                  <a:gd name="T45" fmla="*/ 654 h 65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01" h="654">
                    <a:moveTo>
                      <a:pt x="1137" y="643"/>
                    </a:moveTo>
                    <a:lnTo>
                      <a:pt x="873" y="643"/>
                    </a:lnTo>
                    <a:lnTo>
                      <a:pt x="717" y="610"/>
                    </a:lnTo>
                    <a:lnTo>
                      <a:pt x="506" y="470"/>
                    </a:lnTo>
                    <a:lnTo>
                      <a:pt x="259" y="276"/>
                    </a:lnTo>
                    <a:lnTo>
                      <a:pt x="10" y="114"/>
                    </a:lnTo>
                    <a:lnTo>
                      <a:pt x="0" y="0"/>
                    </a:lnTo>
                    <a:lnTo>
                      <a:pt x="603" y="158"/>
                    </a:lnTo>
                    <a:lnTo>
                      <a:pt x="1164" y="255"/>
                    </a:lnTo>
                    <a:lnTo>
                      <a:pt x="1601" y="302"/>
                    </a:lnTo>
                    <a:lnTo>
                      <a:pt x="1601" y="552"/>
                    </a:lnTo>
                    <a:lnTo>
                      <a:pt x="1321" y="654"/>
                    </a:lnTo>
                    <a:lnTo>
                      <a:pt x="1137" y="643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0" name="Freeform 23"/>
              <p:cNvSpPr>
                <a:spLocks/>
              </p:cNvSpPr>
              <p:nvPr/>
            </p:nvSpPr>
            <p:spPr bwMode="auto">
              <a:xfrm>
                <a:off x="2452" y="3903"/>
                <a:ext cx="367" cy="234"/>
              </a:xfrm>
              <a:custGeom>
                <a:avLst/>
                <a:gdLst>
                  <a:gd name="T0" fmla="*/ 0 w 734"/>
                  <a:gd name="T1" fmla="*/ 0 h 468"/>
                  <a:gd name="T2" fmla="*/ 139 w 734"/>
                  <a:gd name="T3" fmla="*/ 16 h 468"/>
                  <a:gd name="T4" fmla="*/ 176 w 734"/>
                  <a:gd name="T5" fmla="*/ 36 h 468"/>
                  <a:gd name="T6" fmla="*/ 199 w 734"/>
                  <a:gd name="T7" fmla="*/ 51 h 468"/>
                  <a:gd name="T8" fmla="*/ 222 w 734"/>
                  <a:gd name="T9" fmla="*/ 67 h 468"/>
                  <a:gd name="T10" fmla="*/ 243 w 734"/>
                  <a:gd name="T11" fmla="*/ 82 h 468"/>
                  <a:gd name="T12" fmla="*/ 260 w 734"/>
                  <a:gd name="T13" fmla="*/ 95 h 468"/>
                  <a:gd name="T14" fmla="*/ 276 w 734"/>
                  <a:gd name="T15" fmla="*/ 108 h 468"/>
                  <a:gd name="T16" fmla="*/ 338 w 734"/>
                  <a:gd name="T17" fmla="*/ 169 h 468"/>
                  <a:gd name="T18" fmla="*/ 367 w 734"/>
                  <a:gd name="T19" fmla="*/ 234 h 468"/>
                  <a:gd name="T20" fmla="*/ 298 w 734"/>
                  <a:gd name="T21" fmla="*/ 145 h 468"/>
                  <a:gd name="T22" fmla="*/ 284 w 734"/>
                  <a:gd name="T23" fmla="*/ 133 h 468"/>
                  <a:gd name="T24" fmla="*/ 250 w 734"/>
                  <a:gd name="T25" fmla="*/ 106 h 468"/>
                  <a:gd name="T26" fmla="*/ 210 w 734"/>
                  <a:gd name="T27" fmla="*/ 75 h 468"/>
                  <a:gd name="T28" fmla="*/ 191 w 734"/>
                  <a:gd name="T29" fmla="*/ 61 h 468"/>
                  <a:gd name="T30" fmla="*/ 174 w 734"/>
                  <a:gd name="T31" fmla="*/ 51 h 468"/>
                  <a:gd name="T32" fmla="*/ 147 w 734"/>
                  <a:gd name="T33" fmla="*/ 37 h 468"/>
                  <a:gd name="T34" fmla="*/ 121 w 734"/>
                  <a:gd name="T35" fmla="*/ 28 h 468"/>
                  <a:gd name="T36" fmla="*/ 96 w 734"/>
                  <a:gd name="T37" fmla="*/ 21 h 468"/>
                  <a:gd name="T38" fmla="*/ 0 w 734"/>
                  <a:gd name="T39" fmla="*/ 0 h 468"/>
                  <a:gd name="T40" fmla="*/ 0 w 734"/>
                  <a:gd name="T41" fmla="*/ 0 h 4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34"/>
                  <a:gd name="T64" fmla="*/ 0 h 468"/>
                  <a:gd name="T65" fmla="*/ 734 w 734"/>
                  <a:gd name="T66" fmla="*/ 468 h 4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34" h="468">
                    <a:moveTo>
                      <a:pt x="0" y="0"/>
                    </a:moveTo>
                    <a:lnTo>
                      <a:pt x="278" y="32"/>
                    </a:lnTo>
                    <a:lnTo>
                      <a:pt x="352" y="72"/>
                    </a:lnTo>
                    <a:lnTo>
                      <a:pt x="398" y="101"/>
                    </a:lnTo>
                    <a:lnTo>
                      <a:pt x="443" y="133"/>
                    </a:lnTo>
                    <a:lnTo>
                      <a:pt x="485" y="164"/>
                    </a:lnTo>
                    <a:lnTo>
                      <a:pt x="519" y="190"/>
                    </a:lnTo>
                    <a:lnTo>
                      <a:pt x="552" y="215"/>
                    </a:lnTo>
                    <a:lnTo>
                      <a:pt x="675" y="338"/>
                    </a:lnTo>
                    <a:lnTo>
                      <a:pt x="734" y="468"/>
                    </a:lnTo>
                    <a:lnTo>
                      <a:pt x="595" y="289"/>
                    </a:lnTo>
                    <a:lnTo>
                      <a:pt x="567" y="266"/>
                    </a:lnTo>
                    <a:lnTo>
                      <a:pt x="500" y="211"/>
                    </a:lnTo>
                    <a:lnTo>
                      <a:pt x="419" y="150"/>
                    </a:lnTo>
                    <a:lnTo>
                      <a:pt x="381" y="122"/>
                    </a:lnTo>
                    <a:lnTo>
                      <a:pt x="348" y="101"/>
                    </a:lnTo>
                    <a:lnTo>
                      <a:pt x="293" y="74"/>
                    </a:lnTo>
                    <a:lnTo>
                      <a:pt x="242" y="55"/>
                    </a:lnTo>
                    <a:lnTo>
                      <a:pt x="192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1" name="Freeform 24"/>
              <p:cNvSpPr>
                <a:spLocks/>
              </p:cNvSpPr>
              <p:nvPr/>
            </p:nvSpPr>
            <p:spPr bwMode="auto">
              <a:xfrm>
                <a:off x="1560" y="5027"/>
                <a:ext cx="118" cy="141"/>
              </a:xfrm>
              <a:custGeom>
                <a:avLst/>
                <a:gdLst>
                  <a:gd name="T0" fmla="*/ 118 w 236"/>
                  <a:gd name="T1" fmla="*/ 11 h 284"/>
                  <a:gd name="T2" fmla="*/ 89 w 236"/>
                  <a:gd name="T3" fmla="*/ 27 h 284"/>
                  <a:gd name="T4" fmla="*/ 57 w 236"/>
                  <a:gd name="T5" fmla="*/ 54 h 284"/>
                  <a:gd name="T6" fmla="*/ 66 w 236"/>
                  <a:gd name="T7" fmla="*/ 81 h 284"/>
                  <a:gd name="T8" fmla="*/ 75 w 236"/>
                  <a:gd name="T9" fmla="*/ 97 h 284"/>
                  <a:gd name="T10" fmla="*/ 101 w 236"/>
                  <a:gd name="T11" fmla="*/ 141 h 284"/>
                  <a:gd name="T12" fmla="*/ 22 w 236"/>
                  <a:gd name="T13" fmla="*/ 117 h 284"/>
                  <a:gd name="T14" fmla="*/ 0 w 236"/>
                  <a:gd name="T15" fmla="*/ 33 h 284"/>
                  <a:gd name="T16" fmla="*/ 44 w 236"/>
                  <a:gd name="T17" fmla="*/ 1 h 284"/>
                  <a:gd name="T18" fmla="*/ 92 w 236"/>
                  <a:gd name="T19" fmla="*/ 0 h 284"/>
                  <a:gd name="T20" fmla="*/ 118 w 236"/>
                  <a:gd name="T21" fmla="*/ 11 h 284"/>
                  <a:gd name="T22" fmla="*/ 118 w 236"/>
                  <a:gd name="T23" fmla="*/ 11 h 2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6"/>
                  <a:gd name="T37" fmla="*/ 0 h 284"/>
                  <a:gd name="T38" fmla="*/ 236 w 236"/>
                  <a:gd name="T39" fmla="*/ 284 h 2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6" h="284">
                    <a:moveTo>
                      <a:pt x="236" y="23"/>
                    </a:moveTo>
                    <a:lnTo>
                      <a:pt x="177" y="54"/>
                    </a:lnTo>
                    <a:lnTo>
                      <a:pt x="114" y="109"/>
                    </a:lnTo>
                    <a:lnTo>
                      <a:pt x="132" y="164"/>
                    </a:lnTo>
                    <a:lnTo>
                      <a:pt x="149" y="196"/>
                    </a:lnTo>
                    <a:lnTo>
                      <a:pt x="202" y="284"/>
                    </a:lnTo>
                    <a:lnTo>
                      <a:pt x="44" y="236"/>
                    </a:lnTo>
                    <a:lnTo>
                      <a:pt x="0" y="67"/>
                    </a:lnTo>
                    <a:lnTo>
                      <a:pt x="88" y="2"/>
                    </a:lnTo>
                    <a:lnTo>
                      <a:pt x="183" y="0"/>
                    </a:lnTo>
                    <a:lnTo>
                      <a:pt x="236" y="23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2" name="Freeform 25"/>
              <p:cNvSpPr>
                <a:spLocks/>
              </p:cNvSpPr>
              <p:nvPr/>
            </p:nvSpPr>
            <p:spPr bwMode="auto">
              <a:xfrm>
                <a:off x="2091" y="4038"/>
                <a:ext cx="114" cy="188"/>
              </a:xfrm>
              <a:custGeom>
                <a:avLst/>
                <a:gdLst>
                  <a:gd name="T0" fmla="*/ 88 w 228"/>
                  <a:gd name="T1" fmla="*/ 19 h 376"/>
                  <a:gd name="T2" fmla="*/ 49 w 228"/>
                  <a:gd name="T3" fmla="*/ 78 h 376"/>
                  <a:gd name="T4" fmla="*/ 19 w 228"/>
                  <a:gd name="T5" fmla="*/ 136 h 376"/>
                  <a:gd name="T6" fmla="*/ 0 w 228"/>
                  <a:gd name="T7" fmla="*/ 186 h 376"/>
                  <a:gd name="T8" fmla="*/ 12 w 228"/>
                  <a:gd name="T9" fmla="*/ 188 h 376"/>
                  <a:gd name="T10" fmla="*/ 58 w 228"/>
                  <a:gd name="T11" fmla="*/ 100 h 376"/>
                  <a:gd name="T12" fmla="*/ 98 w 228"/>
                  <a:gd name="T13" fmla="*/ 33 h 376"/>
                  <a:gd name="T14" fmla="*/ 114 w 228"/>
                  <a:gd name="T15" fmla="*/ 0 h 376"/>
                  <a:gd name="T16" fmla="*/ 88 w 228"/>
                  <a:gd name="T17" fmla="*/ 19 h 376"/>
                  <a:gd name="T18" fmla="*/ 88 w 228"/>
                  <a:gd name="T19" fmla="*/ 19 h 3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8"/>
                  <a:gd name="T31" fmla="*/ 0 h 376"/>
                  <a:gd name="T32" fmla="*/ 228 w 228"/>
                  <a:gd name="T33" fmla="*/ 376 h 3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8" h="376">
                    <a:moveTo>
                      <a:pt x="175" y="38"/>
                    </a:moveTo>
                    <a:lnTo>
                      <a:pt x="97" y="156"/>
                    </a:lnTo>
                    <a:lnTo>
                      <a:pt x="38" y="272"/>
                    </a:lnTo>
                    <a:lnTo>
                      <a:pt x="0" y="371"/>
                    </a:lnTo>
                    <a:lnTo>
                      <a:pt x="23" y="376"/>
                    </a:lnTo>
                    <a:lnTo>
                      <a:pt x="116" y="200"/>
                    </a:lnTo>
                    <a:lnTo>
                      <a:pt x="196" y="65"/>
                    </a:lnTo>
                    <a:lnTo>
                      <a:pt x="228" y="0"/>
                    </a:lnTo>
                    <a:lnTo>
                      <a:pt x="17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3" name="Freeform 26"/>
              <p:cNvSpPr>
                <a:spLocks/>
              </p:cNvSpPr>
              <p:nvPr/>
            </p:nvSpPr>
            <p:spPr bwMode="auto">
              <a:xfrm>
                <a:off x="2496" y="3920"/>
                <a:ext cx="212" cy="101"/>
              </a:xfrm>
              <a:custGeom>
                <a:avLst/>
                <a:gdLst>
                  <a:gd name="T0" fmla="*/ 19 w 424"/>
                  <a:gd name="T1" fmla="*/ 0 h 202"/>
                  <a:gd name="T2" fmla="*/ 92 w 424"/>
                  <a:gd name="T3" fmla="*/ 19 h 202"/>
                  <a:gd name="T4" fmla="*/ 164 w 424"/>
                  <a:gd name="T5" fmla="*/ 59 h 202"/>
                  <a:gd name="T6" fmla="*/ 212 w 424"/>
                  <a:gd name="T7" fmla="*/ 95 h 202"/>
                  <a:gd name="T8" fmla="*/ 193 w 424"/>
                  <a:gd name="T9" fmla="*/ 101 h 202"/>
                  <a:gd name="T10" fmla="*/ 108 w 424"/>
                  <a:gd name="T11" fmla="*/ 41 h 202"/>
                  <a:gd name="T12" fmla="*/ 49 w 424"/>
                  <a:gd name="T13" fmla="*/ 16 h 202"/>
                  <a:gd name="T14" fmla="*/ 0 w 424"/>
                  <a:gd name="T15" fmla="*/ 2 h 202"/>
                  <a:gd name="T16" fmla="*/ 19 w 424"/>
                  <a:gd name="T17" fmla="*/ 0 h 202"/>
                  <a:gd name="T18" fmla="*/ 19 w 424"/>
                  <a:gd name="T19" fmla="*/ 0 h 2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4"/>
                  <a:gd name="T31" fmla="*/ 0 h 202"/>
                  <a:gd name="T32" fmla="*/ 424 w 424"/>
                  <a:gd name="T33" fmla="*/ 202 h 2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4" h="202">
                    <a:moveTo>
                      <a:pt x="38" y="0"/>
                    </a:moveTo>
                    <a:lnTo>
                      <a:pt x="184" y="38"/>
                    </a:lnTo>
                    <a:lnTo>
                      <a:pt x="327" y="118"/>
                    </a:lnTo>
                    <a:lnTo>
                      <a:pt x="424" y="190"/>
                    </a:lnTo>
                    <a:lnTo>
                      <a:pt x="386" y="202"/>
                    </a:lnTo>
                    <a:lnTo>
                      <a:pt x="215" y="82"/>
                    </a:lnTo>
                    <a:lnTo>
                      <a:pt x="97" y="31"/>
                    </a:lnTo>
                    <a:lnTo>
                      <a:pt x="0" y="4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4" name="Freeform 27"/>
              <p:cNvSpPr>
                <a:spLocks/>
              </p:cNvSpPr>
              <p:nvPr/>
            </p:nvSpPr>
            <p:spPr bwMode="auto">
              <a:xfrm>
                <a:off x="1473" y="5027"/>
                <a:ext cx="235" cy="230"/>
              </a:xfrm>
              <a:custGeom>
                <a:avLst/>
                <a:gdLst>
                  <a:gd name="T0" fmla="*/ 222 w 470"/>
                  <a:gd name="T1" fmla="*/ 12 h 461"/>
                  <a:gd name="T2" fmla="*/ 190 w 470"/>
                  <a:gd name="T3" fmla="*/ 19 h 461"/>
                  <a:gd name="T4" fmla="*/ 146 w 470"/>
                  <a:gd name="T5" fmla="*/ 33 h 461"/>
                  <a:gd name="T6" fmla="*/ 123 w 470"/>
                  <a:gd name="T7" fmla="*/ 53 h 461"/>
                  <a:gd name="T8" fmla="*/ 114 w 470"/>
                  <a:gd name="T9" fmla="*/ 67 h 461"/>
                  <a:gd name="T10" fmla="*/ 138 w 470"/>
                  <a:gd name="T11" fmla="*/ 94 h 461"/>
                  <a:gd name="T12" fmla="*/ 168 w 470"/>
                  <a:gd name="T13" fmla="*/ 104 h 461"/>
                  <a:gd name="T14" fmla="*/ 194 w 470"/>
                  <a:gd name="T15" fmla="*/ 115 h 461"/>
                  <a:gd name="T16" fmla="*/ 203 w 470"/>
                  <a:gd name="T17" fmla="*/ 139 h 461"/>
                  <a:gd name="T18" fmla="*/ 211 w 470"/>
                  <a:gd name="T19" fmla="*/ 173 h 461"/>
                  <a:gd name="T20" fmla="*/ 233 w 470"/>
                  <a:gd name="T21" fmla="*/ 191 h 461"/>
                  <a:gd name="T22" fmla="*/ 235 w 470"/>
                  <a:gd name="T23" fmla="*/ 210 h 461"/>
                  <a:gd name="T24" fmla="*/ 222 w 470"/>
                  <a:gd name="T25" fmla="*/ 230 h 461"/>
                  <a:gd name="T26" fmla="*/ 133 w 470"/>
                  <a:gd name="T27" fmla="*/ 212 h 461"/>
                  <a:gd name="T28" fmla="*/ 69 w 470"/>
                  <a:gd name="T29" fmla="*/ 123 h 461"/>
                  <a:gd name="T30" fmla="*/ 0 w 470"/>
                  <a:gd name="T31" fmla="*/ 80 h 461"/>
                  <a:gd name="T32" fmla="*/ 14 w 470"/>
                  <a:gd name="T33" fmla="*/ 39 h 461"/>
                  <a:gd name="T34" fmla="*/ 34 w 470"/>
                  <a:gd name="T35" fmla="*/ 32 h 461"/>
                  <a:gd name="T36" fmla="*/ 64 w 470"/>
                  <a:gd name="T37" fmla="*/ 24 h 461"/>
                  <a:gd name="T38" fmla="*/ 115 w 470"/>
                  <a:gd name="T39" fmla="*/ 10 h 461"/>
                  <a:gd name="T40" fmla="*/ 156 w 470"/>
                  <a:gd name="T41" fmla="*/ 0 h 461"/>
                  <a:gd name="T42" fmla="*/ 205 w 470"/>
                  <a:gd name="T43" fmla="*/ 3 h 461"/>
                  <a:gd name="T44" fmla="*/ 222 w 470"/>
                  <a:gd name="T45" fmla="*/ 12 h 461"/>
                  <a:gd name="T46" fmla="*/ 222 w 470"/>
                  <a:gd name="T47" fmla="*/ 12 h 4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0"/>
                  <a:gd name="T73" fmla="*/ 0 h 461"/>
                  <a:gd name="T74" fmla="*/ 470 w 470"/>
                  <a:gd name="T75" fmla="*/ 461 h 46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0" h="461">
                    <a:moveTo>
                      <a:pt x="443" y="25"/>
                    </a:moveTo>
                    <a:lnTo>
                      <a:pt x="379" y="38"/>
                    </a:lnTo>
                    <a:lnTo>
                      <a:pt x="291" y="67"/>
                    </a:lnTo>
                    <a:lnTo>
                      <a:pt x="246" y="107"/>
                    </a:lnTo>
                    <a:lnTo>
                      <a:pt x="227" y="134"/>
                    </a:lnTo>
                    <a:lnTo>
                      <a:pt x="276" y="189"/>
                    </a:lnTo>
                    <a:lnTo>
                      <a:pt x="335" y="208"/>
                    </a:lnTo>
                    <a:lnTo>
                      <a:pt x="388" y="231"/>
                    </a:lnTo>
                    <a:lnTo>
                      <a:pt x="405" y="278"/>
                    </a:lnTo>
                    <a:lnTo>
                      <a:pt x="421" y="347"/>
                    </a:lnTo>
                    <a:lnTo>
                      <a:pt x="466" y="383"/>
                    </a:lnTo>
                    <a:lnTo>
                      <a:pt x="470" y="421"/>
                    </a:lnTo>
                    <a:lnTo>
                      <a:pt x="443" y="461"/>
                    </a:lnTo>
                    <a:lnTo>
                      <a:pt x="265" y="424"/>
                    </a:lnTo>
                    <a:lnTo>
                      <a:pt x="137" y="246"/>
                    </a:lnTo>
                    <a:lnTo>
                      <a:pt x="0" y="160"/>
                    </a:lnTo>
                    <a:lnTo>
                      <a:pt x="27" y="78"/>
                    </a:lnTo>
                    <a:lnTo>
                      <a:pt x="67" y="65"/>
                    </a:lnTo>
                    <a:lnTo>
                      <a:pt x="128" y="48"/>
                    </a:lnTo>
                    <a:lnTo>
                      <a:pt x="230" y="21"/>
                    </a:lnTo>
                    <a:lnTo>
                      <a:pt x="312" y="0"/>
                    </a:lnTo>
                    <a:lnTo>
                      <a:pt x="409" y="6"/>
                    </a:lnTo>
                    <a:lnTo>
                      <a:pt x="443" y="25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5" name="Freeform 28"/>
              <p:cNvSpPr>
                <a:spLocks/>
              </p:cNvSpPr>
              <p:nvPr/>
            </p:nvSpPr>
            <p:spPr bwMode="auto">
              <a:xfrm>
                <a:off x="1423" y="5354"/>
                <a:ext cx="72" cy="168"/>
              </a:xfrm>
              <a:custGeom>
                <a:avLst/>
                <a:gdLst>
                  <a:gd name="T0" fmla="*/ 72 w 144"/>
                  <a:gd name="T1" fmla="*/ 21 h 336"/>
                  <a:gd name="T2" fmla="*/ 39 w 144"/>
                  <a:gd name="T3" fmla="*/ 35 h 336"/>
                  <a:gd name="T4" fmla="*/ 43 w 144"/>
                  <a:gd name="T5" fmla="*/ 61 h 336"/>
                  <a:gd name="T6" fmla="*/ 49 w 144"/>
                  <a:gd name="T7" fmla="*/ 75 h 336"/>
                  <a:gd name="T8" fmla="*/ 64 w 144"/>
                  <a:gd name="T9" fmla="*/ 103 h 336"/>
                  <a:gd name="T10" fmla="*/ 69 w 144"/>
                  <a:gd name="T11" fmla="*/ 168 h 336"/>
                  <a:gd name="T12" fmla="*/ 4 w 144"/>
                  <a:gd name="T13" fmla="*/ 116 h 336"/>
                  <a:gd name="T14" fmla="*/ 0 w 144"/>
                  <a:gd name="T15" fmla="*/ 34 h 336"/>
                  <a:gd name="T16" fmla="*/ 26 w 144"/>
                  <a:gd name="T17" fmla="*/ 0 h 336"/>
                  <a:gd name="T18" fmla="*/ 64 w 144"/>
                  <a:gd name="T19" fmla="*/ 2 h 336"/>
                  <a:gd name="T20" fmla="*/ 72 w 144"/>
                  <a:gd name="T21" fmla="*/ 21 h 336"/>
                  <a:gd name="T22" fmla="*/ 72 w 144"/>
                  <a:gd name="T23" fmla="*/ 21 h 3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336"/>
                  <a:gd name="T38" fmla="*/ 144 w 144"/>
                  <a:gd name="T39" fmla="*/ 336 h 3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336">
                    <a:moveTo>
                      <a:pt x="144" y="41"/>
                    </a:moveTo>
                    <a:lnTo>
                      <a:pt x="78" y="70"/>
                    </a:lnTo>
                    <a:lnTo>
                      <a:pt x="85" y="121"/>
                    </a:lnTo>
                    <a:lnTo>
                      <a:pt x="97" y="150"/>
                    </a:lnTo>
                    <a:lnTo>
                      <a:pt x="127" y="205"/>
                    </a:lnTo>
                    <a:lnTo>
                      <a:pt x="138" y="336"/>
                    </a:lnTo>
                    <a:lnTo>
                      <a:pt x="7" y="231"/>
                    </a:lnTo>
                    <a:lnTo>
                      <a:pt x="0" y="68"/>
                    </a:lnTo>
                    <a:lnTo>
                      <a:pt x="51" y="0"/>
                    </a:lnTo>
                    <a:lnTo>
                      <a:pt x="127" y="3"/>
                    </a:lnTo>
                    <a:lnTo>
                      <a:pt x="144" y="41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6" name="Freeform 29"/>
              <p:cNvSpPr>
                <a:spLocks/>
              </p:cNvSpPr>
              <p:nvPr/>
            </p:nvSpPr>
            <p:spPr bwMode="auto">
              <a:xfrm>
                <a:off x="1492" y="5421"/>
                <a:ext cx="296" cy="109"/>
              </a:xfrm>
              <a:custGeom>
                <a:avLst/>
                <a:gdLst>
                  <a:gd name="T0" fmla="*/ 296 w 592"/>
                  <a:gd name="T1" fmla="*/ 0 h 216"/>
                  <a:gd name="T2" fmla="*/ 273 w 592"/>
                  <a:gd name="T3" fmla="*/ 11 h 216"/>
                  <a:gd name="T4" fmla="*/ 232 w 592"/>
                  <a:gd name="T5" fmla="*/ 11 h 216"/>
                  <a:gd name="T6" fmla="*/ 220 w 592"/>
                  <a:gd name="T7" fmla="*/ 0 h 216"/>
                  <a:gd name="T8" fmla="*/ 172 w 592"/>
                  <a:gd name="T9" fmla="*/ 13 h 216"/>
                  <a:gd name="T10" fmla="*/ 156 w 592"/>
                  <a:gd name="T11" fmla="*/ 45 h 216"/>
                  <a:gd name="T12" fmla="*/ 73 w 592"/>
                  <a:gd name="T13" fmla="*/ 57 h 216"/>
                  <a:gd name="T14" fmla="*/ 28 w 592"/>
                  <a:gd name="T15" fmla="*/ 57 h 216"/>
                  <a:gd name="T16" fmla="*/ 11 w 592"/>
                  <a:gd name="T17" fmla="*/ 39 h 216"/>
                  <a:gd name="T18" fmla="*/ 1 w 592"/>
                  <a:gd name="T19" fmla="*/ 59 h 216"/>
                  <a:gd name="T20" fmla="*/ 0 w 592"/>
                  <a:gd name="T21" fmla="*/ 80 h 216"/>
                  <a:gd name="T22" fmla="*/ 24 w 592"/>
                  <a:gd name="T23" fmla="*/ 101 h 216"/>
                  <a:gd name="T24" fmla="*/ 41 w 592"/>
                  <a:gd name="T25" fmla="*/ 109 h 216"/>
                  <a:gd name="T26" fmla="*/ 82 w 592"/>
                  <a:gd name="T27" fmla="*/ 109 h 216"/>
                  <a:gd name="T28" fmla="*/ 207 w 592"/>
                  <a:gd name="T29" fmla="*/ 75 h 216"/>
                  <a:gd name="T30" fmla="*/ 253 w 592"/>
                  <a:gd name="T31" fmla="*/ 60 h 216"/>
                  <a:gd name="T32" fmla="*/ 275 w 592"/>
                  <a:gd name="T33" fmla="*/ 39 h 216"/>
                  <a:gd name="T34" fmla="*/ 296 w 592"/>
                  <a:gd name="T35" fmla="*/ 0 h 216"/>
                  <a:gd name="T36" fmla="*/ 296 w 592"/>
                  <a:gd name="T37" fmla="*/ 0 h 2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92"/>
                  <a:gd name="T58" fmla="*/ 0 h 216"/>
                  <a:gd name="T59" fmla="*/ 592 w 592"/>
                  <a:gd name="T60" fmla="*/ 216 h 2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92" h="216">
                    <a:moveTo>
                      <a:pt x="592" y="0"/>
                    </a:moveTo>
                    <a:lnTo>
                      <a:pt x="546" y="22"/>
                    </a:lnTo>
                    <a:lnTo>
                      <a:pt x="464" y="22"/>
                    </a:lnTo>
                    <a:lnTo>
                      <a:pt x="440" y="0"/>
                    </a:lnTo>
                    <a:lnTo>
                      <a:pt x="343" y="26"/>
                    </a:lnTo>
                    <a:lnTo>
                      <a:pt x="312" y="89"/>
                    </a:lnTo>
                    <a:lnTo>
                      <a:pt x="145" y="112"/>
                    </a:lnTo>
                    <a:lnTo>
                      <a:pt x="56" y="112"/>
                    </a:lnTo>
                    <a:lnTo>
                      <a:pt x="21" y="77"/>
                    </a:lnTo>
                    <a:lnTo>
                      <a:pt x="2" y="116"/>
                    </a:lnTo>
                    <a:lnTo>
                      <a:pt x="0" y="159"/>
                    </a:lnTo>
                    <a:lnTo>
                      <a:pt x="48" y="201"/>
                    </a:lnTo>
                    <a:lnTo>
                      <a:pt x="82" y="216"/>
                    </a:lnTo>
                    <a:lnTo>
                      <a:pt x="164" y="216"/>
                    </a:lnTo>
                    <a:lnTo>
                      <a:pt x="413" y="148"/>
                    </a:lnTo>
                    <a:lnTo>
                      <a:pt x="506" y="119"/>
                    </a:lnTo>
                    <a:lnTo>
                      <a:pt x="550" y="77"/>
                    </a:lnTo>
                    <a:lnTo>
                      <a:pt x="592" y="0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7" name="Freeform 30"/>
              <p:cNvSpPr>
                <a:spLocks/>
              </p:cNvSpPr>
              <p:nvPr/>
            </p:nvSpPr>
            <p:spPr bwMode="auto">
              <a:xfrm>
                <a:off x="16" y="5320"/>
                <a:ext cx="512" cy="137"/>
              </a:xfrm>
              <a:custGeom>
                <a:avLst/>
                <a:gdLst>
                  <a:gd name="T0" fmla="*/ 3 w 1025"/>
                  <a:gd name="T1" fmla="*/ 0 h 274"/>
                  <a:gd name="T2" fmla="*/ 142 w 1025"/>
                  <a:gd name="T3" fmla="*/ 15 h 274"/>
                  <a:gd name="T4" fmla="*/ 201 w 1025"/>
                  <a:gd name="T5" fmla="*/ 33 h 274"/>
                  <a:gd name="T6" fmla="*/ 257 w 1025"/>
                  <a:gd name="T7" fmla="*/ 52 h 274"/>
                  <a:gd name="T8" fmla="*/ 298 w 1025"/>
                  <a:gd name="T9" fmla="*/ 67 h 274"/>
                  <a:gd name="T10" fmla="*/ 315 w 1025"/>
                  <a:gd name="T11" fmla="*/ 72 h 274"/>
                  <a:gd name="T12" fmla="*/ 383 w 1025"/>
                  <a:gd name="T13" fmla="*/ 97 h 274"/>
                  <a:gd name="T14" fmla="*/ 512 w 1025"/>
                  <a:gd name="T15" fmla="*/ 118 h 274"/>
                  <a:gd name="T16" fmla="*/ 452 w 1025"/>
                  <a:gd name="T17" fmla="*/ 137 h 274"/>
                  <a:gd name="T18" fmla="*/ 334 w 1025"/>
                  <a:gd name="T19" fmla="*/ 127 h 274"/>
                  <a:gd name="T20" fmla="*/ 129 w 1025"/>
                  <a:gd name="T21" fmla="*/ 49 h 274"/>
                  <a:gd name="T22" fmla="*/ 0 w 1025"/>
                  <a:gd name="T23" fmla="*/ 49 h 274"/>
                  <a:gd name="T24" fmla="*/ 3 w 1025"/>
                  <a:gd name="T25" fmla="*/ 0 h 274"/>
                  <a:gd name="T26" fmla="*/ 3 w 1025"/>
                  <a:gd name="T27" fmla="*/ 0 h 27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25"/>
                  <a:gd name="T43" fmla="*/ 0 h 274"/>
                  <a:gd name="T44" fmla="*/ 1025 w 1025"/>
                  <a:gd name="T45" fmla="*/ 274 h 27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25" h="274">
                    <a:moveTo>
                      <a:pt x="6" y="0"/>
                    </a:moveTo>
                    <a:lnTo>
                      <a:pt x="285" y="30"/>
                    </a:lnTo>
                    <a:lnTo>
                      <a:pt x="403" y="65"/>
                    </a:lnTo>
                    <a:lnTo>
                      <a:pt x="515" y="103"/>
                    </a:lnTo>
                    <a:lnTo>
                      <a:pt x="597" y="133"/>
                    </a:lnTo>
                    <a:lnTo>
                      <a:pt x="631" y="144"/>
                    </a:lnTo>
                    <a:lnTo>
                      <a:pt x="766" y="194"/>
                    </a:lnTo>
                    <a:lnTo>
                      <a:pt x="1025" y="236"/>
                    </a:lnTo>
                    <a:lnTo>
                      <a:pt x="905" y="274"/>
                    </a:lnTo>
                    <a:lnTo>
                      <a:pt x="669" y="253"/>
                    </a:lnTo>
                    <a:lnTo>
                      <a:pt x="259" y="97"/>
                    </a:lnTo>
                    <a:lnTo>
                      <a:pt x="0" y="9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8" name="Freeform 31"/>
              <p:cNvSpPr>
                <a:spLocks/>
              </p:cNvSpPr>
              <p:nvPr/>
            </p:nvSpPr>
            <p:spPr bwMode="auto">
              <a:xfrm>
                <a:off x="1481" y="5194"/>
                <a:ext cx="83" cy="190"/>
              </a:xfrm>
              <a:custGeom>
                <a:avLst/>
                <a:gdLst>
                  <a:gd name="T0" fmla="*/ 56 w 167"/>
                  <a:gd name="T1" fmla="*/ 16 h 380"/>
                  <a:gd name="T2" fmla="*/ 39 w 167"/>
                  <a:gd name="T3" fmla="*/ 43 h 380"/>
                  <a:gd name="T4" fmla="*/ 49 w 167"/>
                  <a:gd name="T5" fmla="*/ 70 h 380"/>
                  <a:gd name="T6" fmla="*/ 58 w 167"/>
                  <a:gd name="T7" fmla="*/ 86 h 380"/>
                  <a:gd name="T8" fmla="*/ 78 w 167"/>
                  <a:gd name="T9" fmla="*/ 106 h 380"/>
                  <a:gd name="T10" fmla="*/ 81 w 167"/>
                  <a:gd name="T11" fmla="*/ 129 h 380"/>
                  <a:gd name="T12" fmla="*/ 83 w 167"/>
                  <a:gd name="T13" fmla="*/ 160 h 380"/>
                  <a:gd name="T14" fmla="*/ 74 w 167"/>
                  <a:gd name="T15" fmla="*/ 190 h 380"/>
                  <a:gd name="T16" fmla="*/ 33 w 167"/>
                  <a:gd name="T17" fmla="*/ 177 h 380"/>
                  <a:gd name="T18" fmla="*/ 0 w 167"/>
                  <a:gd name="T19" fmla="*/ 78 h 380"/>
                  <a:gd name="T20" fmla="*/ 0 w 167"/>
                  <a:gd name="T21" fmla="*/ 6 h 380"/>
                  <a:gd name="T22" fmla="*/ 29 w 167"/>
                  <a:gd name="T23" fmla="*/ 0 h 380"/>
                  <a:gd name="T24" fmla="*/ 56 w 167"/>
                  <a:gd name="T25" fmla="*/ 16 h 380"/>
                  <a:gd name="T26" fmla="*/ 56 w 167"/>
                  <a:gd name="T27" fmla="*/ 16 h 3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67"/>
                  <a:gd name="T43" fmla="*/ 0 h 380"/>
                  <a:gd name="T44" fmla="*/ 167 w 167"/>
                  <a:gd name="T45" fmla="*/ 380 h 3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67" h="380">
                    <a:moveTo>
                      <a:pt x="112" y="31"/>
                    </a:moveTo>
                    <a:lnTo>
                      <a:pt x="78" y="86"/>
                    </a:lnTo>
                    <a:lnTo>
                      <a:pt x="98" y="139"/>
                    </a:lnTo>
                    <a:lnTo>
                      <a:pt x="117" y="171"/>
                    </a:lnTo>
                    <a:lnTo>
                      <a:pt x="156" y="211"/>
                    </a:lnTo>
                    <a:lnTo>
                      <a:pt x="163" y="257"/>
                    </a:lnTo>
                    <a:lnTo>
                      <a:pt x="167" y="320"/>
                    </a:lnTo>
                    <a:lnTo>
                      <a:pt x="148" y="380"/>
                    </a:lnTo>
                    <a:lnTo>
                      <a:pt x="66" y="354"/>
                    </a:lnTo>
                    <a:lnTo>
                      <a:pt x="0" y="156"/>
                    </a:lnTo>
                    <a:lnTo>
                      <a:pt x="0" y="12"/>
                    </a:lnTo>
                    <a:lnTo>
                      <a:pt x="59" y="0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9" name="Freeform 32"/>
              <p:cNvSpPr>
                <a:spLocks/>
              </p:cNvSpPr>
              <p:nvPr/>
            </p:nvSpPr>
            <p:spPr bwMode="auto">
              <a:xfrm>
                <a:off x="1578" y="5218"/>
                <a:ext cx="379" cy="168"/>
              </a:xfrm>
              <a:custGeom>
                <a:avLst/>
                <a:gdLst>
                  <a:gd name="T0" fmla="*/ 379 w 758"/>
                  <a:gd name="T1" fmla="*/ 36 h 336"/>
                  <a:gd name="T2" fmla="*/ 366 w 758"/>
                  <a:gd name="T3" fmla="*/ 29 h 336"/>
                  <a:gd name="T4" fmla="*/ 358 w 758"/>
                  <a:gd name="T5" fmla="*/ 11 h 336"/>
                  <a:gd name="T6" fmla="*/ 355 w 758"/>
                  <a:gd name="T7" fmla="*/ 5 h 336"/>
                  <a:gd name="T8" fmla="*/ 344 w 758"/>
                  <a:gd name="T9" fmla="*/ 0 h 336"/>
                  <a:gd name="T10" fmla="*/ 322 w 758"/>
                  <a:gd name="T11" fmla="*/ 11 h 336"/>
                  <a:gd name="T12" fmla="*/ 309 w 758"/>
                  <a:gd name="T13" fmla="*/ 17 h 336"/>
                  <a:gd name="T14" fmla="*/ 294 w 758"/>
                  <a:gd name="T15" fmla="*/ 45 h 336"/>
                  <a:gd name="T16" fmla="*/ 214 w 758"/>
                  <a:gd name="T17" fmla="*/ 81 h 336"/>
                  <a:gd name="T18" fmla="*/ 109 w 758"/>
                  <a:gd name="T19" fmla="*/ 101 h 336"/>
                  <a:gd name="T20" fmla="*/ 55 w 758"/>
                  <a:gd name="T21" fmla="*/ 114 h 336"/>
                  <a:gd name="T22" fmla="*/ 0 w 758"/>
                  <a:gd name="T23" fmla="*/ 110 h 336"/>
                  <a:gd name="T24" fmla="*/ 4 w 758"/>
                  <a:gd name="T25" fmla="*/ 155 h 336"/>
                  <a:gd name="T26" fmla="*/ 54 w 758"/>
                  <a:gd name="T27" fmla="*/ 163 h 336"/>
                  <a:gd name="T28" fmla="*/ 96 w 758"/>
                  <a:gd name="T29" fmla="*/ 168 h 336"/>
                  <a:gd name="T30" fmla="*/ 169 w 758"/>
                  <a:gd name="T31" fmla="*/ 161 h 336"/>
                  <a:gd name="T32" fmla="*/ 290 w 758"/>
                  <a:gd name="T33" fmla="*/ 120 h 336"/>
                  <a:gd name="T34" fmla="*/ 379 w 758"/>
                  <a:gd name="T35" fmla="*/ 36 h 336"/>
                  <a:gd name="T36" fmla="*/ 379 w 758"/>
                  <a:gd name="T37" fmla="*/ 36 h 3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8"/>
                  <a:gd name="T58" fmla="*/ 0 h 336"/>
                  <a:gd name="T59" fmla="*/ 758 w 758"/>
                  <a:gd name="T60" fmla="*/ 336 h 3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8" h="336">
                    <a:moveTo>
                      <a:pt x="758" y="72"/>
                    </a:moveTo>
                    <a:lnTo>
                      <a:pt x="731" y="57"/>
                    </a:lnTo>
                    <a:lnTo>
                      <a:pt x="716" y="22"/>
                    </a:lnTo>
                    <a:lnTo>
                      <a:pt x="709" y="9"/>
                    </a:lnTo>
                    <a:lnTo>
                      <a:pt x="688" y="0"/>
                    </a:lnTo>
                    <a:lnTo>
                      <a:pt x="644" y="21"/>
                    </a:lnTo>
                    <a:lnTo>
                      <a:pt x="617" y="34"/>
                    </a:lnTo>
                    <a:lnTo>
                      <a:pt x="587" y="89"/>
                    </a:lnTo>
                    <a:lnTo>
                      <a:pt x="427" y="161"/>
                    </a:lnTo>
                    <a:lnTo>
                      <a:pt x="218" y="201"/>
                    </a:lnTo>
                    <a:lnTo>
                      <a:pt x="110" y="228"/>
                    </a:lnTo>
                    <a:lnTo>
                      <a:pt x="0" y="220"/>
                    </a:lnTo>
                    <a:lnTo>
                      <a:pt x="7" y="310"/>
                    </a:lnTo>
                    <a:lnTo>
                      <a:pt x="108" y="325"/>
                    </a:lnTo>
                    <a:lnTo>
                      <a:pt x="192" y="336"/>
                    </a:lnTo>
                    <a:lnTo>
                      <a:pt x="338" y="321"/>
                    </a:lnTo>
                    <a:lnTo>
                      <a:pt x="579" y="239"/>
                    </a:lnTo>
                    <a:lnTo>
                      <a:pt x="758" y="72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0" name="Freeform 33"/>
              <p:cNvSpPr>
                <a:spLocks/>
              </p:cNvSpPr>
              <p:nvPr/>
            </p:nvSpPr>
            <p:spPr bwMode="auto">
              <a:xfrm>
                <a:off x="1821" y="4996"/>
                <a:ext cx="243" cy="222"/>
              </a:xfrm>
              <a:custGeom>
                <a:avLst/>
                <a:gdLst>
                  <a:gd name="T0" fmla="*/ 235 w 487"/>
                  <a:gd name="T1" fmla="*/ 0 h 443"/>
                  <a:gd name="T2" fmla="*/ 223 w 487"/>
                  <a:gd name="T3" fmla="*/ 32 h 443"/>
                  <a:gd name="T4" fmla="*/ 202 w 487"/>
                  <a:gd name="T5" fmla="*/ 43 h 443"/>
                  <a:gd name="T6" fmla="*/ 173 w 487"/>
                  <a:gd name="T7" fmla="*/ 45 h 443"/>
                  <a:gd name="T8" fmla="*/ 165 w 487"/>
                  <a:gd name="T9" fmla="*/ 10 h 443"/>
                  <a:gd name="T10" fmla="*/ 132 w 487"/>
                  <a:gd name="T11" fmla="*/ 4 h 443"/>
                  <a:gd name="T12" fmla="*/ 136 w 487"/>
                  <a:gd name="T13" fmla="*/ 56 h 443"/>
                  <a:gd name="T14" fmla="*/ 124 w 487"/>
                  <a:gd name="T15" fmla="*/ 107 h 443"/>
                  <a:gd name="T16" fmla="*/ 104 w 487"/>
                  <a:gd name="T17" fmla="*/ 144 h 443"/>
                  <a:gd name="T18" fmla="*/ 33 w 487"/>
                  <a:gd name="T19" fmla="*/ 194 h 443"/>
                  <a:gd name="T20" fmla="*/ 0 w 487"/>
                  <a:gd name="T21" fmla="*/ 222 h 443"/>
                  <a:gd name="T22" fmla="*/ 72 w 487"/>
                  <a:gd name="T23" fmla="*/ 198 h 443"/>
                  <a:gd name="T24" fmla="*/ 83 w 487"/>
                  <a:gd name="T25" fmla="*/ 188 h 443"/>
                  <a:gd name="T26" fmla="*/ 109 w 487"/>
                  <a:gd name="T27" fmla="*/ 165 h 443"/>
                  <a:gd name="T28" fmla="*/ 138 w 487"/>
                  <a:gd name="T29" fmla="*/ 141 h 443"/>
                  <a:gd name="T30" fmla="*/ 156 w 487"/>
                  <a:gd name="T31" fmla="*/ 125 h 443"/>
                  <a:gd name="T32" fmla="*/ 170 w 487"/>
                  <a:gd name="T33" fmla="*/ 116 h 443"/>
                  <a:gd name="T34" fmla="*/ 187 w 487"/>
                  <a:gd name="T35" fmla="*/ 106 h 443"/>
                  <a:gd name="T36" fmla="*/ 208 w 487"/>
                  <a:gd name="T37" fmla="*/ 95 h 443"/>
                  <a:gd name="T38" fmla="*/ 238 w 487"/>
                  <a:gd name="T39" fmla="*/ 52 h 443"/>
                  <a:gd name="T40" fmla="*/ 243 w 487"/>
                  <a:gd name="T41" fmla="*/ 17 h 443"/>
                  <a:gd name="T42" fmla="*/ 235 w 487"/>
                  <a:gd name="T43" fmla="*/ 0 h 443"/>
                  <a:gd name="T44" fmla="*/ 235 w 487"/>
                  <a:gd name="T45" fmla="*/ 0 h 44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87"/>
                  <a:gd name="T70" fmla="*/ 0 h 443"/>
                  <a:gd name="T71" fmla="*/ 487 w 487"/>
                  <a:gd name="T72" fmla="*/ 443 h 44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87" h="443">
                    <a:moveTo>
                      <a:pt x="470" y="0"/>
                    </a:moveTo>
                    <a:lnTo>
                      <a:pt x="447" y="64"/>
                    </a:lnTo>
                    <a:lnTo>
                      <a:pt x="405" y="85"/>
                    </a:lnTo>
                    <a:lnTo>
                      <a:pt x="346" y="89"/>
                    </a:lnTo>
                    <a:lnTo>
                      <a:pt x="331" y="19"/>
                    </a:lnTo>
                    <a:lnTo>
                      <a:pt x="264" y="7"/>
                    </a:lnTo>
                    <a:lnTo>
                      <a:pt x="272" y="112"/>
                    </a:lnTo>
                    <a:lnTo>
                      <a:pt x="249" y="213"/>
                    </a:lnTo>
                    <a:lnTo>
                      <a:pt x="209" y="287"/>
                    </a:lnTo>
                    <a:lnTo>
                      <a:pt x="67" y="387"/>
                    </a:lnTo>
                    <a:lnTo>
                      <a:pt x="0" y="443"/>
                    </a:lnTo>
                    <a:lnTo>
                      <a:pt x="145" y="395"/>
                    </a:lnTo>
                    <a:lnTo>
                      <a:pt x="167" y="376"/>
                    </a:lnTo>
                    <a:lnTo>
                      <a:pt x="219" y="330"/>
                    </a:lnTo>
                    <a:lnTo>
                      <a:pt x="276" y="281"/>
                    </a:lnTo>
                    <a:lnTo>
                      <a:pt x="312" y="249"/>
                    </a:lnTo>
                    <a:lnTo>
                      <a:pt x="340" y="232"/>
                    </a:lnTo>
                    <a:lnTo>
                      <a:pt x="375" y="211"/>
                    </a:lnTo>
                    <a:lnTo>
                      <a:pt x="416" y="190"/>
                    </a:lnTo>
                    <a:lnTo>
                      <a:pt x="477" y="104"/>
                    </a:lnTo>
                    <a:lnTo>
                      <a:pt x="487" y="34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1" name="Freeform 34"/>
              <p:cNvSpPr>
                <a:spLocks/>
              </p:cNvSpPr>
              <p:nvPr/>
            </p:nvSpPr>
            <p:spPr bwMode="auto">
              <a:xfrm>
                <a:off x="1481" y="5369"/>
                <a:ext cx="307" cy="85"/>
              </a:xfrm>
              <a:custGeom>
                <a:avLst/>
                <a:gdLst>
                  <a:gd name="T0" fmla="*/ 26 w 614"/>
                  <a:gd name="T1" fmla="*/ 10 h 169"/>
                  <a:gd name="T2" fmla="*/ 11 w 614"/>
                  <a:gd name="T3" fmla="*/ 21 h 169"/>
                  <a:gd name="T4" fmla="*/ 0 w 614"/>
                  <a:gd name="T5" fmla="*/ 45 h 169"/>
                  <a:gd name="T6" fmla="*/ 16 w 614"/>
                  <a:gd name="T7" fmla="*/ 82 h 169"/>
                  <a:gd name="T8" fmla="*/ 71 w 614"/>
                  <a:gd name="T9" fmla="*/ 85 h 169"/>
                  <a:gd name="T10" fmla="*/ 102 w 614"/>
                  <a:gd name="T11" fmla="*/ 80 h 169"/>
                  <a:gd name="T12" fmla="*/ 216 w 614"/>
                  <a:gd name="T13" fmla="*/ 51 h 169"/>
                  <a:gd name="T14" fmla="*/ 296 w 614"/>
                  <a:gd name="T15" fmla="*/ 45 h 169"/>
                  <a:gd name="T16" fmla="*/ 307 w 614"/>
                  <a:gd name="T17" fmla="*/ 28 h 169"/>
                  <a:gd name="T18" fmla="*/ 303 w 614"/>
                  <a:gd name="T19" fmla="*/ 0 h 169"/>
                  <a:gd name="T20" fmla="*/ 243 w 614"/>
                  <a:gd name="T21" fmla="*/ 14 h 169"/>
                  <a:gd name="T22" fmla="*/ 162 w 614"/>
                  <a:gd name="T23" fmla="*/ 17 h 169"/>
                  <a:gd name="T24" fmla="*/ 59 w 614"/>
                  <a:gd name="T25" fmla="*/ 19 h 169"/>
                  <a:gd name="T26" fmla="*/ 26 w 614"/>
                  <a:gd name="T27" fmla="*/ 10 h 169"/>
                  <a:gd name="T28" fmla="*/ 26 w 614"/>
                  <a:gd name="T29" fmla="*/ 10 h 1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14"/>
                  <a:gd name="T46" fmla="*/ 0 h 169"/>
                  <a:gd name="T47" fmla="*/ 614 w 614"/>
                  <a:gd name="T48" fmla="*/ 169 h 16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14" h="169">
                    <a:moveTo>
                      <a:pt x="51" y="19"/>
                    </a:moveTo>
                    <a:lnTo>
                      <a:pt x="21" y="42"/>
                    </a:lnTo>
                    <a:lnTo>
                      <a:pt x="0" y="89"/>
                    </a:lnTo>
                    <a:lnTo>
                      <a:pt x="32" y="163"/>
                    </a:lnTo>
                    <a:lnTo>
                      <a:pt x="142" y="169"/>
                    </a:lnTo>
                    <a:lnTo>
                      <a:pt x="203" y="160"/>
                    </a:lnTo>
                    <a:lnTo>
                      <a:pt x="431" y="101"/>
                    </a:lnTo>
                    <a:lnTo>
                      <a:pt x="591" y="89"/>
                    </a:lnTo>
                    <a:lnTo>
                      <a:pt x="614" y="55"/>
                    </a:lnTo>
                    <a:lnTo>
                      <a:pt x="606" y="0"/>
                    </a:lnTo>
                    <a:lnTo>
                      <a:pt x="486" y="27"/>
                    </a:lnTo>
                    <a:lnTo>
                      <a:pt x="323" y="34"/>
                    </a:lnTo>
                    <a:lnTo>
                      <a:pt x="117" y="38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2" name="Freeform 35"/>
              <p:cNvSpPr>
                <a:spLocks/>
              </p:cNvSpPr>
              <p:nvPr/>
            </p:nvSpPr>
            <p:spPr bwMode="auto">
              <a:xfrm>
                <a:off x="1981" y="4963"/>
                <a:ext cx="71" cy="66"/>
              </a:xfrm>
              <a:custGeom>
                <a:avLst/>
                <a:gdLst>
                  <a:gd name="T0" fmla="*/ 71 w 142"/>
                  <a:gd name="T1" fmla="*/ 12 h 131"/>
                  <a:gd name="T2" fmla="*/ 67 w 142"/>
                  <a:gd name="T3" fmla="*/ 51 h 131"/>
                  <a:gd name="T4" fmla="*/ 36 w 142"/>
                  <a:gd name="T5" fmla="*/ 66 h 131"/>
                  <a:gd name="T6" fmla="*/ 0 w 142"/>
                  <a:gd name="T7" fmla="*/ 49 h 131"/>
                  <a:gd name="T8" fmla="*/ 15 w 142"/>
                  <a:gd name="T9" fmla="*/ 24 h 131"/>
                  <a:gd name="T10" fmla="*/ 34 w 142"/>
                  <a:gd name="T11" fmla="*/ 6 h 131"/>
                  <a:gd name="T12" fmla="*/ 56 w 142"/>
                  <a:gd name="T13" fmla="*/ 0 h 131"/>
                  <a:gd name="T14" fmla="*/ 71 w 142"/>
                  <a:gd name="T15" fmla="*/ 12 h 131"/>
                  <a:gd name="T16" fmla="*/ 71 w 142"/>
                  <a:gd name="T17" fmla="*/ 12 h 1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2"/>
                  <a:gd name="T28" fmla="*/ 0 h 131"/>
                  <a:gd name="T29" fmla="*/ 142 w 142"/>
                  <a:gd name="T30" fmla="*/ 131 h 1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2" h="131">
                    <a:moveTo>
                      <a:pt x="142" y="23"/>
                    </a:moveTo>
                    <a:lnTo>
                      <a:pt x="134" y="101"/>
                    </a:lnTo>
                    <a:lnTo>
                      <a:pt x="72" y="131"/>
                    </a:lnTo>
                    <a:lnTo>
                      <a:pt x="0" y="97"/>
                    </a:lnTo>
                    <a:lnTo>
                      <a:pt x="30" y="48"/>
                    </a:lnTo>
                    <a:lnTo>
                      <a:pt x="68" y="11"/>
                    </a:lnTo>
                    <a:lnTo>
                      <a:pt x="112" y="0"/>
                    </a:lnTo>
                    <a:lnTo>
                      <a:pt x="142" y="23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3" name="Freeform 36"/>
              <p:cNvSpPr>
                <a:spLocks/>
              </p:cNvSpPr>
              <p:nvPr/>
            </p:nvSpPr>
            <p:spPr bwMode="auto">
              <a:xfrm>
                <a:off x="1637" y="4981"/>
                <a:ext cx="301" cy="214"/>
              </a:xfrm>
              <a:custGeom>
                <a:avLst/>
                <a:gdLst>
                  <a:gd name="T0" fmla="*/ 262 w 603"/>
                  <a:gd name="T1" fmla="*/ 6 h 428"/>
                  <a:gd name="T2" fmla="*/ 248 w 603"/>
                  <a:gd name="T3" fmla="*/ 0 h 428"/>
                  <a:gd name="T4" fmla="*/ 221 w 603"/>
                  <a:gd name="T5" fmla="*/ 0 h 428"/>
                  <a:gd name="T6" fmla="*/ 203 w 603"/>
                  <a:gd name="T7" fmla="*/ 15 h 428"/>
                  <a:gd name="T8" fmla="*/ 178 w 603"/>
                  <a:gd name="T9" fmla="*/ 35 h 428"/>
                  <a:gd name="T10" fmla="*/ 157 w 603"/>
                  <a:gd name="T11" fmla="*/ 54 h 428"/>
                  <a:gd name="T12" fmla="*/ 147 w 603"/>
                  <a:gd name="T13" fmla="*/ 62 h 428"/>
                  <a:gd name="T14" fmla="*/ 122 w 603"/>
                  <a:gd name="T15" fmla="*/ 77 h 428"/>
                  <a:gd name="T16" fmla="*/ 114 w 603"/>
                  <a:gd name="T17" fmla="*/ 68 h 428"/>
                  <a:gd name="T18" fmla="*/ 97 w 603"/>
                  <a:gd name="T19" fmla="*/ 62 h 428"/>
                  <a:gd name="T20" fmla="*/ 85 w 603"/>
                  <a:gd name="T21" fmla="*/ 78 h 428"/>
                  <a:gd name="T22" fmla="*/ 82 w 603"/>
                  <a:gd name="T23" fmla="*/ 93 h 428"/>
                  <a:gd name="T24" fmla="*/ 56 w 603"/>
                  <a:gd name="T25" fmla="*/ 83 h 428"/>
                  <a:gd name="T26" fmla="*/ 8 w 603"/>
                  <a:gd name="T27" fmla="*/ 93 h 428"/>
                  <a:gd name="T28" fmla="*/ 0 w 603"/>
                  <a:gd name="T29" fmla="*/ 113 h 428"/>
                  <a:gd name="T30" fmla="*/ 2 w 603"/>
                  <a:gd name="T31" fmla="*/ 128 h 428"/>
                  <a:gd name="T32" fmla="*/ 45 w 603"/>
                  <a:gd name="T33" fmla="*/ 155 h 428"/>
                  <a:gd name="T34" fmla="*/ 48 w 603"/>
                  <a:gd name="T35" fmla="*/ 206 h 428"/>
                  <a:gd name="T36" fmla="*/ 62 w 603"/>
                  <a:gd name="T37" fmla="*/ 213 h 428"/>
                  <a:gd name="T38" fmla="*/ 84 w 603"/>
                  <a:gd name="T39" fmla="*/ 214 h 428"/>
                  <a:gd name="T40" fmla="*/ 126 w 603"/>
                  <a:gd name="T41" fmla="*/ 208 h 428"/>
                  <a:gd name="T42" fmla="*/ 157 w 603"/>
                  <a:gd name="T43" fmla="*/ 191 h 428"/>
                  <a:gd name="T44" fmla="*/ 180 w 603"/>
                  <a:gd name="T45" fmla="*/ 178 h 428"/>
                  <a:gd name="T46" fmla="*/ 204 w 603"/>
                  <a:gd name="T47" fmla="*/ 163 h 428"/>
                  <a:gd name="T48" fmla="*/ 228 w 603"/>
                  <a:gd name="T49" fmla="*/ 148 h 428"/>
                  <a:gd name="T50" fmla="*/ 249 w 603"/>
                  <a:gd name="T51" fmla="*/ 134 h 428"/>
                  <a:gd name="T52" fmla="*/ 268 w 603"/>
                  <a:gd name="T53" fmla="*/ 122 h 428"/>
                  <a:gd name="T54" fmla="*/ 285 w 603"/>
                  <a:gd name="T55" fmla="*/ 99 h 428"/>
                  <a:gd name="T56" fmla="*/ 301 w 603"/>
                  <a:gd name="T57" fmla="*/ 64 h 428"/>
                  <a:gd name="T58" fmla="*/ 294 w 603"/>
                  <a:gd name="T59" fmla="*/ 23 h 428"/>
                  <a:gd name="T60" fmla="*/ 262 w 603"/>
                  <a:gd name="T61" fmla="*/ 6 h 428"/>
                  <a:gd name="T62" fmla="*/ 262 w 603"/>
                  <a:gd name="T63" fmla="*/ 6 h 4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3"/>
                  <a:gd name="T97" fmla="*/ 0 h 428"/>
                  <a:gd name="T98" fmla="*/ 603 w 603"/>
                  <a:gd name="T99" fmla="*/ 428 h 42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3" h="428">
                    <a:moveTo>
                      <a:pt x="525" y="12"/>
                    </a:moveTo>
                    <a:lnTo>
                      <a:pt x="497" y="0"/>
                    </a:lnTo>
                    <a:lnTo>
                      <a:pt x="443" y="0"/>
                    </a:lnTo>
                    <a:lnTo>
                      <a:pt x="407" y="29"/>
                    </a:lnTo>
                    <a:lnTo>
                      <a:pt x="356" y="69"/>
                    </a:lnTo>
                    <a:lnTo>
                      <a:pt x="314" y="107"/>
                    </a:lnTo>
                    <a:lnTo>
                      <a:pt x="295" y="124"/>
                    </a:lnTo>
                    <a:lnTo>
                      <a:pt x="244" y="154"/>
                    </a:lnTo>
                    <a:lnTo>
                      <a:pt x="229" y="135"/>
                    </a:lnTo>
                    <a:lnTo>
                      <a:pt x="194" y="124"/>
                    </a:lnTo>
                    <a:lnTo>
                      <a:pt x="170" y="156"/>
                    </a:lnTo>
                    <a:lnTo>
                      <a:pt x="164" y="185"/>
                    </a:lnTo>
                    <a:lnTo>
                      <a:pt x="113" y="166"/>
                    </a:lnTo>
                    <a:lnTo>
                      <a:pt x="16" y="185"/>
                    </a:lnTo>
                    <a:lnTo>
                      <a:pt x="0" y="225"/>
                    </a:lnTo>
                    <a:lnTo>
                      <a:pt x="4" y="255"/>
                    </a:lnTo>
                    <a:lnTo>
                      <a:pt x="90" y="310"/>
                    </a:lnTo>
                    <a:lnTo>
                      <a:pt x="97" y="411"/>
                    </a:lnTo>
                    <a:lnTo>
                      <a:pt x="124" y="426"/>
                    </a:lnTo>
                    <a:lnTo>
                      <a:pt x="168" y="428"/>
                    </a:lnTo>
                    <a:lnTo>
                      <a:pt x="253" y="415"/>
                    </a:lnTo>
                    <a:lnTo>
                      <a:pt x="314" y="382"/>
                    </a:lnTo>
                    <a:lnTo>
                      <a:pt x="360" y="356"/>
                    </a:lnTo>
                    <a:lnTo>
                      <a:pt x="409" y="325"/>
                    </a:lnTo>
                    <a:lnTo>
                      <a:pt x="457" y="295"/>
                    </a:lnTo>
                    <a:lnTo>
                      <a:pt x="498" y="268"/>
                    </a:lnTo>
                    <a:lnTo>
                      <a:pt x="536" y="244"/>
                    </a:lnTo>
                    <a:lnTo>
                      <a:pt x="571" y="198"/>
                    </a:lnTo>
                    <a:lnTo>
                      <a:pt x="603" y="128"/>
                    </a:lnTo>
                    <a:lnTo>
                      <a:pt x="588" y="46"/>
                    </a:lnTo>
                    <a:lnTo>
                      <a:pt x="525" y="12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4" name="Freeform 37"/>
              <p:cNvSpPr>
                <a:spLocks/>
              </p:cNvSpPr>
              <p:nvPr/>
            </p:nvSpPr>
            <p:spPr bwMode="auto">
              <a:xfrm>
                <a:off x="1547" y="5147"/>
                <a:ext cx="418" cy="168"/>
              </a:xfrm>
              <a:custGeom>
                <a:avLst/>
                <a:gdLst>
                  <a:gd name="T0" fmla="*/ 412 w 834"/>
                  <a:gd name="T1" fmla="*/ 91 h 335"/>
                  <a:gd name="T2" fmla="*/ 386 w 834"/>
                  <a:gd name="T3" fmla="*/ 69 h 335"/>
                  <a:gd name="T4" fmla="*/ 345 w 834"/>
                  <a:gd name="T5" fmla="*/ 72 h 335"/>
                  <a:gd name="T6" fmla="*/ 290 w 834"/>
                  <a:gd name="T7" fmla="*/ 111 h 335"/>
                  <a:gd name="T8" fmla="*/ 205 w 834"/>
                  <a:gd name="T9" fmla="*/ 149 h 335"/>
                  <a:gd name="T10" fmla="*/ 107 w 834"/>
                  <a:gd name="T11" fmla="*/ 164 h 335"/>
                  <a:gd name="T12" fmla="*/ 39 w 834"/>
                  <a:gd name="T13" fmla="*/ 158 h 335"/>
                  <a:gd name="T14" fmla="*/ 33 w 834"/>
                  <a:gd name="T15" fmla="*/ 167 h 335"/>
                  <a:gd name="T16" fmla="*/ 21 w 834"/>
                  <a:gd name="T17" fmla="*/ 168 h 335"/>
                  <a:gd name="T18" fmla="*/ 8 w 834"/>
                  <a:gd name="T19" fmla="*/ 149 h 335"/>
                  <a:gd name="T20" fmla="*/ 0 w 834"/>
                  <a:gd name="T21" fmla="*/ 136 h 335"/>
                  <a:gd name="T22" fmla="*/ 8 w 834"/>
                  <a:gd name="T23" fmla="*/ 108 h 335"/>
                  <a:gd name="T24" fmla="*/ 41 w 834"/>
                  <a:gd name="T25" fmla="*/ 101 h 335"/>
                  <a:gd name="T26" fmla="*/ 60 w 834"/>
                  <a:gd name="T27" fmla="*/ 99 h 335"/>
                  <a:gd name="T28" fmla="*/ 108 w 834"/>
                  <a:gd name="T29" fmla="*/ 115 h 335"/>
                  <a:gd name="T30" fmla="*/ 204 w 834"/>
                  <a:gd name="T31" fmla="*/ 101 h 335"/>
                  <a:gd name="T32" fmla="*/ 340 w 834"/>
                  <a:gd name="T33" fmla="*/ 53 h 335"/>
                  <a:gd name="T34" fmla="*/ 401 w 834"/>
                  <a:gd name="T35" fmla="*/ 0 h 335"/>
                  <a:gd name="T36" fmla="*/ 418 w 834"/>
                  <a:gd name="T37" fmla="*/ 47 h 335"/>
                  <a:gd name="T38" fmla="*/ 418 w 834"/>
                  <a:gd name="T39" fmla="*/ 74 h 335"/>
                  <a:gd name="T40" fmla="*/ 412 w 834"/>
                  <a:gd name="T41" fmla="*/ 91 h 335"/>
                  <a:gd name="T42" fmla="*/ 412 w 834"/>
                  <a:gd name="T43" fmla="*/ 91 h 3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34"/>
                  <a:gd name="T67" fmla="*/ 0 h 335"/>
                  <a:gd name="T68" fmla="*/ 834 w 834"/>
                  <a:gd name="T69" fmla="*/ 335 h 3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34" h="335">
                    <a:moveTo>
                      <a:pt x="823" y="182"/>
                    </a:moveTo>
                    <a:lnTo>
                      <a:pt x="771" y="137"/>
                    </a:lnTo>
                    <a:lnTo>
                      <a:pt x="688" y="144"/>
                    </a:lnTo>
                    <a:lnTo>
                      <a:pt x="578" y="222"/>
                    </a:lnTo>
                    <a:lnTo>
                      <a:pt x="410" y="298"/>
                    </a:lnTo>
                    <a:lnTo>
                      <a:pt x="213" y="327"/>
                    </a:lnTo>
                    <a:lnTo>
                      <a:pt x="78" y="316"/>
                    </a:lnTo>
                    <a:lnTo>
                      <a:pt x="66" y="333"/>
                    </a:lnTo>
                    <a:lnTo>
                      <a:pt x="42" y="335"/>
                    </a:lnTo>
                    <a:lnTo>
                      <a:pt x="15" y="297"/>
                    </a:lnTo>
                    <a:lnTo>
                      <a:pt x="0" y="272"/>
                    </a:lnTo>
                    <a:lnTo>
                      <a:pt x="15" y="215"/>
                    </a:lnTo>
                    <a:lnTo>
                      <a:pt x="81" y="201"/>
                    </a:lnTo>
                    <a:lnTo>
                      <a:pt x="119" y="198"/>
                    </a:lnTo>
                    <a:lnTo>
                      <a:pt x="216" y="230"/>
                    </a:lnTo>
                    <a:lnTo>
                      <a:pt x="407" y="201"/>
                    </a:lnTo>
                    <a:lnTo>
                      <a:pt x="678" y="105"/>
                    </a:lnTo>
                    <a:lnTo>
                      <a:pt x="800" y="0"/>
                    </a:lnTo>
                    <a:lnTo>
                      <a:pt x="834" y="93"/>
                    </a:lnTo>
                    <a:lnTo>
                      <a:pt x="834" y="148"/>
                    </a:lnTo>
                    <a:lnTo>
                      <a:pt x="823" y="182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5" name="Freeform 38"/>
              <p:cNvSpPr>
                <a:spLocks/>
              </p:cNvSpPr>
              <p:nvPr/>
            </p:nvSpPr>
            <p:spPr bwMode="auto">
              <a:xfrm>
                <a:off x="1792" y="4899"/>
                <a:ext cx="105" cy="66"/>
              </a:xfrm>
              <a:custGeom>
                <a:avLst/>
                <a:gdLst>
                  <a:gd name="T0" fmla="*/ 7 w 211"/>
                  <a:gd name="T1" fmla="*/ 66 h 131"/>
                  <a:gd name="T2" fmla="*/ 45 w 211"/>
                  <a:gd name="T3" fmla="*/ 55 h 131"/>
                  <a:gd name="T4" fmla="*/ 74 w 211"/>
                  <a:gd name="T5" fmla="*/ 49 h 131"/>
                  <a:gd name="T6" fmla="*/ 105 w 211"/>
                  <a:gd name="T7" fmla="*/ 54 h 131"/>
                  <a:gd name="T8" fmla="*/ 98 w 211"/>
                  <a:gd name="T9" fmla="*/ 0 h 131"/>
                  <a:gd name="T10" fmla="*/ 35 w 211"/>
                  <a:gd name="T11" fmla="*/ 6 h 131"/>
                  <a:gd name="T12" fmla="*/ 0 w 211"/>
                  <a:gd name="T13" fmla="*/ 41 h 131"/>
                  <a:gd name="T14" fmla="*/ 7 w 211"/>
                  <a:gd name="T15" fmla="*/ 66 h 131"/>
                  <a:gd name="T16" fmla="*/ 7 w 211"/>
                  <a:gd name="T17" fmla="*/ 66 h 1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1"/>
                  <a:gd name="T28" fmla="*/ 0 h 131"/>
                  <a:gd name="T29" fmla="*/ 211 w 211"/>
                  <a:gd name="T30" fmla="*/ 131 h 1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1" h="131">
                    <a:moveTo>
                      <a:pt x="14" y="131"/>
                    </a:moveTo>
                    <a:lnTo>
                      <a:pt x="91" y="110"/>
                    </a:lnTo>
                    <a:lnTo>
                      <a:pt x="149" y="97"/>
                    </a:lnTo>
                    <a:lnTo>
                      <a:pt x="211" y="108"/>
                    </a:lnTo>
                    <a:lnTo>
                      <a:pt x="196" y="0"/>
                    </a:lnTo>
                    <a:lnTo>
                      <a:pt x="71" y="11"/>
                    </a:lnTo>
                    <a:lnTo>
                      <a:pt x="0" y="81"/>
                    </a:lnTo>
                    <a:lnTo>
                      <a:pt x="14" y="131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6" name="Freeform 39"/>
              <p:cNvSpPr>
                <a:spLocks/>
              </p:cNvSpPr>
              <p:nvPr/>
            </p:nvSpPr>
            <p:spPr bwMode="auto">
              <a:xfrm>
                <a:off x="1794" y="4623"/>
                <a:ext cx="145" cy="125"/>
              </a:xfrm>
              <a:custGeom>
                <a:avLst/>
                <a:gdLst>
                  <a:gd name="T0" fmla="*/ 128 w 291"/>
                  <a:gd name="T1" fmla="*/ 0 h 251"/>
                  <a:gd name="T2" fmla="*/ 99 w 291"/>
                  <a:gd name="T3" fmla="*/ 10 h 251"/>
                  <a:gd name="T4" fmla="*/ 52 w 291"/>
                  <a:gd name="T5" fmla="*/ 40 h 251"/>
                  <a:gd name="T6" fmla="*/ 24 w 291"/>
                  <a:gd name="T7" fmla="*/ 59 h 251"/>
                  <a:gd name="T8" fmla="*/ 0 w 291"/>
                  <a:gd name="T9" fmla="*/ 86 h 251"/>
                  <a:gd name="T10" fmla="*/ 7 w 291"/>
                  <a:gd name="T11" fmla="*/ 125 h 251"/>
                  <a:gd name="T12" fmla="*/ 15 w 291"/>
                  <a:gd name="T13" fmla="*/ 105 h 251"/>
                  <a:gd name="T14" fmla="*/ 24 w 291"/>
                  <a:gd name="T15" fmla="*/ 88 h 251"/>
                  <a:gd name="T16" fmla="*/ 35 w 291"/>
                  <a:gd name="T17" fmla="*/ 74 h 251"/>
                  <a:gd name="T18" fmla="*/ 49 w 291"/>
                  <a:gd name="T19" fmla="*/ 62 h 251"/>
                  <a:gd name="T20" fmla="*/ 65 w 291"/>
                  <a:gd name="T21" fmla="*/ 51 h 251"/>
                  <a:gd name="T22" fmla="*/ 83 w 291"/>
                  <a:gd name="T23" fmla="*/ 40 h 251"/>
                  <a:gd name="T24" fmla="*/ 123 w 291"/>
                  <a:gd name="T25" fmla="*/ 17 h 251"/>
                  <a:gd name="T26" fmla="*/ 145 w 291"/>
                  <a:gd name="T27" fmla="*/ 17 h 251"/>
                  <a:gd name="T28" fmla="*/ 128 w 291"/>
                  <a:gd name="T29" fmla="*/ 0 h 251"/>
                  <a:gd name="T30" fmla="*/ 128 w 291"/>
                  <a:gd name="T31" fmla="*/ 0 h 2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1"/>
                  <a:gd name="T49" fmla="*/ 0 h 251"/>
                  <a:gd name="T50" fmla="*/ 291 w 291"/>
                  <a:gd name="T51" fmla="*/ 251 h 2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1" h="251">
                    <a:moveTo>
                      <a:pt x="257" y="0"/>
                    </a:moveTo>
                    <a:lnTo>
                      <a:pt x="198" y="21"/>
                    </a:lnTo>
                    <a:lnTo>
                      <a:pt x="105" y="80"/>
                    </a:lnTo>
                    <a:lnTo>
                      <a:pt x="49" y="118"/>
                    </a:lnTo>
                    <a:lnTo>
                      <a:pt x="0" y="173"/>
                    </a:lnTo>
                    <a:lnTo>
                      <a:pt x="15" y="251"/>
                    </a:lnTo>
                    <a:lnTo>
                      <a:pt x="30" y="211"/>
                    </a:lnTo>
                    <a:lnTo>
                      <a:pt x="48" y="177"/>
                    </a:lnTo>
                    <a:lnTo>
                      <a:pt x="70" y="149"/>
                    </a:lnTo>
                    <a:lnTo>
                      <a:pt x="99" y="124"/>
                    </a:lnTo>
                    <a:lnTo>
                      <a:pt x="131" y="103"/>
                    </a:lnTo>
                    <a:lnTo>
                      <a:pt x="167" y="80"/>
                    </a:lnTo>
                    <a:lnTo>
                      <a:pt x="247" y="35"/>
                    </a:lnTo>
                    <a:lnTo>
                      <a:pt x="291" y="35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7" name="Freeform 40"/>
              <p:cNvSpPr>
                <a:spLocks/>
              </p:cNvSpPr>
              <p:nvPr/>
            </p:nvSpPr>
            <p:spPr bwMode="auto">
              <a:xfrm>
                <a:off x="1297" y="5397"/>
                <a:ext cx="141" cy="183"/>
              </a:xfrm>
              <a:custGeom>
                <a:avLst/>
                <a:gdLst>
                  <a:gd name="T0" fmla="*/ 34 w 281"/>
                  <a:gd name="T1" fmla="*/ 0 h 365"/>
                  <a:gd name="T2" fmla="*/ 47 w 281"/>
                  <a:gd name="T3" fmla="*/ 79 h 365"/>
                  <a:gd name="T4" fmla="*/ 40 w 281"/>
                  <a:gd name="T5" fmla="*/ 113 h 365"/>
                  <a:gd name="T6" fmla="*/ 0 w 281"/>
                  <a:gd name="T7" fmla="*/ 183 h 365"/>
                  <a:gd name="T8" fmla="*/ 79 w 281"/>
                  <a:gd name="T9" fmla="*/ 149 h 365"/>
                  <a:gd name="T10" fmla="*/ 136 w 281"/>
                  <a:gd name="T11" fmla="*/ 104 h 365"/>
                  <a:gd name="T12" fmla="*/ 141 w 281"/>
                  <a:gd name="T13" fmla="*/ 92 h 365"/>
                  <a:gd name="T14" fmla="*/ 101 w 281"/>
                  <a:gd name="T15" fmla="*/ 54 h 365"/>
                  <a:gd name="T16" fmla="*/ 34 w 281"/>
                  <a:gd name="T17" fmla="*/ 0 h 365"/>
                  <a:gd name="T18" fmla="*/ 34 w 281"/>
                  <a:gd name="T19" fmla="*/ 0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1"/>
                  <a:gd name="T31" fmla="*/ 0 h 365"/>
                  <a:gd name="T32" fmla="*/ 281 w 281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1" h="365">
                    <a:moveTo>
                      <a:pt x="68" y="0"/>
                    </a:moveTo>
                    <a:lnTo>
                      <a:pt x="93" y="158"/>
                    </a:lnTo>
                    <a:lnTo>
                      <a:pt x="80" y="226"/>
                    </a:lnTo>
                    <a:lnTo>
                      <a:pt x="0" y="365"/>
                    </a:lnTo>
                    <a:lnTo>
                      <a:pt x="158" y="297"/>
                    </a:lnTo>
                    <a:lnTo>
                      <a:pt x="272" y="207"/>
                    </a:lnTo>
                    <a:lnTo>
                      <a:pt x="281" y="183"/>
                    </a:lnTo>
                    <a:lnTo>
                      <a:pt x="201" y="108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8" name="Freeform 41"/>
              <p:cNvSpPr>
                <a:spLocks/>
              </p:cNvSpPr>
              <p:nvPr/>
            </p:nvSpPr>
            <p:spPr bwMode="auto">
              <a:xfrm>
                <a:off x="759" y="5526"/>
                <a:ext cx="377" cy="105"/>
              </a:xfrm>
              <a:custGeom>
                <a:avLst/>
                <a:gdLst>
                  <a:gd name="T0" fmla="*/ 377 w 753"/>
                  <a:gd name="T1" fmla="*/ 0 h 211"/>
                  <a:gd name="T2" fmla="*/ 276 w 753"/>
                  <a:gd name="T3" fmla="*/ 46 h 211"/>
                  <a:gd name="T4" fmla="*/ 185 w 753"/>
                  <a:gd name="T5" fmla="*/ 59 h 211"/>
                  <a:gd name="T6" fmla="*/ 64 w 753"/>
                  <a:gd name="T7" fmla="*/ 37 h 211"/>
                  <a:gd name="T8" fmla="*/ 124 w 753"/>
                  <a:gd name="T9" fmla="*/ 66 h 211"/>
                  <a:gd name="T10" fmla="*/ 0 w 753"/>
                  <a:gd name="T11" fmla="*/ 85 h 211"/>
                  <a:gd name="T12" fmla="*/ 22 w 753"/>
                  <a:gd name="T13" fmla="*/ 90 h 211"/>
                  <a:gd name="T14" fmla="*/ 78 w 753"/>
                  <a:gd name="T15" fmla="*/ 99 h 211"/>
                  <a:gd name="T16" fmla="*/ 151 w 753"/>
                  <a:gd name="T17" fmla="*/ 105 h 211"/>
                  <a:gd name="T18" fmla="*/ 229 w 753"/>
                  <a:gd name="T19" fmla="*/ 100 h 211"/>
                  <a:gd name="T20" fmla="*/ 291 w 753"/>
                  <a:gd name="T21" fmla="*/ 84 h 211"/>
                  <a:gd name="T22" fmla="*/ 332 w 753"/>
                  <a:gd name="T23" fmla="*/ 65 h 211"/>
                  <a:gd name="T24" fmla="*/ 361 w 753"/>
                  <a:gd name="T25" fmla="*/ 43 h 211"/>
                  <a:gd name="T26" fmla="*/ 377 w 753"/>
                  <a:gd name="T27" fmla="*/ 0 h 211"/>
                  <a:gd name="T28" fmla="*/ 377 w 753"/>
                  <a:gd name="T29" fmla="*/ 0 h 2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211"/>
                  <a:gd name="T47" fmla="*/ 753 w 753"/>
                  <a:gd name="T48" fmla="*/ 211 h 2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211">
                    <a:moveTo>
                      <a:pt x="753" y="0"/>
                    </a:moveTo>
                    <a:lnTo>
                      <a:pt x="551" y="93"/>
                    </a:lnTo>
                    <a:lnTo>
                      <a:pt x="369" y="118"/>
                    </a:lnTo>
                    <a:lnTo>
                      <a:pt x="127" y="74"/>
                    </a:lnTo>
                    <a:lnTo>
                      <a:pt x="247" y="133"/>
                    </a:lnTo>
                    <a:lnTo>
                      <a:pt x="0" y="171"/>
                    </a:lnTo>
                    <a:lnTo>
                      <a:pt x="44" y="180"/>
                    </a:lnTo>
                    <a:lnTo>
                      <a:pt x="156" y="199"/>
                    </a:lnTo>
                    <a:lnTo>
                      <a:pt x="302" y="211"/>
                    </a:lnTo>
                    <a:lnTo>
                      <a:pt x="458" y="201"/>
                    </a:lnTo>
                    <a:lnTo>
                      <a:pt x="582" y="169"/>
                    </a:lnTo>
                    <a:lnTo>
                      <a:pt x="663" y="131"/>
                    </a:lnTo>
                    <a:lnTo>
                      <a:pt x="722" y="87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09" name="Freeform 42"/>
              <p:cNvSpPr>
                <a:spLocks/>
              </p:cNvSpPr>
              <p:nvPr/>
            </p:nvSpPr>
            <p:spPr bwMode="auto">
              <a:xfrm>
                <a:off x="15" y="4731"/>
                <a:ext cx="1268" cy="841"/>
              </a:xfrm>
              <a:custGeom>
                <a:avLst/>
                <a:gdLst>
                  <a:gd name="T0" fmla="*/ 1226 w 2536"/>
                  <a:gd name="T1" fmla="*/ 78 h 1683"/>
                  <a:gd name="T2" fmla="*/ 1192 w 2536"/>
                  <a:gd name="T3" fmla="*/ 150 h 1683"/>
                  <a:gd name="T4" fmla="*/ 1182 w 2536"/>
                  <a:gd name="T5" fmla="*/ 236 h 1683"/>
                  <a:gd name="T6" fmla="*/ 1083 w 2536"/>
                  <a:gd name="T7" fmla="*/ 380 h 1683"/>
                  <a:gd name="T8" fmla="*/ 1074 w 2536"/>
                  <a:gd name="T9" fmla="*/ 538 h 1683"/>
                  <a:gd name="T10" fmla="*/ 1093 w 2536"/>
                  <a:gd name="T11" fmla="*/ 607 h 1683"/>
                  <a:gd name="T12" fmla="*/ 1268 w 2536"/>
                  <a:gd name="T13" fmla="*/ 637 h 1683"/>
                  <a:gd name="T14" fmla="*/ 1220 w 2536"/>
                  <a:gd name="T15" fmla="*/ 688 h 1683"/>
                  <a:gd name="T16" fmla="*/ 1158 w 2536"/>
                  <a:gd name="T17" fmla="*/ 751 h 1683"/>
                  <a:gd name="T18" fmla="*/ 1097 w 2536"/>
                  <a:gd name="T19" fmla="*/ 801 h 1683"/>
                  <a:gd name="T20" fmla="*/ 1030 w 2536"/>
                  <a:gd name="T21" fmla="*/ 826 h 1683"/>
                  <a:gd name="T22" fmla="*/ 927 w 2536"/>
                  <a:gd name="T23" fmla="*/ 841 h 1683"/>
                  <a:gd name="T24" fmla="*/ 671 w 2536"/>
                  <a:gd name="T25" fmla="*/ 816 h 1683"/>
                  <a:gd name="T26" fmla="*/ 0 w 2536"/>
                  <a:gd name="T27" fmla="*/ 779 h 1683"/>
                  <a:gd name="T28" fmla="*/ 82 w 2536"/>
                  <a:gd name="T29" fmla="*/ 634 h 1683"/>
                  <a:gd name="T30" fmla="*/ 261 w 2536"/>
                  <a:gd name="T31" fmla="*/ 673 h 1683"/>
                  <a:gd name="T32" fmla="*/ 324 w 2536"/>
                  <a:gd name="T33" fmla="*/ 705 h 1683"/>
                  <a:gd name="T34" fmla="*/ 378 w 2536"/>
                  <a:gd name="T35" fmla="*/ 734 h 1683"/>
                  <a:gd name="T36" fmla="*/ 440 w 2536"/>
                  <a:gd name="T37" fmla="*/ 738 h 1683"/>
                  <a:gd name="T38" fmla="*/ 539 w 2536"/>
                  <a:gd name="T39" fmla="*/ 714 h 1683"/>
                  <a:gd name="T40" fmla="*/ 627 w 2536"/>
                  <a:gd name="T41" fmla="*/ 725 h 1683"/>
                  <a:gd name="T42" fmla="*/ 828 w 2536"/>
                  <a:gd name="T43" fmla="*/ 558 h 1683"/>
                  <a:gd name="T44" fmla="*/ 875 w 2536"/>
                  <a:gd name="T45" fmla="*/ 450 h 1683"/>
                  <a:gd name="T46" fmla="*/ 902 w 2536"/>
                  <a:gd name="T47" fmla="*/ 388 h 1683"/>
                  <a:gd name="T48" fmla="*/ 931 w 2536"/>
                  <a:gd name="T49" fmla="*/ 324 h 1683"/>
                  <a:gd name="T50" fmla="*/ 958 w 2536"/>
                  <a:gd name="T51" fmla="*/ 268 h 1683"/>
                  <a:gd name="T52" fmla="*/ 993 w 2536"/>
                  <a:gd name="T53" fmla="*/ 206 h 1683"/>
                  <a:gd name="T54" fmla="*/ 1049 w 2536"/>
                  <a:gd name="T55" fmla="*/ 139 h 1683"/>
                  <a:gd name="T56" fmla="*/ 1098 w 2536"/>
                  <a:gd name="T57" fmla="*/ 70 h 1683"/>
                  <a:gd name="T58" fmla="*/ 1138 w 2536"/>
                  <a:gd name="T59" fmla="*/ 12 h 1683"/>
                  <a:gd name="T60" fmla="*/ 1170 w 2536"/>
                  <a:gd name="T61" fmla="*/ 19 h 1683"/>
                  <a:gd name="T62" fmla="*/ 1182 w 2536"/>
                  <a:gd name="T63" fmla="*/ 64 h 1683"/>
                  <a:gd name="T64" fmla="*/ 1231 w 2536"/>
                  <a:gd name="T65" fmla="*/ 68 h 168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536"/>
                  <a:gd name="T100" fmla="*/ 0 h 1683"/>
                  <a:gd name="T101" fmla="*/ 2536 w 2536"/>
                  <a:gd name="T102" fmla="*/ 1683 h 168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536" h="1683">
                    <a:moveTo>
                      <a:pt x="2462" y="137"/>
                    </a:moveTo>
                    <a:lnTo>
                      <a:pt x="2451" y="156"/>
                    </a:lnTo>
                    <a:lnTo>
                      <a:pt x="2422" y="200"/>
                    </a:lnTo>
                    <a:lnTo>
                      <a:pt x="2384" y="301"/>
                    </a:lnTo>
                    <a:lnTo>
                      <a:pt x="2373" y="407"/>
                    </a:lnTo>
                    <a:lnTo>
                      <a:pt x="2363" y="472"/>
                    </a:lnTo>
                    <a:lnTo>
                      <a:pt x="2192" y="610"/>
                    </a:lnTo>
                    <a:lnTo>
                      <a:pt x="2166" y="761"/>
                    </a:lnTo>
                    <a:lnTo>
                      <a:pt x="2139" y="995"/>
                    </a:lnTo>
                    <a:lnTo>
                      <a:pt x="2147" y="1076"/>
                    </a:lnTo>
                    <a:lnTo>
                      <a:pt x="2162" y="1147"/>
                    </a:lnTo>
                    <a:lnTo>
                      <a:pt x="2186" y="1215"/>
                    </a:lnTo>
                    <a:lnTo>
                      <a:pt x="2344" y="1323"/>
                    </a:lnTo>
                    <a:lnTo>
                      <a:pt x="2536" y="1274"/>
                    </a:lnTo>
                    <a:lnTo>
                      <a:pt x="2491" y="1325"/>
                    </a:lnTo>
                    <a:lnTo>
                      <a:pt x="2439" y="1377"/>
                    </a:lnTo>
                    <a:lnTo>
                      <a:pt x="2380" y="1438"/>
                    </a:lnTo>
                    <a:lnTo>
                      <a:pt x="2316" y="1502"/>
                    </a:lnTo>
                    <a:lnTo>
                      <a:pt x="2251" y="1559"/>
                    </a:lnTo>
                    <a:lnTo>
                      <a:pt x="2194" y="1603"/>
                    </a:lnTo>
                    <a:lnTo>
                      <a:pt x="2148" y="1630"/>
                    </a:lnTo>
                    <a:lnTo>
                      <a:pt x="2059" y="1652"/>
                    </a:lnTo>
                    <a:lnTo>
                      <a:pt x="1962" y="1670"/>
                    </a:lnTo>
                    <a:lnTo>
                      <a:pt x="1854" y="1683"/>
                    </a:lnTo>
                    <a:lnTo>
                      <a:pt x="1582" y="1664"/>
                    </a:lnTo>
                    <a:lnTo>
                      <a:pt x="1342" y="1633"/>
                    </a:lnTo>
                    <a:lnTo>
                      <a:pt x="261" y="1654"/>
                    </a:lnTo>
                    <a:lnTo>
                      <a:pt x="0" y="1559"/>
                    </a:lnTo>
                    <a:lnTo>
                      <a:pt x="16" y="1255"/>
                    </a:lnTo>
                    <a:lnTo>
                      <a:pt x="164" y="1268"/>
                    </a:lnTo>
                    <a:lnTo>
                      <a:pt x="409" y="1304"/>
                    </a:lnTo>
                    <a:lnTo>
                      <a:pt x="521" y="1346"/>
                    </a:lnTo>
                    <a:lnTo>
                      <a:pt x="584" y="1377"/>
                    </a:lnTo>
                    <a:lnTo>
                      <a:pt x="647" y="1411"/>
                    </a:lnTo>
                    <a:lnTo>
                      <a:pt x="706" y="1441"/>
                    </a:lnTo>
                    <a:lnTo>
                      <a:pt x="755" y="1468"/>
                    </a:lnTo>
                    <a:lnTo>
                      <a:pt x="816" y="1491"/>
                    </a:lnTo>
                    <a:lnTo>
                      <a:pt x="879" y="1477"/>
                    </a:lnTo>
                    <a:lnTo>
                      <a:pt x="981" y="1453"/>
                    </a:lnTo>
                    <a:lnTo>
                      <a:pt x="1078" y="1428"/>
                    </a:lnTo>
                    <a:lnTo>
                      <a:pt x="1120" y="1417"/>
                    </a:lnTo>
                    <a:lnTo>
                      <a:pt x="1253" y="1451"/>
                    </a:lnTo>
                    <a:lnTo>
                      <a:pt x="1346" y="1116"/>
                    </a:lnTo>
                    <a:lnTo>
                      <a:pt x="1656" y="1116"/>
                    </a:lnTo>
                    <a:lnTo>
                      <a:pt x="1702" y="1012"/>
                    </a:lnTo>
                    <a:lnTo>
                      <a:pt x="1749" y="901"/>
                    </a:lnTo>
                    <a:lnTo>
                      <a:pt x="1776" y="841"/>
                    </a:lnTo>
                    <a:lnTo>
                      <a:pt x="1804" y="776"/>
                    </a:lnTo>
                    <a:lnTo>
                      <a:pt x="1833" y="711"/>
                    </a:lnTo>
                    <a:lnTo>
                      <a:pt x="1861" y="648"/>
                    </a:lnTo>
                    <a:lnTo>
                      <a:pt x="1890" y="590"/>
                    </a:lnTo>
                    <a:lnTo>
                      <a:pt x="1915" y="536"/>
                    </a:lnTo>
                    <a:lnTo>
                      <a:pt x="1958" y="453"/>
                    </a:lnTo>
                    <a:lnTo>
                      <a:pt x="1985" y="413"/>
                    </a:lnTo>
                    <a:lnTo>
                      <a:pt x="2050" y="340"/>
                    </a:lnTo>
                    <a:lnTo>
                      <a:pt x="2097" y="278"/>
                    </a:lnTo>
                    <a:lnTo>
                      <a:pt x="2147" y="207"/>
                    </a:lnTo>
                    <a:lnTo>
                      <a:pt x="2196" y="141"/>
                    </a:lnTo>
                    <a:lnTo>
                      <a:pt x="2236" y="82"/>
                    </a:lnTo>
                    <a:lnTo>
                      <a:pt x="2276" y="25"/>
                    </a:lnTo>
                    <a:lnTo>
                      <a:pt x="2359" y="0"/>
                    </a:lnTo>
                    <a:lnTo>
                      <a:pt x="2339" y="38"/>
                    </a:lnTo>
                    <a:lnTo>
                      <a:pt x="2325" y="99"/>
                    </a:lnTo>
                    <a:lnTo>
                      <a:pt x="2363" y="129"/>
                    </a:lnTo>
                    <a:lnTo>
                      <a:pt x="2394" y="137"/>
                    </a:lnTo>
                    <a:lnTo>
                      <a:pt x="2462" y="137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0" name="Freeform 43"/>
              <p:cNvSpPr>
                <a:spLocks/>
              </p:cNvSpPr>
              <p:nvPr/>
            </p:nvSpPr>
            <p:spPr bwMode="auto">
              <a:xfrm>
                <a:off x="1717" y="4499"/>
                <a:ext cx="338" cy="129"/>
              </a:xfrm>
              <a:custGeom>
                <a:avLst/>
                <a:gdLst>
                  <a:gd name="T0" fmla="*/ 132 w 677"/>
                  <a:gd name="T1" fmla="*/ 129 h 259"/>
                  <a:gd name="T2" fmla="*/ 128 w 677"/>
                  <a:gd name="T3" fmla="*/ 92 h 259"/>
                  <a:gd name="T4" fmla="*/ 103 w 677"/>
                  <a:gd name="T5" fmla="*/ 69 h 259"/>
                  <a:gd name="T6" fmla="*/ 52 w 677"/>
                  <a:gd name="T7" fmla="*/ 51 h 259"/>
                  <a:gd name="T8" fmla="*/ 0 w 677"/>
                  <a:gd name="T9" fmla="*/ 51 h 259"/>
                  <a:gd name="T10" fmla="*/ 132 w 677"/>
                  <a:gd name="T11" fmla="*/ 6 h 259"/>
                  <a:gd name="T12" fmla="*/ 193 w 677"/>
                  <a:gd name="T13" fmla="*/ 0 h 259"/>
                  <a:gd name="T14" fmla="*/ 255 w 677"/>
                  <a:gd name="T15" fmla="*/ 2 h 259"/>
                  <a:gd name="T16" fmla="*/ 283 w 677"/>
                  <a:gd name="T17" fmla="*/ 10 h 259"/>
                  <a:gd name="T18" fmla="*/ 310 w 677"/>
                  <a:gd name="T19" fmla="*/ 26 h 259"/>
                  <a:gd name="T20" fmla="*/ 338 w 677"/>
                  <a:gd name="T21" fmla="*/ 69 h 259"/>
                  <a:gd name="T22" fmla="*/ 324 w 677"/>
                  <a:gd name="T23" fmla="*/ 82 h 259"/>
                  <a:gd name="T24" fmla="*/ 313 w 677"/>
                  <a:gd name="T25" fmla="*/ 91 h 259"/>
                  <a:gd name="T26" fmla="*/ 291 w 677"/>
                  <a:gd name="T27" fmla="*/ 103 h 259"/>
                  <a:gd name="T28" fmla="*/ 234 w 677"/>
                  <a:gd name="T29" fmla="*/ 98 h 259"/>
                  <a:gd name="T30" fmla="*/ 197 w 677"/>
                  <a:gd name="T31" fmla="*/ 94 h 259"/>
                  <a:gd name="T32" fmla="*/ 159 w 677"/>
                  <a:gd name="T33" fmla="*/ 113 h 259"/>
                  <a:gd name="T34" fmla="*/ 132 w 677"/>
                  <a:gd name="T35" fmla="*/ 129 h 259"/>
                  <a:gd name="T36" fmla="*/ 132 w 677"/>
                  <a:gd name="T37" fmla="*/ 129 h 25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77"/>
                  <a:gd name="T58" fmla="*/ 0 h 259"/>
                  <a:gd name="T59" fmla="*/ 677 w 677"/>
                  <a:gd name="T60" fmla="*/ 259 h 25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77" h="259">
                    <a:moveTo>
                      <a:pt x="264" y="259"/>
                    </a:moveTo>
                    <a:lnTo>
                      <a:pt x="257" y="185"/>
                    </a:lnTo>
                    <a:lnTo>
                      <a:pt x="207" y="139"/>
                    </a:lnTo>
                    <a:lnTo>
                      <a:pt x="105" y="103"/>
                    </a:lnTo>
                    <a:lnTo>
                      <a:pt x="0" y="103"/>
                    </a:lnTo>
                    <a:lnTo>
                      <a:pt x="264" y="13"/>
                    </a:lnTo>
                    <a:lnTo>
                      <a:pt x="386" y="0"/>
                    </a:lnTo>
                    <a:lnTo>
                      <a:pt x="510" y="4"/>
                    </a:lnTo>
                    <a:lnTo>
                      <a:pt x="567" y="21"/>
                    </a:lnTo>
                    <a:lnTo>
                      <a:pt x="620" y="53"/>
                    </a:lnTo>
                    <a:lnTo>
                      <a:pt x="677" y="139"/>
                    </a:lnTo>
                    <a:lnTo>
                      <a:pt x="648" y="164"/>
                    </a:lnTo>
                    <a:lnTo>
                      <a:pt x="627" y="183"/>
                    </a:lnTo>
                    <a:lnTo>
                      <a:pt x="582" y="206"/>
                    </a:lnTo>
                    <a:lnTo>
                      <a:pt x="468" y="196"/>
                    </a:lnTo>
                    <a:lnTo>
                      <a:pt x="395" y="188"/>
                    </a:lnTo>
                    <a:lnTo>
                      <a:pt x="318" y="226"/>
                    </a:lnTo>
                    <a:lnTo>
                      <a:pt x="264" y="259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1" name="Freeform 44"/>
              <p:cNvSpPr>
                <a:spLocks/>
              </p:cNvSpPr>
              <p:nvPr/>
            </p:nvSpPr>
            <p:spPr bwMode="auto">
              <a:xfrm>
                <a:off x="1715" y="4583"/>
                <a:ext cx="105" cy="80"/>
              </a:xfrm>
              <a:custGeom>
                <a:avLst/>
                <a:gdLst>
                  <a:gd name="T0" fmla="*/ 13 w 211"/>
                  <a:gd name="T1" fmla="*/ 70 h 159"/>
                  <a:gd name="T2" fmla="*/ 4 w 211"/>
                  <a:gd name="T3" fmla="*/ 39 h 159"/>
                  <a:gd name="T4" fmla="*/ 0 w 211"/>
                  <a:gd name="T5" fmla="*/ 21 h 159"/>
                  <a:gd name="T6" fmla="*/ 7 w 211"/>
                  <a:gd name="T7" fmla="*/ 8 h 159"/>
                  <a:gd name="T8" fmla="*/ 30 w 211"/>
                  <a:gd name="T9" fmla="*/ 0 h 159"/>
                  <a:gd name="T10" fmla="*/ 84 w 211"/>
                  <a:gd name="T11" fmla="*/ 5 h 159"/>
                  <a:gd name="T12" fmla="*/ 105 w 211"/>
                  <a:gd name="T13" fmla="*/ 10 h 159"/>
                  <a:gd name="T14" fmla="*/ 99 w 211"/>
                  <a:gd name="T15" fmla="*/ 41 h 159"/>
                  <a:gd name="T16" fmla="*/ 81 w 211"/>
                  <a:gd name="T17" fmla="*/ 55 h 159"/>
                  <a:gd name="T18" fmla="*/ 68 w 211"/>
                  <a:gd name="T19" fmla="*/ 64 h 159"/>
                  <a:gd name="T20" fmla="*/ 34 w 211"/>
                  <a:gd name="T21" fmla="*/ 80 h 159"/>
                  <a:gd name="T22" fmla="*/ 13 w 211"/>
                  <a:gd name="T23" fmla="*/ 70 h 159"/>
                  <a:gd name="T24" fmla="*/ 13 w 211"/>
                  <a:gd name="T25" fmla="*/ 70 h 1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1"/>
                  <a:gd name="T40" fmla="*/ 0 h 159"/>
                  <a:gd name="T41" fmla="*/ 211 w 211"/>
                  <a:gd name="T42" fmla="*/ 159 h 1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1" h="159">
                    <a:moveTo>
                      <a:pt x="27" y="140"/>
                    </a:moveTo>
                    <a:lnTo>
                      <a:pt x="8" y="77"/>
                    </a:lnTo>
                    <a:lnTo>
                      <a:pt x="0" y="41"/>
                    </a:lnTo>
                    <a:lnTo>
                      <a:pt x="14" y="15"/>
                    </a:lnTo>
                    <a:lnTo>
                      <a:pt x="61" y="0"/>
                    </a:lnTo>
                    <a:lnTo>
                      <a:pt x="169" y="9"/>
                    </a:lnTo>
                    <a:lnTo>
                      <a:pt x="211" y="20"/>
                    </a:lnTo>
                    <a:lnTo>
                      <a:pt x="198" y="81"/>
                    </a:lnTo>
                    <a:lnTo>
                      <a:pt x="162" y="110"/>
                    </a:lnTo>
                    <a:lnTo>
                      <a:pt x="137" y="127"/>
                    </a:lnTo>
                    <a:lnTo>
                      <a:pt x="69" y="159"/>
                    </a:lnTo>
                    <a:lnTo>
                      <a:pt x="27" y="140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2" name="Freeform 45"/>
              <p:cNvSpPr>
                <a:spLocks/>
              </p:cNvSpPr>
              <p:nvPr/>
            </p:nvSpPr>
            <p:spPr bwMode="auto">
              <a:xfrm>
                <a:off x="1696" y="4628"/>
                <a:ext cx="44" cy="66"/>
              </a:xfrm>
              <a:custGeom>
                <a:avLst/>
                <a:gdLst>
                  <a:gd name="T0" fmla="*/ 18 w 90"/>
                  <a:gd name="T1" fmla="*/ 66 h 131"/>
                  <a:gd name="T2" fmla="*/ 6 w 90"/>
                  <a:gd name="T3" fmla="*/ 49 h 131"/>
                  <a:gd name="T4" fmla="*/ 0 w 90"/>
                  <a:gd name="T5" fmla="*/ 22 h 131"/>
                  <a:gd name="T6" fmla="*/ 10 w 90"/>
                  <a:gd name="T7" fmla="*/ 0 h 131"/>
                  <a:gd name="T8" fmla="*/ 18 w 90"/>
                  <a:gd name="T9" fmla="*/ 20 h 131"/>
                  <a:gd name="T10" fmla="*/ 26 w 90"/>
                  <a:gd name="T11" fmla="*/ 34 h 131"/>
                  <a:gd name="T12" fmla="*/ 44 w 90"/>
                  <a:gd name="T13" fmla="*/ 61 h 131"/>
                  <a:gd name="T14" fmla="*/ 18 w 90"/>
                  <a:gd name="T15" fmla="*/ 66 h 131"/>
                  <a:gd name="T16" fmla="*/ 18 w 90"/>
                  <a:gd name="T17" fmla="*/ 66 h 1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131"/>
                  <a:gd name="T29" fmla="*/ 90 w 90"/>
                  <a:gd name="T30" fmla="*/ 131 h 1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131">
                    <a:moveTo>
                      <a:pt x="36" y="131"/>
                    </a:moveTo>
                    <a:lnTo>
                      <a:pt x="12" y="97"/>
                    </a:lnTo>
                    <a:lnTo>
                      <a:pt x="0" y="44"/>
                    </a:lnTo>
                    <a:lnTo>
                      <a:pt x="21" y="0"/>
                    </a:lnTo>
                    <a:lnTo>
                      <a:pt x="36" y="40"/>
                    </a:lnTo>
                    <a:lnTo>
                      <a:pt x="53" y="68"/>
                    </a:lnTo>
                    <a:lnTo>
                      <a:pt x="90" y="121"/>
                    </a:lnTo>
                    <a:lnTo>
                      <a:pt x="36" y="131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3" name="Freeform 46"/>
              <p:cNvSpPr>
                <a:spLocks/>
              </p:cNvSpPr>
              <p:nvPr/>
            </p:nvSpPr>
            <p:spPr bwMode="auto">
              <a:xfrm>
                <a:off x="1498" y="4694"/>
                <a:ext cx="48" cy="69"/>
              </a:xfrm>
              <a:custGeom>
                <a:avLst/>
                <a:gdLst>
                  <a:gd name="T0" fmla="*/ 18 w 97"/>
                  <a:gd name="T1" fmla="*/ 69 h 139"/>
                  <a:gd name="T2" fmla="*/ 16 w 97"/>
                  <a:gd name="T3" fmla="*/ 38 h 139"/>
                  <a:gd name="T4" fmla="*/ 0 w 97"/>
                  <a:gd name="T5" fmla="*/ 0 h 139"/>
                  <a:gd name="T6" fmla="*/ 14 w 97"/>
                  <a:gd name="T7" fmla="*/ 4 h 139"/>
                  <a:gd name="T8" fmla="*/ 32 w 97"/>
                  <a:gd name="T9" fmla="*/ 16 h 139"/>
                  <a:gd name="T10" fmla="*/ 42 w 97"/>
                  <a:gd name="T11" fmla="*/ 41 h 139"/>
                  <a:gd name="T12" fmla="*/ 48 w 97"/>
                  <a:gd name="T13" fmla="*/ 61 h 139"/>
                  <a:gd name="T14" fmla="*/ 18 w 97"/>
                  <a:gd name="T15" fmla="*/ 69 h 139"/>
                  <a:gd name="T16" fmla="*/ 18 w 97"/>
                  <a:gd name="T17" fmla="*/ 69 h 1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7"/>
                  <a:gd name="T28" fmla="*/ 0 h 139"/>
                  <a:gd name="T29" fmla="*/ 97 w 97"/>
                  <a:gd name="T30" fmla="*/ 139 h 1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7" h="139">
                    <a:moveTo>
                      <a:pt x="36" y="139"/>
                    </a:moveTo>
                    <a:lnTo>
                      <a:pt x="32" y="76"/>
                    </a:lnTo>
                    <a:lnTo>
                      <a:pt x="0" y="0"/>
                    </a:lnTo>
                    <a:lnTo>
                      <a:pt x="28" y="9"/>
                    </a:lnTo>
                    <a:lnTo>
                      <a:pt x="64" y="32"/>
                    </a:lnTo>
                    <a:lnTo>
                      <a:pt x="85" y="82"/>
                    </a:lnTo>
                    <a:lnTo>
                      <a:pt x="97" y="122"/>
                    </a:lnTo>
                    <a:lnTo>
                      <a:pt x="36" y="139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4" name="Freeform 47"/>
              <p:cNvSpPr>
                <a:spLocks/>
              </p:cNvSpPr>
              <p:nvPr/>
            </p:nvSpPr>
            <p:spPr bwMode="auto">
              <a:xfrm>
                <a:off x="1222" y="4794"/>
                <a:ext cx="502" cy="149"/>
              </a:xfrm>
              <a:custGeom>
                <a:avLst/>
                <a:gdLst>
                  <a:gd name="T0" fmla="*/ 379 w 1003"/>
                  <a:gd name="T1" fmla="*/ 34 h 298"/>
                  <a:gd name="T2" fmla="*/ 373 w 1003"/>
                  <a:gd name="T3" fmla="*/ 22 h 298"/>
                  <a:gd name="T4" fmla="*/ 362 w 1003"/>
                  <a:gd name="T5" fmla="*/ 13 h 298"/>
                  <a:gd name="T6" fmla="*/ 345 w 1003"/>
                  <a:gd name="T7" fmla="*/ 8 h 298"/>
                  <a:gd name="T8" fmla="*/ 222 w 1003"/>
                  <a:gd name="T9" fmla="*/ 19 h 298"/>
                  <a:gd name="T10" fmla="*/ 119 w 1003"/>
                  <a:gd name="T11" fmla="*/ 32 h 298"/>
                  <a:gd name="T12" fmla="*/ 39 w 1003"/>
                  <a:gd name="T13" fmla="*/ 49 h 298"/>
                  <a:gd name="T14" fmla="*/ 21 w 1003"/>
                  <a:gd name="T15" fmla="*/ 60 h 298"/>
                  <a:gd name="T16" fmla="*/ 0 w 1003"/>
                  <a:gd name="T17" fmla="*/ 88 h 298"/>
                  <a:gd name="T18" fmla="*/ 5 w 1003"/>
                  <a:gd name="T19" fmla="*/ 106 h 298"/>
                  <a:gd name="T20" fmla="*/ 16 w 1003"/>
                  <a:gd name="T21" fmla="*/ 124 h 298"/>
                  <a:gd name="T22" fmla="*/ 33 w 1003"/>
                  <a:gd name="T23" fmla="*/ 143 h 298"/>
                  <a:gd name="T24" fmla="*/ 89 w 1003"/>
                  <a:gd name="T25" fmla="*/ 146 h 298"/>
                  <a:gd name="T26" fmla="*/ 190 w 1003"/>
                  <a:gd name="T27" fmla="*/ 149 h 298"/>
                  <a:gd name="T28" fmla="*/ 291 w 1003"/>
                  <a:gd name="T29" fmla="*/ 126 h 298"/>
                  <a:gd name="T30" fmla="*/ 331 w 1003"/>
                  <a:gd name="T31" fmla="*/ 110 h 298"/>
                  <a:gd name="T32" fmla="*/ 347 w 1003"/>
                  <a:gd name="T33" fmla="*/ 104 h 298"/>
                  <a:gd name="T34" fmla="*/ 377 w 1003"/>
                  <a:gd name="T35" fmla="*/ 84 h 298"/>
                  <a:gd name="T36" fmla="*/ 381 w 1003"/>
                  <a:gd name="T37" fmla="*/ 65 h 298"/>
                  <a:gd name="T38" fmla="*/ 406 w 1003"/>
                  <a:gd name="T39" fmla="*/ 71 h 298"/>
                  <a:gd name="T40" fmla="*/ 453 w 1003"/>
                  <a:gd name="T41" fmla="*/ 77 h 298"/>
                  <a:gd name="T42" fmla="*/ 489 w 1003"/>
                  <a:gd name="T43" fmla="*/ 65 h 298"/>
                  <a:gd name="T44" fmla="*/ 502 w 1003"/>
                  <a:gd name="T45" fmla="*/ 53 h 298"/>
                  <a:gd name="T46" fmla="*/ 447 w 1003"/>
                  <a:gd name="T47" fmla="*/ 45 h 298"/>
                  <a:gd name="T48" fmla="*/ 431 w 1003"/>
                  <a:gd name="T49" fmla="*/ 11 h 298"/>
                  <a:gd name="T50" fmla="*/ 414 w 1003"/>
                  <a:gd name="T51" fmla="*/ 34 h 298"/>
                  <a:gd name="T52" fmla="*/ 394 w 1003"/>
                  <a:gd name="T53" fmla="*/ 0 h 298"/>
                  <a:gd name="T54" fmla="*/ 379 w 1003"/>
                  <a:gd name="T55" fmla="*/ 34 h 298"/>
                  <a:gd name="T56" fmla="*/ 379 w 1003"/>
                  <a:gd name="T57" fmla="*/ 34 h 29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003"/>
                  <a:gd name="T88" fmla="*/ 0 h 298"/>
                  <a:gd name="T89" fmla="*/ 1003 w 1003"/>
                  <a:gd name="T90" fmla="*/ 298 h 29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003" h="298">
                    <a:moveTo>
                      <a:pt x="758" y="68"/>
                    </a:moveTo>
                    <a:lnTo>
                      <a:pt x="745" y="43"/>
                    </a:lnTo>
                    <a:lnTo>
                      <a:pt x="724" y="26"/>
                    </a:lnTo>
                    <a:lnTo>
                      <a:pt x="690" y="15"/>
                    </a:lnTo>
                    <a:lnTo>
                      <a:pt x="443" y="38"/>
                    </a:lnTo>
                    <a:lnTo>
                      <a:pt x="237" y="64"/>
                    </a:lnTo>
                    <a:lnTo>
                      <a:pt x="78" y="97"/>
                    </a:lnTo>
                    <a:lnTo>
                      <a:pt x="41" y="119"/>
                    </a:lnTo>
                    <a:lnTo>
                      <a:pt x="0" y="175"/>
                    </a:lnTo>
                    <a:lnTo>
                      <a:pt x="9" y="211"/>
                    </a:lnTo>
                    <a:lnTo>
                      <a:pt x="32" y="247"/>
                    </a:lnTo>
                    <a:lnTo>
                      <a:pt x="66" y="285"/>
                    </a:lnTo>
                    <a:lnTo>
                      <a:pt x="178" y="292"/>
                    </a:lnTo>
                    <a:lnTo>
                      <a:pt x="380" y="298"/>
                    </a:lnTo>
                    <a:lnTo>
                      <a:pt x="581" y="251"/>
                    </a:lnTo>
                    <a:lnTo>
                      <a:pt x="661" y="220"/>
                    </a:lnTo>
                    <a:lnTo>
                      <a:pt x="693" y="207"/>
                    </a:lnTo>
                    <a:lnTo>
                      <a:pt x="754" y="167"/>
                    </a:lnTo>
                    <a:lnTo>
                      <a:pt x="762" y="129"/>
                    </a:lnTo>
                    <a:lnTo>
                      <a:pt x="811" y="142"/>
                    </a:lnTo>
                    <a:lnTo>
                      <a:pt x="906" y="154"/>
                    </a:lnTo>
                    <a:lnTo>
                      <a:pt x="977" y="129"/>
                    </a:lnTo>
                    <a:lnTo>
                      <a:pt x="1003" y="106"/>
                    </a:lnTo>
                    <a:lnTo>
                      <a:pt x="893" y="89"/>
                    </a:lnTo>
                    <a:lnTo>
                      <a:pt x="861" y="22"/>
                    </a:lnTo>
                    <a:lnTo>
                      <a:pt x="828" y="68"/>
                    </a:lnTo>
                    <a:lnTo>
                      <a:pt x="787" y="0"/>
                    </a:lnTo>
                    <a:lnTo>
                      <a:pt x="758" y="68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5" name="Freeform 48"/>
              <p:cNvSpPr>
                <a:spLocks/>
              </p:cNvSpPr>
              <p:nvPr/>
            </p:nvSpPr>
            <p:spPr bwMode="auto">
              <a:xfrm>
                <a:off x="15" y="5356"/>
                <a:ext cx="411" cy="155"/>
              </a:xfrm>
              <a:custGeom>
                <a:avLst/>
                <a:gdLst>
                  <a:gd name="T0" fmla="*/ 11 w 822"/>
                  <a:gd name="T1" fmla="*/ 0 h 310"/>
                  <a:gd name="T2" fmla="*/ 162 w 822"/>
                  <a:gd name="T3" fmla="*/ 14 h 310"/>
                  <a:gd name="T4" fmla="*/ 411 w 822"/>
                  <a:gd name="T5" fmla="*/ 129 h 310"/>
                  <a:gd name="T6" fmla="*/ 330 w 822"/>
                  <a:gd name="T7" fmla="*/ 155 h 310"/>
                  <a:gd name="T8" fmla="*/ 121 w 822"/>
                  <a:gd name="T9" fmla="*/ 152 h 310"/>
                  <a:gd name="T10" fmla="*/ 0 w 822"/>
                  <a:gd name="T11" fmla="*/ 132 h 310"/>
                  <a:gd name="T12" fmla="*/ 11 w 822"/>
                  <a:gd name="T13" fmla="*/ 0 h 310"/>
                  <a:gd name="T14" fmla="*/ 11 w 822"/>
                  <a:gd name="T15" fmla="*/ 0 h 3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2"/>
                  <a:gd name="T25" fmla="*/ 0 h 310"/>
                  <a:gd name="T26" fmla="*/ 822 w 822"/>
                  <a:gd name="T27" fmla="*/ 310 h 3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2" h="310">
                    <a:moveTo>
                      <a:pt x="21" y="0"/>
                    </a:moveTo>
                    <a:lnTo>
                      <a:pt x="324" y="27"/>
                    </a:lnTo>
                    <a:lnTo>
                      <a:pt x="822" y="257"/>
                    </a:lnTo>
                    <a:lnTo>
                      <a:pt x="660" y="310"/>
                    </a:lnTo>
                    <a:lnTo>
                      <a:pt x="242" y="303"/>
                    </a:lnTo>
                    <a:lnTo>
                      <a:pt x="0" y="26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6" name="Freeform 49"/>
              <p:cNvSpPr>
                <a:spLocks/>
              </p:cNvSpPr>
              <p:nvPr/>
            </p:nvSpPr>
            <p:spPr bwMode="auto">
              <a:xfrm>
                <a:off x="1245" y="4714"/>
                <a:ext cx="712" cy="339"/>
              </a:xfrm>
              <a:custGeom>
                <a:avLst/>
                <a:gdLst>
                  <a:gd name="T0" fmla="*/ 522 w 1424"/>
                  <a:gd name="T1" fmla="*/ 0 h 679"/>
                  <a:gd name="T2" fmla="*/ 531 w 1424"/>
                  <a:gd name="T3" fmla="*/ 61 h 679"/>
                  <a:gd name="T4" fmla="*/ 526 w 1424"/>
                  <a:gd name="T5" fmla="*/ 119 h 679"/>
                  <a:gd name="T6" fmla="*/ 500 w 1424"/>
                  <a:gd name="T7" fmla="*/ 152 h 679"/>
                  <a:gd name="T8" fmla="*/ 485 w 1424"/>
                  <a:gd name="T9" fmla="*/ 169 h 679"/>
                  <a:gd name="T10" fmla="*/ 469 w 1424"/>
                  <a:gd name="T11" fmla="*/ 177 h 679"/>
                  <a:gd name="T12" fmla="*/ 412 w 1424"/>
                  <a:gd name="T13" fmla="*/ 181 h 679"/>
                  <a:gd name="T14" fmla="*/ 404 w 1424"/>
                  <a:gd name="T15" fmla="*/ 187 h 679"/>
                  <a:gd name="T16" fmla="*/ 381 w 1424"/>
                  <a:gd name="T17" fmla="*/ 201 h 679"/>
                  <a:gd name="T18" fmla="*/ 345 w 1424"/>
                  <a:gd name="T19" fmla="*/ 216 h 679"/>
                  <a:gd name="T20" fmla="*/ 298 w 1424"/>
                  <a:gd name="T21" fmla="*/ 229 h 679"/>
                  <a:gd name="T22" fmla="*/ 187 w 1424"/>
                  <a:gd name="T23" fmla="*/ 244 h 679"/>
                  <a:gd name="T24" fmla="*/ 127 w 1424"/>
                  <a:gd name="T25" fmla="*/ 253 h 679"/>
                  <a:gd name="T26" fmla="*/ 43 w 1424"/>
                  <a:gd name="T27" fmla="*/ 253 h 679"/>
                  <a:gd name="T28" fmla="*/ 0 w 1424"/>
                  <a:gd name="T29" fmla="*/ 339 h 679"/>
                  <a:gd name="T30" fmla="*/ 81 w 1424"/>
                  <a:gd name="T31" fmla="*/ 325 h 679"/>
                  <a:gd name="T32" fmla="*/ 146 w 1424"/>
                  <a:gd name="T33" fmla="*/ 315 h 679"/>
                  <a:gd name="T34" fmla="*/ 194 w 1424"/>
                  <a:gd name="T35" fmla="*/ 310 h 679"/>
                  <a:gd name="T36" fmla="*/ 248 w 1424"/>
                  <a:gd name="T37" fmla="*/ 300 h 679"/>
                  <a:gd name="T38" fmla="*/ 326 w 1424"/>
                  <a:gd name="T39" fmla="*/ 280 h 679"/>
                  <a:gd name="T40" fmla="*/ 396 w 1424"/>
                  <a:gd name="T41" fmla="*/ 261 h 679"/>
                  <a:gd name="T42" fmla="*/ 426 w 1424"/>
                  <a:gd name="T43" fmla="*/ 253 h 679"/>
                  <a:gd name="T44" fmla="*/ 577 w 1424"/>
                  <a:gd name="T45" fmla="*/ 199 h 679"/>
                  <a:gd name="T46" fmla="*/ 667 w 1424"/>
                  <a:gd name="T47" fmla="*/ 139 h 679"/>
                  <a:gd name="T48" fmla="*/ 683 w 1424"/>
                  <a:gd name="T49" fmla="*/ 112 h 679"/>
                  <a:gd name="T50" fmla="*/ 704 w 1424"/>
                  <a:gd name="T51" fmla="*/ 69 h 679"/>
                  <a:gd name="T52" fmla="*/ 712 w 1424"/>
                  <a:gd name="T53" fmla="*/ 14 h 679"/>
                  <a:gd name="T54" fmla="*/ 689 w 1424"/>
                  <a:gd name="T55" fmla="*/ 26 h 679"/>
                  <a:gd name="T56" fmla="*/ 629 w 1424"/>
                  <a:gd name="T57" fmla="*/ 65 h 679"/>
                  <a:gd name="T58" fmla="*/ 577 w 1424"/>
                  <a:gd name="T59" fmla="*/ 78 h 679"/>
                  <a:gd name="T60" fmla="*/ 551 w 1424"/>
                  <a:gd name="T61" fmla="*/ 55 h 679"/>
                  <a:gd name="T62" fmla="*/ 543 w 1424"/>
                  <a:gd name="T63" fmla="*/ 14 h 679"/>
                  <a:gd name="T64" fmla="*/ 522 w 1424"/>
                  <a:gd name="T65" fmla="*/ 0 h 679"/>
                  <a:gd name="T66" fmla="*/ 522 w 1424"/>
                  <a:gd name="T67" fmla="*/ 0 h 6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24"/>
                  <a:gd name="T103" fmla="*/ 0 h 679"/>
                  <a:gd name="T104" fmla="*/ 1424 w 1424"/>
                  <a:gd name="T105" fmla="*/ 679 h 6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24" h="679">
                    <a:moveTo>
                      <a:pt x="1044" y="0"/>
                    </a:moveTo>
                    <a:lnTo>
                      <a:pt x="1061" y="122"/>
                    </a:lnTo>
                    <a:lnTo>
                      <a:pt x="1051" y="238"/>
                    </a:lnTo>
                    <a:lnTo>
                      <a:pt x="1000" y="304"/>
                    </a:lnTo>
                    <a:lnTo>
                      <a:pt x="970" y="338"/>
                    </a:lnTo>
                    <a:lnTo>
                      <a:pt x="937" y="355"/>
                    </a:lnTo>
                    <a:lnTo>
                      <a:pt x="823" y="363"/>
                    </a:lnTo>
                    <a:lnTo>
                      <a:pt x="808" y="374"/>
                    </a:lnTo>
                    <a:lnTo>
                      <a:pt x="762" y="403"/>
                    </a:lnTo>
                    <a:lnTo>
                      <a:pt x="690" y="433"/>
                    </a:lnTo>
                    <a:lnTo>
                      <a:pt x="595" y="458"/>
                    </a:lnTo>
                    <a:lnTo>
                      <a:pt x="373" y="489"/>
                    </a:lnTo>
                    <a:lnTo>
                      <a:pt x="253" y="506"/>
                    </a:lnTo>
                    <a:lnTo>
                      <a:pt x="86" y="506"/>
                    </a:lnTo>
                    <a:lnTo>
                      <a:pt x="0" y="679"/>
                    </a:lnTo>
                    <a:lnTo>
                      <a:pt x="162" y="650"/>
                    </a:lnTo>
                    <a:lnTo>
                      <a:pt x="291" y="631"/>
                    </a:lnTo>
                    <a:lnTo>
                      <a:pt x="388" y="620"/>
                    </a:lnTo>
                    <a:lnTo>
                      <a:pt x="496" y="601"/>
                    </a:lnTo>
                    <a:lnTo>
                      <a:pt x="652" y="561"/>
                    </a:lnTo>
                    <a:lnTo>
                      <a:pt x="791" y="523"/>
                    </a:lnTo>
                    <a:lnTo>
                      <a:pt x="852" y="506"/>
                    </a:lnTo>
                    <a:lnTo>
                      <a:pt x="1154" y="399"/>
                    </a:lnTo>
                    <a:lnTo>
                      <a:pt x="1333" y="278"/>
                    </a:lnTo>
                    <a:lnTo>
                      <a:pt x="1365" y="224"/>
                    </a:lnTo>
                    <a:lnTo>
                      <a:pt x="1407" y="139"/>
                    </a:lnTo>
                    <a:lnTo>
                      <a:pt x="1424" y="28"/>
                    </a:lnTo>
                    <a:lnTo>
                      <a:pt x="1378" y="53"/>
                    </a:lnTo>
                    <a:lnTo>
                      <a:pt x="1257" y="131"/>
                    </a:lnTo>
                    <a:lnTo>
                      <a:pt x="1154" y="156"/>
                    </a:lnTo>
                    <a:lnTo>
                      <a:pt x="1101" y="110"/>
                    </a:lnTo>
                    <a:lnTo>
                      <a:pt x="1086" y="28"/>
                    </a:lnTo>
                    <a:lnTo>
                      <a:pt x="1044" y="0"/>
                    </a:lnTo>
                    <a:close/>
                  </a:path>
                </a:pathLst>
              </a:custGeom>
              <a:solidFill>
                <a:srgbClr val="F59E9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7" name="Freeform 50"/>
              <p:cNvSpPr>
                <a:spLocks/>
              </p:cNvSpPr>
              <p:nvPr/>
            </p:nvSpPr>
            <p:spPr bwMode="auto">
              <a:xfrm>
                <a:off x="1951" y="4680"/>
                <a:ext cx="209" cy="275"/>
              </a:xfrm>
              <a:custGeom>
                <a:avLst/>
                <a:gdLst>
                  <a:gd name="T0" fmla="*/ 166 w 418"/>
                  <a:gd name="T1" fmla="*/ 162 h 552"/>
                  <a:gd name="T2" fmla="*/ 154 w 418"/>
                  <a:gd name="T3" fmla="*/ 125 h 552"/>
                  <a:gd name="T4" fmla="*/ 162 w 418"/>
                  <a:gd name="T5" fmla="*/ 70 h 552"/>
                  <a:gd name="T6" fmla="*/ 137 w 418"/>
                  <a:gd name="T7" fmla="*/ 59 h 552"/>
                  <a:gd name="T8" fmla="*/ 121 w 418"/>
                  <a:gd name="T9" fmla="*/ 54 h 552"/>
                  <a:gd name="T10" fmla="*/ 52 w 418"/>
                  <a:gd name="T11" fmla="*/ 121 h 552"/>
                  <a:gd name="T12" fmla="*/ 70 w 418"/>
                  <a:gd name="T13" fmla="*/ 152 h 552"/>
                  <a:gd name="T14" fmla="*/ 86 w 418"/>
                  <a:gd name="T15" fmla="*/ 193 h 552"/>
                  <a:gd name="T16" fmla="*/ 92 w 418"/>
                  <a:gd name="T17" fmla="*/ 256 h 552"/>
                  <a:gd name="T18" fmla="*/ 76 w 418"/>
                  <a:gd name="T19" fmla="*/ 275 h 552"/>
                  <a:gd name="T20" fmla="*/ 15 w 418"/>
                  <a:gd name="T21" fmla="*/ 272 h 552"/>
                  <a:gd name="T22" fmla="*/ 7 w 418"/>
                  <a:gd name="T23" fmla="*/ 244 h 552"/>
                  <a:gd name="T24" fmla="*/ 0 w 418"/>
                  <a:gd name="T25" fmla="*/ 208 h 552"/>
                  <a:gd name="T26" fmla="*/ 11 w 418"/>
                  <a:gd name="T27" fmla="*/ 163 h 552"/>
                  <a:gd name="T28" fmla="*/ 20 w 418"/>
                  <a:gd name="T29" fmla="*/ 125 h 552"/>
                  <a:gd name="T30" fmla="*/ 97 w 418"/>
                  <a:gd name="T31" fmla="*/ 35 h 552"/>
                  <a:gd name="T32" fmla="*/ 153 w 418"/>
                  <a:gd name="T33" fmla="*/ 0 h 552"/>
                  <a:gd name="T34" fmla="*/ 189 w 418"/>
                  <a:gd name="T35" fmla="*/ 14 h 552"/>
                  <a:gd name="T36" fmla="*/ 207 w 418"/>
                  <a:gd name="T37" fmla="*/ 47 h 552"/>
                  <a:gd name="T38" fmla="*/ 209 w 418"/>
                  <a:gd name="T39" fmla="*/ 87 h 552"/>
                  <a:gd name="T40" fmla="*/ 200 w 418"/>
                  <a:gd name="T41" fmla="*/ 122 h 552"/>
                  <a:gd name="T42" fmla="*/ 194 w 418"/>
                  <a:gd name="T43" fmla="*/ 144 h 552"/>
                  <a:gd name="T44" fmla="*/ 178 w 418"/>
                  <a:gd name="T45" fmla="*/ 163 h 552"/>
                  <a:gd name="T46" fmla="*/ 166 w 418"/>
                  <a:gd name="T47" fmla="*/ 162 h 552"/>
                  <a:gd name="T48" fmla="*/ 166 w 418"/>
                  <a:gd name="T49" fmla="*/ 162 h 5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18"/>
                  <a:gd name="T76" fmla="*/ 0 h 552"/>
                  <a:gd name="T77" fmla="*/ 418 w 418"/>
                  <a:gd name="T78" fmla="*/ 552 h 55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18" h="552">
                    <a:moveTo>
                      <a:pt x="332" y="326"/>
                    </a:moveTo>
                    <a:lnTo>
                      <a:pt x="308" y="250"/>
                    </a:lnTo>
                    <a:lnTo>
                      <a:pt x="323" y="141"/>
                    </a:lnTo>
                    <a:lnTo>
                      <a:pt x="273" y="118"/>
                    </a:lnTo>
                    <a:lnTo>
                      <a:pt x="241" y="109"/>
                    </a:lnTo>
                    <a:lnTo>
                      <a:pt x="104" y="242"/>
                    </a:lnTo>
                    <a:lnTo>
                      <a:pt x="140" y="305"/>
                    </a:lnTo>
                    <a:lnTo>
                      <a:pt x="171" y="388"/>
                    </a:lnTo>
                    <a:lnTo>
                      <a:pt x="184" y="514"/>
                    </a:lnTo>
                    <a:lnTo>
                      <a:pt x="152" y="552"/>
                    </a:lnTo>
                    <a:lnTo>
                      <a:pt x="30" y="546"/>
                    </a:lnTo>
                    <a:lnTo>
                      <a:pt x="13" y="489"/>
                    </a:lnTo>
                    <a:lnTo>
                      <a:pt x="0" y="417"/>
                    </a:lnTo>
                    <a:lnTo>
                      <a:pt x="22" y="327"/>
                    </a:lnTo>
                    <a:lnTo>
                      <a:pt x="40" y="251"/>
                    </a:lnTo>
                    <a:lnTo>
                      <a:pt x="193" y="71"/>
                    </a:lnTo>
                    <a:lnTo>
                      <a:pt x="306" y="0"/>
                    </a:lnTo>
                    <a:lnTo>
                      <a:pt x="378" y="29"/>
                    </a:lnTo>
                    <a:lnTo>
                      <a:pt x="414" y="94"/>
                    </a:lnTo>
                    <a:lnTo>
                      <a:pt x="418" y="175"/>
                    </a:lnTo>
                    <a:lnTo>
                      <a:pt x="399" y="244"/>
                    </a:lnTo>
                    <a:lnTo>
                      <a:pt x="387" y="289"/>
                    </a:lnTo>
                    <a:lnTo>
                      <a:pt x="355" y="327"/>
                    </a:lnTo>
                    <a:lnTo>
                      <a:pt x="332" y="326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8" name="Freeform 51"/>
              <p:cNvSpPr>
                <a:spLocks/>
              </p:cNvSpPr>
              <p:nvPr/>
            </p:nvSpPr>
            <p:spPr bwMode="auto">
              <a:xfrm>
                <a:off x="1804" y="4638"/>
                <a:ext cx="163" cy="139"/>
              </a:xfrm>
              <a:custGeom>
                <a:avLst/>
                <a:gdLst>
                  <a:gd name="T0" fmla="*/ 0 w 325"/>
                  <a:gd name="T1" fmla="*/ 133 h 277"/>
                  <a:gd name="T2" fmla="*/ 43 w 325"/>
                  <a:gd name="T3" fmla="*/ 139 h 277"/>
                  <a:gd name="T4" fmla="*/ 91 w 325"/>
                  <a:gd name="T5" fmla="*/ 115 h 277"/>
                  <a:gd name="T6" fmla="*/ 163 w 325"/>
                  <a:gd name="T7" fmla="*/ 51 h 277"/>
                  <a:gd name="T8" fmla="*/ 163 w 325"/>
                  <a:gd name="T9" fmla="*/ 17 h 277"/>
                  <a:gd name="T10" fmla="*/ 148 w 325"/>
                  <a:gd name="T11" fmla="*/ 0 h 277"/>
                  <a:gd name="T12" fmla="*/ 120 w 325"/>
                  <a:gd name="T13" fmla="*/ 10 h 277"/>
                  <a:gd name="T14" fmla="*/ 77 w 325"/>
                  <a:gd name="T15" fmla="*/ 37 h 277"/>
                  <a:gd name="T16" fmla="*/ 60 w 325"/>
                  <a:gd name="T17" fmla="*/ 59 h 277"/>
                  <a:gd name="T18" fmla="*/ 40 w 325"/>
                  <a:gd name="T19" fmla="*/ 83 h 277"/>
                  <a:gd name="T20" fmla="*/ 16 w 325"/>
                  <a:gd name="T21" fmla="*/ 110 h 277"/>
                  <a:gd name="T22" fmla="*/ 0 w 325"/>
                  <a:gd name="T23" fmla="*/ 133 h 277"/>
                  <a:gd name="T24" fmla="*/ 0 w 325"/>
                  <a:gd name="T25" fmla="*/ 133 h 2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5"/>
                  <a:gd name="T40" fmla="*/ 0 h 277"/>
                  <a:gd name="T41" fmla="*/ 325 w 325"/>
                  <a:gd name="T42" fmla="*/ 277 h 27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5" h="277">
                    <a:moveTo>
                      <a:pt x="0" y="266"/>
                    </a:moveTo>
                    <a:lnTo>
                      <a:pt x="85" y="277"/>
                    </a:lnTo>
                    <a:lnTo>
                      <a:pt x="182" y="230"/>
                    </a:lnTo>
                    <a:lnTo>
                      <a:pt x="325" y="102"/>
                    </a:lnTo>
                    <a:lnTo>
                      <a:pt x="325" y="34"/>
                    </a:lnTo>
                    <a:lnTo>
                      <a:pt x="296" y="0"/>
                    </a:lnTo>
                    <a:lnTo>
                      <a:pt x="239" y="19"/>
                    </a:lnTo>
                    <a:lnTo>
                      <a:pt x="154" y="74"/>
                    </a:lnTo>
                    <a:lnTo>
                      <a:pt x="120" y="118"/>
                    </a:lnTo>
                    <a:lnTo>
                      <a:pt x="80" y="165"/>
                    </a:lnTo>
                    <a:lnTo>
                      <a:pt x="32" y="220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19" name="Freeform 52"/>
              <p:cNvSpPr>
                <a:spLocks/>
              </p:cNvSpPr>
              <p:nvPr/>
            </p:nvSpPr>
            <p:spPr bwMode="auto">
              <a:xfrm>
                <a:off x="1683" y="4723"/>
                <a:ext cx="91" cy="105"/>
              </a:xfrm>
              <a:custGeom>
                <a:avLst/>
                <a:gdLst>
                  <a:gd name="T0" fmla="*/ 91 w 180"/>
                  <a:gd name="T1" fmla="*/ 50 h 211"/>
                  <a:gd name="T2" fmla="*/ 87 w 180"/>
                  <a:gd name="T3" fmla="*/ 28 h 211"/>
                  <a:gd name="T4" fmla="*/ 81 w 180"/>
                  <a:gd name="T5" fmla="*/ 11 h 211"/>
                  <a:gd name="T6" fmla="*/ 70 w 180"/>
                  <a:gd name="T7" fmla="*/ 0 h 211"/>
                  <a:gd name="T8" fmla="*/ 28 w 180"/>
                  <a:gd name="T9" fmla="*/ 4 h 211"/>
                  <a:gd name="T10" fmla="*/ 0 w 180"/>
                  <a:gd name="T11" fmla="*/ 14 h 211"/>
                  <a:gd name="T12" fmla="*/ 0 w 180"/>
                  <a:gd name="T13" fmla="*/ 59 h 211"/>
                  <a:gd name="T14" fmla="*/ 4 w 180"/>
                  <a:gd name="T15" fmla="*/ 78 h 211"/>
                  <a:gd name="T16" fmla="*/ 10 w 180"/>
                  <a:gd name="T17" fmla="*/ 93 h 211"/>
                  <a:gd name="T18" fmla="*/ 21 w 180"/>
                  <a:gd name="T19" fmla="*/ 103 h 211"/>
                  <a:gd name="T20" fmla="*/ 64 w 180"/>
                  <a:gd name="T21" fmla="*/ 105 h 211"/>
                  <a:gd name="T22" fmla="*/ 84 w 180"/>
                  <a:gd name="T23" fmla="*/ 87 h 211"/>
                  <a:gd name="T24" fmla="*/ 91 w 180"/>
                  <a:gd name="T25" fmla="*/ 50 h 211"/>
                  <a:gd name="T26" fmla="*/ 91 w 180"/>
                  <a:gd name="T27" fmla="*/ 5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0"/>
                  <a:gd name="T43" fmla="*/ 0 h 211"/>
                  <a:gd name="T44" fmla="*/ 180 w 180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0" h="211">
                    <a:moveTo>
                      <a:pt x="180" y="101"/>
                    </a:moveTo>
                    <a:lnTo>
                      <a:pt x="173" y="57"/>
                    </a:lnTo>
                    <a:lnTo>
                      <a:pt x="161" y="23"/>
                    </a:lnTo>
                    <a:lnTo>
                      <a:pt x="138" y="0"/>
                    </a:lnTo>
                    <a:lnTo>
                      <a:pt x="55" y="8"/>
                    </a:lnTo>
                    <a:lnTo>
                      <a:pt x="0" y="29"/>
                    </a:lnTo>
                    <a:lnTo>
                      <a:pt x="0" y="118"/>
                    </a:lnTo>
                    <a:lnTo>
                      <a:pt x="7" y="156"/>
                    </a:lnTo>
                    <a:lnTo>
                      <a:pt x="20" y="186"/>
                    </a:lnTo>
                    <a:lnTo>
                      <a:pt x="41" y="207"/>
                    </a:lnTo>
                    <a:lnTo>
                      <a:pt x="127" y="211"/>
                    </a:lnTo>
                    <a:lnTo>
                      <a:pt x="167" y="175"/>
                    </a:lnTo>
                    <a:lnTo>
                      <a:pt x="180" y="101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0" name="Freeform 53"/>
              <p:cNvSpPr>
                <a:spLocks/>
              </p:cNvSpPr>
              <p:nvPr/>
            </p:nvSpPr>
            <p:spPr bwMode="auto">
              <a:xfrm>
                <a:off x="2046" y="4823"/>
                <a:ext cx="55" cy="106"/>
              </a:xfrm>
              <a:custGeom>
                <a:avLst/>
                <a:gdLst>
                  <a:gd name="T0" fmla="*/ 40 w 108"/>
                  <a:gd name="T1" fmla="*/ 3 h 211"/>
                  <a:gd name="T2" fmla="*/ 0 w 108"/>
                  <a:gd name="T3" fmla="*/ 10 h 211"/>
                  <a:gd name="T4" fmla="*/ 1 w 108"/>
                  <a:gd name="T5" fmla="*/ 51 h 211"/>
                  <a:gd name="T6" fmla="*/ 7 w 108"/>
                  <a:gd name="T7" fmla="*/ 86 h 211"/>
                  <a:gd name="T8" fmla="*/ 10 w 108"/>
                  <a:gd name="T9" fmla="*/ 106 h 211"/>
                  <a:gd name="T10" fmla="*/ 41 w 108"/>
                  <a:gd name="T11" fmla="*/ 59 h 211"/>
                  <a:gd name="T12" fmla="*/ 53 w 108"/>
                  <a:gd name="T13" fmla="*/ 37 h 211"/>
                  <a:gd name="T14" fmla="*/ 55 w 108"/>
                  <a:gd name="T15" fmla="*/ 18 h 211"/>
                  <a:gd name="T16" fmla="*/ 50 w 108"/>
                  <a:gd name="T17" fmla="*/ 0 h 211"/>
                  <a:gd name="T18" fmla="*/ 40 w 108"/>
                  <a:gd name="T19" fmla="*/ 3 h 211"/>
                  <a:gd name="T20" fmla="*/ 40 w 108"/>
                  <a:gd name="T21" fmla="*/ 3 h 2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211"/>
                  <a:gd name="T35" fmla="*/ 108 w 108"/>
                  <a:gd name="T36" fmla="*/ 211 h 2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211">
                    <a:moveTo>
                      <a:pt x="78" y="5"/>
                    </a:moveTo>
                    <a:lnTo>
                      <a:pt x="0" y="20"/>
                    </a:lnTo>
                    <a:lnTo>
                      <a:pt x="2" y="102"/>
                    </a:lnTo>
                    <a:lnTo>
                      <a:pt x="13" y="171"/>
                    </a:lnTo>
                    <a:lnTo>
                      <a:pt x="19" y="211"/>
                    </a:lnTo>
                    <a:lnTo>
                      <a:pt x="80" y="117"/>
                    </a:lnTo>
                    <a:lnTo>
                      <a:pt x="104" y="74"/>
                    </a:lnTo>
                    <a:lnTo>
                      <a:pt x="108" y="36"/>
                    </a:lnTo>
                    <a:lnTo>
                      <a:pt x="99" y="0"/>
                    </a:lnTo>
                    <a:lnTo>
                      <a:pt x="78" y="5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1" name="Freeform 54"/>
              <p:cNvSpPr>
                <a:spLocks/>
              </p:cNvSpPr>
              <p:nvPr/>
            </p:nvSpPr>
            <p:spPr bwMode="auto">
              <a:xfrm>
                <a:off x="1917" y="4603"/>
                <a:ext cx="76" cy="155"/>
              </a:xfrm>
              <a:custGeom>
                <a:avLst/>
                <a:gdLst>
                  <a:gd name="T0" fmla="*/ 10 w 152"/>
                  <a:gd name="T1" fmla="*/ 3 h 310"/>
                  <a:gd name="T2" fmla="*/ 24 w 152"/>
                  <a:gd name="T3" fmla="*/ 0 h 310"/>
                  <a:gd name="T4" fmla="*/ 49 w 152"/>
                  <a:gd name="T5" fmla="*/ 7 h 310"/>
                  <a:gd name="T6" fmla="*/ 67 w 152"/>
                  <a:gd name="T7" fmla="*/ 35 h 310"/>
                  <a:gd name="T8" fmla="*/ 74 w 152"/>
                  <a:gd name="T9" fmla="*/ 53 h 310"/>
                  <a:gd name="T10" fmla="*/ 76 w 152"/>
                  <a:gd name="T11" fmla="*/ 83 h 310"/>
                  <a:gd name="T12" fmla="*/ 74 w 152"/>
                  <a:gd name="T13" fmla="*/ 113 h 310"/>
                  <a:gd name="T14" fmla="*/ 60 w 152"/>
                  <a:gd name="T15" fmla="*/ 144 h 310"/>
                  <a:gd name="T16" fmla="*/ 48 w 152"/>
                  <a:gd name="T17" fmla="*/ 155 h 310"/>
                  <a:gd name="T18" fmla="*/ 55 w 152"/>
                  <a:gd name="T19" fmla="*/ 97 h 310"/>
                  <a:gd name="T20" fmla="*/ 54 w 152"/>
                  <a:gd name="T21" fmla="*/ 48 h 310"/>
                  <a:gd name="T22" fmla="*/ 35 w 152"/>
                  <a:gd name="T23" fmla="*/ 21 h 310"/>
                  <a:gd name="T24" fmla="*/ 10 w 152"/>
                  <a:gd name="T25" fmla="*/ 21 h 310"/>
                  <a:gd name="T26" fmla="*/ 0 w 152"/>
                  <a:gd name="T27" fmla="*/ 12 h 310"/>
                  <a:gd name="T28" fmla="*/ 10 w 152"/>
                  <a:gd name="T29" fmla="*/ 3 h 310"/>
                  <a:gd name="T30" fmla="*/ 10 w 152"/>
                  <a:gd name="T31" fmla="*/ 3 h 3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2"/>
                  <a:gd name="T49" fmla="*/ 0 h 310"/>
                  <a:gd name="T50" fmla="*/ 152 w 152"/>
                  <a:gd name="T51" fmla="*/ 310 h 3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2" h="310">
                    <a:moveTo>
                      <a:pt x="19" y="6"/>
                    </a:moveTo>
                    <a:lnTo>
                      <a:pt x="48" y="0"/>
                    </a:lnTo>
                    <a:lnTo>
                      <a:pt x="97" y="14"/>
                    </a:lnTo>
                    <a:lnTo>
                      <a:pt x="133" y="69"/>
                    </a:lnTo>
                    <a:lnTo>
                      <a:pt x="148" y="105"/>
                    </a:lnTo>
                    <a:lnTo>
                      <a:pt x="152" y="166"/>
                    </a:lnTo>
                    <a:lnTo>
                      <a:pt x="147" y="225"/>
                    </a:lnTo>
                    <a:lnTo>
                      <a:pt x="120" y="288"/>
                    </a:lnTo>
                    <a:lnTo>
                      <a:pt x="95" y="310"/>
                    </a:lnTo>
                    <a:lnTo>
                      <a:pt x="110" y="194"/>
                    </a:lnTo>
                    <a:lnTo>
                      <a:pt x="107" y="96"/>
                    </a:lnTo>
                    <a:lnTo>
                      <a:pt x="70" y="42"/>
                    </a:lnTo>
                    <a:lnTo>
                      <a:pt x="19" y="42"/>
                    </a:lnTo>
                    <a:lnTo>
                      <a:pt x="0" y="23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2" name="Freeform 55"/>
              <p:cNvSpPr>
                <a:spLocks/>
              </p:cNvSpPr>
              <p:nvPr/>
            </p:nvSpPr>
            <p:spPr bwMode="auto">
              <a:xfrm>
                <a:off x="1927" y="4626"/>
                <a:ext cx="38" cy="77"/>
              </a:xfrm>
              <a:custGeom>
                <a:avLst/>
                <a:gdLst>
                  <a:gd name="T0" fmla="*/ 14 w 76"/>
                  <a:gd name="T1" fmla="*/ 0 h 152"/>
                  <a:gd name="T2" fmla="*/ 38 w 76"/>
                  <a:gd name="T3" fmla="*/ 17 h 152"/>
                  <a:gd name="T4" fmla="*/ 36 w 76"/>
                  <a:gd name="T5" fmla="*/ 60 h 152"/>
                  <a:gd name="T6" fmla="*/ 21 w 76"/>
                  <a:gd name="T7" fmla="*/ 77 h 152"/>
                  <a:gd name="T8" fmla="*/ 16 w 76"/>
                  <a:gd name="T9" fmla="*/ 61 h 152"/>
                  <a:gd name="T10" fmla="*/ 16 w 76"/>
                  <a:gd name="T11" fmla="*/ 28 h 152"/>
                  <a:gd name="T12" fmla="*/ 0 w 76"/>
                  <a:gd name="T13" fmla="*/ 15 h 152"/>
                  <a:gd name="T14" fmla="*/ 1 w 76"/>
                  <a:gd name="T15" fmla="*/ 5 h 152"/>
                  <a:gd name="T16" fmla="*/ 14 w 76"/>
                  <a:gd name="T17" fmla="*/ 0 h 152"/>
                  <a:gd name="T18" fmla="*/ 14 w 76"/>
                  <a:gd name="T19" fmla="*/ 0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152"/>
                  <a:gd name="T32" fmla="*/ 76 w 76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152">
                    <a:moveTo>
                      <a:pt x="27" y="0"/>
                    </a:moveTo>
                    <a:lnTo>
                      <a:pt x="76" y="34"/>
                    </a:lnTo>
                    <a:lnTo>
                      <a:pt x="71" y="118"/>
                    </a:lnTo>
                    <a:lnTo>
                      <a:pt x="42" y="152"/>
                    </a:lnTo>
                    <a:lnTo>
                      <a:pt x="31" y="120"/>
                    </a:lnTo>
                    <a:lnTo>
                      <a:pt x="31" y="55"/>
                    </a:lnTo>
                    <a:lnTo>
                      <a:pt x="0" y="30"/>
                    </a:lnTo>
                    <a:lnTo>
                      <a:pt x="2" y="9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3" name="Freeform 56"/>
              <p:cNvSpPr>
                <a:spLocks/>
              </p:cNvSpPr>
              <p:nvPr/>
            </p:nvSpPr>
            <p:spPr bwMode="auto">
              <a:xfrm>
                <a:off x="1764" y="4494"/>
                <a:ext cx="216" cy="128"/>
              </a:xfrm>
              <a:custGeom>
                <a:avLst/>
                <a:gdLst>
                  <a:gd name="T0" fmla="*/ 206 w 432"/>
                  <a:gd name="T1" fmla="*/ 106 h 254"/>
                  <a:gd name="T2" fmla="*/ 176 w 432"/>
                  <a:gd name="T3" fmla="*/ 80 h 254"/>
                  <a:gd name="T4" fmla="*/ 160 w 432"/>
                  <a:gd name="T5" fmla="*/ 52 h 254"/>
                  <a:gd name="T6" fmla="*/ 149 w 432"/>
                  <a:gd name="T7" fmla="*/ 61 h 254"/>
                  <a:gd name="T8" fmla="*/ 135 w 432"/>
                  <a:gd name="T9" fmla="*/ 93 h 254"/>
                  <a:gd name="T10" fmla="*/ 127 w 432"/>
                  <a:gd name="T11" fmla="*/ 80 h 254"/>
                  <a:gd name="T12" fmla="*/ 120 w 432"/>
                  <a:gd name="T13" fmla="*/ 61 h 254"/>
                  <a:gd name="T14" fmla="*/ 131 w 432"/>
                  <a:gd name="T15" fmla="*/ 43 h 254"/>
                  <a:gd name="T16" fmla="*/ 139 w 432"/>
                  <a:gd name="T17" fmla="*/ 32 h 254"/>
                  <a:gd name="T18" fmla="*/ 154 w 432"/>
                  <a:gd name="T19" fmla="*/ 20 h 254"/>
                  <a:gd name="T20" fmla="*/ 215 w 432"/>
                  <a:gd name="T21" fmla="*/ 24 h 254"/>
                  <a:gd name="T22" fmla="*/ 216 w 432"/>
                  <a:gd name="T23" fmla="*/ 6 h 254"/>
                  <a:gd name="T24" fmla="*/ 122 w 432"/>
                  <a:gd name="T25" fmla="*/ 0 h 254"/>
                  <a:gd name="T26" fmla="*/ 38 w 432"/>
                  <a:gd name="T27" fmla="*/ 24 h 254"/>
                  <a:gd name="T28" fmla="*/ 0 w 432"/>
                  <a:gd name="T29" fmla="*/ 34 h 254"/>
                  <a:gd name="T30" fmla="*/ 26 w 432"/>
                  <a:gd name="T31" fmla="*/ 40 h 254"/>
                  <a:gd name="T32" fmla="*/ 62 w 432"/>
                  <a:gd name="T33" fmla="*/ 56 h 254"/>
                  <a:gd name="T34" fmla="*/ 93 w 432"/>
                  <a:gd name="T35" fmla="*/ 97 h 254"/>
                  <a:gd name="T36" fmla="*/ 94 w 432"/>
                  <a:gd name="T37" fmla="*/ 128 h 254"/>
                  <a:gd name="T38" fmla="*/ 143 w 432"/>
                  <a:gd name="T39" fmla="*/ 102 h 254"/>
                  <a:gd name="T40" fmla="*/ 177 w 432"/>
                  <a:gd name="T41" fmla="*/ 101 h 254"/>
                  <a:gd name="T42" fmla="*/ 206 w 432"/>
                  <a:gd name="T43" fmla="*/ 106 h 254"/>
                  <a:gd name="T44" fmla="*/ 206 w 432"/>
                  <a:gd name="T45" fmla="*/ 106 h 25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32"/>
                  <a:gd name="T70" fmla="*/ 0 h 254"/>
                  <a:gd name="T71" fmla="*/ 432 w 432"/>
                  <a:gd name="T72" fmla="*/ 254 h 25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32" h="254">
                    <a:moveTo>
                      <a:pt x="411" y="211"/>
                    </a:moveTo>
                    <a:lnTo>
                      <a:pt x="352" y="159"/>
                    </a:lnTo>
                    <a:lnTo>
                      <a:pt x="319" y="104"/>
                    </a:lnTo>
                    <a:lnTo>
                      <a:pt x="297" y="121"/>
                    </a:lnTo>
                    <a:lnTo>
                      <a:pt x="270" y="184"/>
                    </a:lnTo>
                    <a:lnTo>
                      <a:pt x="253" y="159"/>
                    </a:lnTo>
                    <a:lnTo>
                      <a:pt x="240" y="121"/>
                    </a:lnTo>
                    <a:lnTo>
                      <a:pt x="261" y="85"/>
                    </a:lnTo>
                    <a:lnTo>
                      <a:pt x="278" y="64"/>
                    </a:lnTo>
                    <a:lnTo>
                      <a:pt x="308" y="40"/>
                    </a:lnTo>
                    <a:lnTo>
                      <a:pt x="430" y="47"/>
                    </a:lnTo>
                    <a:lnTo>
                      <a:pt x="432" y="11"/>
                    </a:lnTo>
                    <a:lnTo>
                      <a:pt x="243" y="0"/>
                    </a:lnTo>
                    <a:lnTo>
                      <a:pt x="76" y="47"/>
                    </a:lnTo>
                    <a:lnTo>
                      <a:pt x="0" y="68"/>
                    </a:lnTo>
                    <a:lnTo>
                      <a:pt x="51" y="80"/>
                    </a:lnTo>
                    <a:lnTo>
                      <a:pt x="124" y="112"/>
                    </a:lnTo>
                    <a:lnTo>
                      <a:pt x="185" y="192"/>
                    </a:lnTo>
                    <a:lnTo>
                      <a:pt x="188" y="254"/>
                    </a:lnTo>
                    <a:lnTo>
                      <a:pt x="285" y="203"/>
                    </a:lnTo>
                    <a:lnTo>
                      <a:pt x="354" y="201"/>
                    </a:lnTo>
                    <a:lnTo>
                      <a:pt x="411" y="211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4" name="Freeform 57"/>
              <p:cNvSpPr>
                <a:spLocks/>
              </p:cNvSpPr>
              <p:nvPr/>
            </p:nvSpPr>
            <p:spPr bwMode="auto">
              <a:xfrm>
                <a:off x="1330" y="5314"/>
                <a:ext cx="164" cy="204"/>
              </a:xfrm>
              <a:custGeom>
                <a:avLst/>
                <a:gdLst>
                  <a:gd name="T0" fmla="*/ 164 w 329"/>
                  <a:gd name="T1" fmla="*/ 53 h 408"/>
                  <a:gd name="T2" fmla="*/ 122 w 329"/>
                  <a:gd name="T3" fmla="*/ 60 h 408"/>
                  <a:gd name="T4" fmla="*/ 111 w 329"/>
                  <a:gd name="T5" fmla="*/ 89 h 408"/>
                  <a:gd name="T6" fmla="*/ 142 w 329"/>
                  <a:gd name="T7" fmla="*/ 126 h 408"/>
                  <a:gd name="T8" fmla="*/ 158 w 329"/>
                  <a:gd name="T9" fmla="*/ 204 h 408"/>
                  <a:gd name="T10" fmla="*/ 115 w 329"/>
                  <a:gd name="T11" fmla="*/ 179 h 408"/>
                  <a:gd name="T12" fmla="*/ 36 w 329"/>
                  <a:gd name="T13" fmla="*/ 123 h 408"/>
                  <a:gd name="T14" fmla="*/ 3 w 329"/>
                  <a:gd name="T15" fmla="*/ 73 h 408"/>
                  <a:gd name="T16" fmla="*/ 0 w 329"/>
                  <a:gd name="T17" fmla="*/ 47 h 408"/>
                  <a:gd name="T18" fmla="*/ 9 w 329"/>
                  <a:gd name="T19" fmla="*/ 17 h 408"/>
                  <a:gd name="T20" fmla="*/ 36 w 329"/>
                  <a:gd name="T21" fmla="*/ 0 h 408"/>
                  <a:gd name="T22" fmla="*/ 75 w 329"/>
                  <a:gd name="T23" fmla="*/ 11 h 408"/>
                  <a:gd name="T24" fmla="*/ 144 w 329"/>
                  <a:gd name="T25" fmla="*/ 37 h 408"/>
                  <a:gd name="T26" fmla="*/ 164 w 329"/>
                  <a:gd name="T27" fmla="*/ 53 h 408"/>
                  <a:gd name="T28" fmla="*/ 164 w 329"/>
                  <a:gd name="T29" fmla="*/ 53 h 40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9"/>
                  <a:gd name="T46" fmla="*/ 0 h 408"/>
                  <a:gd name="T47" fmla="*/ 329 w 329"/>
                  <a:gd name="T48" fmla="*/ 408 h 40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9" h="408">
                    <a:moveTo>
                      <a:pt x="329" y="106"/>
                    </a:moveTo>
                    <a:lnTo>
                      <a:pt x="244" y="119"/>
                    </a:lnTo>
                    <a:lnTo>
                      <a:pt x="223" y="178"/>
                    </a:lnTo>
                    <a:lnTo>
                      <a:pt x="284" y="251"/>
                    </a:lnTo>
                    <a:lnTo>
                      <a:pt x="316" y="408"/>
                    </a:lnTo>
                    <a:lnTo>
                      <a:pt x="230" y="357"/>
                    </a:lnTo>
                    <a:lnTo>
                      <a:pt x="73" y="245"/>
                    </a:lnTo>
                    <a:lnTo>
                      <a:pt x="6" y="146"/>
                    </a:lnTo>
                    <a:lnTo>
                      <a:pt x="0" y="93"/>
                    </a:lnTo>
                    <a:lnTo>
                      <a:pt x="19" y="34"/>
                    </a:lnTo>
                    <a:lnTo>
                      <a:pt x="73" y="0"/>
                    </a:lnTo>
                    <a:lnTo>
                      <a:pt x="151" y="21"/>
                    </a:lnTo>
                    <a:lnTo>
                      <a:pt x="289" y="74"/>
                    </a:lnTo>
                    <a:lnTo>
                      <a:pt x="329" y="106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5" name="Freeform 58"/>
              <p:cNvSpPr>
                <a:spLocks/>
              </p:cNvSpPr>
              <p:nvPr/>
            </p:nvSpPr>
            <p:spPr bwMode="auto">
              <a:xfrm>
                <a:off x="1356" y="5199"/>
                <a:ext cx="197" cy="188"/>
              </a:xfrm>
              <a:custGeom>
                <a:avLst/>
                <a:gdLst>
                  <a:gd name="T0" fmla="*/ 138 w 393"/>
                  <a:gd name="T1" fmla="*/ 13 h 376"/>
                  <a:gd name="T2" fmla="*/ 158 w 393"/>
                  <a:gd name="T3" fmla="*/ 63 h 376"/>
                  <a:gd name="T4" fmla="*/ 197 w 393"/>
                  <a:gd name="T5" fmla="*/ 99 h 376"/>
                  <a:gd name="T6" fmla="*/ 197 w 393"/>
                  <a:gd name="T7" fmla="*/ 175 h 376"/>
                  <a:gd name="T8" fmla="*/ 174 w 393"/>
                  <a:gd name="T9" fmla="*/ 188 h 376"/>
                  <a:gd name="T10" fmla="*/ 128 w 393"/>
                  <a:gd name="T11" fmla="*/ 159 h 376"/>
                  <a:gd name="T12" fmla="*/ 66 w 393"/>
                  <a:gd name="T13" fmla="*/ 122 h 376"/>
                  <a:gd name="T14" fmla="*/ 0 w 393"/>
                  <a:gd name="T15" fmla="*/ 115 h 376"/>
                  <a:gd name="T16" fmla="*/ 23 w 393"/>
                  <a:gd name="T17" fmla="*/ 69 h 376"/>
                  <a:gd name="T18" fmla="*/ 59 w 393"/>
                  <a:gd name="T19" fmla="*/ 20 h 376"/>
                  <a:gd name="T20" fmla="*/ 85 w 393"/>
                  <a:gd name="T21" fmla="*/ 0 h 376"/>
                  <a:gd name="T22" fmla="*/ 138 w 393"/>
                  <a:gd name="T23" fmla="*/ 13 h 376"/>
                  <a:gd name="T24" fmla="*/ 138 w 393"/>
                  <a:gd name="T25" fmla="*/ 13 h 3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3"/>
                  <a:gd name="T40" fmla="*/ 0 h 376"/>
                  <a:gd name="T41" fmla="*/ 393 w 393"/>
                  <a:gd name="T42" fmla="*/ 376 h 3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3" h="376">
                    <a:moveTo>
                      <a:pt x="275" y="26"/>
                    </a:moveTo>
                    <a:lnTo>
                      <a:pt x="315" y="125"/>
                    </a:lnTo>
                    <a:lnTo>
                      <a:pt x="393" y="197"/>
                    </a:lnTo>
                    <a:lnTo>
                      <a:pt x="393" y="349"/>
                    </a:lnTo>
                    <a:lnTo>
                      <a:pt x="347" y="376"/>
                    </a:lnTo>
                    <a:lnTo>
                      <a:pt x="256" y="317"/>
                    </a:lnTo>
                    <a:lnTo>
                      <a:pt x="131" y="243"/>
                    </a:lnTo>
                    <a:lnTo>
                      <a:pt x="0" y="230"/>
                    </a:lnTo>
                    <a:lnTo>
                      <a:pt x="45" y="138"/>
                    </a:lnTo>
                    <a:lnTo>
                      <a:pt x="117" y="40"/>
                    </a:lnTo>
                    <a:lnTo>
                      <a:pt x="169" y="0"/>
                    </a:lnTo>
                    <a:lnTo>
                      <a:pt x="275" y="26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6" name="Freeform 59"/>
              <p:cNvSpPr>
                <a:spLocks/>
              </p:cNvSpPr>
              <p:nvPr/>
            </p:nvSpPr>
            <p:spPr bwMode="auto">
              <a:xfrm>
                <a:off x="1454" y="5014"/>
                <a:ext cx="257" cy="241"/>
              </a:xfrm>
              <a:custGeom>
                <a:avLst/>
                <a:gdLst>
                  <a:gd name="T0" fmla="*/ 228 w 514"/>
                  <a:gd name="T1" fmla="*/ 16 h 481"/>
                  <a:gd name="T2" fmla="*/ 113 w 514"/>
                  <a:gd name="T3" fmla="*/ 59 h 481"/>
                  <a:gd name="T4" fmla="*/ 116 w 514"/>
                  <a:gd name="T5" fmla="*/ 77 h 481"/>
                  <a:gd name="T6" fmla="*/ 132 w 514"/>
                  <a:gd name="T7" fmla="*/ 98 h 481"/>
                  <a:gd name="T8" fmla="*/ 155 w 514"/>
                  <a:gd name="T9" fmla="*/ 122 h 481"/>
                  <a:gd name="T10" fmla="*/ 205 w 514"/>
                  <a:gd name="T11" fmla="*/ 132 h 481"/>
                  <a:gd name="T12" fmla="*/ 205 w 514"/>
                  <a:gd name="T13" fmla="*/ 185 h 481"/>
                  <a:gd name="T14" fmla="*/ 257 w 514"/>
                  <a:gd name="T15" fmla="*/ 211 h 481"/>
                  <a:gd name="T16" fmla="*/ 231 w 514"/>
                  <a:gd name="T17" fmla="*/ 241 h 481"/>
                  <a:gd name="T18" fmla="*/ 195 w 514"/>
                  <a:gd name="T19" fmla="*/ 241 h 481"/>
                  <a:gd name="T20" fmla="*/ 99 w 514"/>
                  <a:gd name="T21" fmla="*/ 191 h 481"/>
                  <a:gd name="T22" fmla="*/ 7 w 514"/>
                  <a:gd name="T23" fmla="*/ 175 h 481"/>
                  <a:gd name="T24" fmla="*/ 0 w 514"/>
                  <a:gd name="T25" fmla="*/ 139 h 481"/>
                  <a:gd name="T26" fmla="*/ 20 w 514"/>
                  <a:gd name="T27" fmla="*/ 72 h 481"/>
                  <a:gd name="T28" fmla="*/ 86 w 514"/>
                  <a:gd name="T29" fmla="*/ 126 h 481"/>
                  <a:gd name="T30" fmla="*/ 96 w 514"/>
                  <a:gd name="T31" fmla="*/ 106 h 481"/>
                  <a:gd name="T32" fmla="*/ 43 w 514"/>
                  <a:gd name="T33" fmla="*/ 59 h 481"/>
                  <a:gd name="T34" fmla="*/ 34 w 514"/>
                  <a:gd name="T35" fmla="*/ 36 h 481"/>
                  <a:gd name="T36" fmla="*/ 96 w 514"/>
                  <a:gd name="T37" fmla="*/ 7 h 481"/>
                  <a:gd name="T38" fmla="*/ 195 w 514"/>
                  <a:gd name="T39" fmla="*/ 0 h 481"/>
                  <a:gd name="T40" fmla="*/ 228 w 514"/>
                  <a:gd name="T41" fmla="*/ 16 h 481"/>
                  <a:gd name="T42" fmla="*/ 228 w 514"/>
                  <a:gd name="T43" fmla="*/ 16 h 48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4"/>
                  <a:gd name="T67" fmla="*/ 0 h 481"/>
                  <a:gd name="T68" fmla="*/ 514 w 514"/>
                  <a:gd name="T69" fmla="*/ 481 h 48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4" h="481">
                    <a:moveTo>
                      <a:pt x="455" y="32"/>
                    </a:moveTo>
                    <a:lnTo>
                      <a:pt x="225" y="118"/>
                    </a:lnTo>
                    <a:lnTo>
                      <a:pt x="232" y="154"/>
                    </a:lnTo>
                    <a:lnTo>
                      <a:pt x="263" y="196"/>
                    </a:lnTo>
                    <a:lnTo>
                      <a:pt x="310" y="243"/>
                    </a:lnTo>
                    <a:lnTo>
                      <a:pt x="409" y="264"/>
                    </a:lnTo>
                    <a:lnTo>
                      <a:pt x="409" y="369"/>
                    </a:lnTo>
                    <a:lnTo>
                      <a:pt x="514" y="422"/>
                    </a:lnTo>
                    <a:lnTo>
                      <a:pt x="462" y="481"/>
                    </a:lnTo>
                    <a:lnTo>
                      <a:pt x="390" y="481"/>
                    </a:lnTo>
                    <a:lnTo>
                      <a:pt x="198" y="382"/>
                    </a:lnTo>
                    <a:lnTo>
                      <a:pt x="14" y="350"/>
                    </a:lnTo>
                    <a:lnTo>
                      <a:pt x="0" y="277"/>
                    </a:lnTo>
                    <a:lnTo>
                      <a:pt x="40" y="144"/>
                    </a:lnTo>
                    <a:lnTo>
                      <a:pt x="171" y="251"/>
                    </a:lnTo>
                    <a:lnTo>
                      <a:pt x="192" y="211"/>
                    </a:lnTo>
                    <a:lnTo>
                      <a:pt x="86" y="118"/>
                    </a:lnTo>
                    <a:lnTo>
                      <a:pt x="67" y="72"/>
                    </a:lnTo>
                    <a:lnTo>
                      <a:pt x="192" y="13"/>
                    </a:lnTo>
                    <a:lnTo>
                      <a:pt x="390" y="0"/>
                    </a:lnTo>
                    <a:lnTo>
                      <a:pt x="455" y="32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7" name="Freeform 60"/>
              <p:cNvSpPr>
                <a:spLocks/>
              </p:cNvSpPr>
              <p:nvPr/>
            </p:nvSpPr>
            <p:spPr bwMode="auto">
              <a:xfrm>
                <a:off x="16" y="4747"/>
                <a:ext cx="1182" cy="870"/>
              </a:xfrm>
              <a:custGeom>
                <a:avLst/>
                <a:gdLst>
                  <a:gd name="T0" fmla="*/ 1139 w 2363"/>
                  <a:gd name="T1" fmla="*/ 0 h 1740"/>
                  <a:gd name="T2" fmla="*/ 1136 w 2363"/>
                  <a:gd name="T3" fmla="*/ 57 h 1740"/>
                  <a:gd name="T4" fmla="*/ 1143 w 2363"/>
                  <a:gd name="T5" fmla="*/ 64 h 1740"/>
                  <a:gd name="T6" fmla="*/ 1159 w 2363"/>
                  <a:gd name="T7" fmla="*/ 68 h 1740"/>
                  <a:gd name="T8" fmla="*/ 1182 w 2363"/>
                  <a:gd name="T9" fmla="*/ 70 h 1740"/>
                  <a:gd name="T10" fmla="*/ 1175 w 2363"/>
                  <a:gd name="T11" fmla="*/ 135 h 1740"/>
                  <a:gd name="T12" fmla="*/ 1132 w 2363"/>
                  <a:gd name="T13" fmla="*/ 228 h 1740"/>
                  <a:gd name="T14" fmla="*/ 1111 w 2363"/>
                  <a:gd name="T15" fmla="*/ 244 h 1740"/>
                  <a:gd name="T16" fmla="*/ 1088 w 2363"/>
                  <a:gd name="T17" fmla="*/ 260 h 1740"/>
                  <a:gd name="T18" fmla="*/ 1061 w 2363"/>
                  <a:gd name="T19" fmla="*/ 280 h 1740"/>
                  <a:gd name="T20" fmla="*/ 1035 w 2363"/>
                  <a:gd name="T21" fmla="*/ 300 h 1740"/>
                  <a:gd name="T22" fmla="*/ 1009 w 2363"/>
                  <a:gd name="T23" fmla="*/ 318 h 1740"/>
                  <a:gd name="T24" fmla="*/ 977 w 2363"/>
                  <a:gd name="T25" fmla="*/ 344 h 1740"/>
                  <a:gd name="T26" fmla="*/ 961 w 2363"/>
                  <a:gd name="T27" fmla="*/ 369 h 1740"/>
                  <a:gd name="T28" fmla="*/ 942 w 2363"/>
                  <a:gd name="T29" fmla="*/ 411 h 1740"/>
                  <a:gd name="T30" fmla="*/ 932 w 2363"/>
                  <a:gd name="T31" fmla="*/ 488 h 1740"/>
                  <a:gd name="T32" fmla="*/ 957 w 2363"/>
                  <a:gd name="T33" fmla="*/ 513 h 1740"/>
                  <a:gd name="T34" fmla="*/ 975 w 2363"/>
                  <a:gd name="T35" fmla="*/ 525 h 1740"/>
                  <a:gd name="T36" fmla="*/ 994 w 2363"/>
                  <a:gd name="T37" fmla="*/ 538 h 1740"/>
                  <a:gd name="T38" fmla="*/ 1029 w 2363"/>
                  <a:gd name="T39" fmla="*/ 557 h 1740"/>
                  <a:gd name="T40" fmla="*/ 1044 w 2363"/>
                  <a:gd name="T41" fmla="*/ 564 h 1740"/>
                  <a:gd name="T42" fmla="*/ 1100 w 2363"/>
                  <a:gd name="T43" fmla="*/ 686 h 1740"/>
                  <a:gd name="T44" fmla="*/ 1082 w 2363"/>
                  <a:gd name="T45" fmla="*/ 719 h 1740"/>
                  <a:gd name="T46" fmla="*/ 1067 w 2363"/>
                  <a:gd name="T47" fmla="*/ 743 h 1740"/>
                  <a:gd name="T48" fmla="*/ 1051 w 2363"/>
                  <a:gd name="T49" fmla="*/ 759 h 1740"/>
                  <a:gd name="T50" fmla="*/ 966 w 2363"/>
                  <a:gd name="T51" fmla="*/ 768 h 1740"/>
                  <a:gd name="T52" fmla="*/ 896 w 2363"/>
                  <a:gd name="T53" fmla="*/ 769 h 1740"/>
                  <a:gd name="T54" fmla="*/ 774 w 2363"/>
                  <a:gd name="T55" fmla="*/ 802 h 1740"/>
                  <a:gd name="T56" fmla="*/ 694 w 2363"/>
                  <a:gd name="T57" fmla="*/ 818 h 1740"/>
                  <a:gd name="T58" fmla="*/ 620 w 2363"/>
                  <a:gd name="T59" fmla="*/ 832 h 1740"/>
                  <a:gd name="T60" fmla="*/ 543 w 2363"/>
                  <a:gd name="T61" fmla="*/ 845 h 1740"/>
                  <a:gd name="T62" fmla="*/ 451 w 2363"/>
                  <a:gd name="T63" fmla="*/ 854 h 1740"/>
                  <a:gd name="T64" fmla="*/ 340 w 2363"/>
                  <a:gd name="T65" fmla="*/ 863 h 1740"/>
                  <a:gd name="T66" fmla="*/ 208 w 2363"/>
                  <a:gd name="T67" fmla="*/ 870 h 1740"/>
                  <a:gd name="T68" fmla="*/ 0 w 2363"/>
                  <a:gd name="T69" fmla="*/ 858 h 1740"/>
                  <a:gd name="T70" fmla="*/ 0 w 2363"/>
                  <a:gd name="T71" fmla="*/ 726 h 1740"/>
                  <a:gd name="T72" fmla="*/ 113 w 2363"/>
                  <a:gd name="T73" fmla="*/ 739 h 1740"/>
                  <a:gd name="T74" fmla="*/ 213 w 2363"/>
                  <a:gd name="T75" fmla="*/ 748 h 1740"/>
                  <a:gd name="T76" fmla="*/ 306 w 2363"/>
                  <a:gd name="T77" fmla="*/ 752 h 1740"/>
                  <a:gd name="T78" fmla="*/ 472 w 2363"/>
                  <a:gd name="T79" fmla="*/ 730 h 1740"/>
                  <a:gd name="T80" fmla="*/ 533 w 2363"/>
                  <a:gd name="T81" fmla="*/ 713 h 1740"/>
                  <a:gd name="T82" fmla="*/ 556 w 2363"/>
                  <a:gd name="T83" fmla="*/ 707 h 1740"/>
                  <a:gd name="T84" fmla="*/ 738 w 2363"/>
                  <a:gd name="T85" fmla="*/ 735 h 1740"/>
                  <a:gd name="T86" fmla="*/ 833 w 2363"/>
                  <a:gd name="T87" fmla="*/ 726 h 1740"/>
                  <a:gd name="T88" fmla="*/ 823 w 2363"/>
                  <a:gd name="T89" fmla="*/ 707 h 1740"/>
                  <a:gd name="T90" fmla="*/ 800 w 2363"/>
                  <a:gd name="T91" fmla="*/ 664 h 1740"/>
                  <a:gd name="T92" fmla="*/ 775 w 2363"/>
                  <a:gd name="T93" fmla="*/ 616 h 1740"/>
                  <a:gd name="T94" fmla="*/ 761 w 2363"/>
                  <a:gd name="T95" fmla="*/ 580 h 1740"/>
                  <a:gd name="T96" fmla="*/ 743 w 2363"/>
                  <a:gd name="T97" fmla="*/ 565 h 1740"/>
                  <a:gd name="T98" fmla="*/ 709 w 2363"/>
                  <a:gd name="T99" fmla="*/ 561 h 1740"/>
                  <a:gd name="T100" fmla="*/ 662 w 2363"/>
                  <a:gd name="T101" fmla="*/ 564 h 1740"/>
                  <a:gd name="T102" fmla="*/ 666 w 2363"/>
                  <a:gd name="T103" fmla="*/ 518 h 1740"/>
                  <a:gd name="T104" fmla="*/ 801 w 2363"/>
                  <a:gd name="T105" fmla="*/ 518 h 1740"/>
                  <a:gd name="T106" fmla="*/ 786 w 2363"/>
                  <a:gd name="T107" fmla="*/ 430 h 1740"/>
                  <a:gd name="T108" fmla="*/ 665 w 2363"/>
                  <a:gd name="T109" fmla="*/ 397 h 1740"/>
                  <a:gd name="T110" fmla="*/ 736 w 2363"/>
                  <a:gd name="T111" fmla="*/ 327 h 1740"/>
                  <a:gd name="T112" fmla="*/ 889 w 2363"/>
                  <a:gd name="T113" fmla="*/ 274 h 1740"/>
                  <a:gd name="T114" fmla="*/ 1040 w 2363"/>
                  <a:gd name="T115" fmla="*/ 113 h 1740"/>
                  <a:gd name="T116" fmla="*/ 1139 w 2363"/>
                  <a:gd name="T117" fmla="*/ 0 h 1740"/>
                  <a:gd name="T118" fmla="*/ 1139 w 2363"/>
                  <a:gd name="T119" fmla="*/ 0 h 17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63"/>
                  <a:gd name="T181" fmla="*/ 0 h 1740"/>
                  <a:gd name="T182" fmla="*/ 2363 w 2363"/>
                  <a:gd name="T183" fmla="*/ 1740 h 17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63" h="1740">
                    <a:moveTo>
                      <a:pt x="2278" y="0"/>
                    </a:moveTo>
                    <a:lnTo>
                      <a:pt x="2272" y="113"/>
                    </a:lnTo>
                    <a:lnTo>
                      <a:pt x="2285" y="128"/>
                    </a:lnTo>
                    <a:lnTo>
                      <a:pt x="2318" y="135"/>
                    </a:lnTo>
                    <a:lnTo>
                      <a:pt x="2363" y="139"/>
                    </a:lnTo>
                    <a:lnTo>
                      <a:pt x="2350" y="270"/>
                    </a:lnTo>
                    <a:lnTo>
                      <a:pt x="2264" y="455"/>
                    </a:lnTo>
                    <a:lnTo>
                      <a:pt x="2221" y="487"/>
                    </a:lnTo>
                    <a:lnTo>
                      <a:pt x="2175" y="520"/>
                    </a:lnTo>
                    <a:lnTo>
                      <a:pt x="2122" y="559"/>
                    </a:lnTo>
                    <a:lnTo>
                      <a:pt x="2069" y="599"/>
                    </a:lnTo>
                    <a:lnTo>
                      <a:pt x="2017" y="636"/>
                    </a:lnTo>
                    <a:lnTo>
                      <a:pt x="1954" y="687"/>
                    </a:lnTo>
                    <a:lnTo>
                      <a:pt x="1922" y="738"/>
                    </a:lnTo>
                    <a:lnTo>
                      <a:pt x="1884" y="822"/>
                    </a:lnTo>
                    <a:lnTo>
                      <a:pt x="1863" y="976"/>
                    </a:lnTo>
                    <a:lnTo>
                      <a:pt x="1913" y="1025"/>
                    </a:lnTo>
                    <a:lnTo>
                      <a:pt x="1949" y="1050"/>
                    </a:lnTo>
                    <a:lnTo>
                      <a:pt x="1987" y="1075"/>
                    </a:lnTo>
                    <a:lnTo>
                      <a:pt x="2057" y="1113"/>
                    </a:lnTo>
                    <a:lnTo>
                      <a:pt x="2088" y="1128"/>
                    </a:lnTo>
                    <a:lnTo>
                      <a:pt x="2200" y="1371"/>
                    </a:lnTo>
                    <a:lnTo>
                      <a:pt x="2164" y="1438"/>
                    </a:lnTo>
                    <a:lnTo>
                      <a:pt x="2133" y="1485"/>
                    </a:lnTo>
                    <a:lnTo>
                      <a:pt x="2101" y="1518"/>
                    </a:lnTo>
                    <a:lnTo>
                      <a:pt x="1932" y="1535"/>
                    </a:lnTo>
                    <a:lnTo>
                      <a:pt x="1791" y="1537"/>
                    </a:lnTo>
                    <a:lnTo>
                      <a:pt x="1548" y="1603"/>
                    </a:lnTo>
                    <a:lnTo>
                      <a:pt x="1388" y="1636"/>
                    </a:lnTo>
                    <a:lnTo>
                      <a:pt x="1240" y="1664"/>
                    </a:lnTo>
                    <a:lnTo>
                      <a:pt x="1086" y="1689"/>
                    </a:lnTo>
                    <a:lnTo>
                      <a:pt x="901" y="1708"/>
                    </a:lnTo>
                    <a:lnTo>
                      <a:pt x="679" y="1725"/>
                    </a:lnTo>
                    <a:lnTo>
                      <a:pt x="415" y="1740"/>
                    </a:lnTo>
                    <a:lnTo>
                      <a:pt x="0" y="1715"/>
                    </a:lnTo>
                    <a:lnTo>
                      <a:pt x="0" y="1451"/>
                    </a:lnTo>
                    <a:lnTo>
                      <a:pt x="225" y="1478"/>
                    </a:lnTo>
                    <a:lnTo>
                      <a:pt x="426" y="1495"/>
                    </a:lnTo>
                    <a:lnTo>
                      <a:pt x="612" y="1504"/>
                    </a:lnTo>
                    <a:lnTo>
                      <a:pt x="943" y="1459"/>
                    </a:lnTo>
                    <a:lnTo>
                      <a:pt x="1065" y="1426"/>
                    </a:lnTo>
                    <a:lnTo>
                      <a:pt x="1112" y="1413"/>
                    </a:lnTo>
                    <a:lnTo>
                      <a:pt x="1475" y="1470"/>
                    </a:lnTo>
                    <a:lnTo>
                      <a:pt x="1666" y="1451"/>
                    </a:lnTo>
                    <a:lnTo>
                      <a:pt x="1645" y="1413"/>
                    </a:lnTo>
                    <a:lnTo>
                      <a:pt x="1599" y="1328"/>
                    </a:lnTo>
                    <a:lnTo>
                      <a:pt x="1550" y="1231"/>
                    </a:lnTo>
                    <a:lnTo>
                      <a:pt x="1521" y="1160"/>
                    </a:lnTo>
                    <a:lnTo>
                      <a:pt x="1485" y="1130"/>
                    </a:lnTo>
                    <a:lnTo>
                      <a:pt x="1417" y="1122"/>
                    </a:lnTo>
                    <a:lnTo>
                      <a:pt x="1323" y="1128"/>
                    </a:lnTo>
                    <a:lnTo>
                      <a:pt x="1331" y="1035"/>
                    </a:lnTo>
                    <a:lnTo>
                      <a:pt x="1601" y="1035"/>
                    </a:lnTo>
                    <a:lnTo>
                      <a:pt x="1572" y="860"/>
                    </a:lnTo>
                    <a:lnTo>
                      <a:pt x="1329" y="793"/>
                    </a:lnTo>
                    <a:lnTo>
                      <a:pt x="1472" y="653"/>
                    </a:lnTo>
                    <a:lnTo>
                      <a:pt x="1778" y="548"/>
                    </a:lnTo>
                    <a:lnTo>
                      <a:pt x="2080" y="225"/>
                    </a:lnTo>
                    <a:lnTo>
                      <a:pt x="2278" y="0"/>
                    </a:lnTo>
                    <a:close/>
                  </a:path>
                </a:pathLst>
              </a:custGeom>
              <a:solidFill>
                <a:srgbClr val="C7695C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8" name="Freeform 61"/>
              <p:cNvSpPr>
                <a:spLocks/>
              </p:cNvSpPr>
              <p:nvPr/>
            </p:nvSpPr>
            <p:spPr bwMode="auto">
              <a:xfrm>
                <a:off x="1741" y="5001"/>
                <a:ext cx="178" cy="115"/>
              </a:xfrm>
              <a:custGeom>
                <a:avLst/>
                <a:gdLst>
                  <a:gd name="T0" fmla="*/ 172 w 356"/>
                  <a:gd name="T1" fmla="*/ 0 h 230"/>
                  <a:gd name="T2" fmla="*/ 109 w 356"/>
                  <a:gd name="T3" fmla="*/ 14 h 230"/>
                  <a:gd name="T4" fmla="*/ 94 w 356"/>
                  <a:gd name="T5" fmla="*/ 30 h 230"/>
                  <a:gd name="T6" fmla="*/ 77 w 356"/>
                  <a:gd name="T7" fmla="*/ 52 h 230"/>
                  <a:gd name="T8" fmla="*/ 59 w 356"/>
                  <a:gd name="T9" fmla="*/ 79 h 230"/>
                  <a:gd name="T10" fmla="*/ 6 w 356"/>
                  <a:gd name="T11" fmla="*/ 83 h 230"/>
                  <a:gd name="T12" fmla="*/ 0 w 356"/>
                  <a:gd name="T13" fmla="*/ 115 h 230"/>
                  <a:gd name="T14" fmla="*/ 59 w 356"/>
                  <a:gd name="T15" fmla="*/ 106 h 230"/>
                  <a:gd name="T16" fmla="*/ 96 w 356"/>
                  <a:gd name="T17" fmla="*/ 93 h 230"/>
                  <a:gd name="T18" fmla="*/ 178 w 356"/>
                  <a:gd name="T19" fmla="*/ 30 h 230"/>
                  <a:gd name="T20" fmla="*/ 172 w 356"/>
                  <a:gd name="T21" fmla="*/ 0 h 230"/>
                  <a:gd name="T22" fmla="*/ 172 w 356"/>
                  <a:gd name="T23" fmla="*/ 0 h 2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6"/>
                  <a:gd name="T37" fmla="*/ 0 h 230"/>
                  <a:gd name="T38" fmla="*/ 356 w 356"/>
                  <a:gd name="T39" fmla="*/ 230 h 2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6" h="230">
                    <a:moveTo>
                      <a:pt x="343" y="0"/>
                    </a:moveTo>
                    <a:lnTo>
                      <a:pt x="217" y="27"/>
                    </a:lnTo>
                    <a:lnTo>
                      <a:pt x="187" y="59"/>
                    </a:lnTo>
                    <a:lnTo>
                      <a:pt x="154" y="103"/>
                    </a:lnTo>
                    <a:lnTo>
                      <a:pt x="118" y="158"/>
                    </a:lnTo>
                    <a:lnTo>
                      <a:pt x="12" y="166"/>
                    </a:lnTo>
                    <a:lnTo>
                      <a:pt x="0" y="230"/>
                    </a:lnTo>
                    <a:lnTo>
                      <a:pt x="118" y="211"/>
                    </a:lnTo>
                    <a:lnTo>
                      <a:pt x="191" y="185"/>
                    </a:lnTo>
                    <a:lnTo>
                      <a:pt x="356" y="59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29" name="Freeform 62"/>
              <p:cNvSpPr>
                <a:spLocks/>
              </p:cNvSpPr>
              <p:nvPr/>
            </p:nvSpPr>
            <p:spPr bwMode="auto">
              <a:xfrm>
                <a:off x="1596" y="5156"/>
                <a:ext cx="362" cy="145"/>
              </a:xfrm>
              <a:custGeom>
                <a:avLst/>
                <a:gdLst>
                  <a:gd name="T0" fmla="*/ 4 w 724"/>
                  <a:gd name="T1" fmla="*/ 112 h 291"/>
                  <a:gd name="T2" fmla="*/ 0 w 724"/>
                  <a:gd name="T3" fmla="*/ 145 h 291"/>
                  <a:gd name="T4" fmla="*/ 132 w 724"/>
                  <a:gd name="T5" fmla="*/ 139 h 291"/>
                  <a:gd name="T6" fmla="*/ 286 w 724"/>
                  <a:gd name="T7" fmla="*/ 65 h 291"/>
                  <a:gd name="T8" fmla="*/ 330 w 724"/>
                  <a:gd name="T9" fmla="*/ 46 h 291"/>
                  <a:gd name="T10" fmla="*/ 359 w 724"/>
                  <a:gd name="T11" fmla="*/ 59 h 291"/>
                  <a:gd name="T12" fmla="*/ 362 w 724"/>
                  <a:gd name="T13" fmla="*/ 26 h 291"/>
                  <a:gd name="T14" fmla="*/ 349 w 724"/>
                  <a:gd name="T15" fmla="*/ 0 h 291"/>
                  <a:gd name="T16" fmla="*/ 293 w 724"/>
                  <a:gd name="T17" fmla="*/ 36 h 291"/>
                  <a:gd name="T18" fmla="*/ 191 w 724"/>
                  <a:gd name="T19" fmla="*/ 82 h 291"/>
                  <a:gd name="T20" fmla="*/ 96 w 724"/>
                  <a:gd name="T21" fmla="*/ 101 h 291"/>
                  <a:gd name="T22" fmla="*/ 43 w 724"/>
                  <a:gd name="T23" fmla="*/ 105 h 291"/>
                  <a:gd name="T24" fmla="*/ 4 w 724"/>
                  <a:gd name="T25" fmla="*/ 112 h 291"/>
                  <a:gd name="T26" fmla="*/ 4 w 724"/>
                  <a:gd name="T27" fmla="*/ 112 h 2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24"/>
                  <a:gd name="T43" fmla="*/ 0 h 291"/>
                  <a:gd name="T44" fmla="*/ 724 w 724"/>
                  <a:gd name="T45" fmla="*/ 291 h 29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24" h="291">
                    <a:moveTo>
                      <a:pt x="7" y="224"/>
                    </a:moveTo>
                    <a:lnTo>
                      <a:pt x="0" y="291"/>
                    </a:lnTo>
                    <a:lnTo>
                      <a:pt x="264" y="278"/>
                    </a:lnTo>
                    <a:lnTo>
                      <a:pt x="572" y="131"/>
                    </a:lnTo>
                    <a:lnTo>
                      <a:pt x="659" y="93"/>
                    </a:lnTo>
                    <a:lnTo>
                      <a:pt x="718" y="118"/>
                    </a:lnTo>
                    <a:lnTo>
                      <a:pt x="724" y="53"/>
                    </a:lnTo>
                    <a:lnTo>
                      <a:pt x="697" y="0"/>
                    </a:lnTo>
                    <a:lnTo>
                      <a:pt x="585" y="72"/>
                    </a:lnTo>
                    <a:lnTo>
                      <a:pt x="382" y="165"/>
                    </a:lnTo>
                    <a:lnTo>
                      <a:pt x="192" y="203"/>
                    </a:lnTo>
                    <a:lnTo>
                      <a:pt x="85" y="211"/>
                    </a:lnTo>
                    <a:lnTo>
                      <a:pt x="7" y="224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0" name="Freeform 63"/>
              <p:cNvSpPr>
                <a:spLocks/>
              </p:cNvSpPr>
              <p:nvPr/>
            </p:nvSpPr>
            <p:spPr bwMode="auto">
              <a:xfrm>
                <a:off x="1501" y="5400"/>
                <a:ext cx="155" cy="33"/>
              </a:xfrm>
              <a:custGeom>
                <a:avLst/>
                <a:gdLst>
                  <a:gd name="T0" fmla="*/ 148 w 309"/>
                  <a:gd name="T1" fmla="*/ 0 h 64"/>
                  <a:gd name="T2" fmla="*/ 13 w 309"/>
                  <a:gd name="T3" fmla="*/ 7 h 64"/>
                  <a:gd name="T4" fmla="*/ 0 w 309"/>
                  <a:gd name="T5" fmla="*/ 33 h 64"/>
                  <a:gd name="T6" fmla="*/ 56 w 309"/>
                  <a:gd name="T7" fmla="*/ 33 h 64"/>
                  <a:gd name="T8" fmla="*/ 155 w 309"/>
                  <a:gd name="T9" fmla="*/ 23 h 64"/>
                  <a:gd name="T10" fmla="*/ 148 w 309"/>
                  <a:gd name="T11" fmla="*/ 0 h 64"/>
                  <a:gd name="T12" fmla="*/ 148 w 309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9"/>
                  <a:gd name="T22" fmla="*/ 0 h 64"/>
                  <a:gd name="T23" fmla="*/ 309 w 309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9" h="64">
                    <a:moveTo>
                      <a:pt x="296" y="0"/>
                    </a:moveTo>
                    <a:lnTo>
                      <a:pt x="26" y="13"/>
                    </a:lnTo>
                    <a:lnTo>
                      <a:pt x="0" y="64"/>
                    </a:lnTo>
                    <a:lnTo>
                      <a:pt x="112" y="64"/>
                    </a:lnTo>
                    <a:lnTo>
                      <a:pt x="309" y="45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1" name="Freeform 64"/>
              <p:cNvSpPr>
                <a:spLocks/>
              </p:cNvSpPr>
              <p:nvPr/>
            </p:nvSpPr>
            <p:spPr bwMode="auto">
              <a:xfrm>
                <a:off x="938" y="5327"/>
                <a:ext cx="385" cy="228"/>
              </a:xfrm>
              <a:custGeom>
                <a:avLst/>
                <a:gdLst>
                  <a:gd name="T0" fmla="*/ 356 w 770"/>
                  <a:gd name="T1" fmla="*/ 43 h 457"/>
                  <a:gd name="T2" fmla="*/ 286 w 770"/>
                  <a:gd name="T3" fmla="*/ 116 h 457"/>
                  <a:gd name="T4" fmla="*/ 168 w 770"/>
                  <a:gd name="T5" fmla="*/ 184 h 457"/>
                  <a:gd name="T6" fmla="*/ 0 w 770"/>
                  <a:gd name="T7" fmla="*/ 228 h 457"/>
                  <a:gd name="T8" fmla="*/ 151 w 770"/>
                  <a:gd name="T9" fmla="*/ 224 h 457"/>
                  <a:gd name="T10" fmla="*/ 244 w 770"/>
                  <a:gd name="T11" fmla="*/ 224 h 457"/>
                  <a:gd name="T12" fmla="*/ 332 w 770"/>
                  <a:gd name="T13" fmla="*/ 191 h 457"/>
                  <a:gd name="T14" fmla="*/ 366 w 770"/>
                  <a:gd name="T15" fmla="*/ 141 h 457"/>
                  <a:gd name="T16" fmla="*/ 375 w 770"/>
                  <a:gd name="T17" fmla="*/ 109 h 457"/>
                  <a:gd name="T18" fmla="*/ 375 w 770"/>
                  <a:gd name="T19" fmla="*/ 36 h 457"/>
                  <a:gd name="T20" fmla="*/ 385 w 770"/>
                  <a:gd name="T21" fmla="*/ 0 h 457"/>
                  <a:gd name="T22" fmla="*/ 356 w 770"/>
                  <a:gd name="T23" fmla="*/ 43 h 457"/>
                  <a:gd name="T24" fmla="*/ 356 w 770"/>
                  <a:gd name="T25" fmla="*/ 43 h 4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0"/>
                  <a:gd name="T40" fmla="*/ 0 h 457"/>
                  <a:gd name="T41" fmla="*/ 770 w 770"/>
                  <a:gd name="T42" fmla="*/ 457 h 4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0" h="457">
                    <a:moveTo>
                      <a:pt x="711" y="86"/>
                    </a:moveTo>
                    <a:lnTo>
                      <a:pt x="572" y="232"/>
                    </a:lnTo>
                    <a:lnTo>
                      <a:pt x="335" y="369"/>
                    </a:lnTo>
                    <a:lnTo>
                      <a:pt x="0" y="457"/>
                    </a:lnTo>
                    <a:lnTo>
                      <a:pt x="301" y="449"/>
                    </a:lnTo>
                    <a:lnTo>
                      <a:pt x="487" y="449"/>
                    </a:lnTo>
                    <a:lnTo>
                      <a:pt x="664" y="382"/>
                    </a:lnTo>
                    <a:lnTo>
                      <a:pt x="732" y="282"/>
                    </a:lnTo>
                    <a:lnTo>
                      <a:pt x="749" y="219"/>
                    </a:lnTo>
                    <a:lnTo>
                      <a:pt x="749" y="73"/>
                    </a:lnTo>
                    <a:lnTo>
                      <a:pt x="770" y="0"/>
                    </a:lnTo>
                    <a:lnTo>
                      <a:pt x="711" y="86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2" name="Freeform 65"/>
              <p:cNvSpPr>
                <a:spLocks/>
              </p:cNvSpPr>
              <p:nvPr/>
            </p:nvSpPr>
            <p:spPr bwMode="auto">
              <a:xfrm>
                <a:off x="970" y="4766"/>
                <a:ext cx="215" cy="284"/>
              </a:xfrm>
              <a:custGeom>
                <a:avLst/>
                <a:gdLst>
                  <a:gd name="T0" fmla="*/ 158 w 429"/>
                  <a:gd name="T1" fmla="*/ 0 h 567"/>
                  <a:gd name="T2" fmla="*/ 154 w 429"/>
                  <a:gd name="T3" fmla="*/ 38 h 567"/>
                  <a:gd name="T4" fmla="*/ 167 w 429"/>
                  <a:gd name="T5" fmla="*/ 53 h 567"/>
                  <a:gd name="T6" fmla="*/ 187 w 429"/>
                  <a:gd name="T7" fmla="*/ 56 h 567"/>
                  <a:gd name="T8" fmla="*/ 215 w 429"/>
                  <a:gd name="T9" fmla="*/ 51 h 567"/>
                  <a:gd name="T10" fmla="*/ 198 w 429"/>
                  <a:gd name="T11" fmla="*/ 122 h 567"/>
                  <a:gd name="T12" fmla="*/ 158 w 429"/>
                  <a:gd name="T13" fmla="*/ 203 h 567"/>
                  <a:gd name="T14" fmla="*/ 81 w 429"/>
                  <a:gd name="T15" fmla="*/ 267 h 567"/>
                  <a:gd name="T16" fmla="*/ 16 w 429"/>
                  <a:gd name="T17" fmla="*/ 284 h 567"/>
                  <a:gd name="T18" fmla="*/ 0 w 429"/>
                  <a:gd name="T19" fmla="*/ 253 h 567"/>
                  <a:gd name="T20" fmla="*/ 14 w 429"/>
                  <a:gd name="T21" fmla="*/ 198 h 567"/>
                  <a:gd name="T22" fmla="*/ 27 w 429"/>
                  <a:gd name="T23" fmla="*/ 166 h 567"/>
                  <a:gd name="T24" fmla="*/ 121 w 429"/>
                  <a:gd name="T25" fmla="*/ 41 h 567"/>
                  <a:gd name="T26" fmla="*/ 158 w 429"/>
                  <a:gd name="T27" fmla="*/ 0 h 567"/>
                  <a:gd name="T28" fmla="*/ 158 w 429"/>
                  <a:gd name="T29" fmla="*/ 0 h 5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9"/>
                  <a:gd name="T46" fmla="*/ 0 h 567"/>
                  <a:gd name="T47" fmla="*/ 429 w 429"/>
                  <a:gd name="T48" fmla="*/ 567 h 56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9" h="567">
                    <a:moveTo>
                      <a:pt x="315" y="0"/>
                    </a:moveTo>
                    <a:lnTo>
                      <a:pt x="308" y="75"/>
                    </a:lnTo>
                    <a:lnTo>
                      <a:pt x="333" y="105"/>
                    </a:lnTo>
                    <a:lnTo>
                      <a:pt x="374" y="111"/>
                    </a:lnTo>
                    <a:lnTo>
                      <a:pt x="429" y="101"/>
                    </a:lnTo>
                    <a:lnTo>
                      <a:pt x="395" y="244"/>
                    </a:lnTo>
                    <a:lnTo>
                      <a:pt x="315" y="405"/>
                    </a:lnTo>
                    <a:lnTo>
                      <a:pt x="161" y="533"/>
                    </a:lnTo>
                    <a:lnTo>
                      <a:pt x="32" y="567"/>
                    </a:lnTo>
                    <a:lnTo>
                      <a:pt x="0" y="506"/>
                    </a:lnTo>
                    <a:lnTo>
                      <a:pt x="28" y="396"/>
                    </a:lnTo>
                    <a:lnTo>
                      <a:pt x="53" y="331"/>
                    </a:lnTo>
                    <a:lnTo>
                      <a:pt x="241" y="82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3" name="Freeform 66"/>
              <p:cNvSpPr>
                <a:spLocks/>
              </p:cNvSpPr>
              <p:nvPr/>
            </p:nvSpPr>
            <p:spPr bwMode="auto">
              <a:xfrm>
                <a:off x="444" y="5442"/>
                <a:ext cx="303" cy="106"/>
              </a:xfrm>
              <a:custGeom>
                <a:avLst/>
                <a:gdLst>
                  <a:gd name="T0" fmla="*/ 15 w 606"/>
                  <a:gd name="T1" fmla="*/ 31 h 211"/>
                  <a:gd name="T2" fmla="*/ 103 w 606"/>
                  <a:gd name="T3" fmla="*/ 0 h 211"/>
                  <a:gd name="T4" fmla="*/ 207 w 606"/>
                  <a:gd name="T5" fmla="*/ 38 h 211"/>
                  <a:gd name="T6" fmla="*/ 303 w 606"/>
                  <a:gd name="T7" fmla="*/ 80 h 211"/>
                  <a:gd name="T8" fmla="*/ 190 w 606"/>
                  <a:gd name="T9" fmla="*/ 99 h 211"/>
                  <a:gd name="T10" fmla="*/ 70 w 606"/>
                  <a:gd name="T11" fmla="*/ 106 h 211"/>
                  <a:gd name="T12" fmla="*/ 0 w 606"/>
                  <a:gd name="T13" fmla="*/ 103 h 211"/>
                  <a:gd name="T14" fmla="*/ 82 w 606"/>
                  <a:gd name="T15" fmla="*/ 57 h 211"/>
                  <a:gd name="T16" fmla="*/ 113 w 606"/>
                  <a:gd name="T17" fmla="*/ 29 h 211"/>
                  <a:gd name="T18" fmla="*/ 15 w 606"/>
                  <a:gd name="T19" fmla="*/ 31 h 211"/>
                  <a:gd name="T20" fmla="*/ 15 w 606"/>
                  <a:gd name="T21" fmla="*/ 31 h 2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6"/>
                  <a:gd name="T34" fmla="*/ 0 h 211"/>
                  <a:gd name="T35" fmla="*/ 606 w 606"/>
                  <a:gd name="T36" fmla="*/ 211 h 2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6" h="211">
                    <a:moveTo>
                      <a:pt x="30" y="61"/>
                    </a:moveTo>
                    <a:lnTo>
                      <a:pt x="205" y="0"/>
                    </a:lnTo>
                    <a:lnTo>
                      <a:pt x="414" y="75"/>
                    </a:lnTo>
                    <a:lnTo>
                      <a:pt x="606" y="160"/>
                    </a:lnTo>
                    <a:lnTo>
                      <a:pt x="380" y="198"/>
                    </a:lnTo>
                    <a:lnTo>
                      <a:pt x="140" y="211"/>
                    </a:lnTo>
                    <a:lnTo>
                      <a:pt x="0" y="206"/>
                    </a:lnTo>
                    <a:lnTo>
                      <a:pt x="163" y="113"/>
                    </a:lnTo>
                    <a:lnTo>
                      <a:pt x="226" y="57"/>
                    </a:lnTo>
                    <a:lnTo>
                      <a:pt x="30" y="6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4" name="Freeform 67"/>
              <p:cNvSpPr>
                <a:spLocks/>
              </p:cNvSpPr>
              <p:nvPr/>
            </p:nvSpPr>
            <p:spPr bwMode="auto">
              <a:xfrm>
                <a:off x="1139" y="5073"/>
                <a:ext cx="309" cy="235"/>
              </a:xfrm>
              <a:custGeom>
                <a:avLst/>
                <a:gdLst>
                  <a:gd name="T0" fmla="*/ 284 w 618"/>
                  <a:gd name="T1" fmla="*/ 20 h 469"/>
                  <a:gd name="T2" fmla="*/ 267 w 618"/>
                  <a:gd name="T3" fmla="*/ 30 h 469"/>
                  <a:gd name="T4" fmla="*/ 229 w 618"/>
                  <a:gd name="T5" fmla="*/ 49 h 469"/>
                  <a:gd name="T6" fmla="*/ 207 w 618"/>
                  <a:gd name="T7" fmla="*/ 59 h 469"/>
                  <a:gd name="T8" fmla="*/ 183 w 618"/>
                  <a:gd name="T9" fmla="*/ 69 h 469"/>
                  <a:gd name="T10" fmla="*/ 145 w 618"/>
                  <a:gd name="T11" fmla="*/ 80 h 469"/>
                  <a:gd name="T12" fmla="*/ 39 w 618"/>
                  <a:gd name="T13" fmla="*/ 73 h 469"/>
                  <a:gd name="T14" fmla="*/ 0 w 618"/>
                  <a:gd name="T15" fmla="*/ 43 h 469"/>
                  <a:gd name="T16" fmla="*/ 7 w 618"/>
                  <a:gd name="T17" fmla="*/ 53 h 469"/>
                  <a:gd name="T18" fmla="*/ 25 w 618"/>
                  <a:gd name="T19" fmla="*/ 76 h 469"/>
                  <a:gd name="T20" fmla="*/ 49 w 618"/>
                  <a:gd name="T21" fmla="*/ 97 h 469"/>
                  <a:gd name="T22" fmla="*/ 73 w 618"/>
                  <a:gd name="T23" fmla="*/ 106 h 469"/>
                  <a:gd name="T24" fmla="*/ 149 w 618"/>
                  <a:gd name="T25" fmla="*/ 106 h 469"/>
                  <a:gd name="T26" fmla="*/ 102 w 618"/>
                  <a:gd name="T27" fmla="*/ 235 h 469"/>
                  <a:gd name="T28" fmla="*/ 148 w 618"/>
                  <a:gd name="T29" fmla="*/ 223 h 469"/>
                  <a:gd name="T30" fmla="*/ 221 w 618"/>
                  <a:gd name="T31" fmla="*/ 165 h 469"/>
                  <a:gd name="T32" fmla="*/ 234 w 618"/>
                  <a:gd name="T33" fmla="*/ 144 h 469"/>
                  <a:gd name="T34" fmla="*/ 248 w 618"/>
                  <a:gd name="T35" fmla="*/ 124 h 469"/>
                  <a:gd name="T36" fmla="*/ 270 w 618"/>
                  <a:gd name="T37" fmla="*/ 90 h 469"/>
                  <a:gd name="T38" fmla="*/ 293 w 618"/>
                  <a:gd name="T39" fmla="*/ 60 h 469"/>
                  <a:gd name="T40" fmla="*/ 309 w 618"/>
                  <a:gd name="T41" fmla="*/ 0 h 469"/>
                  <a:gd name="T42" fmla="*/ 284 w 618"/>
                  <a:gd name="T43" fmla="*/ 20 h 469"/>
                  <a:gd name="T44" fmla="*/ 284 w 618"/>
                  <a:gd name="T45" fmla="*/ 20 h 4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8"/>
                  <a:gd name="T70" fmla="*/ 0 h 469"/>
                  <a:gd name="T71" fmla="*/ 618 w 618"/>
                  <a:gd name="T72" fmla="*/ 469 h 46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8" h="469">
                    <a:moveTo>
                      <a:pt x="567" y="40"/>
                    </a:moveTo>
                    <a:lnTo>
                      <a:pt x="534" y="59"/>
                    </a:lnTo>
                    <a:lnTo>
                      <a:pt x="458" y="97"/>
                    </a:lnTo>
                    <a:lnTo>
                      <a:pt x="413" y="118"/>
                    </a:lnTo>
                    <a:lnTo>
                      <a:pt x="365" y="137"/>
                    </a:lnTo>
                    <a:lnTo>
                      <a:pt x="289" y="159"/>
                    </a:lnTo>
                    <a:lnTo>
                      <a:pt x="78" y="146"/>
                    </a:lnTo>
                    <a:lnTo>
                      <a:pt x="0" y="85"/>
                    </a:lnTo>
                    <a:lnTo>
                      <a:pt x="14" y="106"/>
                    </a:lnTo>
                    <a:lnTo>
                      <a:pt x="50" y="152"/>
                    </a:lnTo>
                    <a:lnTo>
                      <a:pt x="97" y="194"/>
                    </a:lnTo>
                    <a:lnTo>
                      <a:pt x="145" y="211"/>
                    </a:lnTo>
                    <a:lnTo>
                      <a:pt x="297" y="211"/>
                    </a:lnTo>
                    <a:lnTo>
                      <a:pt x="204" y="469"/>
                    </a:lnTo>
                    <a:lnTo>
                      <a:pt x="295" y="445"/>
                    </a:lnTo>
                    <a:lnTo>
                      <a:pt x="441" y="330"/>
                    </a:lnTo>
                    <a:lnTo>
                      <a:pt x="468" y="287"/>
                    </a:lnTo>
                    <a:lnTo>
                      <a:pt x="495" y="247"/>
                    </a:lnTo>
                    <a:lnTo>
                      <a:pt x="540" y="180"/>
                    </a:lnTo>
                    <a:lnTo>
                      <a:pt x="586" y="119"/>
                    </a:lnTo>
                    <a:lnTo>
                      <a:pt x="618" y="0"/>
                    </a:lnTo>
                    <a:lnTo>
                      <a:pt x="567" y="40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5" name="Freeform 68"/>
              <p:cNvSpPr>
                <a:spLocks/>
              </p:cNvSpPr>
              <p:nvPr/>
            </p:nvSpPr>
            <p:spPr bwMode="auto">
              <a:xfrm>
                <a:off x="1533" y="4579"/>
                <a:ext cx="168" cy="155"/>
              </a:xfrm>
              <a:custGeom>
                <a:avLst/>
                <a:gdLst>
                  <a:gd name="T0" fmla="*/ 168 w 337"/>
                  <a:gd name="T1" fmla="*/ 103 h 310"/>
                  <a:gd name="T2" fmla="*/ 155 w 337"/>
                  <a:gd name="T3" fmla="*/ 53 h 310"/>
                  <a:gd name="T4" fmla="*/ 165 w 337"/>
                  <a:gd name="T5" fmla="*/ 24 h 310"/>
                  <a:gd name="T6" fmla="*/ 139 w 337"/>
                  <a:gd name="T7" fmla="*/ 0 h 310"/>
                  <a:gd name="T8" fmla="*/ 17 w 337"/>
                  <a:gd name="T9" fmla="*/ 47 h 310"/>
                  <a:gd name="T10" fmla="*/ 0 w 337"/>
                  <a:gd name="T11" fmla="*/ 90 h 310"/>
                  <a:gd name="T12" fmla="*/ 20 w 337"/>
                  <a:gd name="T13" fmla="*/ 135 h 310"/>
                  <a:gd name="T14" fmla="*/ 53 w 337"/>
                  <a:gd name="T15" fmla="*/ 155 h 310"/>
                  <a:gd name="T16" fmla="*/ 168 w 337"/>
                  <a:gd name="T17" fmla="*/ 103 h 310"/>
                  <a:gd name="T18" fmla="*/ 168 w 337"/>
                  <a:gd name="T19" fmla="*/ 103 h 3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7"/>
                  <a:gd name="T31" fmla="*/ 0 h 310"/>
                  <a:gd name="T32" fmla="*/ 337 w 337"/>
                  <a:gd name="T33" fmla="*/ 310 h 3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7" h="310">
                    <a:moveTo>
                      <a:pt x="337" y="205"/>
                    </a:moveTo>
                    <a:lnTo>
                      <a:pt x="310" y="106"/>
                    </a:lnTo>
                    <a:lnTo>
                      <a:pt x="331" y="47"/>
                    </a:lnTo>
                    <a:lnTo>
                      <a:pt x="278" y="0"/>
                    </a:lnTo>
                    <a:lnTo>
                      <a:pt x="34" y="93"/>
                    </a:lnTo>
                    <a:lnTo>
                      <a:pt x="0" y="179"/>
                    </a:lnTo>
                    <a:lnTo>
                      <a:pt x="40" y="270"/>
                    </a:lnTo>
                    <a:lnTo>
                      <a:pt x="107" y="310"/>
                    </a:lnTo>
                    <a:lnTo>
                      <a:pt x="337" y="205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6" name="Freeform 69"/>
              <p:cNvSpPr>
                <a:spLocks/>
              </p:cNvSpPr>
              <p:nvPr/>
            </p:nvSpPr>
            <p:spPr bwMode="auto">
              <a:xfrm>
                <a:off x="16" y="5174"/>
                <a:ext cx="765" cy="297"/>
              </a:xfrm>
              <a:custGeom>
                <a:avLst/>
                <a:gdLst>
                  <a:gd name="T0" fmla="*/ 706 w 1531"/>
                  <a:gd name="T1" fmla="*/ 113 h 593"/>
                  <a:gd name="T2" fmla="*/ 587 w 1531"/>
                  <a:gd name="T3" fmla="*/ 109 h 593"/>
                  <a:gd name="T4" fmla="*/ 482 w 1531"/>
                  <a:gd name="T5" fmla="*/ 103 h 593"/>
                  <a:gd name="T6" fmla="*/ 443 w 1531"/>
                  <a:gd name="T7" fmla="*/ 96 h 593"/>
                  <a:gd name="T8" fmla="*/ 353 w 1531"/>
                  <a:gd name="T9" fmla="*/ 81 h 593"/>
                  <a:gd name="T10" fmla="*/ 255 w 1531"/>
                  <a:gd name="T11" fmla="*/ 65 h 593"/>
                  <a:gd name="T12" fmla="*/ 191 w 1531"/>
                  <a:gd name="T13" fmla="*/ 57 h 593"/>
                  <a:gd name="T14" fmla="*/ 143 w 1531"/>
                  <a:gd name="T15" fmla="*/ 47 h 593"/>
                  <a:gd name="T16" fmla="*/ 80 w 1531"/>
                  <a:gd name="T17" fmla="*/ 28 h 593"/>
                  <a:gd name="T18" fmla="*/ 24 w 1531"/>
                  <a:gd name="T19" fmla="*/ 9 h 593"/>
                  <a:gd name="T20" fmla="*/ 0 w 1531"/>
                  <a:gd name="T21" fmla="*/ 0 h 593"/>
                  <a:gd name="T22" fmla="*/ 0 w 1531"/>
                  <a:gd name="T23" fmla="*/ 106 h 593"/>
                  <a:gd name="T24" fmla="*/ 35 w 1531"/>
                  <a:gd name="T25" fmla="*/ 111 h 593"/>
                  <a:gd name="T26" fmla="*/ 117 w 1531"/>
                  <a:gd name="T27" fmla="*/ 123 h 593"/>
                  <a:gd name="T28" fmla="*/ 210 w 1531"/>
                  <a:gd name="T29" fmla="*/ 138 h 593"/>
                  <a:gd name="T30" fmla="*/ 280 w 1531"/>
                  <a:gd name="T31" fmla="*/ 149 h 593"/>
                  <a:gd name="T32" fmla="*/ 335 w 1531"/>
                  <a:gd name="T33" fmla="*/ 165 h 593"/>
                  <a:gd name="T34" fmla="*/ 367 w 1531"/>
                  <a:gd name="T35" fmla="*/ 177 h 593"/>
                  <a:gd name="T36" fmla="*/ 398 w 1531"/>
                  <a:gd name="T37" fmla="*/ 190 h 593"/>
                  <a:gd name="T38" fmla="*/ 426 w 1531"/>
                  <a:gd name="T39" fmla="*/ 202 h 593"/>
                  <a:gd name="T40" fmla="*/ 448 w 1531"/>
                  <a:gd name="T41" fmla="*/ 212 h 593"/>
                  <a:gd name="T42" fmla="*/ 468 w 1531"/>
                  <a:gd name="T43" fmla="*/ 222 h 593"/>
                  <a:gd name="T44" fmla="*/ 614 w 1531"/>
                  <a:gd name="T45" fmla="*/ 279 h 593"/>
                  <a:gd name="T46" fmla="*/ 690 w 1531"/>
                  <a:gd name="T47" fmla="*/ 297 h 593"/>
                  <a:gd name="T48" fmla="*/ 681 w 1531"/>
                  <a:gd name="T49" fmla="*/ 287 h 593"/>
                  <a:gd name="T50" fmla="*/ 661 w 1531"/>
                  <a:gd name="T51" fmla="*/ 264 h 593"/>
                  <a:gd name="T52" fmla="*/ 633 w 1531"/>
                  <a:gd name="T53" fmla="*/ 206 h 593"/>
                  <a:gd name="T54" fmla="*/ 641 w 1531"/>
                  <a:gd name="T55" fmla="*/ 182 h 593"/>
                  <a:gd name="T56" fmla="*/ 659 w 1531"/>
                  <a:gd name="T57" fmla="*/ 161 h 593"/>
                  <a:gd name="T58" fmla="*/ 684 w 1531"/>
                  <a:gd name="T59" fmla="*/ 141 h 593"/>
                  <a:gd name="T60" fmla="*/ 765 w 1531"/>
                  <a:gd name="T61" fmla="*/ 128 h 593"/>
                  <a:gd name="T62" fmla="*/ 722 w 1531"/>
                  <a:gd name="T63" fmla="*/ 112 h 593"/>
                  <a:gd name="T64" fmla="*/ 706 w 1531"/>
                  <a:gd name="T65" fmla="*/ 113 h 593"/>
                  <a:gd name="T66" fmla="*/ 706 w 1531"/>
                  <a:gd name="T67" fmla="*/ 113 h 5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31"/>
                  <a:gd name="T103" fmla="*/ 0 h 593"/>
                  <a:gd name="T104" fmla="*/ 1531 w 1531"/>
                  <a:gd name="T105" fmla="*/ 593 h 59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31" h="593">
                    <a:moveTo>
                      <a:pt x="1413" y="226"/>
                    </a:moveTo>
                    <a:lnTo>
                      <a:pt x="1175" y="217"/>
                    </a:lnTo>
                    <a:lnTo>
                      <a:pt x="964" y="206"/>
                    </a:lnTo>
                    <a:lnTo>
                      <a:pt x="886" y="192"/>
                    </a:lnTo>
                    <a:lnTo>
                      <a:pt x="706" y="162"/>
                    </a:lnTo>
                    <a:lnTo>
                      <a:pt x="510" y="129"/>
                    </a:lnTo>
                    <a:lnTo>
                      <a:pt x="382" y="114"/>
                    </a:lnTo>
                    <a:lnTo>
                      <a:pt x="287" y="93"/>
                    </a:lnTo>
                    <a:lnTo>
                      <a:pt x="160" y="55"/>
                    </a:lnTo>
                    <a:lnTo>
                      <a:pt x="48" y="17"/>
                    </a:lnTo>
                    <a:lnTo>
                      <a:pt x="0" y="0"/>
                    </a:lnTo>
                    <a:lnTo>
                      <a:pt x="0" y="211"/>
                    </a:lnTo>
                    <a:lnTo>
                      <a:pt x="71" y="221"/>
                    </a:lnTo>
                    <a:lnTo>
                      <a:pt x="234" y="245"/>
                    </a:lnTo>
                    <a:lnTo>
                      <a:pt x="420" y="276"/>
                    </a:lnTo>
                    <a:lnTo>
                      <a:pt x="561" y="297"/>
                    </a:lnTo>
                    <a:lnTo>
                      <a:pt x="671" y="329"/>
                    </a:lnTo>
                    <a:lnTo>
                      <a:pt x="734" y="354"/>
                    </a:lnTo>
                    <a:lnTo>
                      <a:pt x="797" y="379"/>
                    </a:lnTo>
                    <a:lnTo>
                      <a:pt x="852" y="403"/>
                    </a:lnTo>
                    <a:lnTo>
                      <a:pt x="896" y="424"/>
                    </a:lnTo>
                    <a:lnTo>
                      <a:pt x="937" y="443"/>
                    </a:lnTo>
                    <a:lnTo>
                      <a:pt x="1228" y="557"/>
                    </a:lnTo>
                    <a:lnTo>
                      <a:pt x="1380" y="593"/>
                    </a:lnTo>
                    <a:lnTo>
                      <a:pt x="1363" y="574"/>
                    </a:lnTo>
                    <a:lnTo>
                      <a:pt x="1323" y="527"/>
                    </a:lnTo>
                    <a:lnTo>
                      <a:pt x="1266" y="411"/>
                    </a:lnTo>
                    <a:lnTo>
                      <a:pt x="1283" y="363"/>
                    </a:lnTo>
                    <a:lnTo>
                      <a:pt x="1318" y="321"/>
                    </a:lnTo>
                    <a:lnTo>
                      <a:pt x="1369" y="282"/>
                    </a:lnTo>
                    <a:lnTo>
                      <a:pt x="1531" y="255"/>
                    </a:lnTo>
                    <a:lnTo>
                      <a:pt x="1445" y="223"/>
                    </a:lnTo>
                    <a:lnTo>
                      <a:pt x="1413" y="226"/>
                    </a:lnTo>
                    <a:close/>
                  </a:path>
                </a:pathLst>
              </a:custGeom>
              <a:solidFill>
                <a:srgbClr val="E08477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7" name="Freeform 70"/>
              <p:cNvSpPr>
                <a:spLocks/>
              </p:cNvSpPr>
              <p:nvPr/>
            </p:nvSpPr>
            <p:spPr bwMode="auto">
              <a:xfrm>
                <a:off x="684" y="5022"/>
                <a:ext cx="331" cy="434"/>
              </a:xfrm>
              <a:custGeom>
                <a:avLst/>
                <a:gdLst>
                  <a:gd name="T0" fmla="*/ 94 w 661"/>
                  <a:gd name="T1" fmla="*/ 41 h 869"/>
                  <a:gd name="T2" fmla="*/ 40 w 661"/>
                  <a:gd name="T3" fmla="*/ 118 h 869"/>
                  <a:gd name="T4" fmla="*/ 131 w 661"/>
                  <a:gd name="T5" fmla="*/ 152 h 869"/>
                  <a:gd name="T6" fmla="*/ 138 w 661"/>
                  <a:gd name="T7" fmla="*/ 239 h 869"/>
                  <a:gd name="T8" fmla="*/ 30 w 661"/>
                  <a:gd name="T9" fmla="*/ 239 h 869"/>
                  <a:gd name="T10" fmla="*/ 0 w 661"/>
                  <a:gd name="T11" fmla="*/ 266 h 869"/>
                  <a:gd name="T12" fmla="*/ 114 w 661"/>
                  <a:gd name="T13" fmla="*/ 276 h 869"/>
                  <a:gd name="T14" fmla="*/ 185 w 661"/>
                  <a:gd name="T15" fmla="*/ 388 h 869"/>
                  <a:gd name="T16" fmla="*/ 239 w 661"/>
                  <a:gd name="T17" fmla="*/ 425 h 869"/>
                  <a:gd name="T18" fmla="*/ 302 w 661"/>
                  <a:gd name="T19" fmla="*/ 434 h 869"/>
                  <a:gd name="T20" fmla="*/ 323 w 661"/>
                  <a:gd name="T21" fmla="*/ 399 h 869"/>
                  <a:gd name="T22" fmla="*/ 331 w 661"/>
                  <a:gd name="T23" fmla="*/ 362 h 869"/>
                  <a:gd name="T24" fmla="*/ 323 w 661"/>
                  <a:gd name="T25" fmla="*/ 320 h 869"/>
                  <a:gd name="T26" fmla="*/ 311 w 661"/>
                  <a:gd name="T27" fmla="*/ 299 h 869"/>
                  <a:gd name="T28" fmla="*/ 297 w 661"/>
                  <a:gd name="T29" fmla="*/ 279 h 869"/>
                  <a:gd name="T30" fmla="*/ 280 w 661"/>
                  <a:gd name="T31" fmla="*/ 261 h 869"/>
                  <a:gd name="T32" fmla="*/ 264 w 661"/>
                  <a:gd name="T33" fmla="*/ 245 h 869"/>
                  <a:gd name="T34" fmla="*/ 237 w 661"/>
                  <a:gd name="T35" fmla="*/ 221 h 869"/>
                  <a:gd name="T36" fmla="*/ 225 w 661"/>
                  <a:gd name="T37" fmla="*/ 213 h 869"/>
                  <a:gd name="T38" fmla="*/ 185 w 661"/>
                  <a:gd name="T39" fmla="*/ 196 h 869"/>
                  <a:gd name="T40" fmla="*/ 199 w 661"/>
                  <a:gd name="T41" fmla="*/ 108 h 869"/>
                  <a:gd name="T42" fmla="*/ 225 w 661"/>
                  <a:gd name="T43" fmla="*/ 0 h 869"/>
                  <a:gd name="T44" fmla="*/ 94 w 661"/>
                  <a:gd name="T45" fmla="*/ 41 h 869"/>
                  <a:gd name="T46" fmla="*/ 94 w 661"/>
                  <a:gd name="T47" fmla="*/ 41 h 86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61"/>
                  <a:gd name="T73" fmla="*/ 0 h 869"/>
                  <a:gd name="T74" fmla="*/ 661 w 661"/>
                  <a:gd name="T75" fmla="*/ 869 h 86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61" h="869">
                    <a:moveTo>
                      <a:pt x="188" y="82"/>
                    </a:moveTo>
                    <a:lnTo>
                      <a:pt x="80" y="236"/>
                    </a:lnTo>
                    <a:lnTo>
                      <a:pt x="262" y="304"/>
                    </a:lnTo>
                    <a:lnTo>
                      <a:pt x="275" y="479"/>
                    </a:lnTo>
                    <a:lnTo>
                      <a:pt x="60" y="479"/>
                    </a:lnTo>
                    <a:lnTo>
                      <a:pt x="0" y="532"/>
                    </a:lnTo>
                    <a:lnTo>
                      <a:pt x="228" y="553"/>
                    </a:lnTo>
                    <a:lnTo>
                      <a:pt x="370" y="776"/>
                    </a:lnTo>
                    <a:lnTo>
                      <a:pt x="477" y="850"/>
                    </a:lnTo>
                    <a:lnTo>
                      <a:pt x="604" y="869"/>
                    </a:lnTo>
                    <a:lnTo>
                      <a:pt x="646" y="799"/>
                    </a:lnTo>
                    <a:lnTo>
                      <a:pt x="661" y="724"/>
                    </a:lnTo>
                    <a:lnTo>
                      <a:pt x="646" y="641"/>
                    </a:lnTo>
                    <a:lnTo>
                      <a:pt x="621" y="599"/>
                    </a:lnTo>
                    <a:lnTo>
                      <a:pt x="593" y="559"/>
                    </a:lnTo>
                    <a:lnTo>
                      <a:pt x="560" y="523"/>
                    </a:lnTo>
                    <a:lnTo>
                      <a:pt x="528" y="491"/>
                    </a:lnTo>
                    <a:lnTo>
                      <a:pt x="473" y="443"/>
                    </a:lnTo>
                    <a:lnTo>
                      <a:pt x="450" y="426"/>
                    </a:lnTo>
                    <a:lnTo>
                      <a:pt x="370" y="392"/>
                    </a:lnTo>
                    <a:lnTo>
                      <a:pt x="397" y="217"/>
                    </a:lnTo>
                    <a:lnTo>
                      <a:pt x="450" y="0"/>
                    </a:lnTo>
                    <a:lnTo>
                      <a:pt x="188" y="8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8" name="Freeform 71"/>
              <p:cNvSpPr>
                <a:spLocks/>
              </p:cNvSpPr>
              <p:nvPr/>
            </p:nvSpPr>
            <p:spPr bwMode="auto">
              <a:xfrm>
                <a:off x="1254" y="4669"/>
                <a:ext cx="267" cy="114"/>
              </a:xfrm>
              <a:custGeom>
                <a:avLst/>
                <a:gdLst>
                  <a:gd name="T0" fmla="*/ 267 w 534"/>
                  <a:gd name="T1" fmla="*/ 82 h 228"/>
                  <a:gd name="T2" fmla="*/ 222 w 534"/>
                  <a:gd name="T3" fmla="*/ 0 h 228"/>
                  <a:gd name="T4" fmla="*/ 108 w 534"/>
                  <a:gd name="T5" fmla="*/ 29 h 228"/>
                  <a:gd name="T6" fmla="*/ 0 w 534"/>
                  <a:gd name="T7" fmla="*/ 82 h 228"/>
                  <a:gd name="T8" fmla="*/ 3 w 534"/>
                  <a:gd name="T9" fmla="*/ 114 h 228"/>
                  <a:gd name="T10" fmla="*/ 267 w 534"/>
                  <a:gd name="T11" fmla="*/ 82 h 228"/>
                  <a:gd name="T12" fmla="*/ 267 w 534"/>
                  <a:gd name="T13" fmla="*/ 82 h 2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4"/>
                  <a:gd name="T22" fmla="*/ 0 h 228"/>
                  <a:gd name="T23" fmla="*/ 534 w 534"/>
                  <a:gd name="T24" fmla="*/ 228 h 2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4" h="228">
                    <a:moveTo>
                      <a:pt x="534" y="163"/>
                    </a:moveTo>
                    <a:lnTo>
                      <a:pt x="443" y="0"/>
                    </a:lnTo>
                    <a:lnTo>
                      <a:pt x="215" y="57"/>
                    </a:lnTo>
                    <a:lnTo>
                      <a:pt x="0" y="163"/>
                    </a:lnTo>
                    <a:lnTo>
                      <a:pt x="6" y="228"/>
                    </a:lnTo>
                    <a:lnTo>
                      <a:pt x="534" y="163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39" name="Freeform 72"/>
              <p:cNvSpPr>
                <a:spLocks/>
              </p:cNvSpPr>
              <p:nvPr/>
            </p:nvSpPr>
            <p:spPr bwMode="auto">
              <a:xfrm>
                <a:off x="18" y="4490"/>
                <a:ext cx="2033" cy="994"/>
              </a:xfrm>
              <a:custGeom>
                <a:avLst/>
                <a:gdLst>
                  <a:gd name="T0" fmla="*/ 26 w 4066"/>
                  <a:gd name="T1" fmla="*/ 410 h 1989"/>
                  <a:gd name="T2" fmla="*/ 135 w 4066"/>
                  <a:gd name="T3" fmla="*/ 436 h 1989"/>
                  <a:gd name="T4" fmla="*/ 234 w 4066"/>
                  <a:gd name="T5" fmla="*/ 462 h 1989"/>
                  <a:gd name="T6" fmla="*/ 332 w 4066"/>
                  <a:gd name="T7" fmla="*/ 490 h 1989"/>
                  <a:gd name="T8" fmla="*/ 409 w 4066"/>
                  <a:gd name="T9" fmla="*/ 518 h 1989"/>
                  <a:gd name="T10" fmla="*/ 473 w 4066"/>
                  <a:gd name="T11" fmla="*/ 541 h 1989"/>
                  <a:gd name="T12" fmla="*/ 558 w 4066"/>
                  <a:gd name="T13" fmla="*/ 562 h 1989"/>
                  <a:gd name="T14" fmla="*/ 781 w 4066"/>
                  <a:gd name="T15" fmla="*/ 551 h 1989"/>
                  <a:gd name="T16" fmla="*/ 856 w 4066"/>
                  <a:gd name="T17" fmla="*/ 527 h 1989"/>
                  <a:gd name="T18" fmla="*/ 895 w 4066"/>
                  <a:gd name="T19" fmla="*/ 485 h 1989"/>
                  <a:gd name="T20" fmla="*/ 945 w 4066"/>
                  <a:gd name="T21" fmla="*/ 441 h 1989"/>
                  <a:gd name="T22" fmla="*/ 983 w 4066"/>
                  <a:gd name="T23" fmla="*/ 402 h 1989"/>
                  <a:gd name="T24" fmla="*/ 1027 w 4066"/>
                  <a:gd name="T25" fmla="*/ 353 h 1989"/>
                  <a:gd name="T26" fmla="*/ 1083 w 4066"/>
                  <a:gd name="T27" fmla="*/ 294 h 1989"/>
                  <a:gd name="T28" fmla="*/ 1137 w 4066"/>
                  <a:gd name="T29" fmla="*/ 248 h 1989"/>
                  <a:gd name="T30" fmla="*/ 1188 w 4066"/>
                  <a:gd name="T31" fmla="*/ 221 h 1989"/>
                  <a:gd name="T32" fmla="*/ 1256 w 4066"/>
                  <a:gd name="T33" fmla="*/ 194 h 1989"/>
                  <a:gd name="T34" fmla="*/ 1313 w 4066"/>
                  <a:gd name="T35" fmla="*/ 173 h 1989"/>
                  <a:gd name="T36" fmla="*/ 1350 w 4066"/>
                  <a:gd name="T37" fmla="*/ 160 h 1989"/>
                  <a:gd name="T38" fmla="*/ 1414 w 4066"/>
                  <a:gd name="T39" fmla="*/ 131 h 1989"/>
                  <a:gd name="T40" fmla="*/ 1476 w 4066"/>
                  <a:gd name="T41" fmla="*/ 103 h 1989"/>
                  <a:gd name="T42" fmla="*/ 1582 w 4066"/>
                  <a:gd name="T43" fmla="*/ 79 h 1989"/>
                  <a:gd name="T44" fmla="*/ 1663 w 4066"/>
                  <a:gd name="T45" fmla="*/ 58 h 1989"/>
                  <a:gd name="T46" fmla="*/ 1789 w 4066"/>
                  <a:gd name="T47" fmla="*/ 19 h 1989"/>
                  <a:gd name="T48" fmla="*/ 1932 w 4066"/>
                  <a:gd name="T49" fmla="*/ 0 h 1989"/>
                  <a:gd name="T50" fmla="*/ 2016 w 4066"/>
                  <a:gd name="T51" fmla="*/ 29 h 1989"/>
                  <a:gd name="T52" fmla="*/ 2011 w 4066"/>
                  <a:gd name="T53" fmla="*/ 92 h 1989"/>
                  <a:gd name="T54" fmla="*/ 1998 w 4066"/>
                  <a:gd name="T55" fmla="*/ 40 h 1989"/>
                  <a:gd name="T56" fmla="*/ 1901 w 4066"/>
                  <a:gd name="T57" fmla="*/ 18 h 1989"/>
                  <a:gd name="T58" fmla="*/ 1697 w 4066"/>
                  <a:gd name="T59" fmla="*/ 65 h 1989"/>
                  <a:gd name="T60" fmla="*/ 1563 w 4066"/>
                  <a:gd name="T61" fmla="*/ 108 h 1989"/>
                  <a:gd name="T62" fmla="*/ 1437 w 4066"/>
                  <a:gd name="T63" fmla="*/ 146 h 1989"/>
                  <a:gd name="T64" fmla="*/ 1363 w 4066"/>
                  <a:gd name="T65" fmla="*/ 178 h 1989"/>
                  <a:gd name="T66" fmla="*/ 1323 w 4066"/>
                  <a:gd name="T67" fmla="*/ 193 h 1989"/>
                  <a:gd name="T68" fmla="*/ 1266 w 4066"/>
                  <a:gd name="T69" fmla="*/ 216 h 1989"/>
                  <a:gd name="T70" fmla="*/ 1201 w 4066"/>
                  <a:gd name="T71" fmla="*/ 243 h 1989"/>
                  <a:gd name="T72" fmla="*/ 1109 w 4066"/>
                  <a:gd name="T73" fmla="*/ 315 h 1989"/>
                  <a:gd name="T74" fmla="*/ 984 w 4066"/>
                  <a:gd name="T75" fmla="*/ 479 h 1989"/>
                  <a:gd name="T76" fmla="*/ 931 w 4066"/>
                  <a:gd name="T77" fmla="*/ 511 h 1989"/>
                  <a:gd name="T78" fmla="*/ 891 w 4066"/>
                  <a:gd name="T79" fmla="*/ 557 h 1989"/>
                  <a:gd name="T80" fmla="*/ 856 w 4066"/>
                  <a:gd name="T81" fmla="*/ 637 h 1989"/>
                  <a:gd name="T82" fmla="*/ 860 w 4066"/>
                  <a:gd name="T83" fmla="*/ 796 h 1989"/>
                  <a:gd name="T84" fmla="*/ 912 w 4066"/>
                  <a:gd name="T85" fmla="*/ 922 h 1989"/>
                  <a:gd name="T86" fmla="*/ 921 w 4066"/>
                  <a:gd name="T87" fmla="*/ 979 h 1989"/>
                  <a:gd name="T88" fmla="*/ 889 w 4066"/>
                  <a:gd name="T89" fmla="*/ 942 h 1989"/>
                  <a:gd name="T90" fmla="*/ 853 w 4066"/>
                  <a:gd name="T91" fmla="*/ 894 h 1989"/>
                  <a:gd name="T92" fmla="*/ 812 w 4066"/>
                  <a:gd name="T93" fmla="*/ 774 h 1989"/>
                  <a:gd name="T94" fmla="*/ 815 w 4066"/>
                  <a:gd name="T95" fmla="*/ 662 h 1989"/>
                  <a:gd name="T96" fmla="*/ 794 w 4066"/>
                  <a:gd name="T97" fmla="*/ 581 h 1989"/>
                  <a:gd name="T98" fmla="*/ 708 w 4066"/>
                  <a:gd name="T99" fmla="*/ 597 h 1989"/>
                  <a:gd name="T100" fmla="*/ 561 w 4066"/>
                  <a:gd name="T101" fmla="*/ 600 h 1989"/>
                  <a:gd name="T102" fmla="*/ 438 w 4066"/>
                  <a:gd name="T103" fmla="*/ 564 h 1989"/>
                  <a:gd name="T104" fmla="*/ 354 w 4066"/>
                  <a:gd name="T105" fmla="*/ 534 h 1989"/>
                  <a:gd name="T106" fmla="*/ 290 w 4066"/>
                  <a:gd name="T107" fmla="*/ 511 h 1989"/>
                  <a:gd name="T108" fmla="*/ 3 w 4066"/>
                  <a:gd name="T109" fmla="*/ 450 h 1989"/>
                  <a:gd name="T110" fmla="*/ 0 w 4066"/>
                  <a:gd name="T111" fmla="*/ 404 h 19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066"/>
                  <a:gd name="T169" fmla="*/ 0 h 1989"/>
                  <a:gd name="T170" fmla="*/ 4066 w 4066"/>
                  <a:gd name="T171" fmla="*/ 1989 h 198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066" h="1989">
                    <a:moveTo>
                      <a:pt x="0" y="808"/>
                    </a:moveTo>
                    <a:lnTo>
                      <a:pt x="51" y="820"/>
                    </a:lnTo>
                    <a:lnTo>
                      <a:pt x="185" y="852"/>
                    </a:lnTo>
                    <a:lnTo>
                      <a:pt x="270" y="873"/>
                    </a:lnTo>
                    <a:lnTo>
                      <a:pt x="367" y="898"/>
                    </a:lnTo>
                    <a:lnTo>
                      <a:pt x="468" y="924"/>
                    </a:lnTo>
                    <a:lnTo>
                      <a:pt x="568" y="953"/>
                    </a:lnTo>
                    <a:lnTo>
                      <a:pt x="664" y="981"/>
                    </a:lnTo>
                    <a:lnTo>
                      <a:pt x="745" y="1010"/>
                    </a:lnTo>
                    <a:lnTo>
                      <a:pt x="818" y="1036"/>
                    </a:lnTo>
                    <a:lnTo>
                      <a:pt x="884" y="1061"/>
                    </a:lnTo>
                    <a:lnTo>
                      <a:pt x="945" y="1082"/>
                    </a:lnTo>
                    <a:lnTo>
                      <a:pt x="1002" y="1101"/>
                    </a:lnTo>
                    <a:lnTo>
                      <a:pt x="1116" y="1124"/>
                    </a:lnTo>
                    <a:lnTo>
                      <a:pt x="1395" y="1120"/>
                    </a:lnTo>
                    <a:lnTo>
                      <a:pt x="1561" y="1103"/>
                    </a:lnTo>
                    <a:lnTo>
                      <a:pt x="1620" y="1084"/>
                    </a:lnTo>
                    <a:lnTo>
                      <a:pt x="1711" y="1054"/>
                    </a:lnTo>
                    <a:lnTo>
                      <a:pt x="1760" y="1006"/>
                    </a:lnTo>
                    <a:lnTo>
                      <a:pt x="1789" y="970"/>
                    </a:lnTo>
                    <a:lnTo>
                      <a:pt x="1829" y="936"/>
                    </a:lnTo>
                    <a:lnTo>
                      <a:pt x="1890" y="882"/>
                    </a:lnTo>
                    <a:lnTo>
                      <a:pt x="1928" y="844"/>
                    </a:lnTo>
                    <a:lnTo>
                      <a:pt x="1966" y="804"/>
                    </a:lnTo>
                    <a:lnTo>
                      <a:pt x="2027" y="736"/>
                    </a:lnTo>
                    <a:lnTo>
                      <a:pt x="2053" y="706"/>
                    </a:lnTo>
                    <a:lnTo>
                      <a:pt x="2129" y="630"/>
                    </a:lnTo>
                    <a:lnTo>
                      <a:pt x="2165" y="588"/>
                    </a:lnTo>
                    <a:lnTo>
                      <a:pt x="2209" y="544"/>
                    </a:lnTo>
                    <a:lnTo>
                      <a:pt x="2274" y="496"/>
                    </a:lnTo>
                    <a:lnTo>
                      <a:pt x="2319" y="470"/>
                    </a:lnTo>
                    <a:lnTo>
                      <a:pt x="2376" y="443"/>
                    </a:lnTo>
                    <a:lnTo>
                      <a:pt x="2443" y="415"/>
                    </a:lnTo>
                    <a:lnTo>
                      <a:pt x="2511" y="388"/>
                    </a:lnTo>
                    <a:lnTo>
                      <a:pt x="2574" y="365"/>
                    </a:lnTo>
                    <a:lnTo>
                      <a:pt x="2625" y="346"/>
                    </a:lnTo>
                    <a:lnTo>
                      <a:pt x="2675" y="329"/>
                    </a:lnTo>
                    <a:lnTo>
                      <a:pt x="2699" y="320"/>
                    </a:lnTo>
                    <a:lnTo>
                      <a:pt x="2758" y="293"/>
                    </a:lnTo>
                    <a:lnTo>
                      <a:pt x="2827" y="263"/>
                    </a:lnTo>
                    <a:lnTo>
                      <a:pt x="2884" y="234"/>
                    </a:lnTo>
                    <a:lnTo>
                      <a:pt x="2952" y="207"/>
                    </a:lnTo>
                    <a:lnTo>
                      <a:pt x="3045" y="183"/>
                    </a:lnTo>
                    <a:lnTo>
                      <a:pt x="3163" y="158"/>
                    </a:lnTo>
                    <a:lnTo>
                      <a:pt x="3275" y="131"/>
                    </a:lnTo>
                    <a:lnTo>
                      <a:pt x="3325" y="116"/>
                    </a:lnTo>
                    <a:lnTo>
                      <a:pt x="3441" y="80"/>
                    </a:lnTo>
                    <a:lnTo>
                      <a:pt x="3578" y="38"/>
                    </a:lnTo>
                    <a:lnTo>
                      <a:pt x="3688" y="8"/>
                    </a:lnTo>
                    <a:lnTo>
                      <a:pt x="3863" y="0"/>
                    </a:lnTo>
                    <a:lnTo>
                      <a:pt x="3956" y="13"/>
                    </a:lnTo>
                    <a:lnTo>
                      <a:pt x="4032" y="59"/>
                    </a:lnTo>
                    <a:lnTo>
                      <a:pt x="4066" y="166"/>
                    </a:lnTo>
                    <a:lnTo>
                      <a:pt x="4021" y="185"/>
                    </a:lnTo>
                    <a:lnTo>
                      <a:pt x="4015" y="126"/>
                    </a:lnTo>
                    <a:lnTo>
                      <a:pt x="3996" y="80"/>
                    </a:lnTo>
                    <a:lnTo>
                      <a:pt x="3956" y="52"/>
                    </a:lnTo>
                    <a:lnTo>
                      <a:pt x="3802" y="36"/>
                    </a:lnTo>
                    <a:lnTo>
                      <a:pt x="3699" y="40"/>
                    </a:lnTo>
                    <a:lnTo>
                      <a:pt x="3393" y="131"/>
                    </a:lnTo>
                    <a:lnTo>
                      <a:pt x="3281" y="190"/>
                    </a:lnTo>
                    <a:lnTo>
                      <a:pt x="3125" y="217"/>
                    </a:lnTo>
                    <a:lnTo>
                      <a:pt x="2933" y="266"/>
                    </a:lnTo>
                    <a:lnTo>
                      <a:pt x="2874" y="293"/>
                    </a:lnTo>
                    <a:lnTo>
                      <a:pt x="2796" y="327"/>
                    </a:lnTo>
                    <a:lnTo>
                      <a:pt x="2726" y="356"/>
                    </a:lnTo>
                    <a:lnTo>
                      <a:pt x="2698" y="367"/>
                    </a:lnTo>
                    <a:lnTo>
                      <a:pt x="2646" y="386"/>
                    </a:lnTo>
                    <a:lnTo>
                      <a:pt x="2595" y="407"/>
                    </a:lnTo>
                    <a:lnTo>
                      <a:pt x="2532" y="432"/>
                    </a:lnTo>
                    <a:lnTo>
                      <a:pt x="2464" y="458"/>
                    </a:lnTo>
                    <a:lnTo>
                      <a:pt x="2401" y="487"/>
                    </a:lnTo>
                    <a:lnTo>
                      <a:pt x="2306" y="538"/>
                    </a:lnTo>
                    <a:lnTo>
                      <a:pt x="2217" y="631"/>
                    </a:lnTo>
                    <a:lnTo>
                      <a:pt x="2188" y="679"/>
                    </a:lnTo>
                    <a:lnTo>
                      <a:pt x="1968" y="958"/>
                    </a:lnTo>
                    <a:lnTo>
                      <a:pt x="1911" y="991"/>
                    </a:lnTo>
                    <a:lnTo>
                      <a:pt x="1861" y="1023"/>
                    </a:lnTo>
                    <a:lnTo>
                      <a:pt x="1817" y="1059"/>
                    </a:lnTo>
                    <a:lnTo>
                      <a:pt x="1781" y="1114"/>
                    </a:lnTo>
                    <a:lnTo>
                      <a:pt x="1745" y="1185"/>
                    </a:lnTo>
                    <a:lnTo>
                      <a:pt x="1711" y="1274"/>
                    </a:lnTo>
                    <a:lnTo>
                      <a:pt x="1688" y="1457"/>
                    </a:lnTo>
                    <a:lnTo>
                      <a:pt x="1720" y="1592"/>
                    </a:lnTo>
                    <a:lnTo>
                      <a:pt x="1829" y="1748"/>
                    </a:lnTo>
                    <a:lnTo>
                      <a:pt x="1823" y="1845"/>
                    </a:lnTo>
                    <a:lnTo>
                      <a:pt x="1871" y="1989"/>
                    </a:lnTo>
                    <a:lnTo>
                      <a:pt x="1842" y="1959"/>
                    </a:lnTo>
                    <a:lnTo>
                      <a:pt x="1814" y="1924"/>
                    </a:lnTo>
                    <a:lnTo>
                      <a:pt x="1777" y="1884"/>
                    </a:lnTo>
                    <a:lnTo>
                      <a:pt x="1741" y="1837"/>
                    </a:lnTo>
                    <a:lnTo>
                      <a:pt x="1705" y="1789"/>
                    </a:lnTo>
                    <a:lnTo>
                      <a:pt x="1656" y="1698"/>
                    </a:lnTo>
                    <a:lnTo>
                      <a:pt x="1624" y="1548"/>
                    </a:lnTo>
                    <a:lnTo>
                      <a:pt x="1641" y="1451"/>
                    </a:lnTo>
                    <a:lnTo>
                      <a:pt x="1629" y="1324"/>
                    </a:lnTo>
                    <a:lnTo>
                      <a:pt x="1496" y="1333"/>
                    </a:lnTo>
                    <a:lnTo>
                      <a:pt x="1587" y="1162"/>
                    </a:lnTo>
                    <a:lnTo>
                      <a:pt x="1538" y="1173"/>
                    </a:lnTo>
                    <a:lnTo>
                      <a:pt x="1416" y="1194"/>
                    </a:lnTo>
                    <a:lnTo>
                      <a:pt x="1264" y="1209"/>
                    </a:lnTo>
                    <a:lnTo>
                      <a:pt x="1122" y="1200"/>
                    </a:lnTo>
                    <a:lnTo>
                      <a:pt x="966" y="1156"/>
                    </a:lnTo>
                    <a:lnTo>
                      <a:pt x="876" y="1128"/>
                    </a:lnTo>
                    <a:lnTo>
                      <a:pt x="787" y="1097"/>
                    </a:lnTo>
                    <a:lnTo>
                      <a:pt x="707" y="1069"/>
                    </a:lnTo>
                    <a:lnTo>
                      <a:pt x="641" y="1044"/>
                    </a:lnTo>
                    <a:lnTo>
                      <a:pt x="580" y="1023"/>
                    </a:lnTo>
                    <a:lnTo>
                      <a:pt x="242" y="915"/>
                    </a:lnTo>
                    <a:lnTo>
                      <a:pt x="6" y="900"/>
                    </a:lnTo>
                    <a:lnTo>
                      <a:pt x="0" y="8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0" name="Freeform 73"/>
              <p:cNvSpPr>
                <a:spLocks/>
              </p:cNvSpPr>
              <p:nvPr/>
            </p:nvSpPr>
            <p:spPr bwMode="auto">
              <a:xfrm>
                <a:off x="1342" y="4679"/>
                <a:ext cx="826" cy="721"/>
              </a:xfrm>
              <a:custGeom>
                <a:avLst/>
                <a:gdLst>
                  <a:gd name="T0" fmla="*/ 826 w 1652"/>
                  <a:gd name="T1" fmla="*/ 58 h 1443"/>
                  <a:gd name="T2" fmla="*/ 764 w 1652"/>
                  <a:gd name="T3" fmla="*/ 206 h 1443"/>
                  <a:gd name="T4" fmla="*/ 676 w 1652"/>
                  <a:gd name="T5" fmla="*/ 292 h 1443"/>
                  <a:gd name="T6" fmla="*/ 641 w 1652"/>
                  <a:gd name="T7" fmla="*/ 329 h 1443"/>
                  <a:gd name="T8" fmla="*/ 545 w 1652"/>
                  <a:gd name="T9" fmla="*/ 249 h 1443"/>
                  <a:gd name="T10" fmla="*/ 494 w 1652"/>
                  <a:gd name="T11" fmla="*/ 270 h 1443"/>
                  <a:gd name="T12" fmla="*/ 362 w 1652"/>
                  <a:gd name="T13" fmla="*/ 362 h 1443"/>
                  <a:gd name="T14" fmla="*/ 298 w 1652"/>
                  <a:gd name="T15" fmla="*/ 356 h 1443"/>
                  <a:gd name="T16" fmla="*/ 156 w 1652"/>
                  <a:gd name="T17" fmla="*/ 386 h 1443"/>
                  <a:gd name="T18" fmla="*/ 228 w 1652"/>
                  <a:gd name="T19" fmla="*/ 475 h 1443"/>
                  <a:gd name="T20" fmla="*/ 145 w 1652"/>
                  <a:gd name="T21" fmla="*/ 418 h 1443"/>
                  <a:gd name="T22" fmla="*/ 174 w 1652"/>
                  <a:gd name="T23" fmla="*/ 503 h 1443"/>
                  <a:gd name="T24" fmla="*/ 318 w 1652"/>
                  <a:gd name="T25" fmla="*/ 566 h 1443"/>
                  <a:gd name="T26" fmla="*/ 440 w 1652"/>
                  <a:gd name="T27" fmla="*/ 550 h 1443"/>
                  <a:gd name="T28" fmla="*/ 538 w 1652"/>
                  <a:gd name="T29" fmla="*/ 513 h 1443"/>
                  <a:gd name="T30" fmla="*/ 687 w 1652"/>
                  <a:gd name="T31" fmla="*/ 405 h 1443"/>
                  <a:gd name="T32" fmla="*/ 708 w 1652"/>
                  <a:gd name="T33" fmla="*/ 322 h 1443"/>
                  <a:gd name="T34" fmla="*/ 704 w 1652"/>
                  <a:gd name="T35" fmla="*/ 409 h 1443"/>
                  <a:gd name="T36" fmla="*/ 633 w 1652"/>
                  <a:gd name="T37" fmla="*/ 461 h 1443"/>
                  <a:gd name="T38" fmla="*/ 317 w 1652"/>
                  <a:gd name="T39" fmla="*/ 600 h 1443"/>
                  <a:gd name="T40" fmla="*/ 143 w 1652"/>
                  <a:gd name="T41" fmla="*/ 534 h 1443"/>
                  <a:gd name="T42" fmla="*/ 62 w 1652"/>
                  <a:gd name="T43" fmla="*/ 563 h 1443"/>
                  <a:gd name="T44" fmla="*/ 158 w 1652"/>
                  <a:gd name="T45" fmla="*/ 655 h 1443"/>
                  <a:gd name="T46" fmla="*/ 212 w 1652"/>
                  <a:gd name="T47" fmla="*/ 700 h 1443"/>
                  <a:gd name="T48" fmla="*/ 532 w 1652"/>
                  <a:gd name="T49" fmla="*/ 643 h 1443"/>
                  <a:gd name="T50" fmla="*/ 610 w 1652"/>
                  <a:gd name="T51" fmla="*/ 554 h 1443"/>
                  <a:gd name="T52" fmla="*/ 611 w 1652"/>
                  <a:gd name="T53" fmla="*/ 606 h 1443"/>
                  <a:gd name="T54" fmla="*/ 554 w 1652"/>
                  <a:gd name="T55" fmla="*/ 655 h 1443"/>
                  <a:gd name="T56" fmla="*/ 442 w 1652"/>
                  <a:gd name="T57" fmla="*/ 694 h 1443"/>
                  <a:gd name="T58" fmla="*/ 97 w 1652"/>
                  <a:gd name="T59" fmla="*/ 671 h 1443"/>
                  <a:gd name="T60" fmla="*/ 17 w 1652"/>
                  <a:gd name="T61" fmla="*/ 591 h 1443"/>
                  <a:gd name="T62" fmla="*/ 58 w 1652"/>
                  <a:gd name="T63" fmla="*/ 535 h 1443"/>
                  <a:gd name="T64" fmla="*/ 119 w 1652"/>
                  <a:gd name="T65" fmla="*/ 418 h 1443"/>
                  <a:gd name="T66" fmla="*/ 105 w 1652"/>
                  <a:gd name="T67" fmla="*/ 356 h 1443"/>
                  <a:gd name="T68" fmla="*/ 89 w 1652"/>
                  <a:gd name="T69" fmla="*/ 340 h 1443"/>
                  <a:gd name="T70" fmla="*/ 223 w 1652"/>
                  <a:gd name="T71" fmla="*/ 292 h 1443"/>
                  <a:gd name="T72" fmla="*/ 444 w 1652"/>
                  <a:gd name="T73" fmla="*/ 238 h 1443"/>
                  <a:gd name="T74" fmla="*/ 534 w 1652"/>
                  <a:gd name="T75" fmla="*/ 190 h 1443"/>
                  <a:gd name="T76" fmla="*/ 592 w 1652"/>
                  <a:gd name="T77" fmla="*/ 187 h 1443"/>
                  <a:gd name="T78" fmla="*/ 650 w 1652"/>
                  <a:gd name="T79" fmla="*/ 267 h 1443"/>
                  <a:gd name="T80" fmla="*/ 708 w 1652"/>
                  <a:gd name="T81" fmla="*/ 251 h 1443"/>
                  <a:gd name="T82" fmla="*/ 810 w 1652"/>
                  <a:gd name="T83" fmla="*/ 79 h 1443"/>
                  <a:gd name="T84" fmla="*/ 794 w 1652"/>
                  <a:gd name="T85" fmla="*/ 0 h 144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52"/>
                  <a:gd name="T130" fmla="*/ 0 h 1443"/>
                  <a:gd name="T131" fmla="*/ 1652 w 1652"/>
                  <a:gd name="T132" fmla="*/ 1443 h 144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52" h="1443">
                    <a:moveTo>
                      <a:pt x="1587" y="0"/>
                    </a:moveTo>
                    <a:lnTo>
                      <a:pt x="1618" y="36"/>
                    </a:lnTo>
                    <a:lnTo>
                      <a:pt x="1652" y="117"/>
                    </a:lnTo>
                    <a:lnTo>
                      <a:pt x="1637" y="233"/>
                    </a:lnTo>
                    <a:lnTo>
                      <a:pt x="1620" y="306"/>
                    </a:lnTo>
                    <a:lnTo>
                      <a:pt x="1528" y="412"/>
                    </a:lnTo>
                    <a:lnTo>
                      <a:pt x="1485" y="444"/>
                    </a:lnTo>
                    <a:lnTo>
                      <a:pt x="1411" y="579"/>
                    </a:lnTo>
                    <a:lnTo>
                      <a:pt x="1352" y="585"/>
                    </a:lnTo>
                    <a:lnTo>
                      <a:pt x="1338" y="623"/>
                    </a:lnTo>
                    <a:lnTo>
                      <a:pt x="1317" y="650"/>
                    </a:lnTo>
                    <a:lnTo>
                      <a:pt x="1281" y="659"/>
                    </a:lnTo>
                    <a:lnTo>
                      <a:pt x="1179" y="627"/>
                    </a:lnTo>
                    <a:lnTo>
                      <a:pt x="1120" y="600"/>
                    </a:lnTo>
                    <a:lnTo>
                      <a:pt x="1089" y="498"/>
                    </a:lnTo>
                    <a:lnTo>
                      <a:pt x="1019" y="471"/>
                    </a:lnTo>
                    <a:lnTo>
                      <a:pt x="966" y="503"/>
                    </a:lnTo>
                    <a:lnTo>
                      <a:pt x="987" y="541"/>
                    </a:lnTo>
                    <a:lnTo>
                      <a:pt x="821" y="659"/>
                    </a:lnTo>
                    <a:lnTo>
                      <a:pt x="740" y="686"/>
                    </a:lnTo>
                    <a:lnTo>
                      <a:pt x="724" y="724"/>
                    </a:lnTo>
                    <a:lnTo>
                      <a:pt x="736" y="766"/>
                    </a:lnTo>
                    <a:lnTo>
                      <a:pt x="665" y="718"/>
                    </a:lnTo>
                    <a:lnTo>
                      <a:pt x="595" y="713"/>
                    </a:lnTo>
                    <a:lnTo>
                      <a:pt x="477" y="718"/>
                    </a:lnTo>
                    <a:lnTo>
                      <a:pt x="354" y="733"/>
                    </a:lnTo>
                    <a:lnTo>
                      <a:pt x="312" y="772"/>
                    </a:lnTo>
                    <a:lnTo>
                      <a:pt x="376" y="830"/>
                    </a:lnTo>
                    <a:lnTo>
                      <a:pt x="435" y="880"/>
                    </a:lnTo>
                    <a:lnTo>
                      <a:pt x="456" y="950"/>
                    </a:lnTo>
                    <a:lnTo>
                      <a:pt x="409" y="901"/>
                    </a:lnTo>
                    <a:lnTo>
                      <a:pt x="327" y="830"/>
                    </a:lnTo>
                    <a:lnTo>
                      <a:pt x="289" y="836"/>
                    </a:lnTo>
                    <a:lnTo>
                      <a:pt x="253" y="918"/>
                    </a:lnTo>
                    <a:lnTo>
                      <a:pt x="253" y="971"/>
                    </a:lnTo>
                    <a:lnTo>
                      <a:pt x="348" y="1007"/>
                    </a:lnTo>
                    <a:lnTo>
                      <a:pt x="451" y="1036"/>
                    </a:lnTo>
                    <a:lnTo>
                      <a:pt x="574" y="1121"/>
                    </a:lnTo>
                    <a:lnTo>
                      <a:pt x="635" y="1133"/>
                    </a:lnTo>
                    <a:lnTo>
                      <a:pt x="730" y="1137"/>
                    </a:lnTo>
                    <a:lnTo>
                      <a:pt x="821" y="1114"/>
                    </a:lnTo>
                    <a:lnTo>
                      <a:pt x="880" y="1100"/>
                    </a:lnTo>
                    <a:lnTo>
                      <a:pt x="933" y="1080"/>
                    </a:lnTo>
                    <a:lnTo>
                      <a:pt x="1019" y="1051"/>
                    </a:lnTo>
                    <a:lnTo>
                      <a:pt x="1076" y="1026"/>
                    </a:lnTo>
                    <a:lnTo>
                      <a:pt x="1099" y="1007"/>
                    </a:lnTo>
                    <a:lnTo>
                      <a:pt x="1293" y="848"/>
                    </a:lnTo>
                    <a:lnTo>
                      <a:pt x="1373" y="810"/>
                    </a:lnTo>
                    <a:lnTo>
                      <a:pt x="1407" y="754"/>
                    </a:lnTo>
                    <a:lnTo>
                      <a:pt x="1420" y="724"/>
                    </a:lnTo>
                    <a:lnTo>
                      <a:pt x="1416" y="644"/>
                    </a:lnTo>
                    <a:lnTo>
                      <a:pt x="1458" y="648"/>
                    </a:lnTo>
                    <a:lnTo>
                      <a:pt x="1437" y="789"/>
                    </a:lnTo>
                    <a:lnTo>
                      <a:pt x="1407" y="819"/>
                    </a:lnTo>
                    <a:lnTo>
                      <a:pt x="1371" y="851"/>
                    </a:lnTo>
                    <a:lnTo>
                      <a:pt x="1329" y="886"/>
                    </a:lnTo>
                    <a:lnTo>
                      <a:pt x="1266" y="922"/>
                    </a:lnTo>
                    <a:lnTo>
                      <a:pt x="1105" y="1051"/>
                    </a:lnTo>
                    <a:lnTo>
                      <a:pt x="842" y="1154"/>
                    </a:lnTo>
                    <a:lnTo>
                      <a:pt x="633" y="1201"/>
                    </a:lnTo>
                    <a:lnTo>
                      <a:pt x="409" y="1104"/>
                    </a:lnTo>
                    <a:lnTo>
                      <a:pt x="357" y="1085"/>
                    </a:lnTo>
                    <a:lnTo>
                      <a:pt x="285" y="1068"/>
                    </a:lnTo>
                    <a:lnTo>
                      <a:pt x="215" y="1083"/>
                    </a:lnTo>
                    <a:lnTo>
                      <a:pt x="171" y="1078"/>
                    </a:lnTo>
                    <a:lnTo>
                      <a:pt x="124" y="1127"/>
                    </a:lnTo>
                    <a:lnTo>
                      <a:pt x="86" y="1224"/>
                    </a:lnTo>
                    <a:lnTo>
                      <a:pt x="198" y="1266"/>
                    </a:lnTo>
                    <a:lnTo>
                      <a:pt x="316" y="1310"/>
                    </a:lnTo>
                    <a:lnTo>
                      <a:pt x="340" y="1355"/>
                    </a:lnTo>
                    <a:lnTo>
                      <a:pt x="373" y="1386"/>
                    </a:lnTo>
                    <a:lnTo>
                      <a:pt x="424" y="1401"/>
                    </a:lnTo>
                    <a:lnTo>
                      <a:pt x="713" y="1395"/>
                    </a:lnTo>
                    <a:lnTo>
                      <a:pt x="837" y="1378"/>
                    </a:lnTo>
                    <a:lnTo>
                      <a:pt x="1063" y="1287"/>
                    </a:lnTo>
                    <a:lnTo>
                      <a:pt x="1106" y="1268"/>
                    </a:lnTo>
                    <a:lnTo>
                      <a:pt x="1181" y="1207"/>
                    </a:lnTo>
                    <a:lnTo>
                      <a:pt x="1220" y="1108"/>
                    </a:lnTo>
                    <a:lnTo>
                      <a:pt x="1234" y="1051"/>
                    </a:lnTo>
                    <a:lnTo>
                      <a:pt x="1255" y="1083"/>
                    </a:lnTo>
                    <a:lnTo>
                      <a:pt x="1222" y="1213"/>
                    </a:lnTo>
                    <a:lnTo>
                      <a:pt x="1171" y="1268"/>
                    </a:lnTo>
                    <a:lnTo>
                      <a:pt x="1139" y="1291"/>
                    </a:lnTo>
                    <a:lnTo>
                      <a:pt x="1108" y="1310"/>
                    </a:lnTo>
                    <a:lnTo>
                      <a:pt x="1057" y="1336"/>
                    </a:lnTo>
                    <a:lnTo>
                      <a:pt x="1034" y="1346"/>
                    </a:lnTo>
                    <a:lnTo>
                      <a:pt x="884" y="1389"/>
                    </a:lnTo>
                    <a:lnTo>
                      <a:pt x="736" y="1443"/>
                    </a:lnTo>
                    <a:lnTo>
                      <a:pt x="392" y="1437"/>
                    </a:lnTo>
                    <a:lnTo>
                      <a:pt x="194" y="1342"/>
                    </a:lnTo>
                    <a:lnTo>
                      <a:pt x="0" y="1272"/>
                    </a:lnTo>
                    <a:lnTo>
                      <a:pt x="12" y="1213"/>
                    </a:lnTo>
                    <a:lnTo>
                      <a:pt x="34" y="1182"/>
                    </a:lnTo>
                    <a:lnTo>
                      <a:pt x="57" y="1150"/>
                    </a:lnTo>
                    <a:lnTo>
                      <a:pt x="86" y="1112"/>
                    </a:lnTo>
                    <a:lnTo>
                      <a:pt x="116" y="1070"/>
                    </a:lnTo>
                    <a:lnTo>
                      <a:pt x="145" y="1030"/>
                    </a:lnTo>
                    <a:lnTo>
                      <a:pt x="188" y="971"/>
                    </a:lnTo>
                    <a:lnTo>
                      <a:pt x="238" y="836"/>
                    </a:lnTo>
                    <a:lnTo>
                      <a:pt x="259" y="739"/>
                    </a:lnTo>
                    <a:lnTo>
                      <a:pt x="274" y="703"/>
                    </a:lnTo>
                    <a:lnTo>
                      <a:pt x="209" y="713"/>
                    </a:lnTo>
                    <a:lnTo>
                      <a:pt x="145" y="804"/>
                    </a:lnTo>
                    <a:lnTo>
                      <a:pt x="145" y="756"/>
                    </a:lnTo>
                    <a:lnTo>
                      <a:pt x="177" y="680"/>
                    </a:lnTo>
                    <a:lnTo>
                      <a:pt x="150" y="665"/>
                    </a:lnTo>
                    <a:lnTo>
                      <a:pt x="344" y="644"/>
                    </a:lnTo>
                    <a:lnTo>
                      <a:pt x="445" y="585"/>
                    </a:lnTo>
                    <a:lnTo>
                      <a:pt x="627" y="555"/>
                    </a:lnTo>
                    <a:lnTo>
                      <a:pt x="842" y="503"/>
                    </a:lnTo>
                    <a:lnTo>
                      <a:pt x="888" y="477"/>
                    </a:lnTo>
                    <a:lnTo>
                      <a:pt x="951" y="443"/>
                    </a:lnTo>
                    <a:lnTo>
                      <a:pt x="1015" y="406"/>
                    </a:lnTo>
                    <a:lnTo>
                      <a:pt x="1067" y="380"/>
                    </a:lnTo>
                    <a:lnTo>
                      <a:pt x="1143" y="321"/>
                    </a:lnTo>
                    <a:lnTo>
                      <a:pt x="1181" y="283"/>
                    </a:lnTo>
                    <a:lnTo>
                      <a:pt x="1184" y="374"/>
                    </a:lnTo>
                    <a:lnTo>
                      <a:pt x="1228" y="406"/>
                    </a:lnTo>
                    <a:lnTo>
                      <a:pt x="1266" y="524"/>
                    </a:lnTo>
                    <a:lnTo>
                      <a:pt x="1300" y="534"/>
                    </a:lnTo>
                    <a:lnTo>
                      <a:pt x="1357" y="541"/>
                    </a:lnTo>
                    <a:lnTo>
                      <a:pt x="1395" y="522"/>
                    </a:lnTo>
                    <a:lnTo>
                      <a:pt x="1416" y="503"/>
                    </a:lnTo>
                    <a:lnTo>
                      <a:pt x="1470" y="397"/>
                    </a:lnTo>
                    <a:lnTo>
                      <a:pt x="1576" y="300"/>
                    </a:lnTo>
                    <a:lnTo>
                      <a:pt x="1620" y="159"/>
                    </a:lnTo>
                    <a:lnTo>
                      <a:pt x="1608" y="85"/>
                    </a:lnTo>
                    <a:lnTo>
                      <a:pt x="1549" y="20"/>
                    </a:lnTo>
                    <a:lnTo>
                      <a:pt x="15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1" name="Freeform 74"/>
              <p:cNvSpPr>
                <a:spLocks/>
              </p:cNvSpPr>
              <p:nvPr/>
            </p:nvSpPr>
            <p:spPr bwMode="auto">
              <a:xfrm>
                <a:off x="1324" y="5098"/>
                <a:ext cx="100" cy="90"/>
              </a:xfrm>
              <a:custGeom>
                <a:avLst/>
                <a:gdLst>
                  <a:gd name="T0" fmla="*/ 100 w 200"/>
                  <a:gd name="T1" fmla="*/ 0 h 181"/>
                  <a:gd name="T2" fmla="*/ 48 w 200"/>
                  <a:gd name="T3" fmla="*/ 37 h 181"/>
                  <a:gd name="T4" fmla="*/ 0 w 200"/>
                  <a:gd name="T5" fmla="*/ 67 h 181"/>
                  <a:gd name="T6" fmla="*/ 15 w 200"/>
                  <a:gd name="T7" fmla="*/ 82 h 181"/>
                  <a:gd name="T8" fmla="*/ 29 w 200"/>
                  <a:gd name="T9" fmla="*/ 90 h 181"/>
                  <a:gd name="T10" fmla="*/ 42 w 200"/>
                  <a:gd name="T11" fmla="*/ 90 h 181"/>
                  <a:gd name="T12" fmla="*/ 72 w 200"/>
                  <a:gd name="T13" fmla="*/ 59 h 181"/>
                  <a:gd name="T14" fmla="*/ 90 w 200"/>
                  <a:gd name="T15" fmla="*/ 35 h 181"/>
                  <a:gd name="T16" fmla="*/ 100 w 200"/>
                  <a:gd name="T17" fmla="*/ 0 h 181"/>
                  <a:gd name="T18" fmla="*/ 100 w 200"/>
                  <a:gd name="T19" fmla="*/ 0 h 1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0"/>
                  <a:gd name="T31" fmla="*/ 0 h 181"/>
                  <a:gd name="T32" fmla="*/ 200 w 200"/>
                  <a:gd name="T33" fmla="*/ 181 h 1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0" h="181">
                    <a:moveTo>
                      <a:pt x="200" y="0"/>
                    </a:moveTo>
                    <a:lnTo>
                      <a:pt x="95" y="74"/>
                    </a:lnTo>
                    <a:lnTo>
                      <a:pt x="0" y="135"/>
                    </a:lnTo>
                    <a:lnTo>
                      <a:pt x="29" y="165"/>
                    </a:lnTo>
                    <a:lnTo>
                      <a:pt x="57" y="181"/>
                    </a:lnTo>
                    <a:lnTo>
                      <a:pt x="84" y="181"/>
                    </a:lnTo>
                    <a:lnTo>
                      <a:pt x="144" y="118"/>
                    </a:lnTo>
                    <a:lnTo>
                      <a:pt x="179" y="7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2" name="Freeform 75"/>
              <p:cNvSpPr>
                <a:spLocks/>
              </p:cNvSpPr>
              <p:nvPr/>
            </p:nvSpPr>
            <p:spPr bwMode="auto">
              <a:xfrm>
                <a:off x="1014" y="4558"/>
                <a:ext cx="1129" cy="461"/>
              </a:xfrm>
              <a:custGeom>
                <a:avLst/>
                <a:gdLst>
                  <a:gd name="T0" fmla="*/ 926 w 2259"/>
                  <a:gd name="T1" fmla="*/ 263 h 922"/>
                  <a:gd name="T2" fmla="*/ 935 w 2259"/>
                  <a:gd name="T3" fmla="*/ 249 h 922"/>
                  <a:gd name="T4" fmla="*/ 957 w 2259"/>
                  <a:gd name="T5" fmla="*/ 217 h 922"/>
                  <a:gd name="T6" fmla="*/ 987 w 2259"/>
                  <a:gd name="T7" fmla="*/ 142 h 922"/>
                  <a:gd name="T8" fmla="*/ 984 w 2259"/>
                  <a:gd name="T9" fmla="*/ 113 h 922"/>
                  <a:gd name="T10" fmla="*/ 975 w 2259"/>
                  <a:gd name="T11" fmla="*/ 87 h 922"/>
                  <a:gd name="T12" fmla="*/ 963 w 2259"/>
                  <a:gd name="T13" fmla="*/ 59 h 922"/>
                  <a:gd name="T14" fmla="*/ 939 w 2259"/>
                  <a:gd name="T15" fmla="*/ 43 h 922"/>
                  <a:gd name="T16" fmla="*/ 888 w 2259"/>
                  <a:gd name="T17" fmla="*/ 49 h 922"/>
                  <a:gd name="T18" fmla="*/ 818 w 2259"/>
                  <a:gd name="T19" fmla="*/ 89 h 922"/>
                  <a:gd name="T20" fmla="*/ 738 w 2259"/>
                  <a:gd name="T21" fmla="*/ 131 h 922"/>
                  <a:gd name="T22" fmla="*/ 696 w 2259"/>
                  <a:gd name="T23" fmla="*/ 156 h 922"/>
                  <a:gd name="T24" fmla="*/ 621 w 2259"/>
                  <a:gd name="T25" fmla="*/ 180 h 922"/>
                  <a:gd name="T26" fmla="*/ 553 w 2259"/>
                  <a:gd name="T27" fmla="*/ 201 h 922"/>
                  <a:gd name="T28" fmla="*/ 419 w 2259"/>
                  <a:gd name="T29" fmla="*/ 230 h 922"/>
                  <a:gd name="T30" fmla="*/ 344 w 2259"/>
                  <a:gd name="T31" fmla="*/ 239 h 922"/>
                  <a:gd name="T32" fmla="*/ 202 w 2259"/>
                  <a:gd name="T33" fmla="*/ 252 h 922"/>
                  <a:gd name="T34" fmla="*/ 173 w 2259"/>
                  <a:gd name="T35" fmla="*/ 282 h 922"/>
                  <a:gd name="T36" fmla="*/ 180 w 2259"/>
                  <a:gd name="T37" fmla="*/ 322 h 922"/>
                  <a:gd name="T38" fmla="*/ 44 w 2259"/>
                  <a:gd name="T39" fmla="*/ 461 h 922"/>
                  <a:gd name="T40" fmla="*/ 44 w 2259"/>
                  <a:gd name="T41" fmla="*/ 427 h 922"/>
                  <a:gd name="T42" fmla="*/ 14 w 2259"/>
                  <a:gd name="T43" fmla="*/ 438 h 922"/>
                  <a:gd name="T44" fmla="*/ 0 w 2259"/>
                  <a:gd name="T45" fmla="*/ 440 h 922"/>
                  <a:gd name="T46" fmla="*/ 7 w 2259"/>
                  <a:gd name="T47" fmla="*/ 432 h 922"/>
                  <a:gd name="T48" fmla="*/ 43 w 2259"/>
                  <a:gd name="T49" fmla="*/ 399 h 922"/>
                  <a:gd name="T50" fmla="*/ 67 w 2259"/>
                  <a:gd name="T51" fmla="*/ 374 h 922"/>
                  <a:gd name="T52" fmla="*/ 94 w 2259"/>
                  <a:gd name="T53" fmla="*/ 346 h 922"/>
                  <a:gd name="T54" fmla="*/ 119 w 2259"/>
                  <a:gd name="T55" fmla="*/ 320 h 922"/>
                  <a:gd name="T56" fmla="*/ 140 w 2259"/>
                  <a:gd name="T57" fmla="*/ 298 h 922"/>
                  <a:gd name="T58" fmla="*/ 159 w 2259"/>
                  <a:gd name="T59" fmla="*/ 277 h 922"/>
                  <a:gd name="T60" fmla="*/ 169 w 2259"/>
                  <a:gd name="T61" fmla="*/ 262 h 922"/>
                  <a:gd name="T62" fmla="*/ 182 w 2259"/>
                  <a:gd name="T63" fmla="*/ 249 h 922"/>
                  <a:gd name="T64" fmla="*/ 202 w 2259"/>
                  <a:gd name="T65" fmla="*/ 239 h 922"/>
                  <a:gd name="T66" fmla="*/ 243 w 2259"/>
                  <a:gd name="T67" fmla="*/ 230 h 922"/>
                  <a:gd name="T68" fmla="*/ 305 w 2259"/>
                  <a:gd name="T69" fmla="*/ 221 h 922"/>
                  <a:gd name="T70" fmla="*/ 386 w 2259"/>
                  <a:gd name="T71" fmla="*/ 210 h 922"/>
                  <a:gd name="T72" fmla="*/ 411 w 2259"/>
                  <a:gd name="T73" fmla="*/ 205 h 922"/>
                  <a:gd name="T74" fmla="*/ 475 w 2259"/>
                  <a:gd name="T75" fmla="*/ 196 h 922"/>
                  <a:gd name="T76" fmla="*/ 565 w 2259"/>
                  <a:gd name="T77" fmla="*/ 175 h 922"/>
                  <a:gd name="T78" fmla="*/ 618 w 2259"/>
                  <a:gd name="T79" fmla="*/ 158 h 922"/>
                  <a:gd name="T80" fmla="*/ 733 w 2259"/>
                  <a:gd name="T81" fmla="*/ 121 h 922"/>
                  <a:gd name="T82" fmla="*/ 864 w 2259"/>
                  <a:gd name="T83" fmla="*/ 46 h 922"/>
                  <a:gd name="T84" fmla="*/ 883 w 2259"/>
                  <a:gd name="T85" fmla="*/ 36 h 922"/>
                  <a:gd name="T86" fmla="*/ 923 w 2259"/>
                  <a:gd name="T87" fmla="*/ 30 h 922"/>
                  <a:gd name="T88" fmla="*/ 961 w 2259"/>
                  <a:gd name="T89" fmla="*/ 38 h 922"/>
                  <a:gd name="T90" fmla="*/ 979 w 2259"/>
                  <a:gd name="T91" fmla="*/ 46 h 922"/>
                  <a:gd name="T92" fmla="*/ 1060 w 2259"/>
                  <a:gd name="T93" fmla="*/ 0 h 922"/>
                  <a:gd name="T94" fmla="*/ 1079 w 2259"/>
                  <a:gd name="T95" fmla="*/ 51 h 922"/>
                  <a:gd name="T96" fmla="*/ 1129 w 2259"/>
                  <a:gd name="T97" fmla="*/ 92 h 922"/>
                  <a:gd name="T98" fmla="*/ 1092 w 2259"/>
                  <a:gd name="T99" fmla="*/ 142 h 922"/>
                  <a:gd name="T100" fmla="*/ 987 w 2259"/>
                  <a:gd name="T101" fmla="*/ 230 h 922"/>
                  <a:gd name="T102" fmla="*/ 949 w 2259"/>
                  <a:gd name="T103" fmla="*/ 279 h 922"/>
                  <a:gd name="T104" fmla="*/ 926 w 2259"/>
                  <a:gd name="T105" fmla="*/ 263 h 922"/>
                  <a:gd name="T106" fmla="*/ 926 w 2259"/>
                  <a:gd name="T107" fmla="*/ 263 h 9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59"/>
                  <a:gd name="T163" fmla="*/ 0 h 922"/>
                  <a:gd name="T164" fmla="*/ 2259 w 2259"/>
                  <a:gd name="T165" fmla="*/ 922 h 92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59" h="922">
                    <a:moveTo>
                      <a:pt x="1852" y="525"/>
                    </a:moveTo>
                    <a:lnTo>
                      <a:pt x="1871" y="498"/>
                    </a:lnTo>
                    <a:lnTo>
                      <a:pt x="1915" y="434"/>
                    </a:lnTo>
                    <a:lnTo>
                      <a:pt x="1975" y="283"/>
                    </a:lnTo>
                    <a:lnTo>
                      <a:pt x="1968" y="226"/>
                    </a:lnTo>
                    <a:lnTo>
                      <a:pt x="1951" y="173"/>
                    </a:lnTo>
                    <a:lnTo>
                      <a:pt x="1926" y="118"/>
                    </a:lnTo>
                    <a:lnTo>
                      <a:pt x="1878" y="86"/>
                    </a:lnTo>
                    <a:lnTo>
                      <a:pt x="1776" y="97"/>
                    </a:lnTo>
                    <a:lnTo>
                      <a:pt x="1637" y="177"/>
                    </a:lnTo>
                    <a:lnTo>
                      <a:pt x="1477" y="262"/>
                    </a:lnTo>
                    <a:lnTo>
                      <a:pt x="1392" y="312"/>
                    </a:lnTo>
                    <a:lnTo>
                      <a:pt x="1242" y="359"/>
                    </a:lnTo>
                    <a:lnTo>
                      <a:pt x="1107" y="401"/>
                    </a:lnTo>
                    <a:lnTo>
                      <a:pt x="839" y="460"/>
                    </a:lnTo>
                    <a:lnTo>
                      <a:pt x="688" y="477"/>
                    </a:lnTo>
                    <a:lnTo>
                      <a:pt x="405" y="504"/>
                    </a:lnTo>
                    <a:lnTo>
                      <a:pt x="346" y="563"/>
                    </a:lnTo>
                    <a:lnTo>
                      <a:pt x="361" y="643"/>
                    </a:lnTo>
                    <a:lnTo>
                      <a:pt x="88" y="922"/>
                    </a:lnTo>
                    <a:lnTo>
                      <a:pt x="88" y="854"/>
                    </a:lnTo>
                    <a:lnTo>
                      <a:pt x="29" y="875"/>
                    </a:lnTo>
                    <a:lnTo>
                      <a:pt x="0" y="880"/>
                    </a:lnTo>
                    <a:lnTo>
                      <a:pt x="14" y="863"/>
                    </a:lnTo>
                    <a:lnTo>
                      <a:pt x="86" y="797"/>
                    </a:lnTo>
                    <a:lnTo>
                      <a:pt x="135" y="747"/>
                    </a:lnTo>
                    <a:lnTo>
                      <a:pt x="188" y="692"/>
                    </a:lnTo>
                    <a:lnTo>
                      <a:pt x="238" y="639"/>
                    </a:lnTo>
                    <a:lnTo>
                      <a:pt x="280" y="595"/>
                    </a:lnTo>
                    <a:lnTo>
                      <a:pt x="318" y="553"/>
                    </a:lnTo>
                    <a:lnTo>
                      <a:pt x="339" y="523"/>
                    </a:lnTo>
                    <a:lnTo>
                      <a:pt x="365" y="498"/>
                    </a:lnTo>
                    <a:lnTo>
                      <a:pt x="405" y="477"/>
                    </a:lnTo>
                    <a:lnTo>
                      <a:pt x="487" y="460"/>
                    </a:lnTo>
                    <a:lnTo>
                      <a:pt x="610" y="441"/>
                    </a:lnTo>
                    <a:lnTo>
                      <a:pt x="772" y="420"/>
                    </a:lnTo>
                    <a:lnTo>
                      <a:pt x="823" y="409"/>
                    </a:lnTo>
                    <a:lnTo>
                      <a:pt x="951" y="392"/>
                    </a:lnTo>
                    <a:lnTo>
                      <a:pt x="1131" y="350"/>
                    </a:lnTo>
                    <a:lnTo>
                      <a:pt x="1236" y="316"/>
                    </a:lnTo>
                    <a:lnTo>
                      <a:pt x="1466" y="242"/>
                    </a:lnTo>
                    <a:lnTo>
                      <a:pt x="1728" y="91"/>
                    </a:lnTo>
                    <a:lnTo>
                      <a:pt x="1766" y="72"/>
                    </a:lnTo>
                    <a:lnTo>
                      <a:pt x="1846" y="59"/>
                    </a:lnTo>
                    <a:lnTo>
                      <a:pt x="1922" y="76"/>
                    </a:lnTo>
                    <a:lnTo>
                      <a:pt x="1958" y="91"/>
                    </a:lnTo>
                    <a:lnTo>
                      <a:pt x="2120" y="0"/>
                    </a:lnTo>
                    <a:lnTo>
                      <a:pt x="2158" y="101"/>
                    </a:lnTo>
                    <a:lnTo>
                      <a:pt x="2259" y="183"/>
                    </a:lnTo>
                    <a:lnTo>
                      <a:pt x="2184" y="283"/>
                    </a:lnTo>
                    <a:lnTo>
                      <a:pt x="1975" y="460"/>
                    </a:lnTo>
                    <a:lnTo>
                      <a:pt x="1899" y="557"/>
                    </a:lnTo>
                    <a:lnTo>
                      <a:pt x="1852" y="5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3" name="Freeform 76"/>
              <p:cNvSpPr>
                <a:spLocks/>
              </p:cNvSpPr>
              <p:nvPr/>
            </p:nvSpPr>
            <p:spPr bwMode="auto">
              <a:xfrm>
                <a:off x="1644" y="4609"/>
                <a:ext cx="62" cy="87"/>
              </a:xfrm>
              <a:custGeom>
                <a:avLst/>
                <a:gdLst>
                  <a:gd name="T0" fmla="*/ 62 w 123"/>
                  <a:gd name="T1" fmla="*/ 80 h 173"/>
                  <a:gd name="T2" fmla="*/ 46 w 123"/>
                  <a:gd name="T3" fmla="*/ 53 h 173"/>
                  <a:gd name="T4" fmla="*/ 37 w 123"/>
                  <a:gd name="T5" fmla="*/ 31 h 173"/>
                  <a:gd name="T6" fmla="*/ 43 w 123"/>
                  <a:gd name="T7" fmla="*/ 0 h 173"/>
                  <a:gd name="T8" fmla="*/ 0 w 123"/>
                  <a:gd name="T9" fmla="*/ 14 h 173"/>
                  <a:gd name="T10" fmla="*/ 1 w 123"/>
                  <a:gd name="T11" fmla="*/ 49 h 173"/>
                  <a:gd name="T12" fmla="*/ 11 w 123"/>
                  <a:gd name="T13" fmla="*/ 68 h 173"/>
                  <a:gd name="T14" fmla="*/ 31 w 123"/>
                  <a:gd name="T15" fmla="*/ 87 h 173"/>
                  <a:gd name="T16" fmla="*/ 62 w 123"/>
                  <a:gd name="T17" fmla="*/ 80 h 173"/>
                  <a:gd name="T18" fmla="*/ 62 w 123"/>
                  <a:gd name="T19" fmla="*/ 80 h 1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173"/>
                  <a:gd name="T32" fmla="*/ 123 w 123"/>
                  <a:gd name="T33" fmla="*/ 173 h 1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173">
                    <a:moveTo>
                      <a:pt x="123" y="159"/>
                    </a:moveTo>
                    <a:lnTo>
                      <a:pt x="91" y="106"/>
                    </a:lnTo>
                    <a:lnTo>
                      <a:pt x="74" y="62"/>
                    </a:lnTo>
                    <a:lnTo>
                      <a:pt x="85" y="0"/>
                    </a:lnTo>
                    <a:lnTo>
                      <a:pt x="0" y="28"/>
                    </a:lnTo>
                    <a:lnTo>
                      <a:pt x="2" y="97"/>
                    </a:lnTo>
                    <a:lnTo>
                      <a:pt x="21" y="135"/>
                    </a:lnTo>
                    <a:lnTo>
                      <a:pt x="62" y="173"/>
                    </a:lnTo>
                    <a:lnTo>
                      <a:pt x="123" y="159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4" name="Freeform 77"/>
              <p:cNvSpPr>
                <a:spLocks/>
              </p:cNvSpPr>
              <p:nvPr/>
            </p:nvSpPr>
            <p:spPr bwMode="auto">
              <a:xfrm>
                <a:off x="1445" y="4679"/>
                <a:ext cx="71" cy="80"/>
              </a:xfrm>
              <a:custGeom>
                <a:avLst/>
                <a:gdLst>
                  <a:gd name="T0" fmla="*/ 18 w 143"/>
                  <a:gd name="T1" fmla="*/ 0 h 159"/>
                  <a:gd name="T2" fmla="*/ 51 w 143"/>
                  <a:gd name="T3" fmla="*/ 21 h 159"/>
                  <a:gd name="T4" fmla="*/ 71 w 143"/>
                  <a:gd name="T5" fmla="*/ 69 h 159"/>
                  <a:gd name="T6" fmla="*/ 47 w 143"/>
                  <a:gd name="T7" fmla="*/ 80 h 159"/>
                  <a:gd name="T8" fmla="*/ 4 w 143"/>
                  <a:gd name="T9" fmla="*/ 68 h 159"/>
                  <a:gd name="T10" fmla="*/ 9 w 143"/>
                  <a:gd name="T11" fmla="*/ 44 h 159"/>
                  <a:gd name="T12" fmla="*/ 12 w 143"/>
                  <a:gd name="T13" fmla="*/ 33 h 159"/>
                  <a:gd name="T14" fmla="*/ 0 w 143"/>
                  <a:gd name="T15" fmla="*/ 12 h 159"/>
                  <a:gd name="T16" fmla="*/ 18 w 143"/>
                  <a:gd name="T17" fmla="*/ 0 h 159"/>
                  <a:gd name="T18" fmla="*/ 18 w 143"/>
                  <a:gd name="T19" fmla="*/ 0 h 1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3"/>
                  <a:gd name="T31" fmla="*/ 0 h 159"/>
                  <a:gd name="T32" fmla="*/ 143 w 143"/>
                  <a:gd name="T33" fmla="*/ 159 h 15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3" h="159">
                    <a:moveTo>
                      <a:pt x="37" y="0"/>
                    </a:moveTo>
                    <a:lnTo>
                      <a:pt x="103" y="41"/>
                    </a:lnTo>
                    <a:lnTo>
                      <a:pt x="143" y="138"/>
                    </a:lnTo>
                    <a:lnTo>
                      <a:pt x="94" y="159"/>
                    </a:lnTo>
                    <a:lnTo>
                      <a:pt x="8" y="135"/>
                    </a:lnTo>
                    <a:lnTo>
                      <a:pt x="18" y="87"/>
                    </a:lnTo>
                    <a:lnTo>
                      <a:pt x="25" y="66"/>
                    </a:lnTo>
                    <a:lnTo>
                      <a:pt x="0" y="2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5" name="Freeform 78"/>
              <p:cNvSpPr>
                <a:spLocks/>
              </p:cNvSpPr>
              <p:nvPr/>
            </p:nvSpPr>
            <p:spPr bwMode="auto">
              <a:xfrm>
                <a:off x="1950" y="4788"/>
                <a:ext cx="53" cy="153"/>
              </a:xfrm>
              <a:custGeom>
                <a:avLst/>
                <a:gdLst>
                  <a:gd name="T0" fmla="*/ 37 w 104"/>
                  <a:gd name="T1" fmla="*/ 17 h 306"/>
                  <a:gd name="T2" fmla="*/ 30 w 104"/>
                  <a:gd name="T3" fmla="*/ 36 h 306"/>
                  <a:gd name="T4" fmla="*/ 21 w 104"/>
                  <a:gd name="T5" fmla="*/ 74 h 306"/>
                  <a:gd name="T6" fmla="*/ 16 w 104"/>
                  <a:gd name="T7" fmla="*/ 114 h 306"/>
                  <a:gd name="T8" fmla="*/ 23 w 104"/>
                  <a:gd name="T9" fmla="*/ 153 h 306"/>
                  <a:gd name="T10" fmla="*/ 6 w 104"/>
                  <a:gd name="T11" fmla="*/ 131 h 306"/>
                  <a:gd name="T12" fmla="*/ 2 w 104"/>
                  <a:gd name="T13" fmla="*/ 90 h 306"/>
                  <a:gd name="T14" fmla="*/ 0 w 104"/>
                  <a:gd name="T15" fmla="*/ 47 h 306"/>
                  <a:gd name="T16" fmla="*/ 12 w 104"/>
                  <a:gd name="T17" fmla="*/ 15 h 306"/>
                  <a:gd name="T18" fmla="*/ 53 w 104"/>
                  <a:gd name="T19" fmla="*/ 0 h 306"/>
                  <a:gd name="T20" fmla="*/ 37 w 104"/>
                  <a:gd name="T21" fmla="*/ 17 h 306"/>
                  <a:gd name="T22" fmla="*/ 37 w 104"/>
                  <a:gd name="T23" fmla="*/ 17 h 3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4"/>
                  <a:gd name="T37" fmla="*/ 0 h 306"/>
                  <a:gd name="T38" fmla="*/ 104 w 104"/>
                  <a:gd name="T39" fmla="*/ 306 h 30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4" h="306">
                    <a:moveTo>
                      <a:pt x="72" y="33"/>
                    </a:moveTo>
                    <a:lnTo>
                      <a:pt x="59" y="71"/>
                    </a:lnTo>
                    <a:lnTo>
                      <a:pt x="42" y="147"/>
                    </a:lnTo>
                    <a:lnTo>
                      <a:pt x="32" y="228"/>
                    </a:lnTo>
                    <a:lnTo>
                      <a:pt x="45" y="306"/>
                    </a:lnTo>
                    <a:lnTo>
                      <a:pt x="11" y="261"/>
                    </a:lnTo>
                    <a:lnTo>
                      <a:pt x="3" y="179"/>
                    </a:lnTo>
                    <a:lnTo>
                      <a:pt x="0" y="93"/>
                    </a:lnTo>
                    <a:lnTo>
                      <a:pt x="24" y="29"/>
                    </a:lnTo>
                    <a:lnTo>
                      <a:pt x="104" y="0"/>
                    </a:lnTo>
                    <a:lnTo>
                      <a:pt x="72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6" name="Freeform 79"/>
              <p:cNvSpPr>
                <a:spLocks/>
              </p:cNvSpPr>
              <p:nvPr/>
            </p:nvSpPr>
            <p:spPr bwMode="auto">
              <a:xfrm>
                <a:off x="1900" y="4558"/>
                <a:ext cx="30" cy="37"/>
              </a:xfrm>
              <a:custGeom>
                <a:avLst/>
                <a:gdLst>
                  <a:gd name="T0" fmla="*/ 30 w 61"/>
                  <a:gd name="T1" fmla="*/ 36 h 74"/>
                  <a:gd name="T2" fmla="*/ 23 w 61"/>
                  <a:gd name="T3" fmla="*/ 19 h 74"/>
                  <a:gd name="T4" fmla="*/ 21 w 61"/>
                  <a:gd name="T5" fmla="*/ 0 h 74"/>
                  <a:gd name="T6" fmla="*/ 9 w 61"/>
                  <a:gd name="T7" fmla="*/ 7 h 74"/>
                  <a:gd name="T8" fmla="*/ 0 w 61"/>
                  <a:gd name="T9" fmla="*/ 37 h 74"/>
                  <a:gd name="T10" fmla="*/ 30 w 61"/>
                  <a:gd name="T11" fmla="*/ 36 h 74"/>
                  <a:gd name="T12" fmla="*/ 30 w 61"/>
                  <a:gd name="T13" fmla="*/ 36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74"/>
                  <a:gd name="T23" fmla="*/ 61 w 61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74">
                    <a:moveTo>
                      <a:pt x="61" y="72"/>
                    </a:moveTo>
                    <a:lnTo>
                      <a:pt x="47" y="38"/>
                    </a:lnTo>
                    <a:lnTo>
                      <a:pt x="42" y="0"/>
                    </a:lnTo>
                    <a:lnTo>
                      <a:pt x="19" y="13"/>
                    </a:lnTo>
                    <a:lnTo>
                      <a:pt x="0" y="74"/>
                    </a:lnTo>
                    <a:lnTo>
                      <a:pt x="61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7" name="Freeform 80"/>
              <p:cNvSpPr>
                <a:spLocks/>
              </p:cNvSpPr>
              <p:nvPr/>
            </p:nvSpPr>
            <p:spPr bwMode="auto">
              <a:xfrm>
                <a:off x="1790" y="4624"/>
                <a:ext cx="140" cy="160"/>
              </a:xfrm>
              <a:custGeom>
                <a:avLst/>
                <a:gdLst>
                  <a:gd name="T0" fmla="*/ 123 w 282"/>
                  <a:gd name="T1" fmla="*/ 0 h 322"/>
                  <a:gd name="T2" fmla="*/ 108 w 282"/>
                  <a:gd name="T3" fmla="*/ 9 h 322"/>
                  <a:gd name="T4" fmla="*/ 93 w 282"/>
                  <a:gd name="T5" fmla="*/ 20 h 322"/>
                  <a:gd name="T6" fmla="*/ 75 w 282"/>
                  <a:gd name="T7" fmla="*/ 32 h 322"/>
                  <a:gd name="T8" fmla="*/ 57 w 282"/>
                  <a:gd name="T9" fmla="*/ 46 h 322"/>
                  <a:gd name="T10" fmla="*/ 40 w 282"/>
                  <a:gd name="T11" fmla="*/ 57 h 322"/>
                  <a:gd name="T12" fmla="*/ 20 w 282"/>
                  <a:gd name="T13" fmla="*/ 72 h 322"/>
                  <a:gd name="T14" fmla="*/ 14 w 282"/>
                  <a:gd name="T15" fmla="*/ 100 h 322"/>
                  <a:gd name="T16" fmla="*/ 16 w 282"/>
                  <a:gd name="T17" fmla="*/ 121 h 322"/>
                  <a:gd name="T18" fmla="*/ 18 w 282"/>
                  <a:gd name="T19" fmla="*/ 133 h 322"/>
                  <a:gd name="T20" fmla="*/ 26 w 282"/>
                  <a:gd name="T21" fmla="*/ 149 h 322"/>
                  <a:gd name="T22" fmla="*/ 71 w 282"/>
                  <a:gd name="T23" fmla="*/ 147 h 322"/>
                  <a:gd name="T24" fmla="*/ 140 w 282"/>
                  <a:gd name="T25" fmla="*/ 100 h 322"/>
                  <a:gd name="T26" fmla="*/ 101 w 282"/>
                  <a:gd name="T27" fmla="*/ 141 h 322"/>
                  <a:gd name="T28" fmla="*/ 86 w 282"/>
                  <a:gd name="T29" fmla="*/ 150 h 322"/>
                  <a:gd name="T30" fmla="*/ 58 w 282"/>
                  <a:gd name="T31" fmla="*/ 160 h 322"/>
                  <a:gd name="T32" fmla="*/ 10 w 282"/>
                  <a:gd name="T33" fmla="*/ 160 h 322"/>
                  <a:gd name="T34" fmla="*/ 2 w 282"/>
                  <a:gd name="T35" fmla="*/ 122 h 322"/>
                  <a:gd name="T36" fmla="*/ 0 w 282"/>
                  <a:gd name="T37" fmla="*/ 78 h 322"/>
                  <a:gd name="T38" fmla="*/ 15 w 282"/>
                  <a:gd name="T39" fmla="*/ 62 h 322"/>
                  <a:gd name="T40" fmla="*/ 23 w 282"/>
                  <a:gd name="T41" fmla="*/ 53 h 322"/>
                  <a:gd name="T42" fmla="*/ 91 w 282"/>
                  <a:gd name="T43" fmla="*/ 10 h 322"/>
                  <a:gd name="T44" fmla="*/ 123 w 282"/>
                  <a:gd name="T45" fmla="*/ 0 h 322"/>
                  <a:gd name="T46" fmla="*/ 123 w 282"/>
                  <a:gd name="T47" fmla="*/ 0 h 32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82"/>
                  <a:gd name="T73" fmla="*/ 0 h 322"/>
                  <a:gd name="T74" fmla="*/ 282 w 282"/>
                  <a:gd name="T75" fmla="*/ 322 h 32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82" h="322">
                    <a:moveTo>
                      <a:pt x="248" y="0"/>
                    </a:moveTo>
                    <a:lnTo>
                      <a:pt x="217" y="19"/>
                    </a:lnTo>
                    <a:lnTo>
                      <a:pt x="187" y="40"/>
                    </a:lnTo>
                    <a:lnTo>
                      <a:pt x="151" y="65"/>
                    </a:lnTo>
                    <a:lnTo>
                      <a:pt x="114" y="92"/>
                    </a:lnTo>
                    <a:lnTo>
                      <a:pt x="80" y="114"/>
                    </a:lnTo>
                    <a:lnTo>
                      <a:pt x="40" y="145"/>
                    </a:lnTo>
                    <a:lnTo>
                      <a:pt x="29" y="202"/>
                    </a:lnTo>
                    <a:lnTo>
                      <a:pt x="33" y="244"/>
                    </a:lnTo>
                    <a:lnTo>
                      <a:pt x="37" y="268"/>
                    </a:lnTo>
                    <a:lnTo>
                      <a:pt x="52" y="299"/>
                    </a:lnTo>
                    <a:lnTo>
                      <a:pt x="143" y="295"/>
                    </a:lnTo>
                    <a:lnTo>
                      <a:pt x="282" y="202"/>
                    </a:lnTo>
                    <a:lnTo>
                      <a:pt x="204" y="284"/>
                    </a:lnTo>
                    <a:lnTo>
                      <a:pt x="173" y="301"/>
                    </a:lnTo>
                    <a:lnTo>
                      <a:pt x="116" y="322"/>
                    </a:lnTo>
                    <a:lnTo>
                      <a:pt x="21" y="322"/>
                    </a:lnTo>
                    <a:lnTo>
                      <a:pt x="4" y="246"/>
                    </a:lnTo>
                    <a:lnTo>
                      <a:pt x="0" y="156"/>
                    </a:lnTo>
                    <a:lnTo>
                      <a:pt x="31" y="124"/>
                    </a:lnTo>
                    <a:lnTo>
                      <a:pt x="46" y="107"/>
                    </a:lnTo>
                    <a:lnTo>
                      <a:pt x="183" y="21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8" name="Freeform 81"/>
              <p:cNvSpPr>
                <a:spLocks/>
              </p:cNvSpPr>
              <p:nvPr/>
            </p:nvSpPr>
            <p:spPr bwMode="auto">
              <a:xfrm>
                <a:off x="1940" y="5148"/>
                <a:ext cx="32" cy="86"/>
              </a:xfrm>
              <a:custGeom>
                <a:avLst/>
                <a:gdLst>
                  <a:gd name="T0" fmla="*/ 0 w 64"/>
                  <a:gd name="T1" fmla="*/ 14 h 171"/>
                  <a:gd name="T2" fmla="*/ 15 w 64"/>
                  <a:gd name="T3" fmla="*/ 33 h 171"/>
                  <a:gd name="T4" fmla="*/ 17 w 64"/>
                  <a:gd name="T5" fmla="*/ 72 h 171"/>
                  <a:gd name="T6" fmla="*/ 32 w 64"/>
                  <a:gd name="T7" fmla="*/ 86 h 171"/>
                  <a:gd name="T8" fmla="*/ 32 w 64"/>
                  <a:gd name="T9" fmla="*/ 45 h 171"/>
                  <a:gd name="T10" fmla="*/ 21 w 64"/>
                  <a:gd name="T11" fmla="*/ 14 h 171"/>
                  <a:gd name="T12" fmla="*/ 15 w 64"/>
                  <a:gd name="T13" fmla="*/ 0 h 171"/>
                  <a:gd name="T14" fmla="*/ 0 w 64"/>
                  <a:gd name="T15" fmla="*/ 14 h 171"/>
                  <a:gd name="T16" fmla="*/ 0 w 64"/>
                  <a:gd name="T17" fmla="*/ 14 h 1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171"/>
                  <a:gd name="T29" fmla="*/ 64 w 64"/>
                  <a:gd name="T30" fmla="*/ 171 h 1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171">
                    <a:moveTo>
                      <a:pt x="0" y="28"/>
                    </a:moveTo>
                    <a:lnTo>
                      <a:pt x="30" y="66"/>
                    </a:lnTo>
                    <a:lnTo>
                      <a:pt x="34" y="144"/>
                    </a:lnTo>
                    <a:lnTo>
                      <a:pt x="64" y="171"/>
                    </a:lnTo>
                    <a:lnTo>
                      <a:pt x="64" y="89"/>
                    </a:lnTo>
                    <a:lnTo>
                      <a:pt x="42" y="28"/>
                    </a:lnTo>
                    <a:lnTo>
                      <a:pt x="30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49" name="Freeform 82"/>
              <p:cNvSpPr>
                <a:spLocks/>
              </p:cNvSpPr>
              <p:nvPr/>
            </p:nvSpPr>
            <p:spPr bwMode="auto">
              <a:xfrm>
                <a:off x="2041" y="4947"/>
                <a:ext cx="33" cy="58"/>
              </a:xfrm>
              <a:custGeom>
                <a:avLst/>
                <a:gdLst>
                  <a:gd name="T0" fmla="*/ 0 w 67"/>
                  <a:gd name="T1" fmla="*/ 13 h 116"/>
                  <a:gd name="T2" fmla="*/ 7 w 67"/>
                  <a:gd name="T3" fmla="*/ 56 h 116"/>
                  <a:gd name="T4" fmla="*/ 33 w 67"/>
                  <a:gd name="T5" fmla="*/ 58 h 116"/>
                  <a:gd name="T6" fmla="*/ 23 w 67"/>
                  <a:gd name="T7" fmla="*/ 22 h 116"/>
                  <a:gd name="T8" fmla="*/ 10 w 67"/>
                  <a:gd name="T9" fmla="*/ 0 h 116"/>
                  <a:gd name="T10" fmla="*/ 0 w 67"/>
                  <a:gd name="T11" fmla="*/ 13 h 116"/>
                  <a:gd name="T12" fmla="*/ 0 w 67"/>
                  <a:gd name="T13" fmla="*/ 13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16"/>
                  <a:gd name="T23" fmla="*/ 67 w 67"/>
                  <a:gd name="T24" fmla="*/ 116 h 1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16">
                    <a:moveTo>
                      <a:pt x="0" y="26"/>
                    </a:moveTo>
                    <a:lnTo>
                      <a:pt x="14" y="112"/>
                    </a:lnTo>
                    <a:lnTo>
                      <a:pt x="67" y="116"/>
                    </a:lnTo>
                    <a:lnTo>
                      <a:pt x="46" y="43"/>
                    </a:lnTo>
                    <a:lnTo>
                      <a:pt x="21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0" name="Freeform 83"/>
              <p:cNvSpPr>
                <a:spLocks/>
              </p:cNvSpPr>
              <p:nvPr/>
            </p:nvSpPr>
            <p:spPr bwMode="auto">
              <a:xfrm>
                <a:off x="1325" y="5313"/>
                <a:ext cx="475" cy="227"/>
              </a:xfrm>
              <a:custGeom>
                <a:avLst/>
                <a:gdLst>
                  <a:gd name="T0" fmla="*/ 455 w 950"/>
                  <a:gd name="T1" fmla="*/ 58 h 454"/>
                  <a:gd name="T2" fmla="*/ 451 w 950"/>
                  <a:gd name="T3" fmla="*/ 113 h 454"/>
                  <a:gd name="T4" fmla="*/ 434 w 950"/>
                  <a:gd name="T5" fmla="*/ 143 h 454"/>
                  <a:gd name="T6" fmla="*/ 425 w 950"/>
                  <a:gd name="T7" fmla="*/ 156 h 454"/>
                  <a:gd name="T8" fmla="*/ 327 w 950"/>
                  <a:gd name="T9" fmla="*/ 187 h 454"/>
                  <a:gd name="T10" fmla="*/ 244 w 950"/>
                  <a:gd name="T11" fmla="*/ 213 h 454"/>
                  <a:gd name="T12" fmla="*/ 190 w 950"/>
                  <a:gd name="T13" fmla="*/ 207 h 454"/>
                  <a:gd name="T14" fmla="*/ 152 w 950"/>
                  <a:gd name="T15" fmla="*/ 190 h 454"/>
                  <a:gd name="T16" fmla="*/ 134 w 950"/>
                  <a:gd name="T17" fmla="*/ 179 h 454"/>
                  <a:gd name="T18" fmla="*/ 126 w 950"/>
                  <a:gd name="T19" fmla="*/ 174 h 454"/>
                  <a:gd name="T20" fmla="*/ 53 w 950"/>
                  <a:gd name="T21" fmla="*/ 107 h 454"/>
                  <a:gd name="T22" fmla="*/ 39 w 950"/>
                  <a:gd name="T23" fmla="*/ 96 h 454"/>
                  <a:gd name="T24" fmla="*/ 20 w 950"/>
                  <a:gd name="T25" fmla="*/ 76 h 454"/>
                  <a:gd name="T26" fmla="*/ 14 w 950"/>
                  <a:gd name="T27" fmla="*/ 42 h 454"/>
                  <a:gd name="T28" fmla="*/ 26 w 950"/>
                  <a:gd name="T29" fmla="*/ 28 h 454"/>
                  <a:gd name="T30" fmla="*/ 33 w 950"/>
                  <a:gd name="T31" fmla="*/ 19 h 454"/>
                  <a:gd name="T32" fmla="*/ 67 w 950"/>
                  <a:gd name="T33" fmla="*/ 28 h 454"/>
                  <a:gd name="T34" fmla="*/ 84 w 950"/>
                  <a:gd name="T35" fmla="*/ 55 h 454"/>
                  <a:gd name="T36" fmla="*/ 85 w 950"/>
                  <a:gd name="T37" fmla="*/ 93 h 454"/>
                  <a:gd name="T38" fmla="*/ 89 w 950"/>
                  <a:gd name="T39" fmla="*/ 109 h 454"/>
                  <a:gd name="T40" fmla="*/ 93 w 950"/>
                  <a:gd name="T41" fmla="*/ 65 h 454"/>
                  <a:gd name="T42" fmla="*/ 95 w 950"/>
                  <a:gd name="T43" fmla="*/ 41 h 454"/>
                  <a:gd name="T44" fmla="*/ 125 w 950"/>
                  <a:gd name="T45" fmla="*/ 35 h 454"/>
                  <a:gd name="T46" fmla="*/ 39 w 950"/>
                  <a:gd name="T47" fmla="*/ 2 h 454"/>
                  <a:gd name="T48" fmla="*/ 14 w 950"/>
                  <a:gd name="T49" fmla="*/ 0 h 454"/>
                  <a:gd name="T50" fmla="*/ 1 w 950"/>
                  <a:gd name="T51" fmla="*/ 41 h 454"/>
                  <a:gd name="T52" fmla="*/ 0 w 950"/>
                  <a:gd name="T53" fmla="*/ 90 h 454"/>
                  <a:gd name="T54" fmla="*/ 12 w 950"/>
                  <a:gd name="T55" fmla="*/ 128 h 454"/>
                  <a:gd name="T56" fmla="*/ 14 w 950"/>
                  <a:gd name="T57" fmla="*/ 149 h 454"/>
                  <a:gd name="T58" fmla="*/ 24 w 950"/>
                  <a:gd name="T59" fmla="*/ 171 h 454"/>
                  <a:gd name="T60" fmla="*/ 33 w 950"/>
                  <a:gd name="T61" fmla="*/ 186 h 454"/>
                  <a:gd name="T62" fmla="*/ 44 w 950"/>
                  <a:gd name="T63" fmla="*/ 189 h 454"/>
                  <a:gd name="T64" fmla="*/ 68 w 950"/>
                  <a:gd name="T65" fmla="*/ 174 h 454"/>
                  <a:gd name="T66" fmla="*/ 80 w 950"/>
                  <a:gd name="T67" fmla="*/ 161 h 454"/>
                  <a:gd name="T68" fmla="*/ 139 w 950"/>
                  <a:gd name="T69" fmla="*/ 199 h 454"/>
                  <a:gd name="T70" fmla="*/ 163 w 950"/>
                  <a:gd name="T71" fmla="*/ 214 h 454"/>
                  <a:gd name="T72" fmla="*/ 186 w 950"/>
                  <a:gd name="T73" fmla="*/ 224 h 454"/>
                  <a:gd name="T74" fmla="*/ 214 w 950"/>
                  <a:gd name="T75" fmla="*/ 227 h 454"/>
                  <a:gd name="T76" fmla="*/ 306 w 950"/>
                  <a:gd name="T77" fmla="*/ 208 h 454"/>
                  <a:gd name="T78" fmla="*/ 351 w 950"/>
                  <a:gd name="T79" fmla="*/ 196 h 454"/>
                  <a:gd name="T80" fmla="*/ 370 w 950"/>
                  <a:gd name="T81" fmla="*/ 189 h 454"/>
                  <a:gd name="T82" fmla="*/ 430 w 950"/>
                  <a:gd name="T83" fmla="*/ 172 h 454"/>
                  <a:gd name="T84" fmla="*/ 461 w 950"/>
                  <a:gd name="T85" fmla="*/ 140 h 454"/>
                  <a:gd name="T86" fmla="*/ 474 w 950"/>
                  <a:gd name="T87" fmla="*/ 109 h 454"/>
                  <a:gd name="T88" fmla="*/ 475 w 950"/>
                  <a:gd name="T89" fmla="*/ 51 h 454"/>
                  <a:gd name="T90" fmla="*/ 455 w 950"/>
                  <a:gd name="T91" fmla="*/ 58 h 454"/>
                  <a:gd name="T92" fmla="*/ 455 w 950"/>
                  <a:gd name="T93" fmla="*/ 58 h 45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50"/>
                  <a:gd name="T142" fmla="*/ 0 h 454"/>
                  <a:gd name="T143" fmla="*/ 950 w 950"/>
                  <a:gd name="T144" fmla="*/ 454 h 45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50" h="454">
                    <a:moveTo>
                      <a:pt x="909" y="116"/>
                    </a:moveTo>
                    <a:lnTo>
                      <a:pt x="901" y="226"/>
                    </a:lnTo>
                    <a:lnTo>
                      <a:pt x="867" y="285"/>
                    </a:lnTo>
                    <a:lnTo>
                      <a:pt x="850" y="312"/>
                    </a:lnTo>
                    <a:lnTo>
                      <a:pt x="654" y="374"/>
                    </a:lnTo>
                    <a:lnTo>
                      <a:pt x="487" y="426"/>
                    </a:lnTo>
                    <a:lnTo>
                      <a:pt x="380" y="414"/>
                    </a:lnTo>
                    <a:lnTo>
                      <a:pt x="304" y="380"/>
                    </a:lnTo>
                    <a:lnTo>
                      <a:pt x="268" y="357"/>
                    </a:lnTo>
                    <a:lnTo>
                      <a:pt x="251" y="348"/>
                    </a:lnTo>
                    <a:lnTo>
                      <a:pt x="106" y="213"/>
                    </a:lnTo>
                    <a:lnTo>
                      <a:pt x="78" y="192"/>
                    </a:lnTo>
                    <a:lnTo>
                      <a:pt x="40" y="152"/>
                    </a:lnTo>
                    <a:lnTo>
                      <a:pt x="28" y="83"/>
                    </a:lnTo>
                    <a:lnTo>
                      <a:pt x="51" y="55"/>
                    </a:lnTo>
                    <a:lnTo>
                      <a:pt x="66" y="38"/>
                    </a:lnTo>
                    <a:lnTo>
                      <a:pt x="133" y="55"/>
                    </a:lnTo>
                    <a:lnTo>
                      <a:pt x="167" y="110"/>
                    </a:lnTo>
                    <a:lnTo>
                      <a:pt x="169" y="186"/>
                    </a:lnTo>
                    <a:lnTo>
                      <a:pt x="177" y="218"/>
                    </a:lnTo>
                    <a:lnTo>
                      <a:pt x="186" y="129"/>
                    </a:lnTo>
                    <a:lnTo>
                      <a:pt x="190" y="82"/>
                    </a:lnTo>
                    <a:lnTo>
                      <a:pt x="249" y="70"/>
                    </a:lnTo>
                    <a:lnTo>
                      <a:pt x="78" y="4"/>
                    </a:lnTo>
                    <a:lnTo>
                      <a:pt x="28" y="0"/>
                    </a:lnTo>
                    <a:lnTo>
                      <a:pt x="2" y="82"/>
                    </a:lnTo>
                    <a:lnTo>
                      <a:pt x="0" y="180"/>
                    </a:lnTo>
                    <a:lnTo>
                      <a:pt x="23" y="256"/>
                    </a:lnTo>
                    <a:lnTo>
                      <a:pt x="27" y="298"/>
                    </a:lnTo>
                    <a:lnTo>
                      <a:pt x="47" y="342"/>
                    </a:lnTo>
                    <a:lnTo>
                      <a:pt x="66" y="371"/>
                    </a:lnTo>
                    <a:lnTo>
                      <a:pt x="87" y="378"/>
                    </a:lnTo>
                    <a:lnTo>
                      <a:pt x="135" y="348"/>
                    </a:lnTo>
                    <a:lnTo>
                      <a:pt x="160" y="321"/>
                    </a:lnTo>
                    <a:lnTo>
                      <a:pt x="277" y="397"/>
                    </a:lnTo>
                    <a:lnTo>
                      <a:pt x="325" y="428"/>
                    </a:lnTo>
                    <a:lnTo>
                      <a:pt x="372" y="447"/>
                    </a:lnTo>
                    <a:lnTo>
                      <a:pt x="428" y="454"/>
                    </a:lnTo>
                    <a:lnTo>
                      <a:pt x="612" y="416"/>
                    </a:lnTo>
                    <a:lnTo>
                      <a:pt x="701" y="391"/>
                    </a:lnTo>
                    <a:lnTo>
                      <a:pt x="739" y="378"/>
                    </a:lnTo>
                    <a:lnTo>
                      <a:pt x="859" y="344"/>
                    </a:lnTo>
                    <a:lnTo>
                      <a:pt x="922" y="279"/>
                    </a:lnTo>
                    <a:lnTo>
                      <a:pt x="948" y="218"/>
                    </a:lnTo>
                    <a:lnTo>
                      <a:pt x="950" y="101"/>
                    </a:lnTo>
                    <a:lnTo>
                      <a:pt x="909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1" name="Freeform 84"/>
              <p:cNvSpPr>
                <a:spLocks/>
              </p:cNvSpPr>
              <p:nvPr/>
            </p:nvSpPr>
            <p:spPr bwMode="auto">
              <a:xfrm>
                <a:off x="14" y="5489"/>
                <a:ext cx="1436" cy="201"/>
              </a:xfrm>
              <a:custGeom>
                <a:avLst/>
                <a:gdLst>
                  <a:gd name="T0" fmla="*/ 1415 w 2872"/>
                  <a:gd name="T1" fmla="*/ 0 h 403"/>
                  <a:gd name="T2" fmla="*/ 1409 w 2872"/>
                  <a:gd name="T3" fmla="*/ 8 h 403"/>
                  <a:gd name="T4" fmla="*/ 1385 w 2872"/>
                  <a:gd name="T5" fmla="*/ 29 h 403"/>
                  <a:gd name="T6" fmla="*/ 1364 w 2872"/>
                  <a:gd name="T7" fmla="*/ 42 h 403"/>
                  <a:gd name="T8" fmla="*/ 1337 w 2872"/>
                  <a:gd name="T9" fmla="*/ 56 h 403"/>
                  <a:gd name="T10" fmla="*/ 1302 w 2872"/>
                  <a:gd name="T11" fmla="*/ 69 h 403"/>
                  <a:gd name="T12" fmla="*/ 1259 w 2872"/>
                  <a:gd name="T13" fmla="*/ 80 h 403"/>
                  <a:gd name="T14" fmla="*/ 1169 w 2872"/>
                  <a:gd name="T15" fmla="*/ 105 h 403"/>
                  <a:gd name="T16" fmla="*/ 1130 w 2872"/>
                  <a:gd name="T17" fmla="*/ 118 h 403"/>
                  <a:gd name="T18" fmla="*/ 1094 w 2872"/>
                  <a:gd name="T19" fmla="*/ 131 h 403"/>
                  <a:gd name="T20" fmla="*/ 1043 w 2872"/>
                  <a:gd name="T21" fmla="*/ 151 h 403"/>
                  <a:gd name="T22" fmla="*/ 1024 w 2872"/>
                  <a:gd name="T23" fmla="*/ 158 h 403"/>
                  <a:gd name="T24" fmla="*/ 989 w 2872"/>
                  <a:gd name="T25" fmla="*/ 168 h 403"/>
                  <a:gd name="T26" fmla="*/ 912 w 2872"/>
                  <a:gd name="T27" fmla="*/ 169 h 403"/>
                  <a:gd name="T28" fmla="*/ 864 w 2872"/>
                  <a:gd name="T29" fmla="*/ 157 h 403"/>
                  <a:gd name="T30" fmla="*/ 816 w 2872"/>
                  <a:gd name="T31" fmla="*/ 142 h 403"/>
                  <a:gd name="T32" fmla="*/ 780 w 2872"/>
                  <a:gd name="T33" fmla="*/ 129 h 403"/>
                  <a:gd name="T34" fmla="*/ 766 w 2872"/>
                  <a:gd name="T35" fmla="*/ 123 h 403"/>
                  <a:gd name="T36" fmla="*/ 638 w 2872"/>
                  <a:gd name="T37" fmla="*/ 118 h 403"/>
                  <a:gd name="T38" fmla="*/ 201 w 2872"/>
                  <a:gd name="T39" fmla="*/ 113 h 403"/>
                  <a:gd name="T40" fmla="*/ 3 w 2872"/>
                  <a:gd name="T41" fmla="*/ 94 h 403"/>
                  <a:gd name="T42" fmla="*/ 0 w 2872"/>
                  <a:gd name="T43" fmla="*/ 123 h 403"/>
                  <a:gd name="T44" fmla="*/ 135 w 2872"/>
                  <a:gd name="T45" fmla="*/ 135 h 403"/>
                  <a:gd name="T46" fmla="*/ 246 w 2872"/>
                  <a:gd name="T47" fmla="*/ 144 h 403"/>
                  <a:gd name="T48" fmla="*/ 335 w 2872"/>
                  <a:gd name="T49" fmla="*/ 148 h 403"/>
                  <a:gd name="T50" fmla="*/ 645 w 2872"/>
                  <a:gd name="T51" fmla="*/ 148 h 403"/>
                  <a:gd name="T52" fmla="*/ 739 w 2872"/>
                  <a:gd name="T53" fmla="*/ 153 h 403"/>
                  <a:gd name="T54" fmla="*/ 759 w 2872"/>
                  <a:gd name="T55" fmla="*/ 159 h 403"/>
                  <a:gd name="T56" fmla="*/ 806 w 2872"/>
                  <a:gd name="T57" fmla="*/ 175 h 403"/>
                  <a:gd name="T58" fmla="*/ 860 w 2872"/>
                  <a:gd name="T59" fmla="*/ 192 h 403"/>
                  <a:gd name="T60" fmla="*/ 903 w 2872"/>
                  <a:gd name="T61" fmla="*/ 201 h 403"/>
                  <a:gd name="T62" fmla="*/ 1018 w 2872"/>
                  <a:gd name="T63" fmla="*/ 196 h 403"/>
                  <a:gd name="T64" fmla="*/ 1030 w 2872"/>
                  <a:gd name="T65" fmla="*/ 189 h 403"/>
                  <a:gd name="T66" fmla="*/ 1063 w 2872"/>
                  <a:gd name="T67" fmla="*/ 173 h 403"/>
                  <a:gd name="T68" fmla="*/ 1107 w 2872"/>
                  <a:gd name="T69" fmla="*/ 154 h 403"/>
                  <a:gd name="T70" fmla="*/ 1158 w 2872"/>
                  <a:gd name="T71" fmla="*/ 139 h 403"/>
                  <a:gd name="T72" fmla="*/ 1210 w 2872"/>
                  <a:gd name="T73" fmla="*/ 127 h 403"/>
                  <a:gd name="T74" fmla="*/ 1259 w 2872"/>
                  <a:gd name="T75" fmla="*/ 113 h 403"/>
                  <a:gd name="T76" fmla="*/ 1311 w 2872"/>
                  <a:gd name="T77" fmla="*/ 96 h 403"/>
                  <a:gd name="T78" fmla="*/ 1321 w 2872"/>
                  <a:gd name="T79" fmla="*/ 92 h 403"/>
                  <a:gd name="T80" fmla="*/ 1346 w 2872"/>
                  <a:gd name="T81" fmla="*/ 77 h 403"/>
                  <a:gd name="T82" fmla="*/ 1375 w 2872"/>
                  <a:gd name="T83" fmla="*/ 60 h 403"/>
                  <a:gd name="T84" fmla="*/ 1399 w 2872"/>
                  <a:gd name="T85" fmla="*/ 43 h 403"/>
                  <a:gd name="T86" fmla="*/ 1436 w 2872"/>
                  <a:gd name="T87" fmla="*/ 8 h 403"/>
                  <a:gd name="T88" fmla="*/ 1415 w 2872"/>
                  <a:gd name="T89" fmla="*/ 0 h 403"/>
                  <a:gd name="T90" fmla="*/ 1415 w 2872"/>
                  <a:gd name="T91" fmla="*/ 0 h 40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72"/>
                  <a:gd name="T139" fmla="*/ 0 h 403"/>
                  <a:gd name="T140" fmla="*/ 2872 w 2872"/>
                  <a:gd name="T141" fmla="*/ 403 h 40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72" h="403">
                    <a:moveTo>
                      <a:pt x="2830" y="0"/>
                    </a:moveTo>
                    <a:lnTo>
                      <a:pt x="2817" y="17"/>
                    </a:lnTo>
                    <a:lnTo>
                      <a:pt x="2769" y="58"/>
                    </a:lnTo>
                    <a:lnTo>
                      <a:pt x="2727" y="85"/>
                    </a:lnTo>
                    <a:lnTo>
                      <a:pt x="2674" y="112"/>
                    </a:lnTo>
                    <a:lnTo>
                      <a:pt x="2604" y="138"/>
                    </a:lnTo>
                    <a:lnTo>
                      <a:pt x="2518" y="161"/>
                    </a:lnTo>
                    <a:lnTo>
                      <a:pt x="2338" y="211"/>
                    </a:lnTo>
                    <a:lnTo>
                      <a:pt x="2260" y="237"/>
                    </a:lnTo>
                    <a:lnTo>
                      <a:pt x="2187" y="262"/>
                    </a:lnTo>
                    <a:lnTo>
                      <a:pt x="2085" y="302"/>
                    </a:lnTo>
                    <a:lnTo>
                      <a:pt x="2047" y="317"/>
                    </a:lnTo>
                    <a:lnTo>
                      <a:pt x="1978" y="336"/>
                    </a:lnTo>
                    <a:lnTo>
                      <a:pt x="1823" y="338"/>
                    </a:lnTo>
                    <a:lnTo>
                      <a:pt x="1727" y="315"/>
                    </a:lnTo>
                    <a:lnTo>
                      <a:pt x="1632" y="285"/>
                    </a:lnTo>
                    <a:lnTo>
                      <a:pt x="1560" y="258"/>
                    </a:lnTo>
                    <a:lnTo>
                      <a:pt x="1532" y="247"/>
                    </a:lnTo>
                    <a:lnTo>
                      <a:pt x="1275" y="237"/>
                    </a:lnTo>
                    <a:lnTo>
                      <a:pt x="401" y="226"/>
                    </a:lnTo>
                    <a:lnTo>
                      <a:pt x="5" y="188"/>
                    </a:lnTo>
                    <a:lnTo>
                      <a:pt x="0" y="247"/>
                    </a:lnTo>
                    <a:lnTo>
                      <a:pt x="269" y="271"/>
                    </a:lnTo>
                    <a:lnTo>
                      <a:pt x="492" y="289"/>
                    </a:lnTo>
                    <a:lnTo>
                      <a:pt x="669" y="296"/>
                    </a:lnTo>
                    <a:lnTo>
                      <a:pt x="1290" y="296"/>
                    </a:lnTo>
                    <a:lnTo>
                      <a:pt x="1478" y="306"/>
                    </a:lnTo>
                    <a:lnTo>
                      <a:pt x="1518" y="319"/>
                    </a:lnTo>
                    <a:lnTo>
                      <a:pt x="1611" y="351"/>
                    </a:lnTo>
                    <a:lnTo>
                      <a:pt x="1720" y="384"/>
                    </a:lnTo>
                    <a:lnTo>
                      <a:pt x="1805" y="403"/>
                    </a:lnTo>
                    <a:lnTo>
                      <a:pt x="2035" y="393"/>
                    </a:lnTo>
                    <a:lnTo>
                      <a:pt x="2060" y="378"/>
                    </a:lnTo>
                    <a:lnTo>
                      <a:pt x="2125" y="346"/>
                    </a:lnTo>
                    <a:lnTo>
                      <a:pt x="2214" y="308"/>
                    </a:lnTo>
                    <a:lnTo>
                      <a:pt x="2315" y="279"/>
                    </a:lnTo>
                    <a:lnTo>
                      <a:pt x="2419" y="254"/>
                    </a:lnTo>
                    <a:lnTo>
                      <a:pt x="2518" y="226"/>
                    </a:lnTo>
                    <a:lnTo>
                      <a:pt x="2621" y="193"/>
                    </a:lnTo>
                    <a:lnTo>
                      <a:pt x="2642" y="184"/>
                    </a:lnTo>
                    <a:lnTo>
                      <a:pt x="2691" y="155"/>
                    </a:lnTo>
                    <a:lnTo>
                      <a:pt x="2750" y="121"/>
                    </a:lnTo>
                    <a:lnTo>
                      <a:pt x="2798" y="87"/>
                    </a:lnTo>
                    <a:lnTo>
                      <a:pt x="2872" y="17"/>
                    </a:lnTo>
                    <a:lnTo>
                      <a:pt x="28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2" name="Freeform 85"/>
              <p:cNvSpPr>
                <a:spLocks/>
              </p:cNvSpPr>
              <p:nvPr/>
            </p:nvSpPr>
            <p:spPr bwMode="auto">
              <a:xfrm>
                <a:off x="12" y="5339"/>
                <a:ext cx="885" cy="214"/>
              </a:xfrm>
              <a:custGeom>
                <a:avLst/>
                <a:gdLst>
                  <a:gd name="T0" fmla="*/ 6 w 1769"/>
                  <a:gd name="T1" fmla="*/ 0 h 430"/>
                  <a:gd name="T2" fmla="*/ 204 w 1769"/>
                  <a:gd name="T3" fmla="*/ 27 h 430"/>
                  <a:gd name="T4" fmla="*/ 236 w 1769"/>
                  <a:gd name="T5" fmla="*/ 38 h 430"/>
                  <a:gd name="T6" fmla="*/ 268 w 1769"/>
                  <a:gd name="T7" fmla="*/ 50 h 430"/>
                  <a:gd name="T8" fmla="*/ 300 w 1769"/>
                  <a:gd name="T9" fmla="*/ 63 h 430"/>
                  <a:gd name="T10" fmla="*/ 331 w 1769"/>
                  <a:gd name="T11" fmla="*/ 75 h 430"/>
                  <a:gd name="T12" fmla="*/ 378 w 1769"/>
                  <a:gd name="T13" fmla="*/ 94 h 430"/>
                  <a:gd name="T14" fmla="*/ 397 w 1769"/>
                  <a:gd name="T15" fmla="*/ 102 h 430"/>
                  <a:gd name="T16" fmla="*/ 499 w 1769"/>
                  <a:gd name="T17" fmla="*/ 97 h 430"/>
                  <a:gd name="T18" fmla="*/ 446 w 1769"/>
                  <a:gd name="T19" fmla="*/ 43 h 430"/>
                  <a:gd name="T20" fmla="*/ 580 w 1769"/>
                  <a:gd name="T21" fmla="*/ 91 h 430"/>
                  <a:gd name="T22" fmla="*/ 708 w 1769"/>
                  <a:gd name="T23" fmla="*/ 123 h 430"/>
                  <a:gd name="T24" fmla="*/ 885 w 1769"/>
                  <a:gd name="T25" fmla="*/ 161 h 430"/>
                  <a:gd name="T26" fmla="*/ 708 w 1769"/>
                  <a:gd name="T27" fmla="*/ 161 h 430"/>
                  <a:gd name="T28" fmla="*/ 816 w 1769"/>
                  <a:gd name="T29" fmla="*/ 209 h 430"/>
                  <a:gd name="T30" fmla="*/ 617 w 1769"/>
                  <a:gd name="T31" fmla="*/ 155 h 430"/>
                  <a:gd name="T32" fmla="*/ 574 w 1769"/>
                  <a:gd name="T33" fmla="*/ 123 h 430"/>
                  <a:gd name="T34" fmla="*/ 521 w 1769"/>
                  <a:gd name="T35" fmla="*/ 139 h 430"/>
                  <a:gd name="T36" fmla="*/ 355 w 1769"/>
                  <a:gd name="T37" fmla="*/ 214 h 430"/>
                  <a:gd name="T38" fmla="*/ 402 w 1769"/>
                  <a:gd name="T39" fmla="*/ 155 h 430"/>
                  <a:gd name="T40" fmla="*/ 317 w 1769"/>
                  <a:gd name="T41" fmla="*/ 112 h 430"/>
                  <a:gd name="T42" fmla="*/ 146 w 1769"/>
                  <a:gd name="T43" fmla="*/ 54 h 430"/>
                  <a:gd name="T44" fmla="*/ 60 w 1769"/>
                  <a:gd name="T45" fmla="*/ 43 h 430"/>
                  <a:gd name="T46" fmla="*/ 0 w 1769"/>
                  <a:gd name="T47" fmla="*/ 64 h 430"/>
                  <a:gd name="T48" fmla="*/ 6 w 1769"/>
                  <a:gd name="T49" fmla="*/ 0 h 430"/>
                  <a:gd name="T50" fmla="*/ 6 w 1769"/>
                  <a:gd name="T51" fmla="*/ 0 h 4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69"/>
                  <a:gd name="T79" fmla="*/ 0 h 430"/>
                  <a:gd name="T80" fmla="*/ 1769 w 1769"/>
                  <a:gd name="T81" fmla="*/ 430 h 43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69" h="430">
                    <a:moveTo>
                      <a:pt x="11" y="0"/>
                    </a:moveTo>
                    <a:lnTo>
                      <a:pt x="408" y="55"/>
                    </a:lnTo>
                    <a:lnTo>
                      <a:pt x="471" y="76"/>
                    </a:lnTo>
                    <a:lnTo>
                      <a:pt x="536" y="101"/>
                    </a:lnTo>
                    <a:lnTo>
                      <a:pt x="600" y="126"/>
                    </a:lnTo>
                    <a:lnTo>
                      <a:pt x="661" y="150"/>
                    </a:lnTo>
                    <a:lnTo>
                      <a:pt x="756" y="188"/>
                    </a:lnTo>
                    <a:lnTo>
                      <a:pt x="794" y="205"/>
                    </a:lnTo>
                    <a:lnTo>
                      <a:pt x="998" y="194"/>
                    </a:lnTo>
                    <a:lnTo>
                      <a:pt x="891" y="86"/>
                    </a:lnTo>
                    <a:lnTo>
                      <a:pt x="1159" y="183"/>
                    </a:lnTo>
                    <a:lnTo>
                      <a:pt x="1416" y="247"/>
                    </a:lnTo>
                    <a:lnTo>
                      <a:pt x="1769" y="323"/>
                    </a:lnTo>
                    <a:lnTo>
                      <a:pt x="1416" y="323"/>
                    </a:lnTo>
                    <a:lnTo>
                      <a:pt x="1631" y="420"/>
                    </a:lnTo>
                    <a:lnTo>
                      <a:pt x="1233" y="312"/>
                    </a:lnTo>
                    <a:lnTo>
                      <a:pt x="1148" y="247"/>
                    </a:lnTo>
                    <a:lnTo>
                      <a:pt x="1041" y="280"/>
                    </a:lnTo>
                    <a:lnTo>
                      <a:pt x="709" y="430"/>
                    </a:lnTo>
                    <a:lnTo>
                      <a:pt x="804" y="312"/>
                    </a:lnTo>
                    <a:lnTo>
                      <a:pt x="633" y="226"/>
                    </a:lnTo>
                    <a:lnTo>
                      <a:pt x="291" y="108"/>
                    </a:lnTo>
                    <a:lnTo>
                      <a:pt x="119" y="86"/>
                    </a:lnTo>
                    <a:lnTo>
                      <a:pt x="0" y="12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3" name="Freeform 86"/>
              <p:cNvSpPr>
                <a:spLocks/>
              </p:cNvSpPr>
              <p:nvPr/>
            </p:nvSpPr>
            <p:spPr bwMode="auto">
              <a:xfrm>
                <a:off x="796" y="5446"/>
                <a:ext cx="434" cy="145"/>
              </a:xfrm>
              <a:custGeom>
                <a:avLst/>
                <a:gdLst>
                  <a:gd name="T0" fmla="*/ 0 w 869"/>
                  <a:gd name="T1" fmla="*/ 107 h 291"/>
                  <a:gd name="T2" fmla="*/ 26 w 869"/>
                  <a:gd name="T3" fmla="*/ 114 h 291"/>
                  <a:gd name="T4" fmla="*/ 92 w 869"/>
                  <a:gd name="T5" fmla="*/ 123 h 291"/>
                  <a:gd name="T6" fmla="*/ 176 w 869"/>
                  <a:gd name="T7" fmla="*/ 125 h 291"/>
                  <a:gd name="T8" fmla="*/ 257 w 869"/>
                  <a:gd name="T9" fmla="*/ 107 h 291"/>
                  <a:gd name="T10" fmla="*/ 293 w 869"/>
                  <a:gd name="T11" fmla="*/ 90 h 291"/>
                  <a:gd name="T12" fmla="*/ 326 w 869"/>
                  <a:gd name="T13" fmla="*/ 72 h 291"/>
                  <a:gd name="T14" fmla="*/ 355 w 869"/>
                  <a:gd name="T15" fmla="*/ 55 h 291"/>
                  <a:gd name="T16" fmla="*/ 382 w 869"/>
                  <a:gd name="T17" fmla="*/ 38 h 291"/>
                  <a:gd name="T18" fmla="*/ 403 w 869"/>
                  <a:gd name="T19" fmla="*/ 23 h 291"/>
                  <a:gd name="T20" fmla="*/ 420 w 869"/>
                  <a:gd name="T21" fmla="*/ 11 h 291"/>
                  <a:gd name="T22" fmla="*/ 434 w 869"/>
                  <a:gd name="T23" fmla="*/ 0 h 291"/>
                  <a:gd name="T24" fmla="*/ 343 w 869"/>
                  <a:gd name="T25" fmla="*/ 91 h 291"/>
                  <a:gd name="T26" fmla="*/ 331 w 869"/>
                  <a:gd name="T27" fmla="*/ 99 h 291"/>
                  <a:gd name="T28" fmla="*/ 300 w 869"/>
                  <a:gd name="T29" fmla="*/ 114 h 291"/>
                  <a:gd name="T30" fmla="*/ 255 w 869"/>
                  <a:gd name="T31" fmla="*/ 132 h 291"/>
                  <a:gd name="T32" fmla="*/ 197 w 869"/>
                  <a:gd name="T33" fmla="*/ 145 h 291"/>
                  <a:gd name="T34" fmla="*/ 133 w 869"/>
                  <a:gd name="T35" fmla="*/ 143 h 291"/>
                  <a:gd name="T36" fmla="*/ 69 w 869"/>
                  <a:gd name="T37" fmla="*/ 130 h 291"/>
                  <a:gd name="T38" fmla="*/ 20 w 869"/>
                  <a:gd name="T39" fmla="*/ 115 h 291"/>
                  <a:gd name="T40" fmla="*/ 0 w 869"/>
                  <a:gd name="T41" fmla="*/ 107 h 291"/>
                  <a:gd name="T42" fmla="*/ 0 w 869"/>
                  <a:gd name="T43" fmla="*/ 107 h 2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9"/>
                  <a:gd name="T67" fmla="*/ 0 h 291"/>
                  <a:gd name="T68" fmla="*/ 869 w 869"/>
                  <a:gd name="T69" fmla="*/ 291 h 2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9" h="291">
                    <a:moveTo>
                      <a:pt x="0" y="215"/>
                    </a:moveTo>
                    <a:lnTo>
                      <a:pt x="53" y="228"/>
                    </a:lnTo>
                    <a:lnTo>
                      <a:pt x="184" y="247"/>
                    </a:lnTo>
                    <a:lnTo>
                      <a:pt x="352" y="251"/>
                    </a:lnTo>
                    <a:lnTo>
                      <a:pt x="515" y="215"/>
                    </a:lnTo>
                    <a:lnTo>
                      <a:pt x="586" y="181"/>
                    </a:lnTo>
                    <a:lnTo>
                      <a:pt x="652" y="144"/>
                    </a:lnTo>
                    <a:lnTo>
                      <a:pt x="711" y="110"/>
                    </a:lnTo>
                    <a:lnTo>
                      <a:pt x="764" y="76"/>
                    </a:lnTo>
                    <a:lnTo>
                      <a:pt x="806" y="46"/>
                    </a:lnTo>
                    <a:lnTo>
                      <a:pt x="840" y="23"/>
                    </a:lnTo>
                    <a:lnTo>
                      <a:pt x="869" y="0"/>
                    </a:lnTo>
                    <a:lnTo>
                      <a:pt x="686" y="182"/>
                    </a:lnTo>
                    <a:lnTo>
                      <a:pt x="663" y="198"/>
                    </a:lnTo>
                    <a:lnTo>
                      <a:pt x="601" y="228"/>
                    </a:lnTo>
                    <a:lnTo>
                      <a:pt x="510" y="264"/>
                    </a:lnTo>
                    <a:lnTo>
                      <a:pt x="395" y="291"/>
                    </a:lnTo>
                    <a:lnTo>
                      <a:pt x="266" y="287"/>
                    </a:lnTo>
                    <a:lnTo>
                      <a:pt x="139" y="260"/>
                    </a:lnTo>
                    <a:lnTo>
                      <a:pt x="40" y="23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4" name="Freeform 87"/>
              <p:cNvSpPr>
                <a:spLocks/>
              </p:cNvSpPr>
              <p:nvPr/>
            </p:nvSpPr>
            <p:spPr bwMode="auto">
              <a:xfrm>
                <a:off x="2092" y="4568"/>
                <a:ext cx="41" cy="65"/>
              </a:xfrm>
              <a:custGeom>
                <a:avLst/>
                <a:gdLst>
                  <a:gd name="T0" fmla="*/ 14 w 82"/>
                  <a:gd name="T1" fmla="*/ 4 h 129"/>
                  <a:gd name="T2" fmla="*/ 7 w 82"/>
                  <a:gd name="T3" fmla="*/ 0 h 129"/>
                  <a:gd name="T4" fmla="*/ 0 w 82"/>
                  <a:gd name="T5" fmla="*/ 10 h 129"/>
                  <a:gd name="T6" fmla="*/ 10 w 82"/>
                  <a:gd name="T7" fmla="*/ 38 h 129"/>
                  <a:gd name="T8" fmla="*/ 20 w 82"/>
                  <a:gd name="T9" fmla="*/ 53 h 129"/>
                  <a:gd name="T10" fmla="*/ 35 w 82"/>
                  <a:gd name="T11" fmla="*/ 65 h 129"/>
                  <a:gd name="T12" fmla="*/ 41 w 82"/>
                  <a:gd name="T13" fmla="*/ 41 h 129"/>
                  <a:gd name="T14" fmla="*/ 14 w 82"/>
                  <a:gd name="T15" fmla="*/ 4 h 129"/>
                  <a:gd name="T16" fmla="*/ 14 w 82"/>
                  <a:gd name="T17" fmla="*/ 4 h 1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"/>
                  <a:gd name="T28" fmla="*/ 0 h 129"/>
                  <a:gd name="T29" fmla="*/ 82 w 82"/>
                  <a:gd name="T30" fmla="*/ 129 h 1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" h="129">
                    <a:moveTo>
                      <a:pt x="27" y="8"/>
                    </a:moveTo>
                    <a:lnTo>
                      <a:pt x="13" y="0"/>
                    </a:lnTo>
                    <a:lnTo>
                      <a:pt x="0" y="19"/>
                    </a:lnTo>
                    <a:lnTo>
                      <a:pt x="19" y="76"/>
                    </a:lnTo>
                    <a:lnTo>
                      <a:pt x="40" y="106"/>
                    </a:lnTo>
                    <a:lnTo>
                      <a:pt x="70" y="129"/>
                    </a:lnTo>
                    <a:lnTo>
                      <a:pt x="82" y="82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5" name="Freeform 88"/>
              <p:cNvSpPr>
                <a:spLocks/>
              </p:cNvSpPr>
              <p:nvPr/>
            </p:nvSpPr>
            <p:spPr bwMode="auto">
              <a:xfrm>
                <a:off x="2153" y="4574"/>
                <a:ext cx="621" cy="149"/>
              </a:xfrm>
              <a:custGeom>
                <a:avLst/>
                <a:gdLst>
                  <a:gd name="T0" fmla="*/ 7 w 1243"/>
                  <a:gd name="T1" fmla="*/ 57 h 299"/>
                  <a:gd name="T2" fmla="*/ 52 w 1243"/>
                  <a:gd name="T3" fmla="*/ 57 h 299"/>
                  <a:gd name="T4" fmla="*/ 76 w 1243"/>
                  <a:gd name="T5" fmla="*/ 68 h 299"/>
                  <a:gd name="T6" fmla="*/ 110 w 1243"/>
                  <a:gd name="T7" fmla="*/ 89 h 299"/>
                  <a:gd name="T8" fmla="*/ 140 w 1243"/>
                  <a:gd name="T9" fmla="*/ 110 h 299"/>
                  <a:gd name="T10" fmla="*/ 154 w 1243"/>
                  <a:gd name="T11" fmla="*/ 120 h 299"/>
                  <a:gd name="T12" fmla="*/ 170 w 1243"/>
                  <a:gd name="T13" fmla="*/ 124 h 299"/>
                  <a:gd name="T14" fmla="*/ 212 w 1243"/>
                  <a:gd name="T15" fmla="*/ 135 h 299"/>
                  <a:gd name="T16" fmla="*/ 269 w 1243"/>
                  <a:gd name="T17" fmla="*/ 145 h 299"/>
                  <a:gd name="T18" fmla="*/ 332 w 1243"/>
                  <a:gd name="T19" fmla="*/ 149 h 299"/>
                  <a:gd name="T20" fmla="*/ 436 w 1243"/>
                  <a:gd name="T21" fmla="*/ 130 h 299"/>
                  <a:gd name="T22" fmla="*/ 477 w 1243"/>
                  <a:gd name="T23" fmla="*/ 114 h 299"/>
                  <a:gd name="T24" fmla="*/ 536 w 1243"/>
                  <a:gd name="T25" fmla="*/ 74 h 299"/>
                  <a:gd name="T26" fmla="*/ 578 w 1243"/>
                  <a:gd name="T27" fmla="*/ 43 h 299"/>
                  <a:gd name="T28" fmla="*/ 621 w 1243"/>
                  <a:gd name="T29" fmla="*/ 0 h 299"/>
                  <a:gd name="T30" fmla="*/ 553 w 1243"/>
                  <a:gd name="T31" fmla="*/ 51 h 299"/>
                  <a:gd name="T32" fmla="*/ 536 w 1243"/>
                  <a:gd name="T33" fmla="*/ 55 h 299"/>
                  <a:gd name="T34" fmla="*/ 506 w 1243"/>
                  <a:gd name="T35" fmla="*/ 78 h 299"/>
                  <a:gd name="T36" fmla="*/ 491 w 1243"/>
                  <a:gd name="T37" fmla="*/ 88 h 299"/>
                  <a:gd name="T38" fmla="*/ 474 w 1243"/>
                  <a:gd name="T39" fmla="*/ 98 h 299"/>
                  <a:gd name="T40" fmla="*/ 434 w 1243"/>
                  <a:gd name="T41" fmla="*/ 114 h 299"/>
                  <a:gd name="T42" fmla="*/ 355 w 1243"/>
                  <a:gd name="T43" fmla="*/ 127 h 299"/>
                  <a:gd name="T44" fmla="*/ 320 w 1243"/>
                  <a:gd name="T45" fmla="*/ 129 h 299"/>
                  <a:gd name="T46" fmla="*/ 240 w 1243"/>
                  <a:gd name="T47" fmla="*/ 127 h 299"/>
                  <a:gd name="T48" fmla="*/ 136 w 1243"/>
                  <a:gd name="T49" fmla="*/ 92 h 299"/>
                  <a:gd name="T50" fmla="*/ 91 w 1243"/>
                  <a:gd name="T51" fmla="*/ 59 h 299"/>
                  <a:gd name="T52" fmla="*/ 81 w 1243"/>
                  <a:gd name="T53" fmla="*/ 43 h 299"/>
                  <a:gd name="T54" fmla="*/ 40 w 1243"/>
                  <a:gd name="T55" fmla="*/ 39 h 299"/>
                  <a:gd name="T56" fmla="*/ 31 w 1243"/>
                  <a:gd name="T57" fmla="*/ 49 h 299"/>
                  <a:gd name="T58" fmla="*/ 13 w 1243"/>
                  <a:gd name="T59" fmla="*/ 31 h 299"/>
                  <a:gd name="T60" fmla="*/ 0 w 1243"/>
                  <a:gd name="T61" fmla="*/ 39 h 299"/>
                  <a:gd name="T62" fmla="*/ 7 w 1243"/>
                  <a:gd name="T63" fmla="*/ 57 h 299"/>
                  <a:gd name="T64" fmla="*/ 7 w 1243"/>
                  <a:gd name="T65" fmla="*/ 57 h 2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43"/>
                  <a:gd name="T100" fmla="*/ 0 h 299"/>
                  <a:gd name="T101" fmla="*/ 1243 w 1243"/>
                  <a:gd name="T102" fmla="*/ 299 h 2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43" h="299">
                    <a:moveTo>
                      <a:pt x="15" y="114"/>
                    </a:moveTo>
                    <a:lnTo>
                      <a:pt x="104" y="114"/>
                    </a:lnTo>
                    <a:lnTo>
                      <a:pt x="152" y="137"/>
                    </a:lnTo>
                    <a:lnTo>
                      <a:pt x="220" y="179"/>
                    </a:lnTo>
                    <a:lnTo>
                      <a:pt x="281" y="221"/>
                    </a:lnTo>
                    <a:lnTo>
                      <a:pt x="308" y="240"/>
                    </a:lnTo>
                    <a:lnTo>
                      <a:pt x="340" y="249"/>
                    </a:lnTo>
                    <a:lnTo>
                      <a:pt x="424" y="270"/>
                    </a:lnTo>
                    <a:lnTo>
                      <a:pt x="538" y="291"/>
                    </a:lnTo>
                    <a:lnTo>
                      <a:pt x="665" y="299"/>
                    </a:lnTo>
                    <a:lnTo>
                      <a:pt x="872" y="261"/>
                    </a:lnTo>
                    <a:lnTo>
                      <a:pt x="954" y="229"/>
                    </a:lnTo>
                    <a:lnTo>
                      <a:pt x="1072" y="149"/>
                    </a:lnTo>
                    <a:lnTo>
                      <a:pt x="1157" y="86"/>
                    </a:lnTo>
                    <a:lnTo>
                      <a:pt x="1243" y="0"/>
                    </a:lnTo>
                    <a:lnTo>
                      <a:pt x="1106" y="103"/>
                    </a:lnTo>
                    <a:lnTo>
                      <a:pt x="1072" y="111"/>
                    </a:lnTo>
                    <a:lnTo>
                      <a:pt x="1013" y="156"/>
                    </a:lnTo>
                    <a:lnTo>
                      <a:pt x="982" y="177"/>
                    </a:lnTo>
                    <a:lnTo>
                      <a:pt x="948" y="196"/>
                    </a:lnTo>
                    <a:lnTo>
                      <a:pt x="868" y="229"/>
                    </a:lnTo>
                    <a:lnTo>
                      <a:pt x="711" y="255"/>
                    </a:lnTo>
                    <a:lnTo>
                      <a:pt x="640" y="259"/>
                    </a:lnTo>
                    <a:lnTo>
                      <a:pt x="481" y="255"/>
                    </a:lnTo>
                    <a:lnTo>
                      <a:pt x="273" y="185"/>
                    </a:lnTo>
                    <a:lnTo>
                      <a:pt x="182" y="118"/>
                    </a:lnTo>
                    <a:lnTo>
                      <a:pt x="163" y="86"/>
                    </a:lnTo>
                    <a:lnTo>
                      <a:pt x="81" y="78"/>
                    </a:lnTo>
                    <a:lnTo>
                      <a:pt x="62" y="99"/>
                    </a:lnTo>
                    <a:lnTo>
                      <a:pt x="26" y="63"/>
                    </a:lnTo>
                    <a:lnTo>
                      <a:pt x="0" y="78"/>
                    </a:lnTo>
                    <a:lnTo>
                      <a:pt x="15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6" name="Freeform 89"/>
              <p:cNvSpPr>
                <a:spLocks/>
              </p:cNvSpPr>
              <p:nvPr/>
            </p:nvSpPr>
            <p:spPr bwMode="auto">
              <a:xfrm>
                <a:off x="2240" y="4447"/>
                <a:ext cx="551" cy="238"/>
              </a:xfrm>
              <a:custGeom>
                <a:avLst/>
                <a:gdLst>
                  <a:gd name="T0" fmla="*/ 0 w 1101"/>
                  <a:gd name="T1" fmla="*/ 170 h 477"/>
                  <a:gd name="T2" fmla="*/ 48 w 1101"/>
                  <a:gd name="T3" fmla="*/ 190 h 477"/>
                  <a:gd name="T4" fmla="*/ 57 w 1101"/>
                  <a:gd name="T5" fmla="*/ 196 h 477"/>
                  <a:gd name="T6" fmla="*/ 81 w 1101"/>
                  <a:gd name="T7" fmla="*/ 212 h 477"/>
                  <a:gd name="T8" fmla="*/ 122 w 1101"/>
                  <a:gd name="T9" fmla="*/ 229 h 477"/>
                  <a:gd name="T10" fmla="*/ 177 w 1101"/>
                  <a:gd name="T11" fmla="*/ 238 h 477"/>
                  <a:gd name="T12" fmla="*/ 282 w 1101"/>
                  <a:gd name="T13" fmla="*/ 236 h 477"/>
                  <a:gd name="T14" fmla="*/ 326 w 1101"/>
                  <a:gd name="T15" fmla="*/ 229 h 477"/>
                  <a:gd name="T16" fmla="*/ 355 w 1101"/>
                  <a:gd name="T17" fmla="*/ 219 h 477"/>
                  <a:gd name="T18" fmla="*/ 384 w 1101"/>
                  <a:gd name="T19" fmla="*/ 207 h 477"/>
                  <a:gd name="T20" fmla="*/ 416 w 1101"/>
                  <a:gd name="T21" fmla="*/ 190 h 477"/>
                  <a:gd name="T22" fmla="*/ 445 w 1101"/>
                  <a:gd name="T23" fmla="*/ 168 h 477"/>
                  <a:gd name="T24" fmla="*/ 471 w 1101"/>
                  <a:gd name="T25" fmla="*/ 144 h 477"/>
                  <a:gd name="T26" fmla="*/ 496 w 1101"/>
                  <a:gd name="T27" fmla="*/ 117 h 477"/>
                  <a:gd name="T28" fmla="*/ 535 w 1101"/>
                  <a:gd name="T29" fmla="*/ 57 h 477"/>
                  <a:gd name="T30" fmla="*/ 551 w 1101"/>
                  <a:gd name="T31" fmla="*/ 0 h 477"/>
                  <a:gd name="T32" fmla="*/ 516 w 1101"/>
                  <a:gd name="T33" fmla="*/ 66 h 477"/>
                  <a:gd name="T34" fmla="*/ 503 w 1101"/>
                  <a:gd name="T35" fmla="*/ 80 h 477"/>
                  <a:gd name="T36" fmla="*/ 474 w 1101"/>
                  <a:gd name="T37" fmla="*/ 112 h 477"/>
                  <a:gd name="T38" fmla="*/ 457 w 1101"/>
                  <a:gd name="T39" fmla="*/ 130 h 477"/>
                  <a:gd name="T40" fmla="*/ 440 w 1101"/>
                  <a:gd name="T41" fmla="*/ 146 h 477"/>
                  <a:gd name="T42" fmla="*/ 409 w 1101"/>
                  <a:gd name="T43" fmla="*/ 170 h 477"/>
                  <a:gd name="T44" fmla="*/ 381 w 1101"/>
                  <a:gd name="T45" fmla="*/ 185 h 477"/>
                  <a:gd name="T46" fmla="*/ 344 w 1101"/>
                  <a:gd name="T47" fmla="*/ 199 h 477"/>
                  <a:gd name="T48" fmla="*/ 307 w 1101"/>
                  <a:gd name="T49" fmla="*/ 212 h 477"/>
                  <a:gd name="T50" fmla="*/ 272 w 1101"/>
                  <a:gd name="T51" fmla="*/ 217 h 477"/>
                  <a:gd name="T52" fmla="*/ 161 w 1101"/>
                  <a:gd name="T53" fmla="*/ 212 h 477"/>
                  <a:gd name="T54" fmla="*/ 79 w 1101"/>
                  <a:gd name="T55" fmla="*/ 180 h 477"/>
                  <a:gd name="T56" fmla="*/ 42 w 1101"/>
                  <a:gd name="T57" fmla="*/ 155 h 477"/>
                  <a:gd name="T58" fmla="*/ 33 w 1101"/>
                  <a:gd name="T59" fmla="*/ 150 h 477"/>
                  <a:gd name="T60" fmla="*/ 19 w 1101"/>
                  <a:gd name="T61" fmla="*/ 147 h 477"/>
                  <a:gd name="T62" fmla="*/ 2 w 1101"/>
                  <a:gd name="T63" fmla="*/ 158 h 477"/>
                  <a:gd name="T64" fmla="*/ 0 w 1101"/>
                  <a:gd name="T65" fmla="*/ 170 h 477"/>
                  <a:gd name="T66" fmla="*/ 0 w 1101"/>
                  <a:gd name="T67" fmla="*/ 170 h 4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01"/>
                  <a:gd name="T103" fmla="*/ 0 h 477"/>
                  <a:gd name="T104" fmla="*/ 1101 w 1101"/>
                  <a:gd name="T105" fmla="*/ 477 h 4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01" h="477">
                    <a:moveTo>
                      <a:pt x="0" y="340"/>
                    </a:moveTo>
                    <a:lnTo>
                      <a:pt x="96" y="380"/>
                    </a:lnTo>
                    <a:lnTo>
                      <a:pt x="113" y="393"/>
                    </a:lnTo>
                    <a:lnTo>
                      <a:pt x="162" y="424"/>
                    </a:lnTo>
                    <a:lnTo>
                      <a:pt x="244" y="458"/>
                    </a:lnTo>
                    <a:lnTo>
                      <a:pt x="354" y="477"/>
                    </a:lnTo>
                    <a:lnTo>
                      <a:pt x="563" y="473"/>
                    </a:lnTo>
                    <a:lnTo>
                      <a:pt x="651" y="458"/>
                    </a:lnTo>
                    <a:lnTo>
                      <a:pt x="710" y="439"/>
                    </a:lnTo>
                    <a:lnTo>
                      <a:pt x="768" y="414"/>
                    </a:lnTo>
                    <a:lnTo>
                      <a:pt x="831" y="380"/>
                    </a:lnTo>
                    <a:lnTo>
                      <a:pt x="890" y="336"/>
                    </a:lnTo>
                    <a:lnTo>
                      <a:pt x="941" y="289"/>
                    </a:lnTo>
                    <a:lnTo>
                      <a:pt x="991" y="235"/>
                    </a:lnTo>
                    <a:lnTo>
                      <a:pt x="1069" y="114"/>
                    </a:lnTo>
                    <a:lnTo>
                      <a:pt x="1101" y="0"/>
                    </a:lnTo>
                    <a:lnTo>
                      <a:pt x="1031" y="133"/>
                    </a:lnTo>
                    <a:lnTo>
                      <a:pt x="1006" y="161"/>
                    </a:lnTo>
                    <a:lnTo>
                      <a:pt x="947" y="224"/>
                    </a:lnTo>
                    <a:lnTo>
                      <a:pt x="913" y="260"/>
                    </a:lnTo>
                    <a:lnTo>
                      <a:pt x="879" y="292"/>
                    </a:lnTo>
                    <a:lnTo>
                      <a:pt x="818" y="340"/>
                    </a:lnTo>
                    <a:lnTo>
                      <a:pt x="761" y="370"/>
                    </a:lnTo>
                    <a:lnTo>
                      <a:pt x="687" y="399"/>
                    </a:lnTo>
                    <a:lnTo>
                      <a:pt x="613" y="424"/>
                    </a:lnTo>
                    <a:lnTo>
                      <a:pt x="544" y="435"/>
                    </a:lnTo>
                    <a:lnTo>
                      <a:pt x="322" y="424"/>
                    </a:lnTo>
                    <a:lnTo>
                      <a:pt x="158" y="361"/>
                    </a:lnTo>
                    <a:lnTo>
                      <a:pt x="84" y="310"/>
                    </a:lnTo>
                    <a:lnTo>
                      <a:pt x="65" y="300"/>
                    </a:lnTo>
                    <a:lnTo>
                      <a:pt x="37" y="294"/>
                    </a:lnTo>
                    <a:lnTo>
                      <a:pt x="4" y="317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7" name="Freeform 90"/>
              <p:cNvSpPr>
                <a:spLocks/>
              </p:cNvSpPr>
              <p:nvPr/>
            </p:nvSpPr>
            <p:spPr bwMode="auto">
              <a:xfrm>
                <a:off x="2139" y="4513"/>
                <a:ext cx="66" cy="77"/>
              </a:xfrm>
              <a:custGeom>
                <a:avLst/>
                <a:gdLst>
                  <a:gd name="T0" fmla="*/ 14 w 133"/>
                  <a:gd name="T1" fmla="*/ 0 h 154"/>
                  <a:gd name="T2" fmla="*/ 40 w 133"/>
                  <a:gd name="T3" fmla="*/ 6 h 154"/>
                  <a:gd name="T4" fmla="*/ 59 w 133"/>
                  <a:gd name="T5" fmla="*/ 33 h 154"/>
                  <a:gd name="T6" fmla="*/ 66 w 133"/>
                  <a:gd name="T7" fmla="*/ 51 h 154"/>
                  <a:gd name="T8" fmla="*/ 64 w 133"/>
                  <a:gd name="T9" fmla="*/ 77 h 154"/>
                  <a:gd name="T10" fmla="*/ 45 w 133"/>
                  <a:gd name="T11" fmla="*/ 69 h 154"/>
                  <a:gd name="T12" fmla="*/ 44 w 133"/>
                  <a:gd name="T13" fmla="*/ 46 h 154"/>
                  <a:gd name="T14" fmla="*/ 31 w 133"/>
                  <a:gd name="T15" fmla="*/ 30 h 154"/>
                  <a:gd name="T16" fmla="*/ 14 w 133"/>
                  <a:gd name="T17" fmla="*/ 22 h 154"/>
                  <a:gd name="T18" fmla="*/ 0 w 133"/>
                  <a:gd name="T19" fmla="*/ 14 h 154"/>
                  <a:gd name="T20" fmla="*/ 14 w 133"/>
                  <a:gd name="T21" fmla="*/ 0 h 154"/>
                  <a:gd name="T22" fmla="*/ 14 w 133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3"/>
                  <a:gd name="T37" fmla="*/ 0 h 154"/>
                  <a:gd name="T38" fmla="*/ 133 w 133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3" h="154">
                    <a:moveTo>
                      <a:pt x="29" y="0"/>
                    </a:moveTo>
                    <a:lnTo>
                      <a:pt x="80" y="11"/>
                    </a:lnTo>
                    <a:lnTo>
                      <a:pt x="118" y="66"/>
                    </a:lnTo>
                    <a:lnTo>
                      <a:pt x="133" y="102"/>
                    </a:lnTo>
                    <a:lnTo>
                      <a:pt x="129" y="154"/>
                    </a:lnTo>
                    <a:lnTo>
                      <a:pt x="91" y="137"/>
                    </a:lnTo>
                    <a:lnTo>
                      <a:pt x="88" y="91"/>
                    </a:lnTo>
                    <a:lnTo>
                      <a:pt x="63" y="59"/>
                    </a:lnTo>
                    <a:lnTo>
                      <a:pt x="29" y="43"/>
                    </a:lnTo>
                    <a:lnTo>
                      <a:pt x="0" y="28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8" name="Freeform 91"/>
              <p:cNvSpPr>
                <a:spLocks/>
              </p:cNvSpPr>
              <p:nvPr/>
            </p:nvSpPr>
            <p:spPr bwMode="auto">
              <a:xfrm>
                <a:off x="2096" y="4266"/>
                <a:ext cx="55" cy="199"/>
              </a:xfrm>
              <a:custGeom>
                <a:avLst/>
                <a:gdLst>
                  <a:gd name="T0" fmla="*/ 55 w 110"/>
                  <a:gd name="T1" fmla="*/ 194 h 398"/>
                  <a:gd name="T2" fmla="*/ 40 w 110"/>
                  <a:gd name="T3" fmla="*/ 159 h 398"/>
                  <a:gd name="T4" fmla="*/ 20 w 110"/>
                  <a:gd name="T5" fmla="*/ 101 h 398"/>
                  <a:gd name="T6" fmla="*/ 21 w 110"/>
                  <a:gd name="T7" fmla="*/ 51 h 398"/>
                  <a:gd name="T8" fmla="*/ 26 w 110"/>
                  <a:gd name="T9" fmla="*/ 22 h 398"/>
                  <a:gd name="T10" fmla="*/ 22 w 110"/>
                  <a:gd name="T11" fmla="*/ 0 h 398"/>
                  <a:gd name="T12" fmla="*/ 2 w 110"/>
                  <a:gd name="T13" fmla="*/ 44 h 398"/>
                  <a:gd name="T14" fmla="*/ 0 w 110"/>
                  <a:gd name="T15" fmla="*/ 95 h 398"/>
                  <a:gd name="T16" fmla="*/ 9 w 110"/>
                  <a:gd name="T17" fmla="*/ 134 h 398"/>
                  <a:gd name="T18" fmla="*/ 16 w 110"/>
                  <a:gd name="T19" fmla="*/ 159 h 398"/>
                  <a:gd name="T20" fmla="*/ 31 w 110"/>
                  <a:gd name="T21" fmla="*/ 199 h 398"/>
                  <a:gd name="T22" fmla="*/ 55 w 110"/>
                  <a:gd name="T23" fmla="*/ 194 h 398"/>
                  <a:gd name="T24" fmla="*/ 55 w 110"/>
                  <a:gd name="T25" fmla="*/ 194 h 3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0"/>
                  <a:gd name="T40" fmla="*/ 0 h 398"/>
                  <a:gd name="T41" fmla="*/ 110 w 110"/>
                  <a:gd name="T42" fmla="*/ 398 h 39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0" h="398">
                    <a:moveTo>
                      <a:pt x="110" y="388"/>
                    </a:moveTo>
                    <a:lnTo>
                      <a:pt x="79" y="318"/>
                    </a:lnTo>
                    <a:lnTo>
                      <a:pt x="39" y="202"/>
                    </a:lnTo>
                    <a:lnTo>
                      <a:pt x="41" y="101"/>
                    </a:lnTo>
                    <a:lnTo>
                      <a:pt x="51" y="44"/>
                    </a:lnTo>
                    <a:lnTo>
                      <a:pt x="43" y="0"/>
                    </a:lnTo>
                    <a:lnTo>
                      <a:pt x="3" y="88"/>
                    </a:lnTo>
                    <a:lnTo>
                      <a:pt x="0" y="190"/>
                    </a:lnTo>
                    <a:lnTo>
                      <a:pt x="17" y="268"/>
                    </a:lnTo>
                    <a:lnTo>
                      <a:pt x="32" y="318"/>
                    </a:lnTo>
                    <a:lnTo>
                      <a:pt x="62" y="398"/>
                    </a:lnTo>
                    <a:lnTo>
                      <a:pt x="110" y="3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59" name="Freeform 92"/>
              <p:cNvSpPr>
                <a:spLocks/>
              </p:cNvSpPr>
              <p:nvPr/>
            </p:nvSpPr>
            <p:spPr bwMode="auto">
              <a:xfrm>
                <a:off x="2059" y="4255"/>
                <a:ext cx="53" cy="221"/>
              </a:xfrm>
              <a:custGeom>
                <a:avLst/>
                <a:gdLst>
                  <a:gd name="T0" fmla="*/ 39 w 107"/>
                  <a:gd name="T1" fmla="*/ 221 h 443"/>
                  <a:gd name="T2" fmla="*/ 20 w 107"/>
                  <a:gd name="T3" fmla="*/ 174 h 443"/>
                  <a:gd name="T4" fmla="*/ 0 w 107"/>
                  <a:gd name="T5" fmla="*/ 96 h 443"/>
                  <a:gd name="T6" fmla="*/ 2 w 107"/>
                  <a:gd name="T7" fmla="*/ 0 h 443"/>
                  <a:gd name="T8" fmla="*/ 8 w 107"/>
                  <a:gd name="T9" fmla="*/ 82 h 443"/>
                  <a:gd name="T10" fmla="*/ 28 w 107"/>
                  <a:gd name="T11" fmla="*/ 151 h 443"/>
                  <a:gd name="T12" fmla="*/ 53 w 107"/>
                  <a:gd name="T13" fmla="*/ 215 h 443"/>
                  <a:gd name="T14" fmla="*/ 39 w 107"/>
                  <a:gd name="T15" fmla="*/ 221 h 443"/>
                  <a:gd name="T16" fmla="*/ 39 w 107"/>
                  <a:gd name="T17" fmla="*/ 221 h 4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443"/>
                  <a:gd name="T29" fmla="*/ 107 w 107"/>
                  <a:gd name="T30" fmla="*/ 443 h 4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443">
                    <a:moveTo>
                      <a:pt x="78" y="443"/>
                    </a:moveTo>
                    <a:lnTo>
                      <a:pt x="40" y="349"/>
                    </a:lnTo>
                    <a:lnTo>
                      <a:pt x="0" y="192"/>
                    </a:lnTo>
                    <a:lnTo>
                      <a:pt x="4" y="0"/>
                    </a:lnTo>
                    <a:lnTo>
                      <a:pt x="16" y="165"/>
                    </a:lnTo>
                    <a:lnTo>
                      <a:pt x="56" y="302"/>
                    </a:lnTo>
                    <a:lnTo>
                      <a:pt x="107" y="431"/>
                    </a:lnTo>
                    <a:lnTo>
                      <a:pt x="78" y="4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0" name="Freeform 93"/>
              <p:cNvSpPr>
                <a:spLocks/>
              </p:cNvSpPr>
              <p:nvPr/>
            </p:nvSpPr>
            <p:spPr bwMode="auto">
              <a:xfrm>
                <a:off x="2063" y="3926"/>
                <a:ext cx="645" cy="329"/>
              </a:xfrm>
              <a:custGeom>
                <a:avLst/>
                <a:gdLst>
                  <a:gd name="T0" fmla="*/ 7 w 1291"/>
                  <a:gd name="T1" fmla="*/ 292 h 658"/>
                  <a:gd name="T2" fmla="*/ 20 w 1291"/>
                  <a:gd name="T3" fmla="*/ 255 h 658"/>
                  <a:gd name="T4" fmla="*/ 35 w 1291"/>
                  <a:gd name="T5" fmla="*/ 216 h 658"/>
                  <a:gd name="T6" fmla="*/ 59 w 1291"/>
                  <a:gd name="T7" fmla="*/ 169 h 658"/>
                  <a:gd name="T8" fmla="*/ 74 w 1291"/>
                  <a:gd name="T9" fmla="*/ 146 h 658"/>
                  <a:gd name="T10" fmla="*/ 91 w 1291"/>
                  <a:gd name="T11" fmla="*/ 122 h 658"/>
                  <a:gd name="T12" fmla="*/ 110 w 1291"/>
                  <a:gd name="T13" fmla="*/ 99 h 658"/>
                  <a:gd name="T14" fmla="*/ 132 w 1291"/>
                  <a:gd name="T15" fmla="*/ 77 h 658"/>
                  <a:gd name="T16" fmla="*/ 157 w 1291"/>
                  <a:gd name="T17" fmla="*/ 58 h 658"/>
                  <a:gd name="T18" fmla="*/ 184 w 1291"/>
                  <a:gd name="T19" fmla="*/ 41 h 658"/>
                  <a:gd name="T20" fmla="*/ 214 w 1291"/>
                  <a:gd name="T21" fmla="*/ 28 h 658"/>
                  <a:gd name="T22" fmla="*/ 246 w 1291"/>
                  <a:gd name="T23" fmla="*/ 18 h 658"/>
                  <a:gd name="T24" fmla="*/ 309 w 1291"/>
                  <a:gd name="T25" fmla="*/ 7 h 658"/>
                  <a:gd name="T26" fmla="*/ 358 w 1291"/>
                  <a:gd name="T27" fmla="*/ 0 h 658"/>
                  <a:gd name="T28" fmla="*/ 431 w 1291"/>
                  <a:gd name="T29" fmla="*/ 1 h 658"/>
                  <a:gd name="T30" fmla="*/ 510 w 1291"/>
                  <a:gd name="T31" fmla="*/ 26 h 658"/>
                  <a:gd name="T32" fmla="*/ 545 w 1291"/>
                  <a:gd name="T33" fmla="*/ 44 h 658"/>
                  <a:gd name="T34" fmla="*/ 564 w 1291"/>
                  <a:gd name="T35" fmla="*/ 55 h 658"/>
                  <a:gd name="T36" fmla="*/ 582 w 1291"/>
                  <a:gd name="T37" fmla="*/ 68 h 658"/>
                  <a:gd name="T38" fmla="*/ 612 w 1291"/>
                  <a:gd name="T39" fmla="*/ 89 h 658"/>
                  <a:gd name="T40" fmla="*/ 624 w 1291"/>
                  <a:gd name="T41" fmla="*/ 98 h 658"/>
                  <a:gd name="T42" fmla="*/ 645 w 1291"/>
                  <a:gd name="T43" fmla="*/ 124 h 658"/>
                  <a:gd name="T44" fmla="*/ 626 w 1291"/>
                  <a:gd name="T45" fmla="*/ 112 h 658"/>
                  <a:gd name="T46" fmla="*/ 606 w 1291"/>
                  <a:gd name="T47" fmla="*/ 100 h 658"/>
                  <a:gd name="T48" fmla="*/ 581 w 1291"/>
                  <a:gd name="T49" fmla="*/ 86 h 658"/>
                  <a:gd name="T50" fmla="*/ 555 w 1291"/>
                  <a:gd name="T51" fmla="*/ 71 h 658"/>
                  <a:gd name="T52" fmla="*/ 527 w 1291"/>
                  <a:gd name="T53" fmla="*/ 57 h 658"/>
                  <a:gd name="T54" fmla="*/ 503 w 1291"/>
                  <a:gd name="T55" fmla="*/ 47 h 658"/>
                  <a:gd name="T56" fmla="*/ 481 w 1291"/>
                  <a:gd name="T57" fmla="*/ 39 h 658"/>
                  <a:gd name="T58" fmla="*/ 435 w 1291"/>
                  <a:gd name="T59" fmla="*/ 31 h 658"/>
                  <a:gd name="T60" fmla="*/ 379 w 1291"/>
                  <a:gd name="T61" fmla="*/ 27 h 658"/>
                  <a:gd name="T62" fmla="*/ 275 w 1291"/>
                  <a:gd name="T63" fmla="*/ 31 h 658"/>
                  <a:gd name="T64" fmla="*/ 196 w 1291"/>
                  <a:gd name="T65" fmla="*/ 59 h 658"/>
                  <a:gd name="T66" fmla="*/ 158 w 1291"/>
                  <a:gd name="T67" fmla="*/ 81 h 658"/>
                  <a:gd name="T68" fmla="*/ 127 w 1291"/>
                  <a:gd name="T69" fmla="*/ 110 h 658"/>
                  <a:gd name="T70" fmla="*/ 113 w 1291"/>
                  <a:gd name="T71" fmla="*/ 129 h 658"/>
                  <a:gd name="T72" fmla="*/ 98 w 1291"/>
                  <a:gd name="T73" fmla="*/ 154 h 658"/>
                  <a:gd name="T74" fmla="*/ 81 w 1291"/>
                  <a:gd name="T75" fmla="*/ 181 h 658"/>
                  <a:gd name="T76" fmla="*/ 67 w 1291"/>
                  <a:gd name="T77" fmla="*/ 208 h 658"/>
                  <a:gd name="T78" fmla="*/ 43 w 1291"/>
                  <a:gd name="T79" fmla="*/ 255 h 658"/>
                  <a:gd name="T80" fmla="*/ 33 w 1291"/>
                  <a:gd name="T81" fmla="*/ 274 h 658"/>
                  <a:gd name="T82" fmla="*/ 0 w 1291"/>
                  <a:gd name="T83" fmla="*/ 329 h 658"/>
                  <a:gd name="T84" fmla="*/ 7 w 1291"/>
                  <a:gd name="T85" fmla="*/ 292 h 658"/>
                  <a:gd name="T86" fmla="*/ 7 w 1291"/>
                  <a:gd name="T87" fmla="*/ 292 h 6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1"/>
                  <a:gd name="T133" fmla="*/ 0 h 658"/>
                  <a:gd name="T134" fmla="*/ 1291 w 1291"/>
                  <a:gd name="T135" fmla="*/ 658 h 65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1" h="658">
                    <a:moveTo>
                      <a:pt x="15" y="583"/>
                    </a:moveTo>
                    <a:lnTo>
                      <a:pt x="40" y="509"/>
                    </a:lnTo>
                    <a:lnTo>
                      <a:pt x="70" y="431"/>
                    </a:lnTo>
                    <a:lnTo>
                      <a:pt x="118" y="338"/>
                    </a:lnTo>
                    <a:lnTo>
                      <a:pt x="148" y="291"/>
                    </a:lnTo>
                    <a:lnTo>
                      <a:pt x="182" y="243"/>
                    </a:lnTo>
                    <a:lnTo>
                      <a:pt x="221" y="197"/>
                    </a:lnTo>
                    <a:lnTo>
                      <a:pt x="264" y="154"/>
                    </a:lnTo>
                    <a:lnTo>
                      <a:pt x="314" y="116"/>
                    </a:lnTo>
                    <a:lnTo>
                      <a:pt x="369" y="81"/>
                    </a:lnTo>
                    <a:lnTo>
                      <a:pt x="428" y="55"/>
                    </a:lnTo>
                    <a:lnTo>
                      <a:pt x="492" y="36"/>
                    </a:lnTo>
                    <a:lnTo>
                      <a:pt x="618" y="13"/>
                    </a:lnTo>
                    <a:lnTo>
                      <a:pt x="717" y="0"/>
                    </a:lnTo>
                    <a:lnTo>
                      <a:pt x="863" y="2"/>
                    </a:lnTo>
                    <a:lnTo>
                      <a:pt x="1021" y="51"/>
                    </a:lnTo>
                    <a:lnTo>
                      <a:pt x="1091" y="87"/>
                    </a:lnTo>
                    <a:lnTo>
                      <a:pt x="1129" y="110"/>
                    </a:lnTo>
                    <a:lnTo>
                      <a:pt x="1165" y="135"/>
                    </a:lnTo>
                    <a:lnTo>
                      <a:pt x="1224" y="178"/>
                    </a:lnTo>
                    <a:lnTo>
                      <a:pt x="1249" y="196"/>
                    </a:lnTo>
                    <a:lnTo>
                      <a:pt x="1291" y="247"/>
                    </a:lnTo>
                    <a:lnTo>
                      <a:pt x="1253" y="224"/>
                    </a:lnTo>
                    <a:lnTo>
                      <a:pt x="1213" y="199"/>
                    </a:lnTo>
                    <a:lnTo>
                      <a:pt x="1163" y="171"/>
                    </a:lnTo>
                    <a:lnTo>
                      <a:pt x="1110" y="142"/>
                    </a:lnTo>
                    <a:lnTo>
                      <a:pt x="1055" y="114"/>
                    </a:lnTo>
                    <a:lnTo>
                      <a:pt x="1006" y="93"/>
                    </a:lnTo>
                    <a:lnTo>
                      <a:pt x="962" y="78"/>
                    </a:lnTo>
                    <a:lnTo>
                      <a:pt x="871" y="62"/>
                    </a:lnTo>
                    <a:lnTo>
                      <a:pt x="758" y="53"/>
                    </a:lnTo>
                    <a:lnTo>
                      <a:pt x="551" y="62"/>
                    </a:lnTo>
                    <a:lnTo>
                      <a:pt x="392" y="118"/>
                    </a:lnTo>
                    <a:lnTo>
                      <a:pt x="316" y="161"/>
                    </a:lnTo>
                    <a:lnTo>
                      <a:pt x="255" y="220"/>
                    </a:lnTo>
                    <a:lnTo>
                      <a:pt x="226" y="258"/>
                    </a:lnTo>
                    <a:lnTo>
                      <a:pt x="196" y="308"/>
                    </a:lnTo>
                    <a:lnTo>
                      <a:pt x="163" y="361"/>
                    </a:lnTo>
                    <a:lnTo>
                      <a:pt x="135" y="416"/>
                    </a:lnTo>
                    <a:lnTo>
                      <a:pt x="86" y="509"/>
                    </a:lnTo>
                    <a:lnTo>
                      <a:pt x="67" y="547"/>
                    </a:lnTo>
                    <a:lnTo>
                      <a:pt x="0" y="658"/>
                    </a:lnTo>
                    <a:lnTo>
                      <a:pt x="15" y="5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1" name="Freeform 94"/>
              <p:cNvSpPr>
                <a:spLocks/>
              </p:cNvSpPr>
              <p:nvPr/>
            </p:nvSpPr>
            <p:spPr bwMode="auto">
              <a:xfrm>
                <a:off x="2678" y="4012"/>
                <a:ext cx="169" cy="398"/>
              </a:xfrm>
              <a:custGeom>
                <a:avLst/>
                <a:gdLst>
                  <a:gd name="T0" fmla="*/ 22 w 336"/>
                  <a:gd name="T1" fmla="*/ 8 h 794"/>
                  <a:gd name="T2" fmla="*/ 35 w 336"/>
                  <a:gd name="T3" fmla="*/ 21 h 794"/>
                  <a:gd name="T4" fmla="*/ 65 w 336"/>
                  <a:gd name="T5" fmla="*/ 51 h 794"/>
                  <a:gd name="T6" fmla="*/ 98 w 336"/>
                  <a:gd name="T7" fmla="*/ 87 h 794"/>
                  <a:gd name="T8" fmla="*/ 119 w 336"/>
                  <a:gd name="T9" fmla="*/ 113 h 794"/>
                  <a:gd name="T10" fmla="*/ 131 w 336"/>
                  <a:gd name="T11" fmla="*/ 145 h 794"/>
                  <a:gd name="T12" fmla="*/ 146 w 336"/>
                  <a:gd name="T13" fmla="*/ 191 h 794"/>
                  <a:gd name="T14" fmla="*/ 167 w 336"/>
                  <a:gd name="T15" fmla="*/ 269 h 794"/>
                  <a:gd name="T16" fmla="*/ 169 w 336"/>
                  <a:gd name="T17" fmla="*/ 359 h 794"/>
                  <a:gd name="T18" fmla="*/ 163 w 336"/>
                  <a:gd name="T19" fmla="*/ 392 h 794"/>
                  <a:gd name="T20" fmla="*/ 148 w 336"/>
                  <a:gd name="T21" fmla="*/ 398 h 794"/>
                  <a:gd name="T22" fmla="*/ 144 w 336"/>
                  <a:gd name="T23" fmla="*/ 245 h 794"/>
                  <a:gd name="T24" fmla="*/ 129 w 336"/>
                  <a:gd name="T25" fmla="*/ 204 h 794"/>
                  <a:gd name="T26" fmla="*/ 109 w 336"/>
                  <a:gd name="T27" fmla="*/ 155 h 794"/>
                  <a:gd name="T28" fmla="*/ 92 w 336"/>
                  <a:gd name="T29" fmla="*/ 116 h 794"/>
                  <a:gd name="T30" fmla="*/ 85 w 336"/>
                  <a:gd name="T31" fmla="*/ 100 h 794"/>
                  <a:gd name="T32" fmla="*/ 30 w 336"/>
                  <a:gd name="T33" fmla="*/ 33 h 794"/>
                  <a:gd name="T34" fmla="*/ 0 w 336"/>
                  <a:gd name="T35" fmla="*/ 0 h 794"/>
                  <a:gd name="T36" fmla="*/ 22 w 336"/>
                  <a:gd name="T37" fmla="*/ 8 h 794"/>
                  <a:gd name="T38" fmla="*/ 22 w 336"/>
                  <a:gd name="T39" fmla="*/ 8 h 7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6"/>
                  <a:gd name="T61" fmla="*/ 0 h 794"/>
                  <a:gd name="T62" fmla="*/ 336 w 336"/>
                  <a:gd name="T63" fmla="*/ 794 h 7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6" h="794">
                    <a:moveTo>
                      <a:pt x="44" y="15"/>
                    </a:moveTo>
                    <a:lnTo>
                      <a:pt x="70" y="42"/>
                    </a:lnTo>
                    <a:lnTo>
                      <a:pt x="129" y="102"/>
                    </a:lnTo>
                    <a:lnTo>
                      <a:pt x="194" y="173"/>
                    </a:lnTo>
                    <a:lnTo>
                      <a:pt x="236" y="226"/>
                    </a:lnTo>
                    <a:lnTo>
                      <a:pt x="260" y="289"/>
                    </a:lnTo>
                    <a:lnTo>
                      <a:pt x="291" y="382"/>
                    </a:lnTo>
                    <a:lnTo>
                      <a:pt x="332" y="536"/>
                    </a:lnTo>
                    <a:lnTo>
                      <a:pt x="336" y="717"/>
                    </a:lnTo>
                    <a:lnTo>
                      <a:pt x="325" y="783"/>
                    </a:lnTo>
                    <a:lnTo>
                      <a:pt x="294" y="794"/>
                    </a:lnTo>
                    <a:lnTo>
                      <a:pt x="287" y="488"/>
                    </a:lnTo>
                    <a:lnTo>
                      <a:pt x="256" y="407"/>
                    </a:lnTo>
                    <a:lnTo>
                      <a:pt x="217" y="310"/>
                    </a:lnTo>
                    <a:lnTo>
                      <a:pt x="182" y="232"/>
                    </a:lnTo>
                    <a:lnTo>
                      <a:pt x="169" y="199"/>
                    </a:lnTo>
                    <a:lnTo>
                      <a:pt x="59" y="66"/>
                    </a:lnTo>
                    <a:lnTo>
                      <a:pt x="0" y="0"/>
                    </a:lnTo>
                    <a:lnTo>
                      <a:pt x="4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2" name="Freeform 95"/>
              <p:cNvSpPr>
                <a:spLocks/>
              </p:cNvSpPr>
              <p:nvPr/>
            </p:nvSpPr>
            <p:spPr bwMode="auto">
              <a:xfrm>
                <a:off x="2765" y="4400"/>
                <a:ext cx="68" cy="167"/>
              </a:xfrm>
              <a:custGeom>
                <a:avLst/>
                <a:gdLst>
                  <a:gd name="T0" fmla="*/ 60 w 137"/>
                  <a:gd name="T1" fmla="*/ 25 h 333"/>
                  <a:gd name="T2" fmla="*/ 44 w 137"/>
                  <a:gd name="T3" fmla="*/ 84 h 333"/>
                  <a:gd name="T4" fmla="*/ 31 w 137"/>
                  <a:gd name="T5" fmla="*/ 116 h 333"/>
                  <a:gd name="T6" fmla="*/ 16 w 137"/>
                  <a:gd name="T7" fmla="*/ 141 h 333"/>
                  <a:gd name="T8" fmla="*/ 0 w 137"/>
                  <a:gd name="T9" fmla="*/ 167 h 333"/>
                  <a:gd name="T10" fmla="*/ 21 w 137"/>
                  <a:gd name="T11" fmla="*/ 140 h 333"/>
                  <a:gd name="T12" fmla="*/ 37 w 137"/>
                  <a:gd name="T13" fmla="*/ 118 h 333"/>
                  <a:gd name="T14" fmla="*/ 48 w 137"/>
                  <a:gd name="T15" fmla="*/ 100 h 333"/>
                  <a:gd name="T16" fmla="*/ 61 w 137"/>
                  <a:gd name="T17" fmla="*/ 64 h 333"/>
                  <a:gd name="T18" fmla="*/ 68 w 137"/>
                  <a:gd name="T19" fmla="*/ 41 h 333"/>
                  <a:gd name="T20" fmla="*/ 68 w 137"/>
                  <a:gd name="T21" fmla="*/ 0 h 333"/>
                  <a:gd name="T22" fmla="*/ 60 w 137"/>
                  <a:gd name="T23" fmla="*/ 25 h 333"/>
                  <a:gd name="T24" fmla="*/ 60 w 137"/>
                  <a:gd name="T25" fmla="*/ 25 h 3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7"/>
                  <a:gd name="T40" fmla="*/ 0 h 333"/>
                  <a:gd name="T41" fmla="*/ 137 w 137"/>
                  <a:gd name="T42" fmla="*/ 333 h 3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7" h="333">
                    <a:moveTo>
                      <a:pt x="121" y="50"/>
                    </a:moveTo>
                    <a:lnTo>
                      <a:pt x="89" y="168"/>
                    </a:lnTo>
                    <a:lnTo>
                      <a:pt x="63" y="231"/>
                    </a:lnTo>
                    <a:lnTo>
                      <a:pt x="32" y="282"/>
                    </a:lnTo>
                    <a:lnTo>
                      <a:pt x="0" y="333"/>
                    </a:lnTo>
                    <a:lnTo>
                      <a:pt x="42" y="280"/>
                    </a:lnTo>
                    <a:lnTo>
                      <a:pt x="74" y="236"/>
                    </a:lnTo>
                    <a:lnTo>
                      <a:pt x="97" y="200"/>
                    </a:lnTo>
                    <a:lnTo>
                      <a:pt x="123" y="128"/>
                    </a:lnTo>
                    <a:lnTo>
                      <a:pt x="137" y="82"/>
                    </a:lnTo>
                    <a:lnTo>
                      <a:pt x="137" y="0"/>
                    </a:lnTo>
                    <a:lnTo>
                      <a:pt x="121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3" name="Freeform 96"/>
              <p:cNvSpPr>
                <a:spLocks/>
              </p:cNvSpPr>
              <p:nvPr/>
            </p:nvSpPr>
            <p:spPr bwMode="auto">
              <a:xfrm>
                <a:off x="1583" y="4716"/>
                <a:ext cx="96" cy="103"/>
              </a:xfrm>
              <a:custGeom>
                <a:avLst/>
                <a:gdLst>
                  <a:gd name="T0" fmla="*/ 87 w 192"/>
                  <a:gd name="T1" fmla="*/ 5 h 207"/>
                  <a:gd name="T2" fmla="*/ 87 w 192"/>
                  <a:gd name="T3" fmla="*/ 33 h 207"/>
                  <a:gd name="T4" fmla="*/ 96 w 192"/>
                  <a:gd name="T5" fmla="*/ 103 h 207"/>
                  <a:gd name="T6" fmla="*/ 78 w 192"/>
                  <a:gd name="T7" fmla="*/ 101 h 207"/>
                  <a:gd name="T8" fmla="*/ 71 w 192"/>
                  <a:gd name="T9" fmla="*/ 35 h 207"/>
                  <a:gd name="T10" fmla="*/ 55 w 192"/>
                  <a:gd name="T11" fmla="*/ 40 h 207"/>
                  <a:gd name="T12" fmla="*/ 65 w 192"/>
                  <a:gd name="T13" fmla="*/ 79 h 207"/>
                  <a:gd name="T14" fmla="*/ 59 w 192"/>
                  <a:gd name="T15" fmla="*/ 99 h 207"/>
                  <a:gd name="T16" fmla="*/ 50 w 192"/>
                  <a:gd name="T17" fmla="*/ 94 h 207"/>
                  <a:gd name="T18" fmla="*/ 34 w 192"/>
                  <a:gd name="T19" fmla="*/ 48 h 207"/>
                  <a:gd name="T20" fmla="*/ 52 w 192"/>
                  <a:gd name="T21" fmla="*/ 27 h 207"/>
                  <a:gd name="T22" fmla="*/ 48 w 192"/>
                  <a:gd name="T23" fmla="*/ 15 h 207"/>
                  <a:gd name="T24" fmla="*/ 20 w 192"/>
                  <a:gd name="T25" fmla="*/ 35 h 207"/>
                  <a:gd name="T26" fmla="*/ 20 w 192"/>
                  <a:gd name="T27" fmla="*/ 78 h 207"/>
                  <a:gd name="T28" fmla="*/ 0 w 192"/>
                  <a:gd name="T29" fmla="*/ 31 h 207"/>
                  <a:gd name="T30" fmla="*/ 30 w 192"/>
                  <a:gd name="T31" fmla="*/ 9 h 207"/>
                  <a:gd name="T32" fmla="*/ 65 w 192"/>
                  <a:gd name="T33" fmla="*/ 0 h 207"/>
                  <a:gd name="T34" fmla="*/ 87 w 192"/>
                  <a:gd name="T35" fmla="*/ 5 h 207"/>
                  <a:gd name="T36" fmla="*/ 87 w 192"/>
                  <a:gd name="T37" fmla="*/ 5 h 2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207"/>
                  <a:gd name="T59" fmla="*/ 192 w 192"/>
                  <a:gd name="T60" fmla="*/ 207 h 20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207">
                    <a:moveTo>
                      <a:pt x="173" y="11"/>
                    </a:moveTo>
                    <a:lnTo>
                      <a:pt x="173" y="66"/>
                    </a:lnTo>
                    <a:lnTo>
                      <a:pt x="192" y="207"/>
                    </a:lnTo>
                    <a:lnTo>
                      <a:pt x="156" y="203"/>
                    </a:lnTo>
                    <a:lnTo>
                      <a:pt x="141" y="70"/>
                    </a:lnTo>
                    <a:lnTo>
                      <a:pt x="110" y="81"/>
                    </a:lnTo>
                    <a:lnTo>
                      <a:pt x="129" y="159"/>
                    </a:lnTo>
                    <a:lnTo>
                      <a:pt x="118" y="199"/>
                    </a:lnTo>
                    <a:lnTo>
                      <a:pt x="99" y="188"/>
                    </a:lnTo>
                    <a:lnTo>
                      <a:pt x="67" y="97"/>
                    </a:lnTo>
                    <a:lnTo>
                      <a:pt x="103" y="55"/>
                    </a:lnTo>
                    <a:lnTo>
                      <a:pt x="95" y="30"/>
                    </a:lnTo>
                    <a:lnTo>
                      <a:pt x="40" y="70"/>
                    </a:lnTo>
                    <a:lnTo>
                      <a:pt x="40" y="156"/>
                    </a:lnTo>
                    <a:lnTo>
                      <a:pt x="0" y="62"/>
                    </a:lnTo>
                    <a:lnTo>
                      <a:pt x="59" y="19"/>
                    </a:lnTo>
                    <a:lnTo>
                      <a:pt x="129" y="0"/>
                    </a:lnTo>
                    <a:lnTo>
                      <a:pt x="173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4" name="Freeform 97"/>
              <p:cNvSpPr>
                <a:spLocks/>
              </p:cNvSpPr>
              <p:nvPr/>
            </p:nvSpPr>
            <p:spPr bwMode="auto">
              <a:xfrm>
                <a:off x="1937" y="4624"/>
                <a:ext cx="37" cy="90"/>
              </a:xfrm>
              <a:custGeom>
                <a:avLst/>
                <a:gdLst>
                  <a:gd name="T0" fmla="*/ 0 w 74"/>
                  <a:gd name="T1" fmla="*/ 0 h 181"/>
                  <a:gd name="T2" fmla="*/ 28 w 74"/>
                  <a:gd name="T3" fmla="*/ 27 h 181"/>
                  <a:gd name="T4" fmla="*/ 23 w 74"/>
                  <a:gd name="T5" fmla="*/ 70 h 181"/>
                  <a:gd name="T6" fmla="*/ 15 w 74"/>
                  <a:gd name="T7" fmla="*/ 90 h 181"/>
                  <a:gd name="T8" fmla="*/ 35 w 74"/>
                  <a:gd name="T9" fmla="*/ 65 h 181"/>
                  <a:gd name="T10" fmla="*/ 37 w 74"/>
                  <a:gd name="T11" fmla="*/ 18 h 181"/>
                  <a:gd name="T12" fmla="*/ 24 w 74"/>
                  <a:gd name="T13" fmla="*/ 2 h 181"/>
                  <a:gd name="T14" fmla="*/ 0 w 74"/>
                  <a:gd name="T15" fmla="*/ 0 h 181"/>
                  <a:gd name="T16" fmla="*/ 0 w 74"/>
                  <a:gd name="T17" fmla="*/ 0 h 1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4"/>
                  <a:gd name="T28" fmla="*/ 0 h 181"/>
                  <a:gd name="T29" fmla="*/ 74 w 74"/>
                  <a:gd name="T30" fmla="*/ 181 h 1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4" h="181">
                    <a:moveTo>
                      <a:pt x="0" y="0"/>
                    </a:moveTo>
                    <a:lnTo>
                      <a:pt x="55" y="55"/>
                    </a:lnTo>
                    <a:lnTo>
                      <a:pt x="46" y="141"/>
                    </a:lnTo>
                    <a:lnTo>
                      <a:pt x="29" y="181"/>
                    </a:lnTo>
                    <a:lnTo>
                      <a:pt x="70" y="130"/>
                    </a:lnTo>
                    <a:lnTo>
                      <a:pt x="74" y="36"/>
                    </a:lnTo>
                    <a:lnTo>
                      <a:pt x="48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5" name="Freeform 98"/>
              <p:cNvSpPr>
                <a:spLocks/>
              </p:cNvSpPr>
              <p:nvPr/>
            </p:nvSpPr>
            <p:spPr bwMode="auto">
              <a:xfrm>
                <a:off x="2068" y="4805"/>
                <a:ext cx="53" cy="46"/>
              </a:xfrm>
              <a:custGeom>
                <a:avLst/>
                <a:gdLst>
                  <a:gd name="T0" fmla="*/ 42 w 107"/>
                  <a:gd name="T1" fmla="*/ 46 h 92"/>
                  <a:gd name="T2" fmla="*/ 42 w 107"/>
                  <a:gd name="T3" fmla="*/ 28 h 92"/>
                  <a:gd name="T4" fmla="*/ 26 w 107"/>
                  <a:gd name="T5" fmla="*/ 15 h 92"/>
                  <a:gd name="T6" fmla="*/ 12 w 107"/>
                  <a:gd name="T7" fmla="*/ 20 h 92"/>
                  <a:gd name="T8" fmla="*/ 0 w 107"/>
                  <a:gd name="T9" fmla="*/ 26 h 92"/>
                  <a:gd name="T10" fmla="*/ 9 w 107"/>
                  <a:gd name="T11" fmla="*/ 13 h 92"/>
                  <a:gd name="T12" fmla="*/ 26 w 107"/>
                  <a:gd name="T13" fmla="*/ 0 h 92"/>
                  <a:gd name="T14" fmla="*/ 49 w 107"/>
                  <a:gd name="T15" fmla="*/ 9 h 92"/>
                  <a:gd name="T16" fmla="*/ 53 w 107"/>
                  <a:gd name="T17" fmla="*/ 30 h 92"/>
                  <a:gd name="T18" fmla="*/ 42 w 107"/>
                  <a:gd name="T19" fmla="*/ 46 h 92"/>
                  <a:gd name="T20" fmla="*/ 42 w 107"/>
                  <a:gd name="T21" fmla="*/ 46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7"/>
                  <a:gd name="T34" fmla="*/ 0 h 92"/>
                  <a:gd name="T35" fmla="*/ 107 w 107"/>
                  <a:gd name="T36" fmla="*/ 92 h 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7" h="92">
                    <a:moveTo>
                      <a:pt x="84" y="92"/>
                    </a:moveTo>
                    <a:lnTo>
                      <a:pt x="84" y="56"/>
                    </a:lnTo>
                    <a:lnTo>
                      <a:pt x="52" y="29"/>
                    </a:lnTo>
                    <a:lnTo>
                      <a:pt x="25" y="40"/>
                    </a:lnTo>
                    <a:lnTo>
                      <a:pt x="0" y="52"/>
                    </a:lnTo>
                    <a:lnTo>
                      <a:pt x="19" y="25"/>
                    </a:lnTo>
                    <a:lnTo>
                      <a:pt x="52" y="0"/>
                    </a:lnTo>
                    <a:lnTo>
                      <a:pt x="99" y="18"/>
                    </a:lnTo>
                    <a:lnTo>
                      <a:pt x="107" y="59"/>
                    </a:lnTo>
                    <a:lnTo>
                      <a:pt x="84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6" name="Freeform 99"/>
              <p:cNvSpPr>
                <a:spLocks/>
              </p:cNvSpPr>
              <p:nvPr/>
            </p:nvSpPr>
            <p:spPr bwMode="auto">
              <a:xfrm>
                <a:off x="1921" y="4792"/>
                <a:ext cx="40" cy="63"/>
              </a:xfrm>
              <a:custGeom>
                <a:avLst/>
                <a:gdLst>
                  <a:gd name="T0" fmla="*/ 0 w 80"/>
                  <a:gd name="T1" fmla="*/ 63 h 125"/>
                  <a:gd name="T2" fmla="*/ 37 w 80"/>
                  <a:gd name="T3" fmla="*/ 29 h 125"/>
                  <a:gd name="T4" fmla="*/ 40 w 80"/>
                  <a:gd name="T5" fmla="*/ 0 h 125"/>
                  <a:gd name="T6" fmla="*/ 23 w 80"/>
                  <a:gd name="T7" fmla="*/ 23 h 125"/>
                  <a:gd name="T8" fmla="*/ 1 w 80"/>
                  <a:gd name="T9" fmla="*/ 43 h 125"/>
                  <a:gd name="T10" fmla="*/ 0 w 80"/>
                  <a:gd name="T11" fmla="*/ 63 h 125"/>
                  <a:gd name="T12" fmla="*/ 0 w 80"/>
                  <a:gd name="T13" fmla="*/ 63 h 1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0"/>
                  <a:gd name="T22" fmla="*/ 0 h 125"/>
                  <a:gd name="T23" fmla="*/ 80 w 80"/>
                  <a:gd name="T24" fmla="*/ 125 h 1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0" h="125">
                    <a:moveTo>
                      <a:pt x="0" y="125"/>
                    </a:moveTo>
                    <a:lnTo>
                      <a:pt x="74" y="57"/>
                    </a:lnTo>
                    <a:lnTo>
                      <a:pt x="80" y="0"/>
                    </a:lnTo>
                    <a:lnTo>
                      <a:pt x="45" y="45"/>
                    </a:lnTo>
                    <a:lnTo>
                      <a:pt x="2" y="8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7" name="Freeform 100"/>
              <p:cNvSpPr>
                <a:spLocks/>
              </p:cNvSpPr>
              <p:nvPr/>
            </p:nvSpPr>
            <p:spPr bwMode="auto">
              <a:xfrm>
                <a:off x="1427" y="5212"/>
                <a:ext cx="65" cy="87"/>
              </a:xfrm>
              <a:custGeom>
                <a:avLst/>
                <a:gdLst>
                  <a:gd name="T0" fmla="*/ 0 w 131"/>
                  <a:gd name="T1" fmla="*/ 8 h 173"/>
                  <a:gd name="T2" fmla="*/ 16 w 131"/>
                  <a:gd name="T3" fmla="*/ 18 h 173"/>
                  <a:gd name="T4" fmla="*/ 27 w 131"/>
                  <a:gd name="T5" fmla="*/ 30 h 173"/>
                  <a:gd name="T6" fmla="*/ 42 w 131"/>
                  <a:gd name="T7" fmla="*/ 70 h 173"/>
                  <a:gd name="T8" fmla="*/ 65 w 131"/>
                  <a:gd name="T9" fmla="*/ 87 h 173"/>
                  <a:gd name="T10" fmla="*/ 44 w 131"/>
                  <a:gd name="T11" fmla="*/ 18 h 173"/>
                  <a:gd name="T12" fmla="*/ 27 w 131"/>
                  <a:gd name="T13" fmla="*/ 3 h 173"/>
                  <a:gd name="T14" fmla="*/ 9 w 131"/>
                  <a:gd name="T15" fmla="*/ 0 h 173"/>
                  <a:gd name="T16" fmla="*/ 0 w 131"/>
                  <a:gd name="T17" fmla="*/ 8 h 173"/>
                  <a:gd name="T18" fmla="*/ 0 w 131"/>
                  <a:gd name="T19" fmla="*/ 8 h 1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1"/>
                  <a:gd name="T31" fmla="*/ 0 h 173"/>
                  <a:gd name="T32" fmla="*/ 131 w 131"/>
                  <a:gd name="T33" fmla="*/ 173 h 1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1" h="173">
                    <a:moveTo>
                      <a:pt x="0" y="15"/>
                    </a:moveTo>
                    <a:lnTo>
                      <a:pt x="33" y="36"/>
                    </a:lnTo>
                    <a:lnTo>
                      <a:pt x="55" y="59"/>
                    </a:lnTo>
                    <a:lnTo>
                      <a:pt x="84" y="139"/>
                    </a:lnTo>
                    <a:lnTo>
                      <a:pt x="131" y="173"/>
                    </a:lnTo>
                    <a:lnTo>
                      <a:pt x="88" y="36"/>
                    </a:lnTo>
                    <a:lnTo>
                      <a:pt x="55" y="6"/>
                    </a:lnTo>
                    <a:lnTo>
                      <a:pt x="19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8" name="Freeform 101"/>
              <p:cNvSpPr>
                <a:spLocks/>
              </p:cNvSpPr>
              <p:nvPr/>
            </p:nvSpPr>
            <p:spPr bwMode="auto">
              <a:xfrm>
                <a:off x="1692" y="4767"/>
                <a:ext cx="72" cy="43"/>
              </a:xfrm>
              <a:custGeom>
                <a:avLst/>
                <a:gdLst>
                  <a:gd name="T0" fmla="*/ 0 w 144"/>
                  <a:gd name="T1" fmla="*/ 10 h 86"/>
                  <a:gd name="T2" fmla="*/ 5 w 144"/>
                  <a:gd name="T3" fmla="*/ 23 h 86"/>
                  <a:gd name="T4" fmla="*/ 30 w 144"/>
                  <a:gd name="T5" fmla="*/ 43 h 86"/>
                  <a:gd name="T6" fmla="*/ 61 w 144"/>
                  <a:gd name="T7" fmla="*/ 42 h 86"/>
                  <a:gd name="T8" fmla="*/ 72 w 144"/>
                  <a:gd name="T9" fmla="*/ 34 h 86"/>
                  <a:gd name="T10" fmla="*/ 62 w 144"/>
                  <a:gd name="T11" fmla="*/ 3 h 86"/>
                  <a:gd name="T12" fmla="*/ 23 w 144"/>
                  <a:gd name="T13" fmla="*/ 0 h 86"/>
                  <a:gd name="T14" fmla="*/ 0 w 144"/>
                  <a:gd name="T15" fmla="*/ 10 h 86"/>
                  <a:gd name="T16" fmla="*/ 0 w 144"/>
                  <a:gd name="T17" fmla="*/ 1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86"/>
                  <a:gd name="T29" fmla="*/ 144 w 144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86">
                    <a:moveTo>
                      <a:pt x="0" y="19"/>
                    </a:moveTo>
                    <a:lnTo>
                      <a:pt x="9" y="46"/>
                    </a:lnTo>
                    <a:lnTo>
                      <a:pt x="59" y="86"/>
                    </a:lnTo>
                    <a:lnTo>
                      <a:pt x="121" y="84"/>
                    </a:lnTo>
                    <a:lnTo>
                      <a:pt x="144" y="67"/>
                    </a:lnTo>
                    <a:lnTo>
                      <a:pt x="123" y="6"/>
                    </a:lnTo>
                    <a:lnTo>
                      <a:pt x="4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69" name="Freeform 102"/>
              <p:cNvSpPr>
                <a:spLocks/>
              </p:cNvSpPr>
              <p:nvPr/>
            </p:nvSpPr>
            <p:spPr bwMode="auto">
              <a:xfrm>
                <a:off x="1244" y="4829"/>
                <a:ext cx="331" cy="81"/>
              </a:xfrm>
              <a:custGeom>
                <a:avLst/>
                <a:gdLst>
                  <a:gd name="T0" fmla="*/ 305 w 662"/>
                  <a:gd name="T1" fmla="*/ 0 h 162"/>
                  <a:gd name="T2" fmla="*/ 137 w 662"/>
                  <a:gd name="T3" fmla="*/ 33 h 162"/>
                  <a:gd name="T4" fmla="*/ 50 w 662"/>
                  <a:gd name="T5" fmla="*/ 31 h 162"/>
                  <a:gd name="T6" fmla="*/ 0 w 662"/>
                  <a:gd name="T7" fmla="*/ 53 h 162"/>
                  <a:gd name="T8" fmla="*/ 7 w 662"/>
                  <a:gd name="T9" fmla="*/ 69 h 162"/>
                  <a:gd name="T10" fmla="*/ 25 w 662"/>
                  <a:gd name="T11" fmla="*/ 76 h 162"/>
                  <a:gd name="T12" fmla="*/ 83 w 662"/>
                  <a:gd name="T13" fmla="*/ 81 h 162"/>
                  <a:gd name="T14" fmla="*/ 199 w 662"/>
                  <a:gd name="T15" fmla="*/ 71 h 162"/>
                  <a:gd name="T16" fmla="*/ 279 w 662"/>
                  <a:gd name="T17" fmla="*/ 65 h 162"/>
                  <a:gd name="T18" fmla="*/ 305 w 662"/>
                  <a:gd name="T19" fmla="*/ 53 h 162"/>
                  <a:gd name="T20" fmla="*/ 331 w 662"/>
                  <a:gd name="T21" fmla="*/ 31 h 162"/>
                  <a:gd name="T22" fmla="*/ 327 w 662"/>
                  <a:gd name="T23" fmla="*/ 20 h 162"/>
                  <a:gd name="T24" fmla="*/ 318 w 662"/>
                  <a:gd name="T25" fmla="*/ 11 h 162"/>
                  <a:gd name="T26" fmla="*/ 305 w 662"/>
                  <a:gd name="T27" fmla="*/ 0 h 162"/>
                  <a:gd name="T28" fmla="*/ 305 w 662"/>
                  <a:gd name="T29" fmla="*/ 0 h 1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2"/>
                  <a:gd name="T46" fmla="*/ 0 h 162"/>
                  <a:gd name="T47" fmla="*/ 662 w 662"/>
                  <a:gd name="T48" fmla="*/ 162 h 1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2" h="162">
                    <a:moveTo>
                      <a:pt x="609" y="0"/>
                    </a:moveTo>
                    <a:lnTo>
                      <a:pt x="274" y="65"/>
                    </a:lnTo>
                    <a:lnTo>
                      <a:pt x="99" y="61"/>
                    </a:lnTo>
                    <a:lnTo>
                      <a:pt x="0" y="106"/>
                    </a:lnTo>
                    <a:lnTo>
                      <a:pt x="14" y="137"/>
                    </a:lnTo>
                    <a:lnTo>
                      <a:pt x="50" y="152"/>
                    </a:lnTo>
                    <a:lnTo>
                      <a:pt x="166" y="162"/>
                    </a:lnTo>
                    <a:lnTo>
                      <a:pt x="398" y="141"/>
                    </a:lnTo>
                    <a:lnTo>
                      <a:pt x="557" y="129"/>
                    </a:lnTo>
                    <a:lnTo>
                      <a:pt x="609" y="105"/>
                    </a:lnTo>
                    <a:lnTo>
                      <a:pt x="662" y="61"/>
                    </a:lnTo>
                    <a:lnTo>
                      <a:pt x="654" y="40"/>
                    </a:lnTo>
                    <a:lnTo>
                      <a:pt x="635" y="2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0" name="Freeform 103"/>
              <p:cNvSpPr>
                <a:spLocks/>
              </p:cNvSpPr>
              <p:nvPr/>
            </p:nvSpPr>
            <p:spPr bwMode="auto">
              <a:xfrm>
                <a:off x="1175" y="5032"/>
                <a:ext cx="244" cy="95"/>
              </a:xfrm>
              <a:custGeom>
                <a:avLst/>
                <a:gdLst>
                  <a:gd name="T0" fmla="*/ 244 w 488"/>
                  <a:gd name="T1" fmla="*/ 0 h 188"/>
                  <a:gd name="T2" fmla="*/ 138 w 488"/>
                  <a:gd name="T3" fmla="*/ 48 h 188"/>
                  <a:gd name="T4" fmla="*/ 69 w 488"/>
                  <a:gd name="T5" fmla="*/ 48 h 188"/>
                  <a:gd name="T6" fmla="*/ 0 w 488"/>
                  <a:gd name="T7" fmla="*/ 34 h 188"/>
                  <a:gd name="T8" fmla="*/ 27 w 488"/>
                  <a:gd name="T9" fmla="*/ 81 h 188"/>
                  <a:gd name="T10" fmla="*/ 59 w 488"/>
                  <a:gd name="T11" fmla="*/ 88 h 188"/>
                  <a:gd name="T12" fmla="*/ 112 w 488"/>
                  <a:gd name="T13" fmla="*/ 95 h 188"/>
                  <a:gd name="T14" fmla="*/ 174 w 488"/>
                  <a:gd name="T15" fmla="*/ 73 h 188"/>
                  <a:gd name="T16" fmla="*/ 203 w 488"/>
                  <a:gd name="T17" fmla="*/ 58 h 188"/>
                  <a:gd name="T18" fmla="*/ 217 w 488"/>
                  <a:gd name="T19" fmla="*/ 51 h 188"/>
                  <a:gd name="T20" fmla="*/ 244 w 488"/>
                  <a:gd name="T21" fmla="*/ 0 h 188"/>
                  <a:gd name="T22" fmla="*/ 244 w 488"/>
                  <a:gd name="T23" fmla="*/ 0 h 18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8"/>
                  <a:gd name="T37" fmla="*/ 0 h 188"/>
                  <a:gd name="T38" fmla="*/ 488 w 488"/>
                  <a:gd name="T39" fmla="*/ 188 h 18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8" h="188">
                    <a:moveTo>
                      <a:pt x="488" y="0"/>
                    </a:moveTo>
                    <a:lnTo>
                      <a:pt x="275" y="95"/>
                    </a:lnTo>
                    <a:lnTo>
                      <a:pt x="138" y="95"/>
                    </a:lnTo>
                    <a:lnTo>
                      <a:pt x="0" y="68"/>
                    </a:lnTo>
                    <a:lnTo>
                      <a:pt x="53" y="161"/>
                    </a:lnTo>
                    <a:lnTo>
                      <a:pt x="117" y="175"/>
                    </a:lnTo>
                    <a:lnTo>
                      <a:pt x="224" y="188"/>
                    </a:lnTo>
                    <a:lnTo>
                      <a:pt x="347" y="144"/>
                    </a:lnTo>
                    <a:lnTo>
                      <a:pt x="406" y="114"/>
                    </a:lnTo>
                    <a:lnTo>
                      <a:pt x="433" y="101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rgbClr val="FFC4B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1" name="Freeform 104"/>
              <p:cNvSpPr>
                <a:spLocks/>
              </p:cNvSpPr>
              <p:nvPr/>
            </p:nvSpPr>
            <p:spPr bwMode="auto">
              <a:xfrm>
                <a:off x="2029" y="4832"/>
                <a:ext cx="28" cy="66"/>
              </a:xfrm>
              <a:custGeom>
                <a:avLst/>
                <a:gdLst>
                  <a:gd name="T0" fmla="*/ 15 w 56"/>
                  <a:gd name="T1" fmla="*/ 0 h 133"/>
                  <a:gd name="T2" fmla="*/ 0 w 56"/>
                  <a:gd name="T3" fmla="*/ 2 h 133"/>
                  <a:gd name="T4" fmla="*/ 3 w 56"/>
                  <a:gd name="T5" fmla="*/ 20 h 133"/>
                  <a:gd name="T6" fmla="*/ 13 w 56"/>
                  <a:gd name="T7" fmla="*/ 39 h 133"/>
                  <a:gd name="T8" fmla="*/ 18 w 56"/>
                  <a:gd name="T9" fmla="*/ 66 h 133"/>
                  <a:gd name="T10" fmla="*/ 28 w 56"/>
                  <a:gd name="T11" fmla="*/ 53 h 133"/>
                  <a:gd name="T12" fmla="*/ 28 w 56"/>
                  <a:gd name="T13" fmla="*/ 27 h 133"/>
                  <a:gd name="T14" fmla="*/ 15 w 56"/>
                  <a:gd name="T15" fmla="*/ 0 h 133"/>
                  <a:gd name="T16" fmla="*/ 15 w 56"/>
                  <a:gd name="T17" fmla="*/ 0 h 1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133"/>
                  <a:gd name="T29" fmla="*/ 56 w 56"/>
                  <a:gd name="T30" fmla="*/ 133 h 1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133">
                    <a:moveTo>
                      <a:pt x="29" y="0"/>
                    </a:moveTo>
                    <a:lnTo>
                      <a:pt x="0" y="5"/>
                    </a:lnTo>
                    <a:lnTo>
                      <a:pt x="6" y="40"/>
                    </a:lnTo>
                    <a:lnTo>
                      <a:pt x="25" y="78"/>
                    </a:lnTo>
                    <a:lnTo>
                      <a:pt x="35" y="133"/>
                    </a:lnTo>
                    <a:lnTo>
                      <a:pt x="56" y="106"/>
                    </a:lnTo>
                    <a:lnTo>
                      <a:pt x="56" y="5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2" name="Freeform 105"/>
              <p:cNvSpPr>
                <a:spLocks/>
              </p:cNvSpPr>
              <p:nvPr/>
            </p:nvSpPr>
            <p:spPr bwMode="auto">
              <a:xfrm>
                <a:off x="2080" y="4826"/>
                <a:ext cx="21" cy="46"/>
              </a:xfrm>
              <a:custGeom>
                <a:avLst/>
                <a:gdLst>
                  <a:gd name="T0" fmla="*/ 7 w 42"/>
                  <a:gd name="T1" fmla="*/ 0 h 92"/>
                  <a:gd name="T2" fmla="*/ 21 w 42"/>
                  <a:gd name="T3" fmla="*/ 11 h 92"/>
                  <a:gd name="T4" fmla="*/ 19 w 42"/>
                  <a:gd name="T5" fmla="*/ 29 h 92"/>
                  <a:gd name="T6" fmla="*/ 0 w 42"/>
                  <a:gd name="T7" fmla="*/ 46 h 92"/>
                  <a:gd name="T8" fmla="*/ 6 w 42"/>
                  <a:gd name="T9" fmla="*/ 13 h 92"/>
                  <a:gd name="T10" fmla="*/ 7 w 42"/>
                  <a:gd name="T11" fmla="*/ 0 h 92"/>
                  <a:gd name="T12" fmla="*/ 7 w 42"/>
                  <a:gd name="T13" fmla="*/ 0 h 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"/>
                  <a:gd name="T22" fmla="*/ 0 h 92"/>
                  <a:gd name="T23" fmla="*/ 42 w 42"/>
                  <a:gd name="T24" fmla="*/ 92 h 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" h="92">
                    <a:moveTo>
                      <a:pt x="14" y="0"/>
                    </a:moveTo>
                    <a:lnTo>
                      <a:pt x="42" y="21"/>
                    </a:lnTo>
                    <a:lnTo>
                      <a:pt x="38" y="57"/>
                    </a:lnTo>
                    <a:lnTo>
                      <a:pt x="0" y="92"/>
                    </a:lnTo>
                    <a:lnTo>
                      <a:pt x="12" y="2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3" name="Freeform 106"/>
              <p:cNvSpPr>
                <a:spLocks/>
              </p:cNvSpPr>
              <p:nvPr/>
            </p:nvSpPr>
            <p:spPr bwMode="auto">
              <a:xfrm>
                <a:off x="1271" y="5058"/>
                <a:ext cx="120" cy="45"/>
              </a:xfrm>
              <a:custGeom>
                <a:avLst/>
                <a:gdLst>
                  <a:gd name="T0" fmla="*/ 120 w 241"/>
                  <a:gd name="T1" fmla="*/ 0 h 90"/>
                  <a:gd name="T2" fmla="*/ 70 w 241"/>
                  <a:gd name="T3" fmla="*/ 19 h 90"/>
                  <a:gd name="T4" fmla="*/ 0 w 241"/>
                  <a:gd name="T5" fmla="*/ 30 h 90"/>
                  <a:gd name="T6" fmla="*/ 15 w 241"/>
                  <a:gd name="T7" fmla="*/ 37 h 90"/>
                  <a:gd name="T8" fmla="*/ 40 w 241"/>
                  <a:gd name="T9" fmla="*/ 45 h 90"/>
                  <a:gd name="T10" fmla="*/ 71 w 241"/>
                  <a:gd name="T11" fmla="*/ 38 h 90"/>
                  <a:gd name="T12" fmla="*/ 93 w 241"/>
                  <a:gd name="T13" fmla="*/ 33 h 90"/>
                  <a:gd name="T14" fmla="*/ 120 w 241"/>
                  <a:gd name="T15" fmla="*/ 0 h 90"/>
                  <a:gd name="T16" fmla="*/ 120 w 241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1"/>
                  <a:gd name="T28" fmla="*/ 0 h 90"/>
                  <a:gd name="T29" fmla="*/ 241 w 241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1" h="90">
                    <a:moveTo>
                      <a:pt x="241" y="0"/>
                    </a:moveTo>
                    <a:lnTo>
                      <a:pt x="140" y="38"/>
                    </a:lnTo>
                    <a:lnTo>
                      <a:pt x="0" y="59"/>
                    </a:lnTo>
                    <a:lnTo>
                      <a:pt x="30" y="74"/>
                    </a:lnTo>
                    <a:lnTo>
                      <a:pt x="81" y="90"/>
                    </a:lnTo>
                    <a:lnTo>
                      <a:pt x="142" y="76"/>
                    </a:lnTo>
                    <a:lnTo>
                      <a:pt x="186" y="65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74" name="Freeform 107"/>
              <p:cNvSpPr>
                <a:spLocks/>
              </p:cNvSpPr>
              <p:nvPr/>
            </p:nvSpPr>
            <p:spPr bwMode="auto">
              <a:xfrm>
                <a:off x="1241" y="4837"/>
                <a:ext cx="210" cy="85"/>
              </a:xfrm>
              <a:custGeom>
                <a:avLst/>
                <a:gdLst>
                  <a:gd name="T0" fmla="*/ 75 w 420"/>
                  <a:gd name="T1" fmla="*/ 15 h 171"/>
                  <a:gd name="T2" fmla="*/ 32 w 420"/>
                  <a:gd name="T3" fmla="*/ 12 h 171"/>
                  <a:gd name="T4" fmla="*/ 11 w 420"/>
                  <a:gd name="T5" fmla="*/ 26 h 171"/>
                  <a:gd name="T6" fmla="*/ 0 w 420"/>
                  <a:gd name="T7" fmla="*/ 38 h 171"/>
                  <a:gd name="T8" fmla="*/ 1 w 420"/>
                  <a:gd name="T9" fmla="*/ 58 h 171"/>
                  <a:gd name="T10" fmla="*/ 12 w 420"/>
                  <a:gd name="T11" fmla="*/ 78 h 171"/>
                  <a:gd name="T12" fmla="*/ 90 w 420"/>
                  <a:gd name="T13" fmla="*/ 85 h 171"/>
                  <a:gd name="T14" fmla="*/ 152 w 420"/>
                  <a:gd name="T15" fmla="*/ 83 h 171"/>
                  <a:gd name="T16" fmla="*/ 210 w 420"/>
                  <a:gd name="T17" fmla="*/ 70 h 171"/>
                  <a:gd name="T18" fmla="*/ 175 w 420"/>
                  <a:gd name="T19" fmla="*/ 50 h 171"/>
                  <a:gd name="T20" fmla="*/ 163 w 420"/>
                  <a:gd name="T21" fmla="*/ 27 h 171"/>
                  <a:gd name="T22" fmla="*/ 167 w 420"/>
                  <a:gd name="T23" fmla="*/ 0 h 171"/>
                  <a:gd name="T24" fmla="*/ 127 w 420"/>
                  <a:gd name="T25" fmla="*/ 12 h 171"/>
                  <a:gd name="T26" fmla="*/ 75 w 420"/>
                  <a:gd name="T27" fmla="*/ 15 h 171"/>
                  <a:gd name="T28" fmla="*/ 75 w 420"/>
                  <a:gd name="T29" fmla="*/ 15 h 1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171"/>
                  <a:gd name="T47" fmla="*/ 420 w 420"/>
                  <a:gd name="T48" fmla="*/ 171 h 17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171">
                    <a:moveTo>
                      <a:pt x="150" y="31"/>
                    </a:moveTo>
                    <a:lnTo>
                      <a:pt x="64" y="25"/>
                    </a:lnTo>
                    <a:lnTo>
                      <a:pt x="21" y="53"/>
                    </a:lnTo>
                    <a:lnTo>
                      <a:pt x="0" y="76"/>
                    </a:lnTo>
                    <a:lnTo>
                      <a:pt x="2" y="116"/>
                    </a:lnTo>
                    <a:lnTo>
                      <a:pt x="24" y="156"/>
                    </a:lnTo>
                    <a:lnTo>
                      <a:pt x="180" y="171"/>
                    </a:lnTo>
                    <a:lnTo>
                      <a:pt x="304" y="166"/>
                    </a:lnTo>
                    <a:lnTo>
                      <a:pt x="420" y="141"/>
                    </a:lnTo>
                    <a:lnTo>
                      <a:pt x="349" y="101"/>
                    </a:lnTo>
                    <a:lnTo>
                      <a:pt x="325" y="55"/>
                    </a:lnTo>
                    <a:lnTo>
                      <a:pt x="334" y="0"/>
                    </a:lnTo>
                    <a:lnTo>
                      <a:pt x="254" y="25"/>
                    </a:lnTo>
                    <a:lnTo>
                      <a:pt x="150" y="31"/>
                    </a:lnTo>
                    <a:close/>
                  </a:path>
                </a:pathLst>
              </a:custGeom>
              <a:solidFill>
                <a:srgbClr val="FFE5D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70" name="Oval 108"/>
            <p:cNvSpPr>
              <a:spLocks noChangeArrowheads="1"/>
            </p:cNvSpPr>
            <p:nvPr/>
          </p:nvSpPr>
          <p:spPr bwMode="auto">
            <a:xfrm>
              <a:off x="6101" y="127"/>
              <a:ext cx="175" cy="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942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0607E-6 L 0.62361 -1.40607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39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69076E-6 L -0.62361 -4.69076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39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9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9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6354E-6 L 0.13559 -1.16354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6354E-6 L -0.13559 -1.16354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93245E-8 L 0.1599 -0.149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749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2195E-6 L -0.15434 0.13925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6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267047" y="181403"/>
            <a:ext cx="6609906" cy="574324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87000"/>
              </a:lnSpc>
            </a:pPr>
            <a:r>
              <a:rPr lang="pl-PL" sz="3600" dirty="0" err="1" smtClean="0">
                <a:effectLst>
                  <a:outerShdw dist="17961" dir="2700000">
                    <a:scrgbClr r="0" g="0" b="0"/>
                  </a:outerShdw>
                </a:effectLst>
              </a:rPr>
              <a:t>Detecting</a:t>
            </a:r>
            <a:r>
              <a:rPr lang="pl-PL" sz="3600" dirty="0" smtClean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pl-PL" sz="3600" dirty="0" err="1" smtClean="0">
                <a:effectLst>
                  <a:outerShdw dist="17961" dir="2700000">
                    <a:scrgbClr r="0" g="0" b="0"/>
                  </a:outerShdw>
                </a:effectLst>
              </a:rPr>
              <a:t>correlated</a:t>
            </a:r>
            <a:r>
              <a:rPr lang="pl-PL" sz="3600" dirty="0" smtClean="0">
                <a:effectLst>
                  <a:outerShdw dist="17961" dir="2700000">
                    <a:scrgbClr r="0" g="0" b="0"/>
                  </a:outerShdw>
                </a:effectLst>
              </a:rPr>
              <a:t> </a:t>
            </a:r>
            <a:r>
              <a:rPr lang="pl-PL" sz="3600" dirty="0" err="1" smtClean="0">
                <a:effectLst>
                  <a:outerShdw dist="17961" dir="2700000">
                    <a:scrgbClr r="0" g="0" b="0"/>
                  </a:outerShdw>
                </a:effectLst>
              </a:rPr>
              <a:t>atoms</a:t>
            </a:r>
            <a:endParaRPr lang="en-GB" sz="3600" dirty="0">
              <a:effectLst>
                <a:outerShdw dist="17961" dir="2700000">
                  <a:scrgbClr r="0" g="0" b="0"/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>
            <a:off x="4067944" y="3992629"/>
            <a:ext cx="2966488" cy="241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57706" y="887572"/>
            <a:ext cx="3267382" cy="109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>
            <a:off x="894844" y="2372108"/>
            <a:ext cx="3593106" cy="181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</a:blip>
          <a:srcRect/>
          <a:stretch>
            <a:fillRect/>
          </a:stretch>
        </p:blipFill>
        <p:spPr>
          <a:xfrm>
            <a:off x="5628379" y="887572"/>
            <a:ext cx="3005130" cy="250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024516" y="4992701"/>
            <a:ext cx="2286285" cy="10681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Dowolny kształt 8"/>
          <p:cNvSpPr/>
          <p:nvPr/>
        </p:nvSpPr>
        <p:spPr>
          <a:xfrm>
            <a:off x="6027717" y="4475607"/>
            <a:ext cx="2763275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Pair emission from a 1D gas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894844" y="4709017"/>
            <a:ext cx="2197095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Dissociation of molecular BEC</a:t>
            </a:r>
          </a:p>
        </p:txBody>
      </p:sp>
      <p:sp>
        <p:nvSpPr>
          <p:cNvPr id="11" name="Dowolny kształt 10"/>
          <p:cNvSpPr/>
          <p:nvPr/>
        </p:nvSpPr>
        <p:spPr>
          <a:xfrm>
            <a:off x="1024516" y="2017184"/>
            <a:ext cx="3315695" cy="247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Vogels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Xu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Ketterle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89,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020401 (2002)</a:t>
            </a:r>
          </a:p>
        </p:txBody>
      </p:sp>
      <p:sp>
        <p:nvSpPr>
          <p:cNvPr id="12" name="Dowolny kształt 11"/>
          <p:cNvSpPr/>
          <p:nvPr/>
        </p:nvSpPr>
        <p:spPr>
          <a:xfrm>
            <a:off x="1024516" y="3956443"/>
            <a:ext cx="3695042" cy="4673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Jaskula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Bonneau</a:t>
            </a:r>
            <a:r>
              <a:rPr lang="en-US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</a:t>
            </a:r>
            <a:r>
              <a:rPr lang="pl-PL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…</a:t>
            </a:r>
            <a:r>
              <a:rPr lang="en-US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Aspect,</a:t>
            </a:r>
            <a:endParaRPr lang="pl-PL" sz="1100" dirty="0" smtClean="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Boiron,Westbrook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105,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190402 (2010)</a:t>
            </a:r>
          </a:p>
        </p:txBody>
      </p:sp>
      <p:sp>
        <p:nvSpPr>
          <p:cNvPr id="13" name="Dowolny kształt 12"/>
          <p:cNvSpPr/>
          <p:nvPr/>
        </p:nvSpPr>
        <p:spPr>
          <a:xfrm>
            <a:off x="674707" y="6102597"/>
            <a:ext cx="3033197" cy="247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Greiner</a:t>
            </a:r>
            <a:r>
              <a:rPr lang="pl-PL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 et al.,</a:t>
            </a:r>
            <a:r>
              <a:rPr lang="en-US" sz="11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n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94,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110401 (2005)</a:t>
            </a:r>
          </a:p>
        </p:txBody>
      </p:sp>
      <p:sp>
        <p:nvSpPr>
          <p:cNvPr id="14" name="Dowolny kształt 13"/>
          <p:cNvSpPr/>
          <p:nvPr/>
        </p:nvSpPr>
        <p:spPr>
          <a:xfrm>
            <a:off x="5663821" y="3426935"/>
            <a:ext cx="3150420" cy="247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RuGway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Hodgman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Dall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Johnsson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Truscott,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107,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075301 (2011)</a:t>
            </a:r>
          </a:p>
        </p:txBody>
      </p:sp>
      <p:sp>
        <p:nvSpPr>
          <p:cNvPr id="15" name="Dowolny kształt 14"/>
          <p:cNvSpPr/>
          <p:nvPr/>
        </p:nvSpPr>
        <p:spPr>
          <a:xfrm>
            <a:off x="5994066" y="4745253"/>
            <a:ext cx="2938389" cy="247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Bucker, Grond, Manz, Berrada, Betz, Koller, Hohenster, Schumm, Perrin, Schmiedmayer, Nature Phys. </a:t>
            </a:r>
            <a:r>
              <a:rPr lang="en-US" sz="1100" b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7, </a:t>
            </a:r>
            <a:r>
              <a:rPr lang="en-US" sz="11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608 (2011)</a:t>
            </a:r>
          </a:p>
        </p:txBody>
      </p:sp>
    </p:spTree>
    <p:extLst>
      <p:ext uri="{BB962C8B-B14F-4D97-AF65-F5344CB8AC3E}">
        <p14:creationId xmlns:p14="http://schemas.microsoft.com/office/powerpoint/2010/main" val="1171699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http://upload.wikimedia.org/wikipedia/commons/thumb/2/2d/SPDC_figure.png/350px-SPDC_figure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WatercolorSponge trans="76000" brushSize="4"/>
                    </a14:imgEffect>
                    <a14:imgEffect>
                      <a14:sharpenSoften amount="50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9674"/>
            <a:ext cx="2123517" cy="2736304"/>
          </a:xfrm>
          <a:prstGeom prst="roundRect">
            <a:avLst>
              <a:gd name="adj" fmla="val 1589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4" y="2651068"/>
            <a:ext cx="1920240" cy="3143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18698" y="1422078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# of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photons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in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horizontal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and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vertical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modes</a:t>
            </a:r>
            <a:endParaRPr lang="pl-PL" sz="1400" dirty="0">
              <a:solidFill>
                <a:schemeClr val="accent5"/>
              </a:solidFill>
              <a:latin typeface="+mn-lt"/>
            </a:endParaRPr>
          </a:p>
        </p:txBody>
      </p:sp>
      <p:cxnSp>
        <p:nvCxnSpPr>
          <p:cNvPr id="8" name="Łącznik prosty ze strzałką 7"/>
          <p:cNvCxnSpPr>
            <a:stCxn id="3" idx="2"/>
          </p:cNvCxnSpPr>
          <p:nvPr/>
        </p:nvCxnSpPr>
        <p:spPr>
          <a:xfrm>
            <a:off x="1454802" y="2160742"/>
            <a:ext cx="432048" cy="48547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>
            <a:stCxn id="3" idx="2"/>
          </p:cNvCxnSpPr>
          <p:nvPr/>
        </p:nvCxnSpPr>
        <p:spPr>
          <a:xfrm flipH="1">
            <a:off x="950746" y="2160742"/>
            <a:ext cx="504056" cy="48547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pole tekstowe 24"/>
          <p:cNvSpPr txBox="1"/>
          <p:nvPr/>
        </p:nvSpPr>
        <p:spPr>
          <a:xfrm>
            <a:off x="2274546" y="1712549"/>
            <a:ext cx="203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Photons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are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i="1" dirty="0" err="1">
                <a:solidFill>
                  <a:schemeClr val="accent5"/>
                </a:solidFill>
                <a:latin typeface="+mn-lt"/>
              </a:rPr>
              <a:t>indistinguishable</a:t>
            </a:r>
            <a:endParaRPr lang="pl-PL" sz="1400" i="1" dirty="0">
              <a:solidFill>
                <a:schemeClr val="accent5"/>
              </a:solidFill>
              <a:latin typeface="+mn-lt"/>
            </a:endParaRPr>
          </a:p>
        </p:txBody>
      </p:sp>
      <p:grpSp>
        <p:nvGrpSpPr>
          <p:cNvPr id="31" name="Grupa 30"/>
          <p:cNvGrpSpPr/>
          <p:nvPr/>
        </p:nvGrpSpPr>
        <p:grpSpPr>
          <a:xfrm>
            <a:off x="1810528" y="4912483"/>
            <a:ext cx="1555700" cy="1080120"/>
            <a:chOff x="3736380" y="4437112"/>
            <a:chExt cx="1555700" cy="1080120"/>
          </a:xfrm>
        </p:grpSpPr>
        <p:sp>
          <p:nvSpPr>
            <p:cNvPr id="29" name="Prostokąt 28"/>
            <p:cNvSpPr/>
            <p:nvPr/>
          </p:nvSpPr>
          <p:spPr>
            <a:xfrm>
              <a:off x="3736380" y="4437112"/>
              <a:ext cx="1555700" cy="108012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ole tekstowe 29"/>
                <p:cNvSpPr txBox="1"/>
                <p:nvPr/>
              </p:nvSpPr>
              <p:spPr>
                <a:xfrm>
                  <a:off x="4176381" y="4592452"/>
                  <a:ext cx="675698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44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pl-PL" sz="4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0" name="pole tekstowe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6381" y="4592452"/>
                  <a:ext cx="675698" cy="76944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Obraz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6" y="5302485"/>
            <a:ext cx="589788" cy="306324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30" y="5302485"/>
            <a:ext cx="1124712" cy="306324"/>
          </a:xfrm>
          <a:prstGeom prst="rect">
            <a:avLst/>
          </a:prstGeom>
        </p:spPr>
      </p:pic>
      <p:sp>
        <p:nvSpPr>
          <p:cNvPr id="87044" name="Strzałka w prawo 87043"/>
          <p:cNvSpPr/>
          <p:nvPr/>
        </p:nvSpPr>
        <p:spPr>
          <a:xfrm>
            <a:off x="1378480" y="5185616"/>
            <a:ext cx="360040" cy="5400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Strzałka w prawo 37"/>
          <p:cNvSpPr/>
          <p:nvPr/>
        </p:nvSpPr>
        <p:spPr>
          <a:xfrm>
            <a:off x="3430421" y="5185616"/>
            <a:ext cx="360040" cy="54006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ole tekstowe 39"/>
          <p:cNvSpPr txBox="1"/>
          <p:nvPr/>
        </p:nvSpPr>
        <p:spPr>
          <a:xfrm>
            <a:off x="4390706" y="1327828"/>
            <a:ext cx="194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rgbClr val="0070C0"/>
                </a:solidFill>
                <a:latin typeface="+mn-lt"/>
              </a:rPr>
              <a:t>Photons</a:t>
            </a:r>
            <a:r>
              <a:rPr lang="pl-PL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l-PL" dirty="0" err="1" smtClean="0">
                <a:solidFill>
                  <a:srgbClr val="0070C0"/>
                </a:solidFill>
                <a:latin typeface="+mn-lt"/>
              </a:rPr>
              <a:t>are</a:t>
            </a:r>
            <a:r>
              <a:rPr lang="pl-PL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l-PL" i="1" dirty="0" err="1" smtClean="0">
                <a:solidFill>
                  <a:srgbClr val="0070C0"/>
                </a:solidFill>
                <a:latin typeface="+mn-lt"/>
              </a:rPr>
              <a:t>entangled</a:t>
            </a:r>
            <a:endParaRPr lang="pl-PL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7048" name="Obraz 870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3" y="2089154"/>
            <a:ext cx="2114550" cy="575310"/>
          </a:xfrm>
          <a:prstGeom prst="rect">
            <a:avLst/>
          </a:prstGeom>
        </p:spPr>
      </p:pic>
      <p:pic>
        <p:nvPicPr>
          <p:cNvPr id="87049" name="Obraz 870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68644"/>
            <a:ext cx="1432560" cy="260985"/>
          </a:xfrm>
          <a:prstGeom prst="rect">
            <a:avLst/>
          </a:prstGeom>
        </p:spPr>
      </p:pic>
      <p:cxnSp>
        <p:nvCxnSpPr>
          <p:cNvPr id="5" name="Łącznik prosty ze strzałką 4"/>
          <p:cNvCxnSpPr/>
          <p:nvPr/>
        </p:nvCxnSpPr>
        <p:spPr>
          <a:xfrm flipV="1">
            <a:off x="2678938" y="2350259"/>
            <a:ext cx="1601311" cy="3142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2678938" y="2867090"/>
            <a:ext cx="1601311" cy="432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2318898" y="3351981"/>
            <a:ext cx="2039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Photons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are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i="1" dirty="0" err="1" smtClean="0">
                <a:solidFill>
                  <a:schemeClr val="accent5"/>
                </a:solidFill>
                <a:latin typeface="+mn-lt"/>
              </a:rPr>
              <a:t>distinguishable</a:t>
            </a:r>
            <a:endParaRPr lang="pl-PL" sz="1400" i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4539999" y="3533903"/>
            <a:ext cx="194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C00000"/>
                </a:solidFill>
                <a:latin typeface="+mn-lt"/>
              </a:rPr>
              <a:t>No </a:t>
            </a:r>
            <a:r>
              <a:rPr lang="pl-PL" dirty="0" err="1" smtClean="0">
                <a:solidFill>
                  <a:srgbClr val="C00000"/>
                </a:solidFill>
                <a:latin typeface="+mn-lt"/>
              </a:rPr>
              <a:t>entanglement</a:t>
            </a:r>
            <a:endParaRPr lang="pl-PL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-166639" y="24148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Number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squeezing</a:t>
            </a:r>
            <a:r>
              <a:rPr lang="pl-PL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</a:t>
            </a:r>
            <a:r>
              <a:rPr lang="pl-PL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entanglement</a:t>
            </a:r>
            <a:endParaRPr lang="pl-PL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00670" y="4330400"/>
            <a:ext cx="391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accent5"/>
                </a:solidFill>
                <a:latin typeface="+mn-lt"/>
              </a:rPr>
              <a:t>Testing</a:t>
            </a:r>
            <a:r>
              <a:rPr lang="pl-PL" dirty="0" smtClean="0">
                <a:solidFill>
                  <a:schemeClr val="accent5"/>
                </a:solidFill>
                <a:latin typeface="+mn-lt"/>
              </a:rPr>
              <a:t> for quantum </a:t>
            </a:r>
            <a:r>
              <a:rPr lang="pl-PL" dirty="0" err="1" smtClean="0">
                <a:solidFill>
                  <a:schemeClr val="accent5"/>
                </a:solidFill>
                <a:latin typeface="+mn-lt"/>
              </a:rPr>
              <a:t>correlations</a:t>
            </a:r>
            <a:endParaRPr lang="pl-PL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23" name="Obraz 2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85" y="5347683"/>
            <a:ext cx="514350" cy="267462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98" y="4515066"/>
            <a:ext cx="621792" cy="614934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00" y="5685136"/>
            <a:ext cx="612648" cy="614934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7418622" y="3857241"/>
            <a:ext cx="159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err="1" smtClean="0">
                <a:solidFill>
                  <a:srgbClr val="C00000"/>
                </a:solidFill>
                <a:latin typeface="+mn-lt"/>
              </a:rPr>
              <a:t>Shot</a:t>
            </a:r>
            <a:r>
              <a:rPr lang="pl-PL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i="1" dirty="0" err="1" smtClean="0">
                <a:solidFill>
                  <a:srgbClr val="C00000"/>
                </a:solidFill>
                <a:latin typeface="+mn-lt"/>
              </a:rPr>
              <a:t>noise</a:t>
            </a:r>
            <a:r>
              <a:rPr lang="pl-PL" i="1" dirty="0" smtClean="0">
                <a:solidFill>
                  <a:srgbClr val="C00000"/>
                </a:solidFill>
                <a:latin typeface="+mn-lt"/>
              </a:rPr>
              <a:t> limit</a:t>
            </a:r>
            <a:endParaRPr lang="pl-PL" i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44" name="Łącznik prosty ze strzałką 43"/>
          <p:cNvCxnSpPr/>
          <p:nvPr/>
        </p:nvCxnSpPr>
        <p:spPr>
          <a:xfrm flipV="1">
            <a:off x="6335750" y="4822533"/>
            <a:ext cx="1332594" cy="5836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>
            <a:off x="6335750" y="5608809"/>
            <a:ext cx="1332594" cy="383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pole tekstowe 49"/>
          <p:cNvSpPr txBox="1"/>
          <p:nvPr/>
        </p:nvSpPr>
        <p:spPr>
          <a:xfrm>
            <a:off x="6261735" y="4560923"/>
            <a:ext cx="115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Classical</a:t>
            </a:r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states</a:t>
            </a:r>
            <a:endParaRPr lang="pl-PL" sz="1400" i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51" name="pole tekstowe 50"/>
          <p:cNvSpPr txBox="1"/>
          <p:nvPr/>
        </p:nvSpPr>
        <p:spPr>
          <a:xfrm>
            <a:off x="6261734" y="5949280"/>
            <a:ext cx="115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smtClean="0">
                <a:solidFill>
                  <a:schemeClr val="accent5"/>
                </a:solidFill>
                <a:latin typeface="+mn-lt"/>
              </a:rPr>
              <a:t>„Quantum” </a:t>
            </a:r>
            <a:r>
              <a:rPr lang="pl-PL" sz="1400" dirty="0" err="1" smtClean="0">
                <a:solidFill>
                  <a:schemeClr val="accent5"/>
                </a:solidFill>
                <a:latin typeface="+mn-lt"/>
              </a:rPr>
              <a:t>states</a:t>
            </a:r>
            <a:endParaRPr lang="pl-PL" sz="1400" i="1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678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5600" dirty="0" smtClean="0"/>
              <a:t>Cold atoms</a:t>
            </a:r>
            <a:endParaRPr lang="en-US" sz="5600" dirty="0"/>
          </a:p>
        </p:txBody>
      </p:sp>
      <p:pic>
        <p:nvPicPr>
          <p:cNvPr id="24" name="Picture 23" descr="fig1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ACACAC"/>
              </a:clrFrom>
              <a:clrTo>
                <a:srgbClr val="ACAC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5000" detail="8"/>
                    </a14:imgEffect>
                    <a14:imgEffect>
                      <a14:sharpenSoften amount="7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1905000"/>
            <a:ext cx="6324600" cy="4247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7315200" y="1524000"/>
          <a:ext cx="9144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4" name="CorelPhotoPaint.Image.10" r:id="rId5" imgW="3403175" imgH="4139683" progId="">
                  <p:embed/>
                </p:oleObj>
              </mc:Choice>
              <mc:Fallback>
                <p:oleObj name="CorelPhotoPaint.Image.10" r:id="rId5" imgW="3403175" imgH="413968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1524000"/>
                        <a:ext cx="914400" cy="1106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7315200" y="533400"/>
          <a:ext cx="9906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5" name="CorelPhotoPaint.Image.8" r:id="rId7" imgW="1866667" imgH="1892063" progId="">
                  <p:embed/>
                </p:oleObj>
              </mc:Choice>
              <mc:Fallback>
                <p:oleObj name="CorelPhotoPaint.Image.8" r:id="rId7" imgW="1866667" imgH="189206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33400"/>
                        <a:ext cx="99060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ciencemag.org/content/334/6057/773/F2.larg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7"/>
          <a:stretch/>
        </p:blipFill>
        <p:spPr bwMode="auto">
          <a:xfrm>
            <a:off x="683568" y="1967524"/>
            <a:ext cx="3471423" cy="28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 trans="80000" brushSize="4"/>
                    </a14:imgEffect>
                    <a14:imgEffect>
                      <a14:sharpenSoften amount="50000"/>
                    </a14:imgEffect>
                    <a14:imgEffect>
                      <a14:brightnessContrast bright="-21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82" y="3645024"/>
            <a:ext cx="3997449" cy="266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3" y="260648"/>
            <a:ext cx="4032448" cy="13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sciencemag.org/content/334/6057/773/F2.larg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/>
          <a:stretch/>
        </p:blipFill>
        <p:spPr bwMode="auto">
          <a:xfrm>
            <a:off x="4885309" y="599372"/>
            <a:ext cx="3653994" cy="28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a 5"/>
          <p:cNvGrpSpPr/>
          <p:nvPr/>
        </p:nvGrpSpPr>
        <p:grpSpPr>
          <a:xfrm>
            <a:off x="728903" y="5301208"/>
            <a:ext cx="1080120" cy="749926"/>
            <a:chOff x="3736380" y="4437112"/>
            <a:chExt cx="1555700" cy="1080120"/>
          </a:xfrm>
        </p:grpSpPr>
        <p:sp>
          <p:nvSpPr>
            <p:cNvPr id="7" name="Prostokąt 6"/>
            <p:cNvSpPr/>
            <p:nvPr/>
          </p:nvSpPr>
          <p:spPr>
            <a:xfrm>
              <a:off x="3736380" y="4437112"/>
              <a:ext cx="1555700" cy="108012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pole tekstowe 7"/>
                <p:cNvSpPr txBox="1"/>
                <p:nvPr/>
              </p:nvSpPr>
              <p:spPr>
                <a:xfrm>
                  <a:off x="4176381" y="4592452"/>
                  <a:ext cx="4965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8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/>
                            <a:ea typeface="Cambria Math"/>
                          </a:rPr>
                          <m:t>𝜃</m:t>
                        </m:r>
                      </m:oMath>
                    </m:oMathPara>
                  </a14:m>
                  <a:endParaRPr lang="pl-PL" sz="28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8" name="pole tekstow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6381" y="4592452"/>
                  <a:ext cx="496546" cy="52322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Obraz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18" y="5465672"/>
            <a:ext cx="2279142" cy="7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486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8940" y="3131369"/>
            <a:ext cx="4584947" cy="243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clrChange>
              <a:clrFrom>
                <a:srgbClr val="BFBFBF"/>
              </a:clrFrom>
              <a:clrTo>
                <a:srgbClr val="BFBFB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3249" t="4252" b="1741"/>
          <a:stretch>
            <a:fillRect/>
          </a:stretch>
        </p:blipFill>
        <p:spPr>
          <a:xfrm>
            <a:off x="5929175" y="3120540"/>
            <a:ext cx="2640344" cy="23966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557645" y="187684"/>
            <a:ext cx="8028710" cy="629403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87000"/>
              </a:lnSpc>
            </a:pP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GB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ollision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</a:t>
            </a:r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metastable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atoms</a:t>
            </a:r>
            <a:endParaRPr lang="en-GB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olny kształt 5"/>
          <p:cNvSpPr/>
          <p:nvPr/>
        </p:nvSpPr>
        <p:spPr>
          <a:xfrm>
            <a:off x="3995936" y="827135"/>
            <a:ext cx="2255902" cy="19537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2060"/>
            </a:solidFill>
            <a:prstDash val="solid"/>
            <a:round/>
          </a:ln>
        </p:spPr>
        <p:txBody>
          <a:bodyPr vert="horz" wrap="none" lIns="99284" tIns="74790" rIns="97978" bIns="57154" anchor="ctr" anchorCtr="0" compatLnSpc="1"/>
          <a:lstStyle/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i="1" u="sng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Experiment: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b="1" dirty="0" smtClean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Chris </a:t>
            </a:r>
            <a:r>
              <a:rPr lang="en-GB" sz="1300" b="1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Westbrook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Denis </a:t>
            </a:r>
            <a:r>
              <a:rPr lang="en-GB" sz="1300" dirty="0" err="1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Boiron</a:t>
            </a:r>
            <a:endParaRPr lang="en-GB" sz="1300" dirty="0">
              <a:solidFill>
                <a:srgbClr val="00206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Jean-Christophe </a:t>
            </a:r>
            <a:r>
              <a:rPr lang="en-GB" sz="1300" dirty="0" err="1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Jaskula</a:t>
            </a:r>
            <a:endParaRPr lang="en-GB" sz="1300" dirty="0">
              <a:solidFill>
                <a:srgbClr val="00206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 err="1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Valentina</a:t>
            </a: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GB" sz="1300" dirty="0" err="1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Krachmalnicoff</a:t>
            </a:r>
            <a:endParaRPr lang="en-GB" sz="1300" dirty="0">
              <a:solidFill>
                <a:srgbClr val="00206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Marie </a:t>
            </a:r>
            <a:r>
              <a:rPr lang="en-GB" sz="1300" dirty="0" err="1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Bonneau</a:t>
            </a:r>
            <a:endParaRPr lang="en-GB" sz="1300" dirty="0">
              <a:solidFill>
                <a:srgbClr val="00206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Vanessa Leung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Guthrie Partridge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Alain Aspec</a:t>
            </a:r>
            <a:r>
              <a:rPr lang="en-GB" sz="1500" dirty="0">
                <a:solidFill>
                  <a:srgbClr val="002060"/>
                </a:solidFill>
                <a:latin typeface="+mn-lt"/>
                <a:ea typeface="DejaVu Sans" pitchFamily="2"/>
                <a:cs typeface="DejaVu Sans" pitchFamily="2"/>
              </a:rPr>
              <a:t>t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6372200" y="836712"/>
            <a:ext cx="2418871" cy="19577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CC3300"/>
            </a:solidFill>
            <a:prstDash val="solid"/>
            <a:round/>
          </a:ln>
        </p:spPr>
        <p:txBody>
          <a:bodyPr vert="horz" wrap="none" lIns="99284" tIns="74790" rIns="97978" bIns="57154" anchor="ctr" anchorCtr="0" compatLnSpc="1"/>
          <a:lstStyle/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  <a:tab pos="8710209" algn="l"/>
                <a:tab pos="9124980" algn="l"/>
                <a:tab pos="9539752" algn="l"/>
                <a:tab pos="9778817" algn="l"/>
              </a:tabLst>
            </a:pPr>
            <a:r>
              <a:rPr lang="en-GB" sz="1300" i="1" u="sng" dirty="0">
                <a:solidFill>
                  <a:srgbClr val="008000"/>
                </a:solidFill>
                <a:latin typeface="+mn-lt"/>
                <a:ea typeface="DejaVu Sans" pitchFamily="2"/>
                <a:cs typeface="DejaVu Sans" pitchFamily="2"/>
              </a:rPr>
              <a:t>	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900" i="1" u="sng" dirty="0">
              <a:solidFill>
                <a:srgbClr val="008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i="1" u="sng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Theory:</a:t>
            </a:r>
            <a:endParaRPr lang="pl-PL" sz="1300" b="1" dirty="0" smtClean="0">
              <a:solidFill>
                <a:srgbClr val="C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b="1" dirty="0" err="1" smtClean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Marek</a:t>
            </a:r>
            <a:r>
              <a:rPr lang="en-GB" sz="1300" b="1" dirty="0" smtClean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GB" sz="1300" b="1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Trippenbach</a:t>
            </a: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(Warsaw) </a:t>
            </a:r>
            <a:b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</a:b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Jan </a:t>
            </a:r>
            <a:r>
              <a:rPr lang="en-GB" sz="1300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Chwedeńczuk</a:t>
            </a:r>
            <a:endParaRPr lang="en-GB" sz="1300" dirty="0">
              <a:solidFill>
                <a:srgbClr val="C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Tomasz </a:t>
            </a:r>
            <a:r>
              <a:rPr lang="en-GB" sz="1300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Wasak</a:t>
            </a:r>
            <a:endParaRPr lang="en-GB" sz="1300" dirty="0">
              <a:solidFill>
                <a:srgbClr val="C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Paweł</a:t>
            </a: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GB" sz="1300" dirty="0" err="1" smtClean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Ziń</a:t>
            </a:r>
            <a:endParaRPr lang="pl-PL" sz="1300" dirty="0">
              <a:solidFill>
                <a:srgbClr val="C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b="1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Piotr</a:t>
            </a:r>
            <a:r>
              <a:rPr lang="en-GB" sz="1300" b="1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GB" sz="1300" b="1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Deuar</a:t>
            </a: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(Warsaw</a:t>
            </a:r>
            <a:r>
              <a:rPr lang="en-GB" sz="1300" dirty="0" smtClean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)</a:t>
            </a:r>
            <a:endParaRPr lang="pl-PL" sz="1300" dirty="0">
              <a:solidFill>
                <a:srgbClr val="C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300" b="1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Karen </a:t>
            </a:r>
            <a:r>
              <a:rPr lang="en-GB" sz="1300" b="1" dirty="0" err="1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Kheruntsyan</a:t>
            </a: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b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</a:br>
            <a:r>
              <a:rPr lang="en-GB" sz="1300" dirty="0">
                <a:solidFill>
                  <a:srgbClr val="C00000"/>
                </a:solidFill>
                <a:latin typeface="+mn-lt"/>
                <a:ea typeface="DejaVu Sans" pitchFamily="2"/>
                <a:cs typeface="DejaVu Sans" pitchFamily="2"/>
              </a:rPr>
              <a:t>(Queensland)</a:t>
            </a: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300" dirty="0">
              <a:solidFill>
                <a:srgbClr val="008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300" dirty="0">
              <a:solidFill>
                <a:srgbClr val="FFC0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3" name="Dowolny kształt 12"/>
          <p:cNvSpPr/>
          <p:nvPr/>
        </p:nvSpPr>
        <p:spPr>
          <a:xfrm>
            <a:off x="1187624" y="5914124"/>
            <a:ext cx="4247172" cy="3747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noFill/>
            <a:prstDash val="solid"/>
            <a:round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i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Single atom detection efficiency </a:t>
            </a:r>
            <a:r>
              <a:rPr lang="en-GB" dirty="0">
                <a:solidFill>
                  <a:srgbClr val="C90016"/>
                </a:solidFill>
                <a:latin typeface="Symbol" pitchFamily="18"/>
                <a:ea typeface="DejaVu Sans" pitchFamily="2"/>
                <a:cs typeface="DejaVu Sans" pitchFamily="2"/>
              </a:rPr>
              <a:t></a:t>
            </a:r>
            <a:r>
              <a:rPr lang="en-GB" dirty="0">
                <a:solidFill>
                  <a:srgbClr val="C90016"/>
                </a:solidFill>
                <a:latin typeface="Arial" pitchFamily="18"/>
                <a:ea typeface="DejaVu Sans" pitchFamily="2"/>
                <a:cs typeface="DejaVu Sans" pitchFamily="2"/>
              </a:rPr>
              <a:t> ~ 12%</a:t>
            </a:r>
          </a:p>
        </p:txBody>
      </p:sp>
      <p:sp>
        <p:nvSpPr>
          <p:cNvPr id="14" name="Dowolny kształt 13"/>
          <p:cNvSpPr/>
          <p:nvPr/>
        </p:nvSpPr>
        <p:spPr>
          <a:xfrm>
            <a:off x="2907989" y="5165718"/>
            <a:ext cx="2999482" cy="3893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baseline="33000" dirty="0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4</a:t>
            </a:r>
            <a:r>
              <a:rPr lang="en-GB" dirty="0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He </a:t>
            </a:r>
            <a:r>
              <a:rPr lang="en-GB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in metastable state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419681" y="685227"/>
            <a:ext cx="1615885" cy="16322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ole tekstowe 17"/>
          <p:cNvSpPr txBox="1"/>
          <p:nvPr/>
        </p:nvSpPr>
        <p:spPr>
          <a:xfrm>
            <a:off x="1392285" y="2346187"/>
            <a:ext cx="1791980" cy="283357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t=0.3 s expansion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130562" y="5593915"/>
            <a:ext cx="2257862" cy="481272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momentum distribution</a:t>
            </a:r>
          </a:p>
        </p:txBody>
      </p:sp>
    </p:spTree>
    <p:extLst>
      <p:ext uri="{BB962C8B-B14F-4D97-AF65-F5344CB8AC3E}">
        <p14:creationId xmlns:p14="http://schemas.microsoft.com/office/powerpoint/2010/main" val="3189874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5214" y="3284984"/>
            <a:ext cx="4037107" cy="200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6801" y="2283490"/>
            <a:ext cx="4248410" cy="400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2483768" y="301824"/>
            <a:ext cx="4176464" cy="6789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Experimental</a:t>
            </a:r>
            <a:r>
              <a:rPr lang="pl-PL" sz="3600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36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Results</a:t>
            </a:r>
            <a:endParaRPr lang="pl-PL" sz="36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82146" y="980728"/>
            <a:ext cx="5882226" cy="1132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230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77700" y="230471"/>
            <a:ext cx="4706622" cy="467179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Pairing and density correlations</a:t>
            </a:r>
          </a:p>
        </p:txBody>
      </p:sp>
      <p:sp>
        <p:nvSpPr>
          <p:cNvPr id="6" name="Dowolny kształt 5"/>
          <p:cNvSpPr/>
          <p:nvPr/>
        </p:nvSpPr>
        <p:spPr>
          <a:xfrm>
            <a:off x="1475656" y="2588453"/>
            <a:ext cx="2664296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pl-PL" sz="1600" dirty="0" smtClean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HBT </a:t>
            </a:r>
            <a:r>
              <a:rPr lang="en-US" sz="1600" i="1" dirty="0" smtClean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(</a:t>
            </a:r>
            <a:r>
              <a:rPr lang="en-US" sz="1600" i="1" dirty="0" err="1" smtClean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Hanbury</a:t>
            </a:r>
            <a:r>
              <a:rPr lang="en-US" sz="1600" i="1" dirty="0" smtClean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600" i="1" dirty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Brown-</a:t>
            </a:r>
            <a:r>
              <a:rPr lang="en-US" sz="1600" i="1" dirty="0" err="1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Twiss</a:t>
            </a:r>
            <a:r>
              <a:rPr lang="en-US" sz="1600" i="1" dirty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)</a:t>
            </a:r>
          </a:p>
        </p:txBody>
      </p:sp>
      <p:sp>
        <p:nvSpPr>
          <p:cNvPr id="7" name="Dowolny kształt 6"/>
          <p:cNvSpPr/>
          <p:nvPr/>
        </p:nvSpPr>
        <p:spPr>
          <a:xfrm>
            <a:off x="1896459" y="1123190"/>
            <a:ext cx="1822690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BB </a:t>
            </a:r>
            <a:r>
              <a:rPr lang="en-US" sz="1600" i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(</a:t>
            </a:r>
            <a:r>
              <a:rPr lang="en-US" sz="1600" b="1" i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back-to-back)</a:t>
            </a:r>
          </a:p>
        </p:txBody>
      </p:sp>
      <p:grpSp>
        <p:nvGrpSpPr>
          <p:cNvPr id="25" name="Grupa 24"/>
          <p:cNvGrpSpPr/>
          <p:nvPr/>
        </p:nvGrpSpPr>
        <p:grpSpPr>
          <a:xfrm>
            <a:off x="1284199" y="3690305"/>
            <a:ext cx="2414035" cy="2342539"/>
            <a:chOff x="6580661" y="867754"/>
            <a:chExt cx="2414035" cy="2342539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r="757"/>
            <a:stretch>
              <a:fillRect/>
            </a:stretch>
          </p:blipFill>
          <p:spPr>
            <a:xfrm>
              <a:off x="6580661" y="867754"/>
              <a:ext cx="2414035" cy="23425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Łącznik prostoliniowy 8"/>
            <p:cNvSpPr/>
            <p:nvPr/>
          </p:nvSpPr>
          <p:spPr>
            <a:xfrm flipV="1">
              <a:off x="7897779" y="1443881"/>
              <a:ext cx="54887" cy="680971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Łącznik prostoliniowy 9"/>
            <p:cNvSpPr/>
            <p:nvPr/>
          </p:nvSpPr>
          <p:spPr>
            <a:xfrm flipH="1">
              <a:off x="7847140" y="2121914"/>
              <a:ext cx="53253" cy="738426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Łącznik prostoliniowy 10"/>
            <p:cNvSpPr/>
            <p:nvPr/>
          </p:nvSpPr>
          <p:spPr>
            <a:xfrm flipH="1" flipV="1">
              <a:off x="7674639" y="1466733"/>
              <a:ext cx="226080" cy="657793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Łącznik prostoliniowy 11"/>
            <p:cNvSpPr/>
            <p:nvPr/>
          </p:nvSpPr>
          <p:spPr>
            <a:xfrm flipH="1" flipV="1">
              <a:off x="7661570" y="1268252"/>
              <a:ext cx="100952" cy="680971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Dowolny kształt 12"/>
            <p:cNvSpPr/>
            <p:nvPr/>
          </p:nvSpPr>
          <p:spPr>
            <a:xfrm>
              <a:off x="7181640" y="1253888"/>
              <a:ext cx="580882" cy="2836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81648" tIns="40824" rIns="81648" bIns="40824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r>
                <a:rPr lang="en-US" sz="1600">
                  <a:solidFill>
                    <a:srgbClr val="0000FF"/>
                  </a:solidFill>
                  <a:latin typeface="Arial" pitchFamily="18"/>
                  <a:ea typeface="DejaVu Sans" pitchFamily="2"/>
                  <a:cs typeface="DejaVu Sans" pitchFamily="2"/>
                </a:rPr>
                <a:t>HBT</a:t>
              </a:r>
            </a:p>
          </p:txBody>
        </p:sp>
        <p:sp>
          <p:nvSpPr>
            <p:cNvPr id="14" name="Dowolny kształt 13"/>
            <p:cNvSpPr/>
            <p:nvPr/>
          </p:nvSpPr>
          <p:spPr>
            <a:xfrm>
              <a:off x="7893532" y="2926609"/>
              <a:ext cx="440726" cy="2836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81648" tIns="40824" rIns="81648" bIns="40824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BB</a:t>
              </a:r>
            </a:p>
          </p:txBody>
        </p:sp>
      </p:grpSp>
      <p:sp>
        <p:nvSpPr>
          <p:cNvPr id="15" name="Łącznik prostoliniowy 14"/>
          <p:cNvSpPr/>
          <p:nvPr/>
        </p:nvSpPr>
        <p:spPr>
          <a:xfrm flipV="1">
            <a:off x="588438" y="3555757"/>
            <a:ext cx="7967284" cy="187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9210" y="4841969"/>
            <a:ext cx="3432884" cy="70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Dowolny kształt 20"/>
          <p:cNvSpPr/>
          <p:nvPr/>
        </p:nvSpPr>
        <p:spPr>
          <a:xfrm>
            <a:off x="410919" y="5991960"/>
            <a:ext cx="4160595" cy="247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Jaskula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Bonneau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Partridge,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Krachmalnicoff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PD,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Kheruntsyan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Aspect,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Boiron,Westbrook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105,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190402 (2010)</a:t>
            </a:r>
          </a:p>
        </p:txBody>
      </p:sp>
      <p:sp>
        <p:nvSpPr>
          <p:cNvPr id="22" name="Dowolny kształt 21"/>
          <p:cNvSpPr/>
          <p:nvPr/>
        </p:nvSpPr>
        <p:spPr>
          <a:xfrm>
            <a:off x="4571514" y="3670700"/>
            <a:ext cx="3688540" cy="51084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Perrin, Chang, </a:t>
            </a:r>
            <a:r>
              <a:rPr lang="en-GB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Krachmalnicoff</a:t>
            </a: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GB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Schellekens</a:t>
            </a: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GB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Boiron</a:t>
            </a: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Aspect, Westbrook, PRL </a:t>
            </a:r>
            <a:r>
              <a:rPr lang="en-GB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99</a:t>
            </a: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150405 (2007)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-2277"/>
          <a:stretch/>
        </p:blipFill>
        <p:spPr>
          <a:xfrm>
            <a:off x="4263646" y="532563"/>
            <a:ext cx="3920139" cy="2902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7990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837537" y="942043"/>
            <a:ext cx="999719" cy="3590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3"/>
          <p:cNvSpPr txBox="1">
            <a:spLocks noGrp="1"/>
          </p:cNvSpPr>
          <p:nvPr>
            <p:ph type="title" idx="4294967295"/>
          </p:nvPr>
        </p:nvSpPr>
        <p:spPr>
          <a:xfrm>
            <a:off x="1830603" y="188640"/>
            <a:ext cx="5482794" cy="646331"/>
          </a:xfrm>
          <a:noFill/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generation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255951" y="4080278"/>
            <a:ext cx="3267382" cy="1815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505"/>
          <a:stretch>
            <a:fillRect/>
          </a:stretch>
        </p:blipFill>
        <p:spPr>
          <a:xfrm>
            <a:off x="2837256" y="3583750"/>
            <a:ext cx="1943571" cy="23119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olny kształt 6"/>
          <p:cNvSpPr/>
          <p:nvPr/>
        </p:nvSpPr>
        <p:spPr>
          <a:xfrm>
            <a:off x="5076056" y="3823437"/>
            <a:ext cx="3627172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chemeClr val="accent5"/>
                </a:solidFill>
                <a:latin typeface="+mn-lt"/>
                <a:ea typeface="DejaVu Sans" pitchFamily="2"/>
                <a:cs typeface="DejaVu Sans" pitchFamily="2"/>
              </a:rPr>
              <a:t>Squeezing of relative particle number</a:t>
            </a:r>
          </a:p>
        </p:txBody>
      </p:sp>
      <p:sp>
        <p:nvSpPr>
          <p:cNvPr id="16" name="Dowolny kształt 15"/>
          <p:cNvSpPr/>
          <p:nvPr/>
        </p:nvSpPr>
        <p:spPr>
          <a:xfrm>
            <a:off x="2998068" y="3629200"/>
            <a:ext cx="440726" cy="3884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BB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819" t="537"/>
          <a:stretch>
            <a:fillRect/>
          </a:stretch>
        </p:blipFill>
        <p:spPr>
          <a:xfrm>
            <a:off x="4860032" y="1301516"/>
            <a:ext cx="3721176" cy="162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414"/>
          <a:stretch>
            <a:fillRect/>
          </a:stretch>
        </p:blipFill>
        <p:spPr>
          <a:xfrm>
            <a:off x="433121" y="1301136"/>
            <a:ext cx="3626104" cy="163224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Dowolny kształt 22"/>
          <p:cNvSpPr/>
          <p:nvPr/>
        </p:nvSpPr>
        <p:spPr>
          <a:xfrm>
            <a:off x="667944" y="1430870"/>
            <a:ext cx="580882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BB</a:t>
            </a:r>
          </a:p>
        </p:txBody>
      </p:sp>
      <p:sp>
        <p:nvSpPr>
          <p:cNvPr id="26" name="Łącznik prostoliniowy 25"/>
          <p:cNvSpPr/>
          <p:nvPr/>
        </p:nvSpPr>
        <p:spPr>
          <a:xfrm>
            <a:off x="1014226" y="2376928"/>
            <a:ext cx="805983" cy="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083488" y="2418387"/>
            <a:ext cx="736721" cy="28185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0.17</a:t>
            </a:r>
            <a:r>
              <a:rPr lang="en-GB" sz="1600" i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</a:t>
            </a:r>
            <a:r>
              <a:rPr lang="en-GB" sz="1600" i="1" baseline="-250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</a:t>
            </a:r>
          </a:p>
        </p:txBody>
      </p:sp>
      <p:sp>
        <p:nvSpPr>
          <p:cNvPr id="28" name="Łącznik prostoliniowy 27"/>
          <p:cNvSpPr/>
          <p:nvPr/>
        </p:nvSpPr>
        <p:spPr>
          <a:xfrm>
            <a:off x="2859459" y="2231332"/>
            <a:ext cx="330298" cy="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9" name="Łącznik prostoliniowy 28"/>
          <p:cNvSpPr/>
          <p:nvPr/>
        </p:nvSpPr>
        <p:spPr>
          <a:xfrm flipH="1">
            <a:off x="3394275" y="2231005"/>
            <a:ext cx="329973" cy="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3322504" y="1835398"/>
            <a:ext cx="736721" cy="28185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0.02</a:t>
            </a:r>
            <a:r>
              <a:rPr lang="en-GB" sz="1600" i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k</a:t>
            </a:r>
            <a:r>
              <a:rPr lang="en-GB" sz="1600" i="1" baseline="-250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0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537258" y="3942457"/>
            <a:ext cx="1719967" cy="1646783"/>
            <a:chOff x="1019975" y="5153314"/>
            <a:chExt cx="1375757" cy="1317219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13">
              <a:lum/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64" r="757"/>
            <a:stretch>
              <a:fillRect/>
            </a:stretch>
          </p:blipFill>
          <p:spPr>
            <a:xfrm>
              <a:off x="1019975" y="5153314"/>
              <a:ext cx="1375757" cy="1317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Łącznik prostoliniowy 10"/>
            <p:cNvSpPr/>
            <p:nvPr/>
          </p:nvSpPr>
          <p:spPr>
            <a:xfrm flipV="1">
              <a:off x="1752448" y="5366485"/>
              <a:ext cx="29078" cy="388800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Łącznik prostoliniowy 11"/>
            <p:cNvSpPr/>
            <p:nvPr/>
          </p:nvSpPr>
          <p:spPr>
            <a:xfrm flipH="1">
              <a:off x="1725332" y="5752674"/>
              <a:ext cx="30057" cy="418832"/>
            </a:xfrm>
            <a:prstGeom prst="line">
              <a:avLst/>
            </a:prstGeom>
            <a:noFill/>
            <a:ln w="18000">
              <a:solidFill>
                <a:srgbClr val="FF0000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Łącznik prostoliniowy 12"/>
            <p:cNvSpPr/>
            <p:nvPr/>
          </p:nvSpPr>
          <p:spPr>
            <a:xfrm flipH="1" flipV="1">
              <a:off x="1632547" y="5379543"/>
              <a:ext cx="122515" cy="375742"/>
            </a:xfrm>
            <a:prstGeom prst="line">
              <a:avLst/>
            </a:prstGeom>
            <a:noFill/>
            <a:ln w="18000">
              <a:solidFill>
                <a:srgbClr val="0047FF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Łącznik prostoliniowy 13"/>
            <p:cNvSpPr/>
            <p:nvPr/>
          </p:nvSpPr>
          <p:spPr>
            <a:xfrm flipH="1" flipV="1">
              <a:off x="1699196" y="5366485"/>
              <a:ext cx="56193" cy="388800"/>
            </a:xfrm>
            <a:prstGeom prst="line">
              <a:avLst/>
            </a:prstGeom>
            <a:noFill/>
            <a:ln w="18000">
              <a:solidFill>
                <a:srgbClr val="0047FF"/>
              </a:solidFill>
              <a:prstDash val="solid"/>
              <a:round/>
              <a:tailEnd type="arrow"/>
            </a:ln>
          </p:spPr>
          <p:txBody>
            <a:bodyPr vert="horz" wrap="square" lIns="81648" tIns="42457" rIns="81648" bIns="42457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endPara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Dowolny kształt 14"/>
            <p:cNvSpPr/>
            <p:nvPr/>
          </p:nvSpPr>
          <p:spPr>
            <a:xfrm>
              <a:off x="1222532" y="5156252"/>
              <a:ext cx="580556" cy="2836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81648" tIns="40824" rIns="81648" bIns="40824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r>
                <a:rPr lang="en-US" sz="1600" dirty="0">
                  <a:solidFill>
                    <a:srgbClr val="0000FF"/>
                  </a:solidFill>
                  <a:latin typeface="Arial" pitchFamily="18"/>
                  <a:ea typeface="DejaVu Sans" pitchFamily="2"/>
                  <a:cs typeface="DejaVu Sans" pitchFamily="2"/>
                </a:rPr>
                <a:t>HBT</a:t>
              </a:r>
            </a:p>
          </p:txBody>
        </p:sp>
        <p:sp>
          <p:nvSpPr>
            <p:cNvPr id="37" name="Dowolny kształt 36"/>
            <p:cNvSpPr/>
            <p:nvPr/>
          </p:nvSpPr>
          <p:spPr>
            <a:xfrm>
              <a:off x="1647576" y="6070634"/>
              <a:ext cx="580556" cy="2836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81648" tIns="40824" rIns="81648" bIns="40824" anchor="t" anchorCtr="0" compatLnSpc="1"/>
            <a:lstStyle/>
            <a:p>
              <a:pPr algn="ctr" hangingPunct="0">
                <a:lnSpc>
                  <a:spcPct val="81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14772" algn="l"/>
                  <a:tab pos="829544" algn="l"/>
                  <a:tab pos="1244315" algn="l"/>
                  <a:tab pos="1659087" algn="l"/>
                  <a:tab pos="2073859" algn="l"/>
                  <a:tab pos="2488630" algn="l"/>
                  <a:tab pos="2903403" algn="l"/>
                  <a:tab pos="3318175" algn="l"/>
                  <a:tab pos="3732947" algn="l"/>
                  <a:tab pos="4147718" algn="l"/>
                  <a:tab pos="4562490" algn="l"/>
                  <a:tab pos="4977261" algn="l"/>
                  <a:tab pos="5392034" algn="l"/>
                  <a:tab pos="5806805" algn="l"/>
                  <a:tab pos="6221578" algn="l"/>
                  <a:tab pos="6636349" algn="l"/>
                  <a:tab pos="7051121" algn="l"/>
                  <a:tab pos="7465893" algn="l"/>
                  <a:tab pos="7880665" algn="l"/>
                  <a:tab pos="8295437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BB</a:t>
              </a:r>
            </a:p>
          </p:txBody>
        </p:sp>
      </p:grpSp>
      <p:sp>
        <p:nvSpPr>
          <p:cNvPr id="39" name="Dowolny kształt 38"/>
          <p:cNvSpPr/>
          <p:nvPr/>
        </p:nvSpPr>
        <p:spPr>
          <a:xfrm>
            <a:off x="303977" y="3021723"/>
            <a:ext cx="3931574" cy="247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J-C.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Jaskula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PhD Thesis (2010)</a:t>
            </a:r>
          </a:p>
        </p:txBody>
      </p:sp>
      <p:sp>
        <p:nvSpPr>
          <p:cNvPr id="40" name="Dowolny kształt 39"/>
          <p:cNvSpPr/>
          <p:nvPr/>
        </p:nvSpPr>
        <p:spPr>
          <a:xfrm>
            <a:off x="2955424" y="5946910"/>
            <a:ext cx="3233152" cy="247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Jaskula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 </a:t>
            </a:r>
            <a:r>
              <a:rPr lang="en-US" sz="1100" i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et al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PRL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105,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190402 (2010)</a:t>
            </a:r>
          </a:p>
        </p:txBody>
      </p:sp>
      <p:pic>
        <p:nvPicPr>
          <p:cNvPr id="41" name="Obraz 40"/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809522" y="3035873"/>
            <a:ext cx="1930830" cy="652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977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186287" y="404664"/>
            <a:ext cx="6771425" cy="654666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87000"/>
              </a:lnSpc>
            </a:pPr>
            <a:r>
              <a:rPr lang="en-GB" dirty="0"/>
              <a:t>Quantum description at </a:t>
            </a:r>
            <a:r>
              <a:rPr lang="en-GB" dirty="0" smtClean="0"/>
              <a:t>T=</a:t>
            </a:r>
            <a:r>
              <a:rPr lang="pl-PL" dirty="0" smtClean="0"/>
              <a:t>0</a:t>
            </a:r>
            <a:endParaRPr lang="en-GB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894943" y="2682371"/>
            <a:ext cx="924576" cy="39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5797" y="1556792"/>
            <a:ext cx="8072893" cy="89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692335" y="4342743"/>
            <a:ext cx="5759818" cy="10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6120501" y="2732006"/>
            <a:ext cx="1948145" cy="484776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i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g</a:t>
            </a: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 &gt; 0 repulsive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contact interactions</a:t>
            </a:r>
          </a:p>
        </p:txBody>
      </p:sp>
      <p:sp>
        <p:nvSpPr>
          <p:cNvPr id="7" name="Łącznik prostoliniowy 6"/>
          <p:cNvSpPr/>
          <p:nvPr/>
        </p:nvSpPr>
        <p:spPr>
          <a:xfrm flipH="1" flipV="1">
            <a:off x="6760844" y="2271713"/>
            <a:ext cx="339774" cy="475309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87079" y="2984212"/>
            <a:ext cx="1187575" cy="283357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Boson field</a:t>
            </a:r>
          </a:p>
        </p:txBody>
      </p:sp>
      <p:sp>
        <p:nvSpPr>
          <p:cNvPr id="9" name="Łącznik prostoliniowy 8"/>
          <p:cNvSpPr/>
          <p:nvPr/>
        </p:nvSpPr>
        <p:spPr>
          <a:xfrm flipV="1">
            <a:off x="2380866" y="2203812"/>
            <a:ext cx="163843" cy="770582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13107" y="3970365"/>
            <a:ext cx="2601636" cy="36265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>
                <a:solidFill>
                  <a:srgbClr val="0000FF"/>
                </a:solidFill>
              </a:defRPr>
            </a:pPr>
            <a:r>
              <a:rPr lang="en-GB" sz="2200" u="sng" dirty="0">
                <a:solidFill>
                  <a:srgbClr val="FF3300"/>
                </a:solidFill>
                <a:latin typeface="+mn-lt"/>
                <a:ea typeface="DejaVu Sans" pitchFamily="2"/>
                <a:cs typeface="DejaVu Sans" pitchFamily="2"/>
              </a:rPr>
              <a:t>Initial </a:t>
            </a:r>
            <a:r>
              <a:rPr lang="en-GB" sz="2200" u="sng" dirty="0" smtClean="0">
                <a:solidFill>
                  <a:srgbClr val="FF3300"/>
                </a:solidFill>
                <a:latin typeface="+mn-lt"/>
                <a:ea typeface="DejaVu Sans" pitchFamily="2"/>
                <a:cs typeface="DejaVu Sans" pitchFamily="2"/>
              </a:rPr>
              <a:t>state</a:t>
            </a:r>
            <a:r>
              <a:rPr lang="pl-PL" sz="2200" u="sng" dirty="0" smtClean="0">
                <a:solidFill>
                  <a:srgbClr val="FF3300"/>
                </a:solidFill>
                <a:latin typeface="+mn-lt"/>
                <a:ea typeface="DejaVu Sans" pitchFamily="2"/>
                <a:cs typeface="DejaVu Sans" pitchFamily="2"/>
              </a:rPr>
              <a:t>:</a:t>
            </a:r>
            <a:endParaRPr lang="en-GB" sz="2200" u="sng" dirty="0">
              <a:solidFill>
                <a:srgbClr val="FF33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613925" y="5924385"/>
            <a:ext cx="3126572" cy="283357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GP ground state in the t&lt;=0 trap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190415" y="5594346"/>
            <a:ext cx="2270277" cy="82819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Bragg pulse at t=0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splits into components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with momentum      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022631" y="6066063"/>
            <a:ext cx="535797" cy="326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Łącznik prostoliniowy 13"/>
          <p:cNvSpPr/>
          <p:nvPr/>
        </p:nvSpPr>
        <p:spPr>
          <a:xfrm flipV="1">
            <a:off x="3622837" y="5085413"/>
            <a:ext cx="582516" cy="834402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Łącznik prostoliniowy 14"/>
          <p:cNvSpPr/>
          <p:nvPr/>
        </p:nvSpPr>
        <p:spPr>
          <a:xfrm flipH="1" flipV="1">
            <a:off x="6653031" y="5114467"/>
            <a:ext cx="534164" cy="582057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lIns="89813" tIns="48989" rIns="89813" bIns="48989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Nawias klamrowy otwierający 15"/>
          <p:cNvSpPr/>
          <p:nvPr/>
        </p:nvSpPr>
        <p:spPr>
          <a:xfrm rot="16200000">
            <a:off x="4238014" y="1463302"/>
            <a:ext cx="252236" cy="2185901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0284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11560" y="260648"/>
            <a:ext cx="7920880" cy="546475"/>
          </a:xfrm>
        </p:spPr>
        <p:txBody>
          <a:bodyPr>
            <a:no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trouble with incoherent scattering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39552" y="1032145"/>
            <a:ext cx="8208912" cy="3116935"/>
          </a:xfrm>
        </p:spPr>
        <p:txBody>
          <a:bodyPr/>
          <a:lstStyle>
            <a:defPPr marL="342720" marR="0" lvl="0" indent="-342720" algn="l" rtl="0" hangingPunct="0">
              <a:lnSpc>
                <a:spcPct val="81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342720" marR="0" lvl="0" indent="-342720" algn="l" rtl="0" hangingPunct="0">
              <a:lnSpc>
                <a:spcPct val="81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742680" marR="0" lvl="1" indent="-285480" algn="l" rtl="0" hangingPunct="0">
              <a:lnSpc>
                <a:spcPct val="81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143000" marR="0" lvl="2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600199" marR="0" lvl="3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057400" marR="0" lvl="4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057400" marR="0" lvl="5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2057400" marR="0" lvl="6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2057400" marR="0" lvl="7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2057400" marR="0" lvl="8" indent="-228600" algn="l" rtl="0" hangingPunct="0">
              <a:lnSpc>
                <a:spcPct val="81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/>
            <a:r>
              <a:rPr lang="en-GB" sz="2400" dirty="0">
                <a:latin typeface="+mn-lt"/>
              </a:rPr>
              <a:t>Can't use Gross-</a:t>
            </a:r>
            <a:r>
              <a:rPr lang="en-GB" sz="2400" dirty="0" err="1">
                <a:latin typeface="+mn-lt"/>
              </a:rPr>
              <a:t>Pitaevskii</a:t>
            </a:r>
            <a:r>
              <a:rPr lang="en-GB" sz="2400" dirty="0">
                <a:latin typeface="+mn-lt"/>
              </a:rPr>
              <a:t> equation</a:t>
            </a:r>
          </a:p>
          <a:p>
            <a:pPr lvl="2">
              <a:buNone/>
            </a:pPr>
            <a:r>
              <a:rPr lang="en-GB" sz="2000" dirty="0">
                <a:latin typeface="+mn-lt"/>
              </a:rPr>
              <a:t>because field is initially zero in the interesting region</a:t>
            </a:r>
          </a:p>
          <a:p>
            <a:pPr lvl="0"/>
            <a:endParaRPr lang="en-GB" dirty="0">
              <a:latin typeface="+mn-lt"/>
            </a:endParaRPr>
          </a:p>
          <a:p>
            <a:pPr lvl="0"/>
            <a:r>
              <a:rPr lang="en-GB" sz="2400" dirty="0">
                <a:latin typeface="+mn-lt"/>
              </a:rPr>
              <a:t>Can't use truncated Wigner method</a:t>
            </a:r>
          </a:p>
          <a:p>
            <a:pPr lvl="2">
              <a:buNone/>
            </a:pPr>
            <a:r>
              <a:rPr lang="en-GB" sz="2000" dirty="0">
                <a:latin typeface="+mn-lt"/>
              </a:rPr>
              <a:t>because N=100 000, while we need 10 000 000 lattice sites to describe the physics</a:t>
            </a:r>
          </a:p>
          <a:p>
            <a:pPr lvl="2">
              <a:buNone/>
            </a:pPr>
            <a:r>
              <a:rPr lang="en-GB" sz="2000" dirty="0">
                <a:latin typeface="+mn-lt"/>
              </a:rPr>
              <a:t>(so would have 5 000 000 virtual noise particles (&gt;&gt; N) )</a:t>
            </a:r>
          </a:p>
          <a:p>
            <a:pPr lvl="2">
              <a:buNone/>
            </a:pPr>
            <a:endParaRPr lang="en-GB" sz="2000" dirty="0"/>
          </a:p>
          <a:p>
            <a:pPr lvl="2">
              <a:buNone/>
            </a:pPr>
            <a:endParaRPr lang="en-GB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5616" y="4077072"/>
            <a:ext cx="6903809" cy="2201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71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60648"/>
            <a:ext cx="9144160" cy="654666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87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try:   positive-P representation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845324" y="1842728"/>
            <a:ext cx="1398953" cy="50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17586" y="4295734"/>
            <a:ext cx="6207731" cy="1308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845324" y="5839819"/>
            <a:ext cx="1737419" cy="4305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1244747" y="1865214"/>
            <a:ext cx="2473814" cy="48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Probability distribution of</a:t>
            </a:r>
          </a:p>
          <a:p>
            <a:pPr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bra &amp; </a:t>
            </a:r>
            <a:r>
              <a:rPr lang="en-US" sz="1600" i="1" dirty="0" err="1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ket</a:t>
            </a:r>
            <a:r>
              <a:rPr lang="en-US" sz="1600" i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 coherent fields</a:t>
            </a:r>
          </a:p>
        </p:txBody>
      </p:sp>
      <p:sp>
        <p:nvSpPr>
          <p:cNvPr id="8" name="Dowolny kształt 7"/>
          <p:cNvSpPr/>
          <p:nvPr/>
        </p:nvSpPr>
        <p:spPr>
          <a:xfrm>
            <a:off x="1217467" y="5904270"/>
            <a:ext cx="2528374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Gaussian real white noise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9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7032" y="1085133"/>
            <a:ext cx="4567016" cy="67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owolny kształt 10"/>
          <p:cNvSpPr/>
          <p:nvPr/>
        </p:nvSpPr>
        <p:spPr>
          <a:xfrm>
            <a:off x="6989864" y="4311403"/>
            <a:ext cx="2096143" cy="14915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u="sng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However: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b="1" u="sng" dirty="0">
              <a:solidFill>
                <a:srgbClr val="FF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 intractable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after an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inconvenient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DejaVu Sans" pitchFamily="2"/>
                <a:cs typeface="DejaVu Sans" pitchFamily="2"/>
              </a:rPr>
              <a:t>time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b="1" dirty="0">
              <a:solidFill>
                <a:srgbClr val="FF00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2" name="Dowolny kształt 11"/>
          <p:cNvSpPr/>
          <p:nvPr/>
        </p:nvSpPr>
        <p:spPr>
          <a:xfrm>
            <a:off x="7308729" y="4248072"/>
            <a:ext cx="1461680" cy="14683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round/>
          </a:ln>
        </p:spPr>
        <p:txBody>
          <a:bodyPr vert="horz" wrap="none" lIns="81648" tIns="42457" rIns="81648" bIns="42457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dirty="0">
              <a:solidFill>
                <a:srgbClr val="0000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3" name="Dowolny kształt 12"/>
          <p:cNvSpPr/>
          <p:nvPr/>
        </p:nvSpPr>
        <p:spPr>
          <a:xfrm>
            <a:off x="437032" y="3951959"/>
            <a:ext cx="1117986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pl-PL" b="1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D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ynamics</a:t>
            </a:r>
            <a:r>
              <a:rPr lang="pl-PL" b="1" dirty="0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:</a:t>
            </a:r>
            <a:endParaRPr lang="en-US" b="1" dirty="0">
              <a:solidFill>
                <a:srgbClr val="0000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9632" y="3136143"/>
            <a:ext cx="4188365" cy="652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Dowolny kształt 15"/>
          <p:cNvSpPr/>
          <p:nvPr/>
        </p:nvSpPr>
        <p:spPr>
          <a:xfrm>
            <a:off x="328496" y="2852459"/>
            <a:ext cx="1832501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Observables</a:t>
            </a:r>
            <a:r>
              <a:rPr lang="pl-PL" b="1" dirty="0" smtClean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:</a:t>
            </a:r>
            <a:endParaRPr lang="en-US" b="1" dirty="0">
              <a:solidFill>
                <a:srgbClr val="000000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582743" y="1210517"/>
            <a:ext cx="3223930" cy="57488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8" tIns="40824" rIns="81648" bIns="40824" anchorCtr="0" compatLnSpc="1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b="1" dirty="0">
                <a:solidFill>
                  <a:srgbClr val="2300DC"/>
                </a:solidFill>
                <a:latin typeface="+mn-lt"/>
                <a:ea typeface="DejaVu Sans" pitchFamily="2"/>
                <a:cs typeface="DejaVu Sans" pitchFamily="2"/>
              </a:rPr>
              <a:t>Complete representation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b="1" dirty="0">
                <a:solidFill>
                  <a:srgbClr val="2300DC"/>
                </a:solidFill>
                <a:latin typeface="+mn-lt"/>
                <a:ea typeface="DejaVu Sans" pitchFamily="2"/>
                <a:cs typeface="DejaVu Sans" pitchFamily="2"/>
              </a:rPr>
              <a:t>of the full quantum dynamics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853419" y="2007845"/>
            <a:ext cx="2682578" cy="356623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PD, Drummond, PRL, </a:t>
            </a:r>
            <a:r>
              <a:rPr lang="en-GB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98</a:t>
            </a:r>
            <a:r>
              <a:rPr lang="en-GB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120402 (2007)</a:t>
            </a:r>
          </a:p>
        </p:txBody>
      </p:sp>
    </p:spTree>
    <p:extLst>
      <p:ext uri="{BB962C8B-B14F-4D97-AF65-F5344CB8AC3E}">
        <p14:creationId xmlns:p14="http://schemas.microsoft.com/office/powerpoint/2010/main" val="2678318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2414" y="188640"/>
            <a:ext cx="9120638" cy="738664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news: instability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122279" y="2820187"/>
            <a:ext cx="4900909" cy="2611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owolny kształt 3"/>
          <p:cNvSpPr/>
          <p:nvPr/>
        </p:nvSpPr>
        <p:spPr>
          <a:xfrm>
            <a:off x="1068981" y="1075321"/>
            <a:ext cx="7442678" cy="1089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The positive-P treatment of the full field becomes intractable after a certain time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dirty="0">
              <a:solidFill>
                <a:srgbClr val="0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u="sng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Reason: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 nonlinear amplification of the noise</a:t>
            </a: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dirty="0">
              <a:solidFill>
                <a:srgbClr val="000000"/>
              </a:solidFill>
              <a:latin typeface="+mn-lt"/>
              <a:ea typeface="DejaVu Sans" pitchFamily="2"/>
              <a:cs typeface="DejaVu Sans" pitchFamily="2"/>
            </a:endParaRPr>
          </a:p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rgbClr val="000000"/>
                </a:solidFill>
                <a:latin typeface="+mn-lt"/>
                <a:ea typeface="DejaVu Sans" pitchFamily="2"/>
                <a:cs typeface="DejaVu Sans" pitchFamily="2"/>
              </a:rPr>
              <a:t>       too many trajectories needed</a:t>
            </a:r>
          </a:p>
        </p:txBody>
      </p:sp>
      <p:sp>
        <p:nvSpPr>
          <p:cNvPr id="5" name="Dowolny kształt 4"/>
          <p:cNvSpPr/>
          <p:nvPr/>
        </p:nvSpPr>
        <p:spPr>
          <a:xfrm>
            <a:off x="3685239" y="6024604"/>
            <a:ext cx="1532901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Positive-P dies</a:t>
            </a:r>
          </a:p>
        </p:txBody>
      </p:sp>
      <p:sp>
        <p:nvSpPr>
          <p:cNvPr id="6" name="Łącznik prostoliniowy 5"/>
          <p:cNvSpPr/>
          <p:nvPr/>
        </p:nvSpPr>
        <p:spPr>
          <a:xfrm flipH="1" flipV="1">
            <a:off x="3857739" y="4585946"/>
            <a:ext cx="458367" cy="1471304"/>
          </a:xfrm>
          <a:prstGeom prst="line">
            <a:avLst/>
          </a:prstGeom>
          <a:noFill/>
          <a:ln w="18000">
            <a:solidFill>
              <a:srgbClr val="FF0000"/>
            </a:solidFill>
            <a:prstDash val="solid"/>
            <a:round/>
            <a:tailEnd type="arrow"/>
          </a:ln>
        </p:spPr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Dowolny kształt 6"/>
          <p:cNvSpPr/>
          <p:nvPr/>
        </p:nvSpPr>
        <p:spPr>
          <a:xfrm>
            <a:off x="5625869" y="5843099"/>
            <a:ext cx="1450899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Collision ends</a:t>
            </a:r>
          </a:p>
        </p:txBody>
      </p:sp>
      <p:sp>
        <p:nvSpPr>
          <p:cNvPr id="8" name="Łącznik prostoliniowy 7"/>
          <p:cNvSpPr/>
          <p:nvPr/>
        </p:nvSpPr>
        <p:spPr>
          <a:xfrm flipH="1" flipV="1">
            <a:off x="4572244" y="4138713"/>
            <a:ext cx="1550217" cy="1730175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9" name="Dowolny kształt 8"/>
          <p:cNvSpPr/>
          <p:nvPr/>
        </p:nvSpPr>
        <p:spPr>
          <a:xfrm>
            <a:off x="3823966" y="2479538"/>
            <a:ext cx="1715857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rgbClr val="0000FF"/>
                </a:solidFill>
                <a:latin typeface="Arial" pitchFamily="18"/>
                <a:ea typeface="DejaVu Sans" pitchFamily="2"/>
                <a:cs typeface="DejaVu Sans" pitchFamily="2"/>
              </a:rPr>
              <a:t>Typical example: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7081342" y="3636960"/>
            <a:ext cx="2124893" cy="247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PD, PRL </a:t>
            </a:r>
            <a:r>
              <a:rPr lang="en-US" sz="1100" b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103, </a:t>
            </a:r>
            <a:r>
              <a:rPr lang="en-US" sz="11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130402 (2009)</a:t>
            </a:r>
          </a:p>
        </p:txBody>
      </p:sp>
      <p:sp>
        <p:nvSpPr>
          <p:cNvPr id="11" name="Łącznik prostoliniowy 10"/>
          <p:cNvSpPr/>
          <p:nvPr/>
        </p:nvSpPr>
        <p:spPr>
          <a:xfrm>
            <a:off x="3030193" y="2038017"/>
            <a:ext cx="534164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lIns="97978" tIns="57154" rIns="97978" bIns="57154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Łącznik prostoliniowy 11"/>
          <p:cNvSpPr/>
          <p:nvPr/>
        </p:nvSpPr>
        <p:spPr>
          <a:xfrm flipH="1">
            <a:off x="5341962" y="3202459"/>
            <a:ext cx="1971668" cy="718186"/>
          </a:xfrm>
          <a:prstGeom prst="line">
            <a:avLst/>
          </a:prstGeom>
          <a:noFill/>
          <a:ln w="36000">
            <a:solidFill>
              <a:srgbClr val="EB613D"/>
            </a:solidFill>
            <a:prstDash val="solid"/>
            <a:tailEnd type="arrow"/>
          </a:ln>
        </p:spPr>
        <p:txBody>
          <a:bodyPr vert="horz" lIns="97978" tIns="57154" rIns="97978" bIns="57154" anchor="ctr" anchorCtr="1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295988" y="2856750"/>
            <a:ext cx="1526368" cy="828199"/>
          </a:xfrm>
          <a:prstGeom prst="rect">
            <a:avLst/>
          </a:prstGeom>
          <a:noFill/>
          <a:ln>
            <a:noFill/>
          </a:ln>
        </p:spPr>
        <p:txBody>
          <a:bodyPr vert="horz" lIns="81648" tIns="40824" rIns="81648" bIns="40824" anchorCtr="0" compatLnSpc="1">
            <a:spAutoFit/>
          </a:bodyPr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b="1" i="1">
                <a:solidFill>
                  <a:srgbClr val="EB613D"/>
                </a:solidFill>
                <a:latin typeface="Arial" pitchFamily="18"/>
                <a:ea typeface="DejaVu Sans" pitchFamily="2"/>
                <a:cs typeface="DejaVu Sans" pitchFamily="2"/>
              </a:rPr>
              <a:t>“Quantum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b="1" i="1">
                <a:solidFill>
                  <a:srgbClr val="EB613D"/>
                </a:solidFill>
                <a:latin typeface="Arial" pitchFamily="18"/>
                <a:ea typeface="DejaVu Sans" pitchFamily="2"/>
                <a:cs typeface="DejaVu Sans" pitchFamily="2"/>
              </a:rPr>
              <a:t>triangulation”</a:t>
            </a:r>
          </a:p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GB" sz="1600" b="1" i="1">
                <a:solidFill>
                  <a:srgbClr val="EB613D"/>
                </a:solidFill>
                <a:latin typeface="Arial" pitchFamily="18"/>
                <a:ea typeface="DejaVu Sans" pitchFamily="2"/>
                <a:cs typeface="DejaVu Sans" pitchFamily="2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4157958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-8601" y="246168"/>
            <a:ext cx="9144160" cy="654666"/>
          </a:xfrm>
        </p:spPr>
        <p:txBody>
          <a:bodyPr wrap="square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lnSpc>
                <a:spcPct val="870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try: Positive-P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Bogoliubov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</a:p>
        </p:txBody>
      </p:sp>
      <p:sp>
        <p:nvSpPr>
          <p:cNvPr id="6" name="Dowolny kształt 5"/>
          <p:cNvSpPr/>
          <p:nvPr/>
        </p:nvSpPr>
        <p:spPr>
          <a:xfrm>
            <a:off x="5088274" y="1273802"/>
            <a:ext cx="1752121" cy="686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(symmetry breaking version)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95223" y="1024721"/>
            <a:ext cx="3169369" cy="50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0036" y="3635375"/>
            <a:ext cx="8210436" cy="13057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owolny kształt 8"/>
          <p:cNvSpPr/>
          <p:nvPr/>
        </p:nvSpPr>
        <p:spPr>
          <a:xfrm>
            <a:off x="1951900" y="1717119"/>
            <a:ext cx="1233313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condensate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3680827" y="1698511"/>
            <a:ext cx="4451689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Bogoliubov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fluctuation field –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MUST BE “small”</a:t>
            </a:r>
          </a:p>
        </p:txBody>
      </p:sp>
      <p:sp>
        <p:nvSpPr>
          <p:cNvPr id="11" name="Łącznik prostoliniowy 10"/>
          <p:cNvSpPr/>
          <p:nvPr/>
        </p:nvSpPr>
        <p:spPr>
          <a:xfrm flipV="1">
            <a:off x="2611846" y="1423315"/>
            <a:ext cx="133950" cy="351258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Łącznik prostoliniowy 11"/>
          <p:cNvSpPr/>
          <p:nvPr/>
        </p:nvSpPr>
        <p:spPr>
          <a:xfrm flipH="1" flipV="1">
            <a:off x="4039549" y="1414828"/>
            <a:ext cx="806963" cy="287927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7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79738" y="2950079"/>
            <a:ext cx="4198166" cy="6623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owolny kształt 13"/>
          <p:cNvSpPr/>
          <p:nvPr/>
        </p:nvSpPr>
        <p:spPr>
          <a:xfrm>
            <a:off x="7574993" y="3145643"/>
            <a:ext cx="1115046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Mean field</a:t>
            </a:r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)</a:t>
            </a:r>
            <a:endParaRPr lang="en-US" sz="1600" i="1" dirty="0">
              <a:solidFill>
                <a:schemeClr val="accent6">
                  <a:lumMod val="75000"/>
                </a:schemeClr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5" name="Dowolny kształt 14"/>
          <p:cNvSpPr/>
          <p:nvPr/>
        </p:nvSpPr>
        <p:spPr>
          <a:xfrm>
            <a:off x="1952881" y="5092836"/>
            <a:ext cx="5075370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dirty="0">
              <a:solidFill>
                <a:schemeClr val="accent6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6" name="Dowolny kształt 15"/>
          <p:cNvSpPr/>
          <p:nvPr/>
        </p:nvSpPr>
        <p:spPr>
          <a:xfrm>
            <a:off x="1163233" y="5516240"/>
            <a:ext cx="6655971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 smtClean="0">
                <a:solidFill>
                  <a:schemeClr val="accent6"/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endParaRPr lang="en-US" sz="1600" dirty="0">
              <a:solidFill>
                <a:schemeClr val="accent6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17" name="Dowolny kształt 16"/>
          <p:cNvSpPr/>
          <p:nvPr/>
        </p:nvSpPr>
        <p:spPr>
          <a:xfrm>
            <a:off x="1621928" y="2186225"/>
            <a:ext cx="5270741" cy="2836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600" dirty="0">
                <a:solidFill>
                  <a:srgbClr val="0070C0"/>
                </a:solidFill>
                <a:latin typeface="+mn-lt"/>
                <a:ea typeface="DejaVu Sans" pitchFamily="2"/>
                <a:cs typeface="DejaVu Sans" pitchFamily="2"/>
              </a:rPr>
              <a:t>Treat  only                 using positive-P representation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3">
            <a:clrChange>
              <a:clrFrom>
                <a:srgbClr val="939393"/>
              </a:clrFrom>
              <a:clrTo>
                <a:srgbClr val="939393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72524"/>
          <a:stretch>
            <a:fillRect/>
          </a:stretch>
        </p:blipFill>
        <p:spPr>
          <a:xfrm>
            <a:off x="3016827" y="2059656"/>
            <a:ext cx="833846" cy="50534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owolny kształt 18"/>
          <p:cNvSpPr/>
          <p:nvPr/>
        </p:nvSpPr>
        <p:spPr>
          <a:xfrm>
            <a:off x="1732655" y="2061195"/>
            <a:ext cx="5124376" cy="5412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70C0"/>
            </a:solidFill>
            <a:prstDash val="solid"/>
            <a:round/>
          </a:ln>
        </p:spPr>
        <p:txBody>
          <a:bodyPr vert="horz" wrap="none" lIns="81648" tIns="42457" rIns="81648" bIns="42457" anchor="ctr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70C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Dowolny kształt 19"/>
          <p:cNvSpPr/>
          <p:nvPr/>
        </p:nvSpPr>
        <p:spPr>
          <a:xfrm>
            <a:off x="4491218" y="900834"/>
            <a:ext cx="4351064" cy="247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>
                <a:solidFill>
                  <a:srgbClr val="0000FF"/>
                </a:solidFill>
              </a:defRPr>
            </a:pPr>
            <a:r>
              <a:rPr lang="en-US" sz="1200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PD, </a:t>
            </a:r>
            <a:r>
              <a:rPr lang="en-US" sz="1200" i="1" dirty="0" err="1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Chwedenczuk</a:t>
            </a:r>
            <a:r>
              <a:rPr lang="en-US" sz="1200" i="1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200" i="1" dirty="0" err="1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Trippenbach</a:t>
            </a:r>
            <a:r>
              <a:rPr lang="en-US" sz="1200" i="1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, </a:t>
            </a:r>
            <a:r>
              <a:rPr lang="en-US" sz="1200" i="1" dirty="0" err="1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Zin</a:t>
            </a:r>
            <a:r>
              <a:rPr lang="en-US" sz="1200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, PRA </a:t>
            </a:r>
            <a:r>
              <a:rPr lang="en-US" sz="1200" b="1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83, </a:t>
            </a:r>
            <a:r>
              <a:rPr lang="en-US" sz="1200" dirty="0">
                <a:solidFill>
                  <a:srgbClr val="0070C0"/>
                </a:solidFill>
                <a:latin typeface="Arial" pitchFamily="18"/>
                <a:ea typeface="DejaVu Sans" pitchFamily="2"/>
                <a:cs typeface="DejaVu Sans" pitchFamily="2"/>
              </a:rPr>
              <a:t>063625 (2011)</a:t>
            </a:r>
          </a:p>
        </p:txBody>
      </p:sp>
      <p:sp>
        <p:nvSpPr>
          <p:cNvPr id="21" name="Łącznik prostoliniowy 20"/>
          <p:cNvSpPr/>
          <p:nvPr/>
        </p:nvSpPr>
        <p:spPr>
          <a:xfrm flipV="1">
            <a:off x="3603070" y="1400137"/>
            <a:ext cx="47373" cy="623190"/>
          </a:xfrm>
          <a:prstGeom prst="line">
            <a:avLst/>
          </a:prstGeom>
          <a:noFill/>
          <a:ln w="36000">
            <a:solidFill>
              <a:srgbClr val="0070C0"/>
            </a:solidFill>
            <a:prstDash val="solid"/>
            <a:round/>
            <a:tailEnd type="arrow"/>
          </a:ln>
        </p:spPr>
        <p:txBody>
          <a:bodyPr vert="horz" wrap="square" lIns="81648" tIns="42457" rIns="81648" bIns="42457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GB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Dowolny kształt 21"/>
          <p:cNvSpPr/>
          <p:nvPr/>
        </p:nvSpPr>
        <p:spPr>
          <a:xfrm>
            <a:off x="1621928" y="5940623"/>
            <a:ext cx="5737929" cy="2833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48" tIns="40824" rIns="81648" bIns="40824" anchor="t" anchorCtr="0" compatLnSpc="1"/>
          <a:lstStyle/>
          <a:p>
            <a:pPr algn="ctr" hangingPunct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endParaRPr lang="en-US" sz="1600" dirty="0">
              <a:solidFill>
                <a:schemeClr val="accent6"/>
              </a:solidFill>
              <a:latin typeface="+mn-lt"/>
              <a:ea typeface="DejaVu Sans" pitchFamily="2"/>
              <a:cs typeface="DejaVu Sans" pitchFamily="2"/>
            </a:endParaRPr>
          </a:p>
        </p:txBody>
      </p:sp>
      <p:sp>
        <p:nvSpPr>
          <p:cNvPr id="23" name="Dowolny kształt 22"/>
          <p:cNvSpPr/>
          <p:nvPr/>
        </p:nvSpPr>
        <p:spPr>
          <a:xfrm>
            <a:off x="5123303" y="6154275"/>
            <a:ext cx="3632964" cy="2477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48" tIns="40824" rIns="81648" bIns="40824" anchor="t" anchorCtr="0" compatLnSpc="1"/>
          <a:lstStyle/>
          <a:p>
            <a:pPr algn="ctr" hangingPunct="0">
              <a:spcBef>
                <a:spcPts val="0"/>
              </a:spcBef>
              <a:spcAft>
                <a:spcPts val="0"/>
              </a:spcAft>
              <a:tabLst>
                <a:tab pos="0" algn="l"/>
                <a:tab pos="414772" algn="l"/>
                <a:tab pos="829544" algn="l"/>
                <a:tab pos="1244315" algn="l"/>
                <a:tab pos="1659087" algn="l"/>
                <a:tab pos="2073859" algn="l"/>
                <a:tab pos="2488630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1" algn="l"/>
                <a:tab pos="5392034" algn="l"/>
                <a:tab pos="5806805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</a:pP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Sinatra, </a:t>
            </a:r>
            <a:r>
              <a:rPr lang="en-US" sz="1100" dirty="0" err="1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Castin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, Lobo, J. Mod. Opt. </a:t>
            </a:r>
            <a:r>
              <a:rPr lang="en-US" sz="1100" b="1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47, </a:t>
            </a:r>
            <a:r>
              <a:rPr lang="en-US" sz="1100" dirty="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rPr>
              <a:t>2629 (2000)</a:t>
            </a:r>
          </a:p>
        </p:txBody>
      </p:sp>
      <p:sp>
        <p:nvSpPr>
          <p:cNvPr id="2" name="Nawias klamrowy otwierający 1"/>
          <p:cNvSpPr/>
          <p:nvPr/>
        </p:nvSpPr>
        <p:spPr>
          <a:xfrm>
            <a:off x="323528" y="2852936"/>
            <a:ext cx="286508" cy="208823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197754" y="5109527"/>
            <a:ext cx="67484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Now equations are linear </a:t>
            </a:r>
            <a:r>
              <a:rPr lang="pl-PL" sz="16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- 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no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blow-up of 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noise</a:t>
            </a:r>
            <a:endParaRPr lang="pl-PL" sz="1600" i="1" dirty="0" smtClean="0">
              <a:solidFill>
                <a:schemeClr val="accent6">
                  <a:lumMod val="75000"/>
                </a:schemeClr>
              </a:solidFill>
              <a:latin typeface="+mn-lt"/>
              <a:ea typeface="DejaVu Sans" pitchFamily="2"/>
              <a:cs typeface="DejaVu Sans" pitchFamily="2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Can use plane wave basis </a:t>
            </a:r>
            <a:r>
              <a:rPr lang="pl-PL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-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no </a:t>
            </a:r>
            <a:r>
              <a:rPr lang="en-US" sz="1600" i="1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diagonalizing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of 10</a:t>
            </a:r>
            <a:r>
              <a:rPr lang="en-US" sz="1600" i="1" baseline="330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6 </a:t>
            </a:r>
            <a:r>
              <a:rPr lang="pl-PL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x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10</a:t>
            </a:r>
            <a:r>
              <a:rPr lang="en-US" sz="1600" i="1" baseline="330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6  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matrices</a:t>
            </a:r>
            <a:endParaRPr lang="pl-PL" sz="1600" i="1" dirty="0" smtClean="0">
              <a:solidFill>
                <a:schemeClr val="accent6">
                  <a:lumMod val="75000"/>
                </a:schemeClr>
              </a:solidFill>
              <a:latin typeface="+mn-lt"/>
              <a:ea typeface="DejaVu Sans" pitchFamily="2"/>
              <a:cs typeface="DejaVu Sans" pitchFamily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Signal-to-noise far superior to an earlier Wigner-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Bogoliubov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DejaVu Sans" pitchFamily="2"/>
                <a:cs typeface="DejaVu Sans" pitchFamily="2"/>
              </a:rPr>
              <a:t>treatment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+mn-lt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09366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40" name="Object 4"/>
          <p:cNvGraphicFramePr>
            <a:graphicFrameLocks noChangeAspect="1"/>
          </p:cNvGraphicFramePr>
          <p:nvPr/>
        </p:nvGraphicFramePr>
        <p:xfrm>
          <a:off x="1219200" y="1371600"/>
          <a:ext cx="1071563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8" name="CorelDRAW" r:id="rId3" imgW="1374840" imgH="1842120" progId="">
                  <p:embed/>
                </p:oleObj>
              </mc:Choice>
              <mc:Fallback>
                <p:oleObj name="CorelDRAW" r:id="rId3" imgW="1374840" imgH="1842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371600"/>
                        <a:ext cx="1071563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0341" name="Object 5"/>
          <p:cNvGraphicFramePr>
            <a:graphicFrameLocks noChangeAspect="1"/>
          </p:cNvGraphicFramePr>
          <p:nvPr/>
        </p:nvGraphicFramePr>
        <p:xfrm>
          <a:off x="2514600" y="1371600"/>
          <a:ext cx="1071563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99" name="CorelDRAW" r:id="rId5" imgW="1374840" imgH="1842120" progId="">
                  <p:embed/>
                </p:oleObj>
              </mc:Choice>
              <mc:Fallback>
                <p:oleObj name="CorelDRAW" r:id="rId5" imgW="1374840" imgH="1842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371600"/>
                        <a:ext cx="1071563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342" name="Line 6"/>
          <p:cNvSpPr>
            <a:spLocks noChangeShapeType="1"/>
          </p:cNvSpPr>
          <p:nvPr/>
        </p:nvSpPr>
        <p:spPr bwMode="auto">
          <a:xfrm flipV="1">
            <a:off x="5503068" y="2076450"/>
            <a:ext cx="0" cy="11826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3" name="Line 7"/>
          <p:cNvSpPr>
            <a:spLocks noChangeShapeType="1"/>
          </p:cNvSpPr>
          <p:nvPr/>
        </p:nvSpPr>
        <p:spPr bwMode="auto">
          <a:xfrm>
            <a:off x="5503068" y="3259138"/>
            <a:ext cx="1331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4" name="Line 8"/>
          <p:cNvSpPr>
            <a:spLocks noChangeShapeType="1"/>
          </p:cNvSpPr>
          <p:nvPr/>
        </p:nvSpPr>
        <p:spPr bwMode="auto">
          <a:xfrm>
            <a:off x="6390480" y="3209925"/>
            <a:ext cx="0" cy="98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5" name="Line 9"/>
          <p:cNvSpPr>
            <a:spLocks noChangeShapeType="1"/>
          </p:cNvSpPr>
          <p:nvPr/>
        </p:nvSpPr>
        <p:spPr bwMode="auto">
          <a:xfrm>
            <a:off x="5453855" y="2420938"/>
            <a:ext cx="9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6" name="Freeform 10"/>
          <p:cNvSpPr>
            <a:spLocks/>
          </p:cNvSpPr>
          <p:nvPr/>
        </p:nvSpPr>
        <p:spPr bwMode="auto">
          <a:xfrm>
            <a:off x="5503068" y="2420938"/>
            <a:ext cx="887412" cy="838200"/>
          </a:xfrm>
          <a:custGeom>
            <a:avLst/>
            <a:gdLst/>
            <a:ahLst/>
            <a:cxnLst>
              <a:cxn ang="0">
                <a:pos x="864" y="816"/>
              </a:cxn>
              <a:cxn ang="0">
                <a:pos x="769" y="334"/>
              </a:cxn>
              <a:cxn ang="0">
                <a:pos x="506" y="63"/>
              </a:cxn>
              <a:cxn ang="0">
                <a:pos x="0" y="0"/>
              </a:cxn>
            </a:cxnLst>
            <a:rect l="0" t="0" r="r" b="b"/>
            <a:pathLst>
              <a:path w="864" h="816">
                <a:moveTo>
                  <a:pt x="864" y="816"/>
                </a:moveTo>
                <a:cubicBezTo>
                  <a:pt x="848" y="736"/>
                  <a:pt x="829" y="459"/>
                  <a:pt x="769" y="334"/>
                </a:cubicBezTo>
                <a:cubicBezTo>
                  <a:pt x="709" y="209"/>
                  <a:pt x="634" y="119"/>
                  <a:pt x="506" y="63"/>
                </a:cubicBezTo>
                <a:cubicBezTo>
                  <a:pt x="378" y="7"/>
                  <a:pt x="105" y="13"/>
                  <a:pt x="0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7" name="Line 11"/>
          <p:cNvSpPr>
            <a:spLocks noChangeShapeType="1"/>
          </p:cNvSpPr>
          <p:nvPr/>
        </p:nvSpPr>
        <p:spPr bwMode="auto">
          <a:xfrm>
            <a:off x="6390480" y="3259138"/>
            <a:ext cx="2968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0348" name="Text Box 12"/>
          <p:cNvSpPr txBox="1">
            <a:spLocks noChangeArrowheads="1"/>
          </p:cNvSpPr>
          <p:nvPr/>
        </p:nvSpPr>
        <p:spPr bwMode="auto">
          <a:xfrm>
            <a:off x="6736555" y="3336925"/>
            <a:ext cx="325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dirty="0"/>
              <a:t>T</a:t>
            </a:r>
          </a:p>
        </p:txBody>
      </p:sp>
      <p:sp>
        <p:nvSpPr>
          <p:cNvPr id="270349" name="Text Box 13"/>
          <p:cNvSpPr txBox="1">
            <a:spLocks noChangeArrowheads="1"/>
          </p:cNvSpPr>
          <p:nvPr/>
        </p:nvSpPr>
        <p:spPr bwMode="auto">
          <a:xfrm>
            <a:off x="6242843" y="3335338"/>
            <a:ext cx="404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dirty="0" err="1"/>
              <a:t>T</a:t>
            </a:r>
            <a:r>
              <a:rPr lang="de-DE" baseline="-25000" dirty="0" err="1"/>
              <a:t>c</a:t>
            </a:r>
            <a:endParaRPr lang="de-DE" dirty="0"/>
          </a:p>
        </p:txBody>
      </p:sp>
      <p:sp>
        <p:nvSpPr>
          <p:cNvPr id="270350" name="Text Box 14"/>
          <p:cNvSpPr txBox="1">
            <a:spLocks noChangeArrowheads="1"/>
          </p:cNvSpPr>
          <p:nvPr/>
        </p:nvSpPr>
        <p:spPr bwMode="auto">
          <a:xfrm>
            <a:off x="5131593" y="2265363"/>
            <a:ext cx="33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/>
              <a:t>1</a:t>
            </a:r>
          </a:p>
        </p:txBody>
      </p:sp>
      <p:sp>
        <p:nvSpPr>
          <p:cNvPr id="270351" name="Text Box 15"/>
          <p:cNvSpPr txBox="1">
            <a:spLocks noChangeArrowheads="1"/>
          </p:cNvSpPr>
          <p:nvPr/>
        </p:nvSpPr>
        <p:spPr bwMode="auto">
          <a:xfrm>
            <a:off x="5131593" y="1731963"/>
            <a:ext cx="727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dirty="0"/>
              <a:t>N</a:t>
            </a:r>
            <a:r>
              <a:rPr lang="de-DE" baseline="-25000" dirty="0"/>
              <a:t>0</a:t>
            </a:r>
            <a:r>
              <a:rPr lang="de-DE" dirty="0"/>
              <a:t>/N</a:t>
            </a:r>
          </a:p>
        </p:txBody>
      </p:sp>
      <p:sp>
        <p:nvSpPr>
          <p:cNvPr id="270352" name="Text Box 16"/>
          <p:cNvSpPr txBox="1">
            <a:spLocks noChangeArrowheads="1"/>
          </p:cNvSpPr>
          <p:nvPr/>
        </p:nvSpPr>
        <p:spPr bwMode="auto">
          <a:xfrm>
            <a:off x="5969793" y="2112963"/>
            <a:ext cx="1201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/>
              <a:t>1-(T/T</a:t>
            </a:r>
            <a:r>
              <a:rPr lang="de-DE" baseline="-25000"/>
              <a:t>c</a:t>
            </a:r>
            <a:r>
              <a:rPr lang="de-DE"/>
              <a:t>)</a:t>
            </a:r>
            <a:r>
              <a:rPr lang="de-DE" baseline="30000"/>
              <a:t>3</a:t>
            </a:r>
            <a:endParaRPr lang="de-DE"/>
          </a:p>
        </p:txBody>
      </p:sp>
      <p:sp>
        <p:nvSpPr>
          <p:cNvPr id="270353" name="Text Box 17"/>
          <p:cNvSpPr txBox="1">
            <a:spLocks noChangeArrowheads="1"/>
          </p:cNvSpPr>
          <p:nvPr/>
        </p:nvSpPr>
        <p:spPr bwMode="auto">
          <a:xfrm>
            <a:off x="1219200" y="914400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T&gt;T</a:t>
            </a:r>
            <a:r>
              <a:rPr lang="de-DE" baseline="-25000" dirty="0" err="1"/>
              <a:t>c</a:t>
            </a:r>
            <a:endParaRPr lang="de-DE" baseline="-25000" dirty="0"/>
          </a:p>
        </p:txBody>
      </p:sp>
      <p:sp>
        <p:nvSpPr>
          <p:cNvPr id="270354" name="Text Box 18"/>
          <p:cNvSpPr txBox="1">
            <a:spLocks noChangeArrowheads="1"/>
          </p:cNvSpPr>
          <p:nvPr/>
        </p:nvSpPr>
        <p:spPr bwMode="auto">
          <a:xfrm>
            <a:off x="2362200" y="990600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dirty="0" err="1"/>
              <a:t>T&lt;T</a:t>
            </a:r>
            <a:r>
              <a:rPr lang="de-DE" baseline="-25000" dirty="0" err="1"/>
              <a:t>c</a:t>
            </a:r>
            <a:endParaRPr lang="de-DE" baseline="-25000" dirty="0"/>
          </a:p>
        </p:txBody>
      </p:sp>
      <p:graphicFrame>
        <p:nvGraphicFramePr>
          <p:cNvPr id="27035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808591"/>
              </p:ext>
            </p:extLst>
          </p:nvPr>
        </p:nvGraphicFramePr>
        <p:xfrm>
          <a:off x="7164288" y="5301208"/>
          <a:ext cx="14478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00" name="Equation" r:id="rId7" imgW="914400" imgH="495000" progId="Equation.3">
                  <p:embed/>
                </p:oleObj>
              </mc:Choice>
              <mc:Fallback>
                <p:oleObj name="Equation" r:id="rId7" imgW="9144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5301208"/>
                        <a:ext cx="1447800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357" name="Text Box 21"/>
          <p:cNvSpPr txBox="1">
            <a:spLocks noChangeArrowheads="1"/>
          </p:cNvSpPr>
          <p:nvPr/>
        </p:nvSpPr>
        <p:spPr bwMode="auto">
          <a:xfrm>
            <a:off x="6570661" y="4808625"/>
            <a:ext cx="2093452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latin typeface="+mn-lt"/>
              </a:rPr>
              <a:t>C</a:t>
            </a:r>
            <a:r>
              <a:rPr lang="de-DE" dirty="0" smtClean="0">
                <a:solidFill>
                  <a:schemeClr val="tx2"/>
                </a:solidFill>
                <a:latin typeface="+mn-lt"/>
              </a:rPr>
              <a:t>ondition </a:t>
            </a:r>
            <a:r>
              <a:rPr lang="de-DE" dirty="0" err="1">
                <a:solidFill>
                  <a:schemeClr val="tx2"/>
                </a:solidFill>
                <a:latin typeface="+mn-lt"/>
              </a:rPr>
              <a:t>for</a:t>
            </a:r>
            <a:r>
              <a:rPr lang="de-DE" dirty="0">
                <a:solidFill>
                  <a:schemeClr val="tx2"/>
                </a:solidFill>
                <a:latin typeface="+mn-lt"/>
              </a:rPr>
              <a:t> BEC:</a:t>
            </a:r>
          </a:p>
        </p:txBody>
      </p:sp>
      <p:graphicFrame>
        <p:nvGraphicFramePr>
          <p:cNvPr id="27037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23593"/>
              </p:ext>
            </p:extLst>
          </p:nvPr>
        </p:nvGraphicFramePr>
        <p:xfrm>
          <a:off x="6499869" y="883444"/>
          <a:ext cx="1960563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01" name="Equation" r:id="rId9" imgW="1168400" imgH="419100" progId="Equation.3">
                  <p:embed/>
                </p:oleObj>
              </mc:Choice>
              <mc:Fallback>
                <p:oleObj name="Equation" r:id="rId9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869" y="883444"/>
                        <a:ext cx="1960563" cy="703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379" name="Text Box 43"/>
          <p:cNvSpPr txBox="1">
            <a:spLocks noChangeArrowheads="1"/>
          </p:cNvSpPr>
          <p:nvPr/>
        </p:nvSpPr>
        <p:spPr bwMode="auto">
          <a:xfrm>
            <a:off x="6115613" y="548638"/>
            <a:ext cx="2663825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dirty="0" smtClean="0">
                <a:latin typeface="+mn-lt"/>
              </a:rPr>
              <a:t>Bose-Einstein</a:t>
            </a:r>
            <a:r>
              <a:rPr lang="pl-PL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statistics</a:t>
            </a:r>
            <a:endParaRPr lang="de-DE" dirty="0">
              <a:latin typeface="+mn-lt"/>
            </a:endParaRPr>
          </a:p>
        </p:txBody>
      </p:sp>
      <p:pic>
        <p:nvPicPr>
          <p:cNvPr id="24" name="Picture 23" descr="fig2.tiff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ACACAC"/>
              </a:clrFrom>
              <a:clrTo>
                <a:srgbClr val="ACAC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trans="85000" detail="9"/>
                    </a14:imgEffect>
                    <a14:imgEffect>
                      <a14:sharpenSoften amount="1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r="955"/>
          <a:stretch/>
        </p:blipFill>
        <p:spPr>
          <a:xfrm>
            <a:off x="1143000" y="3048000"/>
            <a:ext cx="4868862" cy="3302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5969793" y="4131329"/>
                <a:ext cx="2781852" cy="474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l-PL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l-PL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pl-PL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l-PL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1/3</m:t>
                          </m:r>
                        </m:sup>
                      </m:sSubSup>
                      <m:sSub>
                        <m:sSubPr>
                          <m:ctrlPr>
                            <a:rPr lang="pl-PL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Λ</m:t>
                          </m:r>
                        </m:e>
                        <m:sub>
                          <m:r>
                            <a:rPr lang="pl-PL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𝑑𝐵</m:t>
                          </m:r>
                        </m:sub>
                      </m:sSub>
                      <m:d>
                        <m:dPr>
                          <m:ctrlPr>
                            <a:rPr lang="pl-PL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pl-PL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=1.377…</m:t>
                      </m:r>
                    </m:oMath>
                  </m:oMathPara>
                </a14:m>
                <a:endParaRPr lang="pl-PL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793" y="4131329"/>
                <a:ext cx="2781852" cy="474553"/>
              </a:xfrm>
              <a:prstGeom prst="rect">
                <a:avLst/>
              </a:prstGeom>
              <a:blipFill rotWithShape="1">
                <a:blip r:embed="rId13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527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80000" brushSize="5"/>
                    </a14:imgEffect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07" b="-574"/>
          <a:stretch/>
        </p:blipFill>
        <p:spPr bwMode="auto">
          <a:xfrm>
            <a:off x="393238" y="1310250"/>
            <a:ext cx="8211210" cy="5359110"/>
          </a:xfrm>
          <a:prstGeom prst="round2SameRect">
            <a:avLst>
              <a:gd name="adj1" fmla="val 31054"/>
              <a:gd name="adj2" fmla="val 0"/>
            </a:avLst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4792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82000" brushSize="4"/>
                    </a14:imgEffect>
                    <a14:imgEffect>
                      <a14:sharpenSoften amount="50000"/>
                    </a14:imgEffect>
                    <a14:imgEffect>
                      <a14:brightnessContrast bright="-16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" t="19585"/>
          <a:stretch/>
        </p:blipFill>
        <p:spPr bwMode="auto">
          <a:xfrm>
            <a:off x="713432" y="1517300"/>
            <a:ext cx="7910655" cy="4864027"/>
          </a:xfrm>
          <a:prstGeom prst="round2DiagRect">
            <a:avLst>
              <a:gd name="adj1" fmla="val 50000"/>
              <a:gd name="adj2" fmla="val 161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300190"/>
            <a:ext cx="1466737" cy="2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71600" y="2358814"/>
            <a:ext cx="360040" cy="278098"/>
          </a:xfrm>
          <a:prstGeom prst="rect">
            <a:avLst/>
          </a:prstGeom>
          <a:solidFill>
            <a:srgbClr val="BCBCB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497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80000" brushSize="4"/>
                    </a14:imgEffect>
                    <a14:imgEffect>
                      <a14:sharpenSoften amount="25000"/>
                    </a14:imgEffect>
                    <a14:imgEffect>
                      <a14:brightnessContrast bright="-2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16"/>
          <a:stretch/>
        </p:blipFill>
        <p:spPr bwMode="auto">
          <a:xfrm>
            <a:off x="399610" y="1700808"/>
            <a:ext cx="8361350" cy="4308028"/>
          </a:xfrm>
          <a:prstGeom prst="roundRect">
            <a:avLst>
              <a:gd name="adj" fmla="val 38825"/>
            </a:avLst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260648"/>
            <a:ext cx="1466737" cy="225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0535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80000" brushSize="4"/>
                    </a14:imgEffect>
                    <a14:imgEffect>
                      <a14:sharpenSoften amount="29000"/>
                    </a14:imgEffect>
                    <a14:imgEffect>
                      <a14:brightnessContrast bright="-23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09"/>
          <a:stretch/>
        </p:blipFill>
        <p:spPr bwMode="auto">
          <a:xfrm>
            <a:off x="683568" y="980728"/>
            <a:ext cx="7776864" cy="4870228"/>
          </a:xfrm>
          <a:prstGeom prst="roundRect">
            <a:avLst>
              <a:gd name="adj" fmla="val 5732"/>
            </a:avLst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949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trans="80000" brushSize="4"/>
                    </a14:imgEffect>
                    <a14:imgEffect>
                      <a14:sharpenSoften amount="25000"/>
                    </a14:imgEffect>
                    <a14:imgEffect>
                      <a14:brightnessContrast bright="-25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54"/>
          <a:stretch/>
        </p:blipFill>
        <p:spPr bwMode="auto">
          <a:xfrm>
            <a:off x="467544" y="1095270"/>
            <a:ext cx="8208912" cy="507003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33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creenShot014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61435"/>
            <a:ext cx="9144000" cy="694825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</p:pic>
      <p:sp>
        <p:nvSpPr>
          <p:cNvPr id="8" name="Rectangle 38"/>
          <p:cNvSpPr>
            <a:spLocks noChangeArrowheads="1"/>
          </p:cNvSpPr>
          <p:nvPr/>
        </p:nvSpPr>
        <p:spPr bwMode="auto">
          <a:xfrm>
            <a:off x="0" y="-16306"/>
            <a:ext cx="9144000" cy="6858000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pl-PL"/>
          </a:p>
        </p:txBody>
      </p:sp>
      <p:sp>
        <p:nvSpPr>
          <p:cNvPr id="5" name="Tytuł 2"/>
          <p:cNvSpPr txBox="1">
            <a:spLocks/>
          </p:cNvSpPr>
          <p:nvPr/>
        </p:nvSpPr>
        <p:spPr>
          <a:xfrm>
            <a:off x="457200" y="6093296"/>
            <a:ext cx="8229600" cy="606896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</a:rPr>
              <a:t>Special THANKS to my </a:t>
            </a:r>
            <a:r>
              <a:rPr lang="pl-PL" sz="3600" dirty="0" err="1" smtClean="0">
                <a:solidFill>
                  <a:schemeClr val="accent4">
                    <a:lumMod val="75000"/>
                  </a:schemeClr>
                </a:solidFill>
              </a:rPr>
              <a:t>young</a:t>
            </a:r>
            <a:r>
              <a:rPr lang="pl-PL" sz="3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3600" dirty="0" err="1" smtClean="0">
                <a:solidFill>
                  <a:schemeClr val="accent4">
                    <a:lumMod val="75000"/>
                  </a:schemeClr>
                </a:solidFill>
              </a:rPr>
              <a:t>collabolators</a:t>
            </a:r>
            <a:endParaRPr lang="pl-PL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Symbol zastępczy zawartości 1"/>
          <p:cNvSpPr txBox="1">
            <a:spLocks/>
          </p:cNvSpPr>
          <p:nvPr/>
        </p:nvSpPr>
        <p:spPr bwMode="auto">
          <a:xfrm>
            <a:off x="683568" y="44624"/>
            <a:ext cx="7344816" cy="21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charset="2"/>
              <a:buNone/>
              <a:defRPr sz="2200" kern="1200" spc="100" baseline="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charset="2"/>
              <a:buNone/>
              <a:defRPr sz="24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B37732"/>
              </a:buClr>
              <a:buSzPct val="85000"/>
              <a:buFont typeface="Wingdings 2" charset="2"/>
              <a:buNone/>
              <a:defRPr sz="21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charset="2"/>
              <a:buNone/>
              <a:defRPr sz="1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charset="2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Zbyszek </a:t>
            </a:r>
            <a:r>
              <a:rPr lang="pl-PL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Idziaszek</a:t>
            </a:r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Jan </a:t>
            </a:r>
            <a:r>
              <a:rPr lang="pl-PL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Chwedeńczuk</a:t>
            </a:r>
            <a:endParaRPr lang="pl-PL" sz="2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 Krych			Paweł </a:t>
            </a:r>
            <a:r>
              <a:rPr lang="pl-PL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Ziń</a:t>
            </a:r>
            <a:endParaRPr lang="pl-PL" sz="200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</a:t>
            </a:r>
            <a:r>
              <a:rPr lang="pl-PL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Jachymski</a:t>
            </a:r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Tomasz </a:t>
            </a:r>
            <a:r>
              <a:rPr lang="pl-PL" sz="20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Wasak</a:t>
            </a:r>
            <a:endParaRPr lang="pl-PL" sz="2000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pl-PL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	Piotr Szańkowski</a:t>
            </a:r>
          </a:p>
          <a:p>
            <a:pPr lvl="8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		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443906" y="1657956"/>
            <a:ext cx="2975966" cy="2088234"/>
            <a:chOff x="443906" y="1700807"/>
            <a:chExt cx="2975966" cy="2088234"/>
          </a:xfrm>
        </p:grpSpPr>
        <p:pic>
          <p:nvPicPr>
            <p:cNvPr id="7" name="Picture 4" descr="Zdjecie06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06" y="1700808"/>
              <a:ext cx="2975966" cy="208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38"/>
            <p:cNvSpPr>
              <a:spLocks noChangeArrowheads="1"/>
            </p:cNvSpPr>
            <p:nvPr/>
          </p:nvSpPr>
          <p:spPr bwMode="auto">
            <a:xfrm>
              <a:off x="443906" y="1700807"/>
              <a:ext cx="2975966" cy="2088233"/>
            </a:xfrm>
            <a:prstGeom prst="rect">
              <a:avLst/>
            </a:prstGeom>
            <a:solidFill>
              <a:srgbClr val="FFFFFF">
                <a:alpha val="2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395536" y="4970310"/>
            <a:ext cx="8418936" cy="1125488"/>
            <a:chOff x="138470" y="4932575"/>
            <a:chExt cx="8418936" cy="1125488"/>
          </a:xfrm>
        </p:grpSpPr>
        <p:pic>
          <p:nvPicPr>
            <p:cNvPr id="10" name="Picture 13" descr="FNP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70" y="4932575"/>
              <a:ext cx="1793419" cy="710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a 1"/>
            <p:cNvGrpSpPr/>
            <p:nvPr/>
          </p:nvGrpSpPr>
          <p:grpSpPr>
            <a:xfrm>
              <a:off x="6777918" y="4932575"/>
              <a:ext cx="1779488" cy="1125488"/>
              <a:chOff x="152400" y="3929063"/>
              <a:chExt cx="2111375" cy="1633537"/>
            </a:xfrm>
          </p:grpSpPr>
          <p:pic>
            <p:nvPicPr>
              <p:cNvPr id="11" name="Picture 10" descr="cigma.tif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3929063"/>
                <a:ext cx="2111375" cy="1633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152400" y="4800600"/>
                <a:ext cx="1329966" cy="637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Verdana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400" b="0" dirty="0">
                    <a:solidFill>
                      <a:srgbClr val="FF6600"/>
                    </a:solidFill>
                  </a:rPr>
                  <a:t>ESF: </a:t>
                </a:r>
                <a:r>
                  <a:rPr lang="en-US" sz="1400" b="0" dirty="0" err="1">
                    <a:solidFill>
                      <a:srgbClr val="FF6600"/>
                    </a:solidFill>
                  </a:rPr>
                  <a:t>Cigma</a:t>
                </a:r>
                <a:endParaRPr lang="en-US" sz="1400" b="0" dirty="0">
                  <a:solidFill>
                    <a:srgbClr val="FF6600"/>
                  </a:solidFill>
                </a:endParaRPr>
              </a:p>
              <a:p>
                <a:pPr eaLnBrk="1" hangingPunct="1"/>
                <a:r>
                  <a:rPr lang="en-US" sz="1400" b="0" dirty="0">
                    <a:solidFill>
                      <a:srgbClr val="FFFF00"/>
                    </a:solidFill>
                  </a:rPr>
                  <a:t>EUROQUAM</a:t>
                </a:r>
              </a:p>
            </p:txBody>
          </p:sp>
        </p:grpSp>
        <p:pic>
          <p:nvPicPr>
            <p:cNvPr id="13" name="Obraz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5"/>
            <a:stretch>
              <a:fillRect/>
            </a:stretch>
          </p:blipFill>
          <p:spPr bwMode="auto">
            <a:xfrm>
              <a:off x="4615909" y="4932575"/>
              <a:ext cx="215582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ncn.tif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59" y="4932575"/>
              <a:ext cx="2664296" cy="31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395536" y="4970311"/>
            <a:ext cx="8418936" cy="1122986"/>
          </a:xfrm>
          <a:prstGeom prst="rect">
            <a:avLst/>
          </a:prstGeom>
          <a:solidFill>
            <a:srgbClr val="FFFFFF">
              <a:alpha val="5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pl-PL"/>
          </a:p>
        </p:txBody>
      </p:sp>
      <p:grpSp>
        <p:nvGrpSpPr>
          <p:cNvPr id="18" name="Grupa 17"/>
          <p:cNvGrpSpPr/>
          <p:nvPr/>
        </p:nvGrpSpPr>
        <p:grpSpPr>
          <a:xfrm>
            <a:off x="4427984" y="1628800"/>
            <a:ext cx="2862062" cy="2146546"/>
            <a:chOff x="4790329" y="1659729"/>
            <a:chExt cx="2862062" cy="2146546"/>
          </a:xfrm>
        </p:grpSpPr>
        <p:pic>
          <p:nvPicPr>
            <p:cNvPr id="88066" name="Picture 2" descr="H:\Konwersatorium 2012\Zdjecie083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330" y="1659729"/>
              <a:ext cx="2862061" cy="2146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4790329" y="1659731"/>
              <a:ext cx="2862062" cy="2146544"/>
            </a:xfrm>
            <a:prstGeom prst="rect">
              <a:avLst/>
            </a:prstGeom>
            <a:solidFill>
              <a:srgbClr val="FFFFFF">
                <a:alpha val="2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072948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121024"/>
          </a:xfrm>
        </p:spPr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Zbyszek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Idziaszek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Jan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Chwedeńczuk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 Krych			Paweł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Ziń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Jachymski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Tomasz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Wasak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	Piotr Szańkowski</a:t>
            </a:r>
          </a:p>
          <a:p>
            <a:pPr lvl="8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		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068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THANKS to my </a:t>
            </a:r>
            <a:r>
              <a:rPr lang="pl-PL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r>
              <a:rPr lang="pl-PL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collabolators</a:t>
            </a:r>
            <a:endParaRPr lang="pl-PL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000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48" name="Rectangle 3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Fermions</a:t>
            </a:r>
            <a:r>
              <a:rPr lang="de-DE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 in a </a:t>
            </a:r>
            <a:r>
              <a:rPr lang="de-DE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Harmonic</a:t>
            </a:r>
            <a:r>
              <a:rPr lang="de-DE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 </a:t>
            </a:r>
            <a:r>
              <a:rPr lang="de-DE" sz="4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Trap</a:t>
            </a:r>
            <a:endParaRPr lang="de-DE" sz="4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ookman Old Style"/>
            </a:endParaRPr>
          </a:p>
        </p:txBody>
      </p:sp>
      <p:graphicFrame>
        <p:nvGraphicFramePr>
          <p:cNvPr id="239649" name="Object 33"/>
          <p:cNvGraphicFramePr>
            <a:graphicFrameLocks noChangeAspect="1"/>
          </p:cNvGraphicFramePr>
          <p:nvPr/>
        </p:nvGraphicFramePr>
        <p:xfrm>
          <a:off x="533400" y="1219200"/>
          <a:ext cx="1716087" cy="229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6" name="CorelDRAW" r:id="rId3" imgW="1374840" imgH="1842120" progId="">
                  <p:embed/>
                </p:oleObj>
              </mc:Choice>
              <mc:Fallback>
                <p:oleObj name="CorelDRAW" r:id="rId3" imgW="1374840" imgH="18421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19200"/>
                        <a:ext cx="1716087" cy="229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650" name="Object 34"/>
          <p:cNvGraphicFramePr>
            <a:graphicFrameLocks noChangeAspect="1"/>
          </p:cNvGraphicFramePr>
          <p:nvPr/>
        </p:nvGraphicFramePr>
        <p:xfrm>
          <a:off x="2895600" y="1219200"/>
          <a:ext cx="1716087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7" name="CorelDRAW" r:id="rId5" imgW="1374840" imgH="1842120" progId="">
                  <p:embed/>
                </p:oleObj>
              </mc:Choice>
              <mc:Fallback>
                <p:oleObj name="CorelDRAW" r:id="rId5" imgW="1374840" imgH="18421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19200"/>
                        <a:ext cx="1716087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651" name="Line 35"/>
          <p:cNvSpPr>
            <a:spLocks noChangeShapeType="1"/>
          </p:cNvSpPr>
          <p:nvPr/>
        </p:nvSpPr>
        <p:spPr bwMode="auto">
          <a:xfrm flipV="1">
            <a:off x="5740400" y="4191000"/>
            <a:ext cx="0" cy="1828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52" name="Line 36"/>
          <p:cNvSpPr>
            <a:spLocks noChangeShapeType="1"/>
          </p:cNvSpPr>
          <p:nvPr/>
        </p:nvSpPr>
        <p:spPr bwMode="auto">
          <a:xfrm>
            <a:off x="5740400" y="6019800"/>
            <a:ext cx="2514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53" name="Line 37"/>
          <p:cNvSpPr>
            <a:spLocks noChangeShapeType="1"/>
          </p:cNvSpPr>
          <p:nvPr/>
        </p:nvSpPr>
        <p:spPr bwMode="auto">
          <a:xfrm>
            <a:off x="7112000" y="5900738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54" name="Line 38"/>
          <p:cNvSpPr>
            <a:spLocks noChangeShapeType="1"/>
          </p:cNvSpPr>
          <p:nvPr/>
        </p:nvSpPr>
        <p:spPr bwMode="auto">
          <a:xfrm>
            <a:off x="5664200" y="4724400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55" name="Freeform 39"/>
          <p:cNvSpPr>
            <a:spLocks/>
          </p:cNvSpPr>
          <p:nvPr/>
        </p:nvSpPr>
        <p:spPr bwMode="auto">
          <a:xfrm>
            <a:off x="5740400" y="4721225"/>
            <a:ext cx="2309813" cy="1292225"/>
          </a:xfrm>
          <a:custGeom>
            <a:avLst/>
            <a:gdLst/>
            <a:ahLst/>
            <a:cxnLst>
              <a:cxn ang="0">
                <a:pos x="1455" y="814"/>
              </a:cxn>
              <a:cxn ang="0">
                <a:pos x="872" y="415"/>
              </a:cxn>
              <a:cxn ang="0">
                <a:pos x="0" y="2"/>
              </a:cxn>
            </a:cxnLst>
            <a:rect l="0" t="0" r="r" b="b"/>
            <a:pathLst>
              <a:path w="1455" h="814">
                <a:moveTo>
                  <a:pt x="1455" y="814"/>
                </a:moveTo>
                <a:cubicBezTo>
                  <a:pt x="856" y="799"/>
                  <a:pt x="948" y="691"/>
                  <a:pt x="872" y="415"/>
                </a:cubicBezTo>
                <a:cubicBezTo>
                  <a:pt x="790" y="101"/>
                  <a:pt x="841" y="0"/>
                  <a:pt x="0" y="2"/>
                </a:cubicBezTo>
              </a:path>
            </a:pathLst>
          </a:custGeom>
          <a:noFill/>
          <a:ln w="38100" cmpd="sng">
            <a:solidFill>
              <a:srgbClr val="00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56" name="Text Box 40"/>
          <p:cNvSpPr txBox="1">
            <a:spLocks noChangeArrowheads="1"/>
          </p:cNvSpPr>
          <p:nvPr/>
        </p:nvSpPr>
        <p:spPr bwMode="auto">
          <a:xfrm>
            <a:off x="7645400" y="5943600"/>
            <a:ext cx="31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b="0" i="1">
                <a:latin typeface="Symbol" charset="2"/>
              </a:rPr>
              <a:t>e</a:t>
            </a:r>
          </a:p>
        </p:txBody>
      </p:sp>
      <p:sp>
        <p:nvSpPr>
          <p:cNvPr id="239657" name="Text Box 41"/>
          <p:cNvSpPr txBox="1">
            <a:spLocks noChangeArrowheads="1"/>
          </p:cNvSpPr>
          <p:nvPr/>
        </p:nvSpPr>
        <p:spPr bwMode="auto">
          <a:xfrm>
            <a:off x="6883400" y="5943600"/>
            <a:ext cx="44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b="0" i="1">
                <a:latin typeface="Symbol" charset="2"/>
              </a:rPr>
              <a:t>e</a:t>
            </a:r>
            <a:r>
              <a:rPr lang="de-DE" b="0" i="1" baseline="-25000"/>
              <a:t>F</a:t>
            </a:r>
          </a:p>
        </p:txBody>
      </p:sp>
      <p:sp>
        <p:nvSpPr>
          <p:cNvPr id="239658" name="Text Box 42"/>
          <p:cNvSpPr txBox="1">
            <a:spLocks noChangeArrowheads="1"/>
          </p:cNvSpPr>
          <p:nvPr/>
        </p:nvSpPr>
        <p:spPr bwMode="auto">
          <a:xfrm>
            <a:off x="5359400" y="4546600"/>
            <a:ext cx="34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sz="2000" b="0">
                <a:latin typeface="Verdana" charset="0"/>
              </a:rPr>
              <a:t>1</a:t>
            </a:r>
          </a:p>
        </p:txBody>
      </p:sp>
      <p:sp>
        <p:nvSpPr>
          <p:cNvPr id="239659" name="Text Box 43"/>
          <p:cNvSpPr txBox="1">
            <a:spLocks noChangeArrowheads="1"/>
          </p:cNvSpPr>
          <p:nvPr/>
        </p:nvSpPr>
        <p:spPr bwMode="auto">
          <a:xfrm>
            <a:off x="5105400" y="3962400"/>
            <a:ext cx="604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DE" b="0" i="1" dirty="0" err="1"/>
              <a:t>f</a:t>
            </a:r>
            <a:r>
              <a:rPr lang="de-DE" b="0" dirty="0" err="1"/>
              <a:t>(</a:t>
            </a:r>
            <a:r>
              <a:rPr lang="de-DE" b="0" i="1" dirty="0" err="1">
                <a:latin typeface="Symbol" charset="2"/>
              </a:rPr>
              <a:t>e</a:t>
            </a:r>
            <a:r>
              <a:rPr lang="de-DE" b="0" dirty="0"/>
              <a:t>)</a:t>
            </a:r>
          </a:p>
        </p:txBody>
      </p:sp>
      <p:sp>
        <p:nvSpPr>
          <p:cNvPr id="239660" name="Text Box 44"/>
          <p:cNvSpPr txBox="1">
            <a:spLocks noChangeArrowheads="1"/>
          </p:cNvSpPr>
          <p:nvPr/>
        </p:nvSpPr>
        <p:spPr bwMode="auto">
          <a:xfrm>
            <a:off x="954088" y="3657600"/>
            <a:ext cx="99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>
                <a:latin typeface="Verdana" charset="0"/>
              </a:rPr>
              <a:t>T&gt;T</a:t>
            </a:r>
            <a:r>
              <a:rPr lang="de-DE" baseline="-25000">
                <a:latin typeface="Verdana" charset="0"/>
              </a:rPr>
              <a:t>F</a:t>
            </a:r>
          </a:p>
        </p:txBody>
      </p:sp>
      <p:sp>
        <p:nvSpPr>
          <p:cNvPr id="239661" name="Text Box 45"/>
          <p:cNvSpPr txBox="1">
            <a:spLocks noChangeArrowheads="1"/>
          </p:cNvSpPr>
          <p:nvPr/>
        </p:nvSpPr>
        <p:spPr bwMode="auto">
          <a:xfrm>
            <a:off x="3438525" y="3657600"/>
            <a:ext cx="99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>
                <a:latin typeface="Verdana" charset="0"/>
              </a:rPr>
              <a:t>T&lt;T</a:t>
            </a:r>
            <a:r>
              <a:rPr lang="de-DE" baseline="-25000">
                <a:latin typeface="Verdana" charset="0"/>
              </a:rPr>
              <a:t>F</a:t>
            </a:r>
          </a:p>
        </p:txBody>
      </p:sp>
      <p:sp>
        <p:nvSpPr>
          <p:cNvPr id="239662" name="Text Box 46"/>
          <p:cNvSpPr txBox="1">
            <a:spLocks noChangeArrowheads="1"/>
          </p:cNvSpPr>
          <p:nvPr/>
        </p:nvSpPr>
        <p:spPr bwMode="auto">
          <a:xfrm>
            <a:off x="5257800" y="1524000"/>
            <a:ext cx="3259523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000" dirty="0" err="1">
                <a:solidFill>
                  <a:schemeClr val="accent5"/>
                </a:solidFill>
                <a:latin typeface="Bookman Old Style"/>
                <a:cs typeface="Bookman Old Style"/>
              </a:rPr>
              <a:t>Fermi-Dirac</a:t>
            </a:r>
            <a:r>
              <a:rPr lang="de-DE" sz="2000" dirty="0">
                <a:solidFill>
                  <a:schemeClr val="accent5"/>
                </a:solidFill>
                <a:latin typeface="Bookman Old Style"/>
                <a:cs typeface="Bookman Old Style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Bookman Old Style"/>
                <a:cs typeface="Bookman Old Style"/>
              </a:rPr>
              <a:t>distribution</a:t>
            </a:r>
            <a:endParaRPr lang="de-DE" sz="2000" dirty="0">
              <a:solidFill>
                <a:schemeClr val="accent5"/>
              </a:solidFill>
              <a:latin typeface="Bookman Old Style"/>
              <a:cs typeface="Bookman Old Style"/>
            </a:endParaRPr>
          </a:p>
        </p:txBody>
      </p:sp>
      <p:sp>
        <p:nvSpPr>
          <p:cNvPr id="239668" name="Line 52"/>
          <p:cNvSpPr>
            <a:spLocks noChangeShapeType="1"/>
          </p:cNvSpPr>
          <p:nvPr/>
        </p:nvSpPr>
        <p:spPr bwMode="auto">
          <a:xfrm>
            <a:off x="5740400" y="4724400"/>
            <a:ext cx="1371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69" name="Line 53"/>
          <p:cNvSpPr>
            <a:spLocks noChangeShapeType="1"/>
          </p:cNvSpPr>
          <p:nvPr/>
        </p:nvSpPr>
        <p:spPr bwMode="auto">
          <a:xfrm>
            <a:off x="7112000" y="6019800"/>
            <a:ext cx="990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70" name="Line 54"/>
          <p:cNvSpPr>
            <a:spLocks noChangeShapeType="1"/>
          </p:cNvSpPr>
          <p:nvPr/>
        </p:nvSpPr>
        <p:spPr bwMode="auto">
          <a:xfrm flipV="1">
            <a:off x="7112000" y="4724400"/>
            <a:ext cx="0" cy="1295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71" name="Freeform 55"/>
          <p:cNvSpPr>
            <a:spLocks/>
          </p:cNvSpPr>
          <p:nvPr/>
        </p:nvSpPr>
        <p:spPr bwMode="auto">
          <a:xfrm>
            <a:off x="5740400" y="4697413"/>
            <a:ext cx="2309813" cy="1341437"/>
          </a:xfrm>
          <a:custGeom>
            <a:avLst/>
            <a:gdLst/>
            <a:ahLst/>
            <a:cxnLst>
              <a:cxn ang="0">
                <a:pos x="1455" y="831"/>
              </a:cxn>
              <a:cxn ang="0">
                <a:pos x="872" y="432"/>
              </a:cxn>
              <a:cxn ang="0">
                <a:pos x="0" y="19"/>
              </a:cxn>
            </a:cxnLst>
            <a:rect l="0" t="0" r="r" b="b"/>
            <a:pathLst>
              <a:path w="1455" h="845">
                <a:moveTo>
                  <a:pt x="1455" y="831"/>
                </a:moveTo>
                <a:cubicBezTo>
                  <a:pt x="1379" y="845"/>
                  <a:pt x="1071" y="706"/>
                  <a:pt x="872" y="432"/>
                </a:cubicBezTo>
                <a:cubicBezTo>
                  <a:pt x="674" y="175"/>
                  <a:pt x="242" y="0"/>
                  <a:pt x="0" y="19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72" name="Text Box 56"/>
          <p:cNvSpPr txBox="1">
            <a:spLocks noChangeArrowheads="1"/>
          </p:cNvSpPr>
          <p:nvPr/>
        </p:nvSpPr>
        <p:spPr bwMode="auto">
          <a:xfrm>
            <a:off x="5867400" y="4175125"/>
            <a:ext cx="71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0">
                <a:solidFill>
                  <a:schemeClr val="accent2"/>
                </a:solidFill>
                <a:latin typeface="Verdana" charset="0"/>
              </a:rPr>
              <a:t>T=0</a:t>
            </a:r>
          </a:p>
        </p:txBody>
      </p:sp>
      <p:sp>
        <p:nvSpPr>
          <p:cNvPr id="239673" name="Text Box 57"/>
          <p:cNvSpPr txBox="1">
            <a:spLocks noChangeArrowheads="1"/>
          </p:cNvSpPr>
          <p:nvPr/>
        </p:nvSpPr>
        <p:spPr bwMode="auto">
          <a:xfrm>
            <a:off x="6705600" y="4191000"/>
            <a:ext cx="8016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0">
                <a:solidFill>
                  <a:srgbClr val="00CC00"/>
                </a:solidFill>
                <a:latin typeface="Verdana" charset="0"/>
              </a:rPr>
              <a:t>T~T</a:t>
            </a:r>
            <a:r>
              <a:rPr lang="de-DE" sz="2000" b="0" baseline="-25000">
                <a:solidFill>
                  <a:srgbClr val="00CC00"/>
                </a:solidFill>
                <a:latin typeface="Verdana" charset="0"/>
              </a:rPr>
              <a:t>F</a:t>
            </a:r>
          </a:p>
        </p:txBody>
      </p:sp>
      <p:sp>
        <p:nvSpPr>
          <p:cNvPr id="239674" name="Text Box 58"/>
          <p:cNvSpPr txBox="1">
            <a:spLocks noChangeArrowheads="1"/>
          </p:cNvSpPr>
          <p:nvPr/>
        </p:nvSpPr>
        <p:spPr bwMode="auto">
          <a:xfrm>
            <a:off x="7453313" y="5241925"/>
            <a:ext cx="801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0">
                <a:solidFill>
                  <a:srgbClr val="FF0000"/>
                </a:solidFill>
                <a:latin typeface="Verdana" charset="0"/>
              </a:rPr>
              <a:t>T&gt;T</a:t>
            </a:r>
            <a:r>
              <a:rPr lang="de-DE" sz="2000" b="0" baseline="-25000">
                <a:solidFill>
                  <a:srgbClr val="FF0000"/>
                </a:solidFill>
                <a:latin typeface="Verdana" charset="0"/>
              </a:rPr>
              <a:t>F</a:t>
            </a:r>
          </a:p>
        </p:txBody>
      </p:sp>
      <p:sp>
        <p:nvSpPr>
          <p:cNvPr id="239676" name="Text Box 60"/>
          <p:cNvSpPr txBox="1">
            <a:spLocks noChangeArrowheads="1"/>
          </p:cNvSpPr>
          <p:nvPr/>
        </p:nvSpPr>
        <p:spPr bwMode="auto">
          <a:xfrm>
            <a:off x="995362" y="5059362"/>
            <a:ext cx="225848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2000" dirty="0" err="1">
                <a:solidFill>
                  <a:schemeClr val="accent5"/>
                </a:solidFill>
                <a:latin typeface="+mn-lt"/>
                <a:cs typeface="Bookman Old Style"/>
              </a:rPr>
              <a:t>Fermi</a:t>
            </a:r>
            <a:r>
              <a:rPr lang="de-DE" sz="2000" dirty="0">
                <a:solidFill>
                  <a:schemeClr val="accent5"/>
                </a:solidFill>
                <a:latin typeface="+mn-lt"/>
                <a:cs typeface="Bookman Old Style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+mn-lt"/>
                <a:cs typeface="Bookman Old Style"/>
              </a:rPr>
              <a:t>temperature</a:t>
            </a:r>
            <a:endParaRPr lang="de-DE" sz="2000" dirty="0">
              <a:solidFill>
                <a:schemeClr val="accent5"/>
              </a:solidFill>
              <a:latin typeface="+mn-lt"/>
              <a:cs typeface="Bookman Old Style"/>
            </a:endParaRPr>
          </a:p>
        </p:txBody>
      </p:sp>
      <p:graphicFrame>
        <p:nvGraphicFramePr>
          <p:cNvPr id="239677" name="Object 61"/>
          <p:cNvGraphicFramePr>
            <a:graphicFrameLocks noChangeAspect="1"/>
          </p:cNvGraphicFramePr>
          <p:nvPr/>
        </p:nvGraphicFramePr>
        <p:xfrm>
          <a:off x="1143000" y="5410200"/>
          <a:ext cx="2900362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8" name="Equation" r:id="rId7" imgW="1143000" imgH="253800" progId="Equation.3">
                  <p:embed/>
                </p:oleObj>
              </mc:Choice>
              <mc:Fallback>
                <p:oleObj name="Equation" r:id="rId7" imgW="114300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410200"/>
                        <a:ext cx="2900362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5257800" y="2060848"/>
                <a:ext cx="3133486" cy="79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d>
                      <m:r>
                        <a:rPr lang="pl-PL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pl-PL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l-PL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pl-PL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060848"/>
                <a:ext cx="3133486" cy="7985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23" name="Rectangle 35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390525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How we cool atoms. Doppler cooling</a:t>
            </a:r>
            <a:endParaRPr lang="pl-PL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charset="2"/>
            </a:endParaRPr>
          </a:p>
        </p:txBody>
      </p: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304800" y="1295400"/>
            <a:ext cx="8410575" cy="1671637"/>
            <a:chOff x="266" y="639"/>
            <a:chExt cx="5298" cy="1053"/>
          </a:xfrm>
        </p:grpSpPr>
        <p:sp>
          <p:nvSpPr>
            <p:cNvPr id="89128" name="Rectangle 40"/>
            <p:cNvSpPr>
              <a:spLocks noChangeArrowheads="1"/>
            </p:cNvSpPr>
            <p:nvPr/>
          </p:nvSpPr>
          <p:spPr bwMode="auto">
            <a:xfrm>
              <a:off x="266" y="639"/>
              <a:ext cx="5298" cy="104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29" name="Rectangle 41"/>
            <p:cNvSpPr>
              <a:spLocks noChangeArrowheads="1"/>
            </p:cNvSpPr>
            <p:nvPr/>
          </p:nvSpPr>
          <p:spPr bwMode="auto">
            <a:xfrm>
              <a:off x="2646" y="1470"/>
              <a:ext cx="2906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30" name="Rectangle 42"/>
            <p:cNvSpPr>
              <a:spLocks noChangeArrowheads="1"/>
            </p:cNvSpPr>
            <p:nvPr/>
          </p:nvSpPr>
          <p:spPr bwMode="auto">
            <a:xfrm>
              <a:off x="3208" y="1505"/>
              <a:ext cx="36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S.Chu</a:t>
              </a:r>
              <a:endParaRPr lang="en-US"/>
            </a:p>
          </p:txBody>
        </p:sp>
        <p:sp>
          <p:nvSpPr>
            <p:cNvPr id="89131" name="Rectangle 43"/>
            <p:cNvSpPr>
              <a:spLocks noChangeArrowheads="1"/>
            </p:cNvSpPr>
            <p:nvPr/>
          </p:nvSpPr>
          <p:spPr bwMode="auto">
            <a:xfrm>
              <a:off x="3578" y="1505"/>
              <a:ext cx="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,</a:t>
              </a:r>
              <a:endParaRPr lang="en-US"/>
            </a:p>
          </p:txBody>
        </p:sp>
        <p:sp>
          <p:nvSpPr>
            <p:cNvPr id="89132" name="Rectangle 44"/>
            <p:cNvSpPr>
              <a:spLocks noChangeArrowheads="1"/>
            </p:cNvSpPr>
            <p:nvPr/>
          </p:nvSpPr>
          <p:spPr bwMode="auto">
            <a:xfrm>
              <a:off x="3650" y="1505"/>
              <a:ext cx="4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C.Cohe</a:t>
              </a:r>
              <a:endParaRPr lang="en-US"/>
            </a:p>
          </p:txBody>
        </p:sp>
        <p:sp>
          <p:nvSpPr>
            <p:cNvPr id="89133" name="Rectangle 45"/>
            <p:cNvSpPr>
              <a:spLocks noChangeArrowheads="1"/>
            </p:cNvSpPr>
            <p:nvPr/>
          </p:nvSpPr>
          <p:spPr bwMode="auto">
            <a:xfrm>
              <a:off x="4093" y="1505"/>
              <a:ext cx="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n</a:t>
              </a:r>
              <a:endParaRPr lang="en-US"/>
            </a:p>
          </p:txBody>
        </p:sp>
        <p:sp>
          <p:nvSpPr>
            <p:cNvPr id="89134" name="Rectangle 46"/>
            <p:cNvSpPr>
              <a:spLocks noChangeArrowheads="1"/>
            </p:cNvSpPr>
            <p:nvPr/>
          </p:nvSpPr>
          <p:spPr bwMode="auto">
            <a:xfrm>
              <a:off x="4164" y="1505"/>
              <a:ext cx="4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-</a:t>
              </a:r>
              <a:endParaRPr lang="en-US"/>
            </a:p>
          </p:txBody>
        </p:sp>
        <p:sp>
          <p:nvSpPr>
            <p:cNvPr id="89135" name="Rectangle 47"/>
            <p:cNvSpPr>
              <a:spLocks noChangeArrowheads="1"/>
            </p:cNvSpPr>
            <p:nvPr/>
          </p:nvSpPr>
          <p:spPr bwMode="auto">
            <a:xfrm>
              <a:off x="4212" y="1505"/>
              <a:ext cx="61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Tannoudji</a:t>
              </a:r>
              <a:endParaRPr lang="en-US"/>
            </a:p>
          </p:txBody>
        </p:sp>
        <p:sp>
          <p:nvSpPr>
            <p:cNvPr id="89136" name="Rectangle 48"/>
            <p:cNvSpPr>
              <a:spLocks noChangeArrowheads="1"/>
            </p:cNvSpPr>
            <p:nvPr/>
          </p:nvSpPr>
          <p:spPr bwMode="auto">
            <a:xfrm>
              <a:off x="4822" y="1505"/>
              <a:ext cx="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,</a:t>
              </a:r>
              <a:endParaRPr lang="en-US"/>
            </a:p>
          </p:txBody>
        </p:sp>
        <p:sp>
          <p:nvSpPr>
            <p:cNvPr id="89137" name="Rectangle 49"/>
            <p:cNvSpPr>
              <a:spLocks noChangeArrowheads="1"/>
            </p:cNvSpPr>
            <p:nvPr/>
          </p:nvSpPr>
          <p:spPr bwMode="auto">
            <a:xfrm>
              <a:off x="4894" y="1505"/>
              <a:ext cx="61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</a:rPr>
                <a:t>W.Phillips</a:t>
              </a:r>
              <a:endParaRPr lang="en-US"/>
            </a:p>
          </p:txBody>
        </p: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4045" y="684"/>
              <a:ext cx="616" cy="786"/>
              <a:chOff x="3954" y="936"/>
              <a:chExt cx="616" cy="786"/>
            </a:xfrm>
          </p:grpSpPr>
          <p:pic>
            <p:nvPicPr>
              <p:cNvPr id="89139" name="Picture 5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60" y="941"/>
                <a:ext cx="610" cy="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140" name="Rectangle 52"/>
              <p:cNvSpPr>
                <a:spLocks noChangeArrowheads="1"/>
              </p:cNvSpPr>
              <p:nvPr/>
            </p:nvSpPr>
            <p:spPr bwMode="auto">
              <a:xfrm>
                <a:off x="3954" y="936"/>
                <a:ext cx="610" cy="786"/>
              </a:xfrm>
              <a:prstGeom prst="rect">
                <a:avLst/>
              </a:prstGeom>
              <a:noFill/>
              <a:ln w="2857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4834" y="684"/>
              <a:ext cx="646" cy="786"/>
              <a:chOff x="4743" y="936"/>
              <a:chExt cx="646" cy="786"/>
            </a:xfrm>
          </p:grpSpPr>
          <p:pic>
            <p:nvPicPr>
              <p:cNvPr id="89142" name="Picture 5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49" y="941"/>
                <a:ext cx="634" cy="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143" name="Rectangle 55"/>
              <p:cNvSpPr>
                <a:spLocks noChangeArrowheads="1"/>
              </p:cNvSpPr>
              <p:nvPr/>
            </p:nvSpPr>
            <p:spPr bwMode="auto">
              <a:xfrm>
                <a:off x="4743" y="936"/>
                <a:ext cx="646" cy="786"/>
              </a:xfrm>
              <a:prstGeom prst="rect">
                <a:avLst/>
              </a:prstGeom>
              <a:noFill/>
              <a:ln w="2857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56"/>
            <p:cNvGrpSpPr>
              <a:grpSpLocks/>
            </p:cNvGrpSpPr>
            <p:nvPr/>
          </p:nvGrpSpPr>
          <p:grpSpPr bwMode="auto">
            <a:xfrm>
              <a:off x="3184" y="684"/>
              <a:ext cx="664" cy="787"/>
              <a:chOff x="3093" y="936"/>
              <a:chExt cx="664" cy="787"/>
            </a:xfrm>
          </p:grpSpPr>
          <p:pic>
            <p:nvPicPr>
              <p:cNvPr id="89145" name="Picture 5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099" y="941"/>
                <a:ext cx="658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146" name="Rectangle 58"/>
              <p:cNvSpPr>
                <a:spLocks noChangeArrowheads="1"/>
              </p:cNvSpPr>
              <p:nvPr/>
            </p:nvSpPr>
            <p:spPr bwMode="auto">
              <a:xfrm>
                <a:off x="3093" y="936"/>
                <a:ext cx="658" cy="787"/>
              </a:xfrm>
              <a:prstGeom prst="rect">
                <a:avLst/>
              </a:prstGeom>
              <a:noFill/>
              <a:ln w="2857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9147" name="Rectangle 59"/>
            <p:cNvSpPr>
              <a:spLocks noChangeArrowheads="1"/>
            </p:cNvSpPr>
            <p:nvPr/>
          </p:nvSpPr>
          <p:spPr bwMode="auto">
            <a:xfrm>
              <a:off x="290" y="713"/>
              <a:ext cx="3133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48" name="Rectangle 60"/>
            <p:cNvSpPr>
              <a:spLocks noChangeArrowheads="1"/>
            </p:cNvSpPr>
            <p:nvPr/>
          </p:nvSpPr>
          <p:spPr bwMode="auto">
            <a:xfrm>
              <a:off x="350" y="701"/>
              <a:ext cx="54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pl-PL" sz="2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Bookman Old Style"/>
                </a:rPr>
                <a:t>Cooling</a:t>
              </a:r>
              <a:endPara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ookman Old Style"/>
              </a:endParaRPr>
            </a:p>
          </p:txBody>
        </p:sp>
        <p:sp>
          <p:nvSpPr>
            <p:cNvPr id="89149" name="Rectangle 61"/>
            <p:cNvSpPr>
              <a:spLocks noChangeArrowheads="1"/>
            </p:cNvSpPr>
            <p:nvPr/>
          </p:nvSpPr>
          <p:spPr bwMode="auto">
            <a:xfrm>
              <a:off x="350" y="914"/>
              <a:ext cx="153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Bookman Old Style"/>
                </a:rPr>
                <a:t>and trapping of atoms</a:t>
              </a:r>
              <a:endParaRPr lang="pl-PL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Bookman Old Style"/>
              </a:endParaRPr>
            </a:p>
          </p:txBody>
        </p:sp>
        <p:sp>
          <p:nvSpPr>
            <p:cNvPr id="89150" name="Rectangle 62"/>
            <p:cNvSpPr>
              <a:spLocks noChangeArrowheads="1"/>
            </p:cNvSpPr>
            <p:nvPr/>
          </p:nvSpPr>
          <p:spPr bwMode="auto">
            <a:xfrm>
              <a:off x="342" y="1139"/>
              <a:ext cx="82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Bookman Old Style"/>
                </a:rPr>
                <a:t>w</a:t>
              </a:r>
              <a:r>
                <a:rPr lang="pl-PL" sz="2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Bookman Old Style"/>
                </a:rPr>
                <a:t>ith light </a:t>
              </a:r>
              <a:r>
                <a:rPr lang="en-US" sz="2000" b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– </a:t>
              </a:r>
              <a:endPara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9152" name="Rectangle 64"/>
            <p:cNvSpPr>
              <a:spLocks noChangeArrowheads="1"/>
            </p:cNvSpPr>
            <p:nvPr/>
          </p:nvSpPr>
          <p:spPr bwMode="auto">
            <a:xfrm>
              <a:off x="1605" y="1400"/>
              <a:ext cx="926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3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Nobel 1997</a:t>
              </a:r>
              <a:endPara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9153" name="Rectangle 65"/>
            <p:cNvSpPr>
              <a:spLocks noChangeArrowheads="1"/>
            </p:cNvSpPr>
            <p:nvPr/>
          </p:nvSpPr>
          <p:spPr bwMode="auto">
            <a:xfrm>
              <a:off x="2737" y="1372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89158" name="Line 70"/>
          <p:cNvSpPr>
            <a:spLocks noChangeShapeType="1"/>
          </p:cNvSpPr>
          <p:nvPr/>
        </p:nvSpPr>
        <p:spPr bwMode="auto">
          <a:xfrm>
            <a:off x="683568" y="3048000"/>
            <a:ext cx="7776864" cy="0"/>
          </a:xfrm>
          <a:prstGeom prst="line">
            <a:avLst/>
          </a:prstGeom>
          <a:noFill/>
          <a:ln w="19050">
            <a:solidFill>
              <a:srgbClr val="FA53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3" name="Group 92"/>
          <p:cNvGrpSpPr>
            <a:grpSpLocks/>
          </p:cNvGrpSpPr>
          <p:nvPr/>
        </p:nvGrpSpPr>
        <p:grpSpPr bwMode="auto">
          <a:xfrm>
            <a:off x="2057400" y="3429000"/>
            <a:ext cx="1447230" cy="1065248"/>
            <a:chOff x="1597" y="912"/>
            <a:chExt cx="1026" cy="1001"/>
          </a:xfrm>
        </p:grpSpPr>
        <p:sp>
          <p:nvSpPr>
            <p:cNvPr id="64" name="Oval 93"/>
            <p:cNvSpPr>
              <a:spLocks noChangeArrowheads="1"/>
            </p:cNvSpPr>
            <p:nvPr/>
          </p:nvSpPr>
          <p:spPr bwMode="auto">
            <a:xfrm>
              <a:off x="1597" y="912"/>
              <a:ext cx="1026" cy="100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508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94"/>
            <p:cNvGrpSpPr>
              <a:grpSpLocks/>
            </p:cNvGrpSpPr>
            <p:nvPr/>
          </p:nvGrpSpPr>
          <p:grpSpPr bwMode="auto">
            <a:xfrm>
              <a:off x="1845" y="1252"/>
              <a:ext cx="460" cy="283"/>
              <a:chOff x="1743" y="1210"/>
              <a:chExt cx="553" cy="350"/>
            </a:xfrm>
          </p:grpSpPr>
          <p:sp>
            <p:nvSpPr>
              <p:cNvPr id="96" name="Line 95"/>
              <p:cNvSpPr>
                <a:spLocks noChangeShapeType="1"/>
              </p:cNvSpPr>
              <p:nvPr/>
            </p:nvSpPr>
            <p:spPr bwMode="auto">
              <a:xfrm flipV="1">
                <a:off x="1955" y="1210"/>
                <a:ext cx="161" cy="47"/>
              </a:xfrm>
              <a:prstGeom prst="line">
                <a:avLst/>
              </a:prstGeom>
              <a:noFill/>
              <a:ln w="25400">
                <a:solidFill>
                  <a:srgbClr val="66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96"/>
              <p:cNvSpPr>
                <a:spLocks noChangeShapeType="1"/>
              </p:cNvSpPr>
              <p:nvPr/>
            </p:nvSpPr>
            <p:spPr bwMode="auto">
              <a:xfrm flipH="1">
                <a:off x="1807" y="1514"/>
                <a:ext cx="160" cy="46"/>
              </a:xfrm>
              <a:prstGeom prst="line">
                <a:avLst/>
              </a:prstGeom>
              <a:noFill/>
              <a:ln w="25400">
                <a:solidFill>
                  <a:srgbClr val="99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97"/>
              <p:cNvSpPr>
                <a:spLocks noChangeShapeType="1"/>
              </p:cNvSpPr>
              <p:nvPr/>
            </p:nvSpPr>
            <p:spPr bwMode="auto">
              <a:xfrm flipH="1" flipV="1">
                <a:off x="1743" y="1314"/>
                <a:ext cx="112" cy="77"/>
              </a:xfrm>
              <a:prstGeom prst="line">
                <a:avLst/>
              </a:prstGeom>
              <a:noFill/>
              <a:ln w="25400">
                <a:solidFill>
                  <a:srgbClr val="99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98"/>
              <p:cNvSpPr>
                <a:spLocks noChangeShapeType="1"/>
              </p:cNvSpPr>
              <p:nvPr/>
            </p:nvSpPr>
            <p:spPr bwMode="auto">
              <a:xfrm>
                <a:off x="2152" y="1476"/>
                <a:ext cx="144" cy="32"/>
              </a:xfrm>
              <a:prstGeom prst="line">
                <a:avLst/>
              </a:prstGeom>
              <a:noFill/>
              <a:ln w="25400">
                <a:solidFill>
                  <a:srgbClr val="66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99"/>
              <p:cNvSpPr>
                <a:spLocks noChangeShapeType="1"/>
              </p:cNvSpPr>
              <p:nvPr/>
            </p:nvSpPr>
            <p:spPr bwMode="auto">
              <a:xfrm flipV="1">
                <a:off x="1955" y="1210"/>
                <a:ext cx="161" cy="47"/>
              </a:xfrm>
              <a:prstGeom prst="line">
                <a:avLst/>
              </a:prstGeom>
              <a:noFill/>
              <a:ln w="25400">
                <a:solidFill>
                  <a:srgbClr val="66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100"/>
              <p:cNvSpPr>
                <a:spLocks noChangeShapeType="1"/>
              </p:cNvSpPr>
              <p:nvPr/>
            </p:nvSpPr>
            <p:spPr bwMode="auto">
              <a:xfrm flipH="1" flipV="1">
                <a:off x="1743" y="1314"/>
                <a:ext cx="112" cy="77"/>
              </a:xfrm>
              <a:prstGeom prst="line">
                <a:avLst/>
              </a:prstGeom>
              <a:noFill/>
              <a:ln w="25400">
                <a:solidFill>
                  <a:srgbClr val="99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101"/>
              <p:cNvSpPr>
                <a:spLocks noChangeShapeType="1"/>
              </p:cNvSpPr>
              <p:nvPr/>
            </p:nvSpPr>
            <p:spPr bwMode="auto">
              <a:xfrm flipH="1">
                <a:off x="1807" y="1514"/>
                <a:ext cx="160" cy="46"/>
              </a:xfrm>
              <a:prstGeom prst="line">
                <a:avLst/>
              </a:prstGeom>
              <a:noFill/>
              <a:ln w="25400">
                <a:solidFill>
                  <a:srgbClr val="996633"/>
                </a:solidFill>
                <a:round/>
                <a:headEnd type="none" w="sm" len="sm"/>
                <a:tailEnd type="arrow" w="sm" len="sm"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102"/>
            <p:cNvGrpSpPr>
              <a:grpSpLocks/>
            </p:cNvGrpSpPr>
            <p:nvPr/>
          </p:nvGrpSpPr>
          <p:grpSpPr bwMode="auto">
            <a:xfrm>
              <a:off x="1895" y="1293"/>
              <a:ext cx="313" cy="217"/>
              <a:chOff x="2398" y="593"/>
              <a:chExt cx="385" cy="267"/>
            </a:xfrm>
          </p:grpSpPr>
          <p:sp>
            <p:nvSpPr>
              <p:cNvPr id="67" name="Oval 103"/>
              <p:cNvSpPr>
                <a:spLocks noChangeArrowheads="1"/>
              </p:cNvSpPr>
              <p:nvPr/>
            </p:nvSpPr>
            <p:spPr bwMode="auto">
              <a:xfrm>
                <a:off x="2571" y="673"/>
                <a:ext cx="16" cy="1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104"/>
              <p:cNvSpPr>
                <a:spLocks noChangeArrowheads="1"/>
              </p:cNvSpPr>
              <p:nvPr/>
            </p:nvSpPr>
            <p:spPr bwMode="auto">
              <a:xfrm>
                <a:off x="2667" y="674"/>
                <a:ext cx="17" cy="1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105"/>
              <p:cNvSpPr>
                <a:spLocks noChangeArrowheads="1"/>
              </p:cNvSpPr>
              <p:nvPr/>
            </p:nvSpPr>
            <p:spPr bwMode="auto">
              <a:xfrm>
                <a:off x="2614" y="661"/>
                <a:ext cx="16" cy="1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106"/>
              <p:cNvSpPr>
                <a:spLocks noChangeArrowheads="1"/>
              </p:cNvSpPr>
              <p:nvPr/>
            </p:nvSpPr>
            <p:spPr bwMode="auto">
              <a:xfrm>
                <a:off x="2650" y="706"/>
                <a:ext cx="16" cy="1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folHlink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1" name="Group 107"/>
              <p:cNvGrpSpPr>
                <a:grpSpLocks/>
              </p:cNvGrpSpPr>
              <p:nvPr/>
            </p:nvGrpSpPr>
            <p:grpSpPr bwMode="auto">
              <a:xfrm>
                <a:off x="2398" y="593"/>
                <a:ext cx="385" cy="267"/>
                <a:chOff x="2401" y="1010"/>
                <a:chExt cx="385" cy="267"/>
              </a:xfrm>
            </p:grpSpPr>
            <p:sp>
              <p:nvSpPr>
                <p:cNvPr id="72" name="Oval 108"/>
                <p:cNvSpPr>
                  <a:spLocks noChangeArrowheads="1"/>
                </p:cNvSpPr>
                <p:nvPr/>
              </p:nvSpPr>
              <p:spPr bwMode="auto">
                <a:xfrm>
                  <a:off x="2401" y="1149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Oval 109"/>
                <p:cNvSpPr>
                  <a:spLocks noChangeArrowheads="1"/>
                </p:cNvSpPr>
                <p:nvPr/>
              </p:nvSpPr>
              <p:spPr bwMode="auto">
                <a:xfrm>
                  <a:off x="2518" y="1261"/>
                  <a:ext cx="17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Oval 110"/>
                <p:cNvSpPr>
                  <a:spLocks noChangeArrowheads="1"/>
                </p:cNvSpPr>
                <p:nvPr/>
              </p:nvSpPr>
              <p:spPr bwMode="auto">
                <a:xfrm>
                  <a:off x="2593" y="1118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Oval 111"/>
                <p:cNvSpPr>
                  <a:spLocks noChangeArrowheads="1"/>
                </p:cNvSpPr>
                <p:nvPr/>
              </p:nvSpPr>
              <p:spPr bwMode="auto">
                <a:xfrm>
                  <a:off x="2674" y="1226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Oval 112"/>
                <p:cNvSpPr>
                  <a:spLocks noChangeArrowheads="1"/>
                </p:cNvSpPr>
                <p:nvPr/>
              </p:nvSpPr>
              <p:spPr bwMode="auto">
                <a:xfrm>
                  <a:off x="2706" y="1133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Oval 113"/>
                <p:cNvSpPr>
                  <a:spLocks noChangeArrowheads="1"/>
                </p:cNvSpPr>
                <p:nvPr/>
              </p:nvSpPr>
              <p:spPr bwMode="auto">
                <a:xfrm>
                  <a:off x="2497" y="1056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Oval 114"/>
                <p:cNvSpPr>
                  <a:spLocks noChangeArrowheads="1"/>
                </p:cNvSpPr>
                <p:nvPr/>
              </p:nvSpPr>
              <p:spPr bwMode="auto">
                <a:xfrm>
                  <a:off x="2593" y="119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Oval 115"/>
                <p:cNvSpPr>
                  <a:spLocks noChangeArrowheads="1"/>
                </p:cNvSpPr>
                <p:nvPr/>
              </p:nvSpPr>
              <p:spPr bwMode="auto">
                <a:xfrm>
                  <a:off x="2481" y="1010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Oval 116"/>
                <p:cNvSpPr>
                  <a:spLocks noChangeArrowheads="1"/>
                </p:cNvSpPr>
                <p:nvPr/>
              </p:nvSpPr>
              <p:spPr bwMode="auto">
                <a:xfrm>
                  <a:off x="2770" y="1149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Oval 117"/>
                <p:cNvSpPr>
                  <a:spLocks noChangeArrowheads="1"/>
                </p:cNvSpPr>
                <p:nvPr/>
              </p:nvSpPr>
              <p:spPr bwMode="auto">
                <a:xfrm>
                  <a:off x="2593" y="119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Oval 118"/>
                <p:cNvSpPr>
                  <a:spLocks noChangeArrowheads="1"/>
                </p:cNvSpPr>
                <p:nvPr/>
              </p:nvSpPr>
              <p:spPr bwMode="auto">
                <a:xfrm>
                  <a:off x="2593" y="119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Oval 119"/>
                <p:cNvSpPr>
                  <a:spLocks noChangeArrowheads="1"/>
                </p:cNvSpPr>
                <p:nvPr/>
              </p:nvSpPr>
              <p:spPr bwMode="auto">
                <a:xfrm>
                  <a:off x="2593" y="119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Oval 120"/>
                <p:cNvSpPr>
                  <a:spLocks noChangeArrowheads="1"/>
                </p:cNvSpPr>
                <p:nvPr/>
              </p:nvSpPr>
              <p:spPr bwMode="auto">
                <a:xfrm>
                  <a:off x="2497" y="1179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Oval 121"/>
                <p:cNvSpPr>
                  <a:spLocks noChangeArrowheads="1"/>
                </p:cNvSpPr>
                <p:nvPr/>
              </p:nvSpPr>
              <p:spPr bwMode="auto">
                <a:xfrm>
                  <a:off x="2401" y="1072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Oval 122"/>
                <p:cNvSpPr>
                  <a:spLocks noChangeArrowheads="1"/>
                </p:cNvSpPr>
                <p:nvPr/>
              </p:nvSpPr>
              <p:spPr bwMode="auto">
                <a:xfrm>
                  <a:off x="2449" y="1241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Oval 123"/>
                <p:cNvSpPr>
                  <a:spLocks noChangeArrowheads="1"/>
                </p:cNvSpPr>
                <p:nvPr/>
              </p:nvSpPr>
              <p:spPr bwMode="auto">
                <a:xfrm>
                  <a:off x="2593" y="1026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Oval 124"/>
                <p:cNvSpPr>
                  <a:spLocks noChangeArrowheads="1"/>
                </p:cNvSpPr>
                <p:nvPr/>
              </p:nvSpPr>
              <p:spPr bwMode="auto">
                <a:xfrm>
                  <a:off x="2706" y="1041"/>
                  <a:ext cx="16" cy="1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Oval 125"/>
                <p:cNvSpPr>
                  <a:spLocks noChangeArrowheads="1"/>
                </p:cNvSpPr>
                <p:nvPr/>
              </p:nvSpPr>
              <p:spPr bwMode="auto">
                <a:xfrm>
                  <a:off x="2593" y="119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Oval 126"/>
                <p:cNvSpPr>
                  <a:spLocks noChangeArrowheads="1"/>
                </p:cNvSpPr>
                <p:nvPr/>
              </p:nvSpPr>
              <p:spPr bwMode="auto">
                <a:xfrm>
                  <a:off x="2551" y="1183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Oval 127"/>
                <p:cNvSpPr>
                  <a:spLocks noChangeArrowheads="1"/>
                </p:cNvSpPr>
                <p:nvPr/>
              </p:nvSpPr>
              <p:spPr bwMode="auto">
                <a:xfrm>
                  <a:off x="2587" y="1255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Oval 128"/>
                <p:cNvSpPr>
                  <a:spLocks noChangeArrowheads="1"/>
                </p:cNvSpPr>
                <p:nvPr/>
              </p:nvSpPr>
              <p:spPr bwMode="auto">
                <a:xfrm>
                  <a:off x="2629" y="1171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Oval 129"/>
                <p:cNvSpPr>
                  <a:spLocks noChangeArrowheads="1"/>
                </p:cNvSpPr>
                <p:nvPr/>
              </p:nvSpPr>
              <p:spPr bwMode="auto">
                <a:xfrm>
                  <a:off x="2524" y="1147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Oval 130"/>
                <p:cNvSpPr>
                  <a:spLocks noChangeArrowheads="1"/>
                </p:cNvSpPr>
                <p:nvPr/>
              </p:nvSpPr>
              <p:spPr bwMode="auto">
                <a:xfrm>
                  <a:off x="2479" y="1120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Oval 131"/>
                <p:cNvSpPr>
                  <a:spLocks noChangeArrowheads="1"/>
                </p:cNvSpPr>
                <p:nvPr/>
              </p:nvSpPr>
              <p:spPr bwMode="auto">
                <a:xfrm>
                  <a:off x="2572" y="1153"/>
                  <a:ext cx="16" cy="1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3" name="Group 132"/>
          <p:cNvGrpSpPr>
            <a:grpSpLocks/>
          </p:cNvGrpSpPr>
          <p:nvPr/>
        </p:nvGrpSpPr>
        <p:grpSpPr bwMode="auto">
          <a:xfrm>
            <a:off x="1217054" y="3875088"/>
            <a:ext cx="3163876" cy="425673"/>
            <a:chOff x="932" y="1193"/>
            <a:chExt cx="2243" cy="400"/>
          </a:xfrm>
        </p:grpSpPr>
        <p:sp>
          <p:nvSpPr>
            <p:cNvPr id="104" name="Freeform 133"/>
            <p:cNvSpPr>
              <a:spLocks/>
            </p:cNvSpPr>
            <p:nvPr/>
          </p:nvSpPr>
          <p:spPr bwMode="auto">
            <a:xfrm>
              <a:off x="932" y="1193"/>
              <a:ext cx="705" cy="400"/>
            </a:xfrm>
            <a:custGeom>
              <a:avLst/>
              <a:gdLst/>
              <a:ahLst/>
              <a:cxnLst>
                <a:cxn ang="0">
                  <a:pos x="0" y="4612"/>
                </a:cxn>
                <a:cxn ang="0">
                  <a:pos x="14085" y="4612"/>
                </a:cxn>
                <a:cxn ang="0">
                  <a:pos x="14085" y="0"/>
                </a:cxn>
                <a:cxn ang="0">
                  <a:pos x="19992" y="9993"/>
                </a:cxn>
                <a:cxn ang="0">
                  <a:pos x="14085" y="19987"/>
                </a:cxn>
                <a:cxn ang="0">
                  <a:pos x="14085" y="14606"/>
                </a:cxn>
                <a:cxn ang="0">
                  <a:pos x="0" y="14606"/>
                </a:cxn>
                <a:cxn ang="0">
                  <a:pos x="0" y="4612"/>
                </a:cxn>
              </a:cxnLst>
              <a:rect l="0" t="0" r="r" b="b"/>
              <a:pathLst>
                <a:path w="20000" h="20000">
                  <a:moveTo>
                    <a:pt x="0" y="4612"/>
                  </a:moveTo>
                  <a:lnTo>
                    <a:pt x="14085" y="4612"/>
                  </a:lnTo>
                  <a:lnTo>
                    <a:pt x="14085" y="0"/>
                  </a:lnTo>
                  <a:lnTo>
                    <a:pt x="19992" y="9993"/>
                  </a:lnTo>
                  <a:lnTo>
                    <a:pt x="14085" y="19987"/>
                  </a:lnTo>
                  <a:lnTo>
                    <a:pt x="14085" y="14606"/>
                  </a:lnTo>
                  <a:lnTo>
                    <a:pt x="0" y="14606"/>
                  </a:lnTo>
                  <a:lnTo>
                    <a:pt x="0" y="4612"/>
                  </a:lnTo>
                  <a:close/>
                </a:path>
              </a:pathLst>
            </a:custGeom>
            <a:solidFill>
              <a:srgbClr val="FF9900"/>
            </a:solidFill>
            <a:ln w="25400" cap="flat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4"/>
            <p:cNvSpPr>
              <a:spLocks/>
            </p:cNvSpPr>
            <p:nvPr/>
          </p:nvSpPr>
          <p:spPr bwMode="auto">
            <a:xfrm>
              <a:off x="2470" y="1193"/>
              <a:ext cx="705" cy="400"/>
            </a:xfrm>
            <a:custGeom>
              <a:avLst/>
              <a:gdLst/>
              <a:ahLst/>
              <a:cxnLst>
                <a:cxn ang="0">
                  <a:pos x="19992" y="4612"/>
                </a:cxn>
                <a:cxn ang="0">
                  <a:pos x="5907" y="4612"/>
                </a:cxn>
                <a:cxn ang="0">
                  <a:pos x="5907" y="0"/>
                </a:cxn>
                <a:cxn ang="0">
                  <a:pos x="0" y="9993"/>
                </a:cxn>
                <a:cxn ang="0">
                  <a:pos x="5907" y="19987"/>
                </a:cxn>
                <a:cxn ang="0">
                  <a:pos x="5907" y="14606"/>
                </a:cxn>
                <a:cxn ang="0">
                  <a:pos x="19992" y="14606"/>
                </a:cxn>
                <a:cxn ang="0">
                  <a:pos x="19992" y="4612"/>
                </a:cxn>
              </a:cxnLst>
              <a:rect l="0" t="0" r="r" b="b"/>
              <a:pathLst>
                <a:path w="20000" h="20000">
                  <a:moveTo>
                    <a:pt x="19992" y="4612"/>
                  </a:moveTo>
                  <a:lnTo>
                    <a:pt x="5907" y="4612"/>
                  </a:lnTo>
                  <a:lnTo>
                    <a:pt x="5907" y="0"/>
                  </a:lnTo>
                  <a:lnTo>
                    <a:pt x="0" y="9993"/>
                  </a:lnTo>
                  <a:lnTo>
                    <a:pt x="5907" y="19987"/>
                  </a:lnTo>
                  <a:lnTo>
                    <a:pt x="5907" y="14606"/>
                  </a:lnTo>
                  <a:lnTo>
                    <a:pt x="19992" y="14606"/>
                  </a:lnTo>
                  <a:lnTo>
                    <a:pt x="19992" y="4612"/>
                  </a:lnTo>
                  <a:close/>
                </a:path>
              </a:pathLst>
            </a:custGeom>
            <a:solidFill>
              <a:srgbClr val="FF9900"/>
            </a:solidFill>
            <a:ln w="25400" cap="flat">
              <a:solidFill>
                <a:schemeClr val="tx1"/>
              </a:solidFill>
              <a:prstDash val="solid"/>
              <a:round/>
              <a:headEnd type="none" w="lg" len="lg"/>
              <a:tailEnd type="non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" name="Group 136"/>
          <p:cNvGrpSpPr>
            <a:grpSpLocks/>
          </p:cNvGrpSpPr>
          <p:nvPr/>
        </p:nvGrpSpPr>
        <p:grpSpPr bwMode="auto">
          <a:xfrm>
            <a:off x="2209800" y="5562600"/>
            <a:ext cx="1339850" cy="719137"/>
            <a:chOff x="4788" y="637"/>
            <a:chExt cx="844" cy="453"/>
          </a:xfrm>
        </p:grpSpPr>
        <p:grpSp>
          <p:nvGrpSpPr>
            <p:cNvPr id="107" name="Group 137"/>
            <p:cNvGrpSpPr>
              <a:grpSpLocks/>
            </p:cNvGrpSpPr>
            <p:nvPr/>
          </p:nvGrpSpPr>
          <p:grpSpPr bwMode="auto">
            <a:xfrm>
              <a:off x="5075" y="637"/>
              <a:ext cx="320" cy="365"/>
              <a:chOff x="5075" y="637"/>
              <a:chExt cx="320" cy="365"/>
            </a:xfrm>
          </p:grpSpPr>
          <p:sp>
            <p:nvSpPr>
              <p:cNvPr id="110" name="Line 138"/>
              <p:cNvSpPr>
                <a:spLocks noChangeShapeType="1"/>
              </p:cNvSpPr>
              <p:nvPr/>
            </p:nvSpPr>
            <p:spPr bwMode="auto">
              <a:xfrm>
                <a:off x="5166" y="1002"/>
                <a:ext cx="22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39"/>
              <p:cNvSpPr>
                <a:spLocks noChangeShapeType="1"/>
              </p:cNvSpPr>
              <p:nvPr/>
            </p:nvSpPr>
            <p:spPr bwMode="auto">
              <a:xfrm>
                <a:off x="5166" y="637"/>
                <a:ext cx="22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40"/>
              <p:cNvSpPr>
                <a:spLocks noChangeShapeType="1"/>
              </p:cNvSpPr>
              <p:nvPr/>
            </p:nvSpPr>
            <p:spPr bwMode="auto">
              <a:xfrm>
                <a:off x="5280" y="708"/>
                <a:ext cx="1" cy="282"/>
              </a:xfrm>
              <a:prstGeom prst="line">
                <a:avLst/>
              </a:prstGeom>
              <a:noFill/>
              <a:ln w="25400">
                <a:solidFill>
                  <a:srgbClr val="FF7C80"/>
                </a:solidFill>
                <a:round/>
                <a:headEnd type="triangle" w="med" len="sm"/>
                <a:tailEnd type="triangle" w="med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41"/>
              <p:cNvSpPr>
                <a:spLocks noChangeShapeType="1"/>
              </p:cNvSpPr>
              <p:nvPr/>
            </p:nvSpPr>
            <p:spPr bwMode="auto">
              <a:xfrm>
                <a:off x="5075" y="637"/>
                <a:ext cx="0" cy="36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sysDot"/>
                <a:round/>
                <a:headEnd type="arrow" w="sm" len="sm"/>
                <a:tailEnd type="arrow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42"/>
              <p:cNvSpPr>
                <a:spLocks noChangeShapeType="1"/>
              </p:cNvSpPr>
              <p:nvPr/>
            </p:nvSpPr>
            <p:spPr bwMode="auto">
              <a:xfrm>
                <a:off x="5166" y="705"/>
                <a:ext cx="229" cy="1"/>
              </a:xfrm>
              <a:prstGeom prst="line">
                <a:avLst/>
              </a:prstGeom>
              <a:noFill/>
              <a:ln w="12700">
                <a:solidFill>
                  <a:srgbClr val="FF7C8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" name="Text Box 143"/>
            <p:cNvSpPr txBox="1">
              <a:spLocks noChangeArrowheads="1"/>
            </p:cNvSpPr>
            <p:nvPr/>
          </p:nvSpPr>
          <p:spPr bwMode="auto">
            <a:xfrm>
              <a:off x="4788" y="698"/>
              <a:ext cx="36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pl-PL" sz="2000" b="1">
                  <a:latin typeface="Optimum" pitchFamily="2" charset="0"/>
                  <a:sym typeface="Symbol" charset="2"/>
                </a:rPr>
                <a:t></a:t>
              </a:r>
              <a:r>
                <a:rPr lang="pl-PL" sz="2000" b="1" baseline="-25000">
                  <a:latin typeface="Optimum" pitchFamily="2" charset="0"/>
                </a:rPr>
                <a:t>0</a:t>
              </a:r>
              <a:endParaRPr lang="pl-PL" sz="1200" b="1">
                <a:latin typeface="Optimum" pitchFamily="2" charset="0"/>
              </a:endParaRPr>
            </a:p>
          </p:txBody>
        </p:sp>
        <p:sp>
          <p:nvSpPr>
            <p:cNvPr id="109" name="Text Box 144"/>
            <p:cNvSpPr txBox="1">
              <a:spLocks noChangeArrowheads="1"/>
            </p:cNvSpPr>
            <p:nvPr/>
          </p:nvSpPr>
          <p:spPr bwMode="auto">
            <a:xfrm>
              <a:off x="5268" y="702"/>
              <a:ext cx="364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pl-PL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um" pitchFamily="2" charset="0"/>
                  <a:sym typeface="Symbol" charset="2"/>
                </a:rPr>
                <a:t></a:t>
              </a:r>
              <a:r>
                <a:rPr lang="pl-PL" sz="20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Optimum" pitchFamily="2" charset="0"/>
                </a:rPr>
                <a:t>L</a:t>
              </a:r>
              <a:endParaRPr lang="pl-PL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ptimum" pitchFamily="2" charset="0"/>
              </a:endParaRPr>
            </a:p>
          </p:txBody>
        </p:sp>
      </p:grpSp>
      <p:grpSp>
        <p:nvGrpSpPr>
          <p:cNvPr id="115" name="Group 146"/>
          <p:cNvGrpSpPr>
            <a:grpSpLocks/>
          </p:cNvGrpSpPr>
          <p:nvPr/>
        </p:nvGrpSpPr>
        <p:grpSpPr bwMode="auto">
          <a:xfrm>
            <a:off x="1113855" y="4503738"/>
            <a:ext cx="3581400" cy="1058862"/>
            <a:chOff x="754" y="1965"/>
            <a:chExt cx="2539" cy="995"/>
          </a:xfrm>
        </p:grpSpPr>
        <p:sp>
          <p:nvSpPr>
            <p:cNvPr id="116" name="Oval 147"/>
            <p:cNvSpPr>
              <a:spLocks noChangeArrowheads="1"/>
            </p:cNvSpPr>
            <p:nvPr/>
          </p:nvSpPr>
          <p:spPr bwMode="auto">
            <a:xfrm>
              <a:off x="2228" y="2185"/>
              <a:ext cx="1065" cy="77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148"/>
            <p:cNvSpPr>
              <a:spLocks noChangeArrowheads="1"/>
            </p:cNvSpPr>
            <p:nvPr/>
          </p:nvSpPr>
          <p:spPr bwMode="auto">
            <a:xfrm>
              <a:off x="754" y="2146"/>
              <a:ext cx="1057" cy="791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49"/>
            <p:cNvSpPr>
              <a:spLocks noChangeShapeType="1"/>
            </p:cNvSpPr>
            <p:nvPr/>
          </p:nvSpPr>
          <p:spPr bwMode="auto">
            <a:xfrm flipV="1">
              <a:off x="1018" y="2363"/>
              <a:ext cx="55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50"/>
            <p:cNvSpPr>
              <a:spLocks noChangeShapeType="1"/>
            </p:cNvSpPr>
            <p:nvPr/>
          </p:nvSpPr>
          <p:spPr bwMode="auto">
            <a:xfrm flipV="1">
              <a:off x="1341" y="2512"/>
              <a:ext cx="0" cy="19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51"/>
            <p:cNvSpPr>
              <a:spLocks noChangeShapeType="1"/>
            </p:cNvSpPr>
            <p:nvPr/>
          </p:nvSpPr>
          <p:spPr bwMode="auto">
            <a:xfrm flipV="1">
              <a:off x="1020" y="2448"/>
              <a:ext cx="561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52"/>
            <p:cNvSpPr>
              <a:spLocks noChangeShapeType="1"/>
            </p:cNvSpPr>
            <p:nvPr/>
          </p:nvSpPr>
          <p:spPr bwMode="auto">
            <a:xfrm>
              <a:off x="2460" y="2380"/>
              <a:ext cx="56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53"/>
            <p:cNvSpPr>
              <a:spLocks noChangeShapeType="1"/>
            </p:cNvSpPr>
            <p:nvPr/>
          </p:nvSpPr>
          <p:spPr bwMode="auto">
            <a:xfrm flipV="1">
              <a:off x="2636" y="2517"/>
              <a:ext cx="0" cy="19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54"/>
            <p:cNvSpPr>
              <a:spLocks noChangeShapeType="1"/>
            </p:cNvSpPr>
            <p:nvPr/>
          </p:nvSpPr>
          <p:spPr bwMode="auto">
            <a:xfrm>
              <a:off x="2462" y="2464"/>
              <a:ext cx="561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Arc 155"/>
            <p:cNvSpPr>
              <a:spLocks/>
            </p:cNvSpPr>
            <p:nvPr/>
          </p:nvSpPr>
          <p:spPr bwMode="auto">
            <a:xfrm flipV="1">
              <a:off x="1563" y="1981"/>
              <a:ext cx="256" cy="30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Arc 156"/>
            <p:cNvSpPr>
              <a:spLocks/>
            </p:cNvSpPr>
            <p:nvPr/>
          </p:nvSpPr>
          <p:spPr bwMode="auto">
            <a:xfrm flipH="1" flipV="1">
              <a:off x="2204" y="1965"/>
              <a:ext cx="256" cy="3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57"/>
            <p:cNvSpPr>
              <a:spLocks noChangeShapeType="1"/>
            </p:cNvSpPr>
            <p:nvPr/>
          </p:nvSpPr>
          <p:spPr bwMode="auto">
            <a:xfrm flipV="1">
              <a:off x="1180" y="2388"/>
              <a:ext cx="0" cy="31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58"/>
            <p:cNvSpPr>
              <a:spLocks noChangeShapeType="1"/>
            </p:cNvSpPr>
            <p:nvPr/>
          </p:nvSpPr>
          <p:spPr bwMode="auto">
            <a:xfrm>
              <a:off x="1018" y="2702"/>
              <a:ext cx="56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59"/>
            <p:cNvSpPr>
              <a:spLocks noChangeShapeType="1"/>
            </p:cNvSpPr>
            <p:nvPr/>
          </p:nvSpPr>
          <p:spPr bwMode="auto">
            <a:xfrm flipV="1">
              <a:off x="2779" y="2398"/>
              <a:ext cx="0" cy="31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60"/>
            <p:cNvSpPr>
              <a:spLocks noChangeShapeType="1"/>
            </p:cNvSpPr>
            <p:nvPr/>
          </p:nvSpPr>
          <p:spPr bwMode="auto">
            <a:xfrm>
              <a:off x="2460" y="2718"/>
              <a:ext cx="561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AutoShape 161"/>
            <p:cNvSpPr>
              <a:spLocks noChangeArrowheads="1"/>
            </p:cNvSpPr>
            <p:nvPr/>
          </p:nvSpPr>
          <p:spPr bwMode="auto">
            <a:xfrm>
              <a:off x="2473" y="2614"/>
              <a:ext cx="120" cy="64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AutoShape 162"/>
            <p:cNvSpPr>
              <a:spLocks noChangeArrowheads="1"/>
            </p:cNvSpPr>
            <p:nvPr/>
          </p:nvSpPr>
          <p:spPr bwMode="auto">
            <a:xfrm>
              <a:off x="1014" y="2596"/>
              <a:ext cx="120" cy="64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AutoShape 163"/>
            <p:cNvSpPr>
              <a:spLocks noChangeArrowheads="1"/>
            </p:cNvSpPr>
            <p:nvPr/>
          </p:nvSpPr>
          <p:spPr bwMode="auto">
            <a:xfrm flipH="1">
              <a:off x="2826" y="2608"/>
              <a:ext cx="120" cy="64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AutoShape 164"/>
            <p:cNvSpPr>
              <a:spLocks noChangeArrowheads="1"/>
            </p:cNvSpPr>
            <p:nvPr/>
          </p:nvSpPr>
          <p:spPr bwMode="auto">
            <a:xfrm flipH="1">
              <a:off x="1387" y="2596"/>
              <a:ext cx="120" cy="64"/>
            </a:xfrm>
            <a:prstGeom prst="rightArrow">
              <a:avLst>
                <a:gd name="adj1" fmla="val 50000"/>
                <a:gd name="adj2" fmla="val 46875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3841750" y="3124200"/>
            <a:ext cx="5302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  <a:ea typeface="Times New Roman" charset="0"/>
                <a:cs typeface="Times New Roman" charset="0"/>
                <a:sym typeface="Symbol" charset="2"/>
              </a:rPr>
              <a:t>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 </a:t>
            </a: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two counter propagating beams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/>
            </a:r>
            <a:b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</a:b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(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  <a:sym typeface="Symbol" charset="2"/>
              </a:rPr>
              <a:t></a:t>
            </a:r>
            <a:r>
              <a:rPr lang="pl-PL" sz="2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L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  <a:sym typeface="Symbol" charset="2"/>
              </a:rPr>
              <a:t> &lt; 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  <a:sym typeface="Symbol" charset="2"/>
              </a:rPr>
              <a:t></a:t>
            </a:r>
            <a:r>
              <a:rPr lang="pl-PL" sz="2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</a:rPr>
              <a:t>0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um" pitchFamily="2" charset="0"/>
                <a:sym typeface="Symbol" charset="2"/>
              </a:rPr>
              <a:t>)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sym typeface="Symbol" charset="2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2346" y="260648"/>
            <a:ext cx="4499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Bookman Old Style"/>
              </a:rPr>
              <a:t>Evaporative cooling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ookman Old Style"/>
            </a:endParaRPr>
          </a:p>
        </p:txBody>
      </p:sp>
      <p:pic>
        <p:nvPicPr>
          <p:cNvPr id="2" name="Matri001__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2438400" cy="914400"/>
          </a:xfrm>
        </p:spPr>
        <p:txBody>
          <a:bodyPr/>
          <a:lstStyle/>
          <a:p>
            <a:pPr algn="ctr"/>
            <a:r>
              <a:rPr lang="de-DE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endParaRPr lang="de-D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9977" name="Picture 9" descr="BECs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653136"/>
            <a:ext cx="1600200" cy="1558862"/>
          </a:xfrm>
          <a:prstGeom prst="rect">
            <a:avLst/>
          </a:prstGeom>
          <a:noFill/>
        </p:spPr>
      </p:pic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8400" y="4665631"/>
            <a:ext cx="2133600" cy="1617631"/>
            <a:chOff x="1248" y="2832"/>
            <a:chExt cx="1488" cy="1152"/>
          </a:xfrm>
        </p:grpSpPr>
        <p:pic>
          <p:nvPicPr>
            <p:cNvPr id="339979" name="Picture 11" descr="BECfarb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8" y="2832"/>
              <a:ext cx="1128" cy="1152"/>
            </a:xfrm>
            <a:prstGeom prst="rect">
              <a:avLst/>
            </a:prstGeom>
            <a:noFill/>
          </p:spPr>
        </p:pic>
        <p:sp>
          <p:nvSpPr>
            <p:cNvPr id="339980" name="Line 12"/>
            <p:cNvSpPr>
              <a:spLocks noChangeShapeType="1"/>
            </p:cNvSpPr>
            <p:nvPr/>
          </p:nvSpPr>
          <p:spPr bwMode="auto">
            <a:xfrm>
              <a:off x="1248" y="3456"/>
              <a:ext cx="33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747858" y="4571786"/>
            <a:ext cx="3643653" cy="1631950"/>
            <a:chOff x="1964" y="2374"/>
            <a:chExt cx="3293" cy="1604"/>
          </a:xfrm>
        </p:grpSpPr>
        <p:pic>
          <p:nvPicPr>
            <p:cNvPr id="339982" name="Picture 14" descr="BEC3d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" y="2374"/>
              <a:ext cx="2742" cy="1604"/>
            </a:xfrm>
            <a:prstGeom prst="rect">
              <a:avLst/>
            </a:prstGeom>
            <a:noFill/>
          </p:spPr>
        </p:pic>
        <p:sp>
          <p:nvSpPr>
            <p:cNvPr id="339983" name="Line 15"/>
            <p:cNvSpPr>
              <a:spLocks noChangeShapeType="1"/>
            </p:cNvSpPr>
            <p:nvPr/>
          </p:nvSpPr>
          <p:spPr bwMode="auto">
            <a:xfrm flipV="1">
              <a:off x="1964" y="3348"/>
              <a:ext cx="474" cy="4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11" name="Picture 10" descr="fig3.tiff"/>
          <p:cNvPicPr>
            <a:picLocks noChangeAspect="1"/>
          </p:cNvPicPr>
          <p:nvPr/>
        </p:nvPicPr>
        <p:blipFill>
          <a:blip r:embed="rId6">
            <a:clrChange>
              <a:clrFrom>
                <a:srgbClr val="A1A1A1"/>
              </a:clrFrom>
              <a:clrTo>
                <a:srgbClr val="A1A1A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838200"/>
            <a:ext cx="4765040" cy="3350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2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8000" detail="10"/>
                    </a14:imgEffect>
                    <a14:imgEffect>
                      <a14:sharpenSoften amount="8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457200"/>
            <a:ext cx="7432686" cy="4949606"/>
          </a:xfrm>
          <a:prstGeom prst="rect">
            <a:avLst/>
          </a:prstGeom>
        </p:spPr>
      </p:pic>
      <p:pic>
        <p:nvPicPr>
          <p:cNvPr id="5" name="Picture 4" descr="fig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05400"/>
            <a:ext cx="2301999" cy="1295400"/>
          </a:xfrm>
          <a:prstGeom prst="rect">
            <a:avLst/>
          </a:prstGeom>
        </p:spPr>
      </p:pic>
      <p:pic>
        <p:nvPicPr>
          <p:cNvPr id="6" name="Picture 5" descr="fig5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114800"/>
            <a:ext cx="1612462" cy="2133600"/>
          </a:xfrm>
          <a:prstGeom prst="rect">
            <a:avLst/>
          </a:prstGeom>
        </p:spPr>
      </p:pic>
      <p:pic>
        <p:nvPicPr>
          <p:cNvPr id="7" name="Picture 6" descr="fig3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04800"/>
            <a:ext cx="1875776" cy="25908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left| &#10;N_\leftrightarrow=1 ,&#10;N_\updownarrow=1&#10;\right\rangle&#10;\end{equation*}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left| \Psi_{\mathrm{in}}\right\rangle&#10;\end{equation*}&#10;\end{document}"/>
  <p:tag name="IGUANATEXSIZE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left| \Psi_{\mathrm{out}}(\theta)\right\rangle&#10;\end{equation*}&#10;\end{document}"/>
  <p:tag name="IGUANATEXSIZE" val="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frac{1}{\sqrt{2}}\Big( &#10;\left|\updownarrow\leftrightarrow\right\rangle&#10;+\left|\leftrightarrow\updownarrow\right\rangle&#10;\Big)&#10;\end{equation*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left|\updownarrow\leftrightarrow\right\rangle&#10;\,\mathrm{or}\,&#10;\left|\leftrightarrow\updownarrow\right\rangle&#10;\end{equation*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Delta^2\theta&#10;\end{equation*}&#10;\end{document}"/>
  <p:tag name="IGUANATEXSIZE" val="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\sim\frac{1}{N}&#10;\end{equation*}&#10;\end{document}"/>
  <p:tag name="IGUANATEXSIZE" val="2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&lt;\frac{1}{N}&#10;\end{equation*}&#10;\end{document}"/>
  <p:tag name="IGUANATEXSIZE" val="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=\exp(-\imath \underbrace{B_x t}_{\theta} \hat J_x)&#10;\end{equation*}&#10;\end{document}"/>
  <p:tag name="IGUANATEXSIZE" val="2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2826</TotalTime>
  <Words>912</Words>
  <Application>Microsoft Office PowerPoint</Application>
  <PresentationFormat>Pokaz na ekranie (4:3)</PresentationFormat>
  <Paragraphs>268</Paragraphs>
  <Slides>46</Slides>
  <Notes>21</Notes>
  <HiddenSlides>2</HiddenSlides>
  <MMClips>3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Papier</vt:lpstr>
      <vt:lpstr>CorelPhotoPaint.Image.10</vt:lpstr>
      <vt:lpstr>CorelPhotoPaint.Image.8</vt:lpstr>
      <vt:lpstr>CorelDRAW</vt:lpstr>
      <vt:lpstr>Equation</vt:lpstr>
      <vt:lpstr>Równanie</vt:lpstr>
      <vt:lpstr>Prezentacja programu PowerPoint</vt:lpstr>
      <vt:lpstr>Prezentacja programu PowerPoint</vt:lpstr>
      <vt:lpstr>Cold atoms</vt:lpstr>
      <vt:lpstr>Prezentacja programu PowerPoint</vt:lpstr>
      <vt:lpstr>Prezentacja programu PowerPoint</vt:lpstr>
      <vt:lpstr>How we cool atoms. Doppler cooling</vt:lpstr>
      <vt:lpstr>Prezentacja programu PowerPoint</vt:lpstr>
      <vt:lpstr>Detection</vt:lpstr>
      <vt:lpstr>Prezentacja programu PowerPoint</vt:lpstr>
      <vt:lpstr>Prezentacja programu PowerPoint</vt:lpstr>
      <vt:lpstr> Recent "technological" break through</vt:lpstr>
      <vt:lpstr>Prezentacja programu PowerPoint</vt:lpstr>
      <vt:lpstr>Prezentacja programu PowerPoint</vt:lpstr>
      <vt:lpstr>Optical Lattices</vt:lpstr>
      <vt:lpstr>BEC in a one-dimensional optical lattice</vt:lpstr>
      <vt:lpstr>Electron-atom interaction</vt:lpstr>
      <vt:lpstr>Metastable atoms</vt:lpstr>
      <vt:lpstr>Fluorescence imaging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Scattered  atoms</vt:lpstr>
      <vt:lpstr>Prezentacja programu PowerPoint</vt:lpstr>
      <vt:lpstr>Detecting correlated atoms</vt:lpstr>
      <vt:lpstr>Prezentacja programu PowerPoint</vt:lpstr>
      <vt:lpstr>Prezentacja programu PowerPoint</vt:lpstr>
      <vt:lpstr>Collisions of metastable atoms</vt:lpstr>
      <vt:lpstr>Prezentacja programu PowerPoint</vt:lpstr>
      <vt:lpstr>Pairing and density correlations</vt:lpstr>
      <vt:lpstr>2nd generation experiment</vt:lpstr>
      <vt:lpstr>Quantum description at T=0</vt:lpstr>
      <vt:lpstr>The trouble with incoherent scattering</vt:lpstr>
      <vt:lpstr>First try:   positive-P representation</vt:lpstr>
      <vt:lpstr>Bad news: instability</vt:lpstr>
      <vt:lpstr>Second try: Positive-P Bogoliubov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Special THANKS to my young collabolators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Michał</dc:creator>
  <cp:lastModifiedBy>Marek Trippenbach</cp:lastModifiedBy>
  <cp:revision>173</cp:revision>
  <dcterms:created xsi:type="dcterms:W3CDTF">2012-04-16T08:32:09Z</dcterms:created>
  <dcterms:modified xsi:type="dcterms:W3CDTF">2012-04-26T08:39:18Z</dcterms:modified>
</cp:coreProperties>
</file>