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84" r:id="rId6"/>
    <p:sldId id="260" r:id="rId7"/>
    <p:sldId id="261" r:id="rId8"/>
    <p:sldId id="282" r:id="rId9"/>
    <p:sldId id="278" r:id="rId10"/>
    <p:sldId id="271" r:id="rId11"/>
    <p:sldId id="279" r:id="rId12"/>
    <p:sldId id="280" r:id="rId13"/>
    <p:sldId id="281" r:id="rId14"/>
    <p:sldId id="273" r:id="rId15"/>
    <p:sldId id="274" r:id="rId16"/>
    <p:sldId id="275" r:id="rId17"/>
    <p:sldId id="287" r:id="rId18"/>
    <p:sldId id="276" r:id="rId19"/>
    <p:sldId id="286" r:id="rId20"/>
    <p:sldId id="288" r:id="rId21"/>
    <p:sldId id="277" r:id="rId22"/>
    <p:sldId id="283" r:id="rId23"/>
    <p:sldId id="285" r:id="rId24"/>
    <p:sldId id="267" r:id="rId25"/>
    <p:sldId id="268" r:id="rId26"/>
    <p:sldId id="26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3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30"/>
    <p:restoredTop sz="95271"/>
  </p:normalViewPr>
  <p:slideViewPr>
    <p:cSldViewPr snapToGrid="0" snapToObjects="1">
      <p:cViewPr>
        <p:scale>
          <a:sx n="100" d="100"/>
          <a:sy n="100" d="100"/>
        </p:scale>
        <p:origin x="864" y="104"/>
      </p:cViewPr>
      <p:guideLst>
        <p:guide orient="horz" pos="2160"/>
        <p:guide pos="23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3335C-36B7-5F45-B72B-B1CDD57D189E}" type="datetimeFigureOut">
              <a:rPr lang="en-US" smtClean="0"/>
              <a:t>10/2/24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95139-86F5-2145-A851-05A927649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6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/>
              <a:t>Rekonstrukcja stanu spoczynkowego mózgu w oparciu o rzeczywiste połączeniach neuronalne wykazała, że w stanie spoczynkowym mózg pracuje w stanie maksymalnej metastabilności tj. stanie maksymalnego przełączania aktywności sieci. Zaburzenia polaczeń i własności stanu spoczynkowego pozwalają przewidywać szereg chorób neuropsychiatrycznych np. schizofrenie. </a:t>
            </a:r>
            <a:r>
              <a:rPr lang="en-US" dirty="0" err="1"/>
              <a:t>Metastabilnosc</a:t>
            </a:r>
            <a:r>
              <a:rPr lang="en-US" dirty="0"/>
              <a:t>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en-US" dirty="0" err="1"/>
              <a:t>mierzona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odchylenie</a:t>
            </a:r>
            <a:r>
              <a:rPr lang="en-US" dirty="0"/>
              <a:t> </a:t>
            </a:r>
            <a:r>
              <a:rPr lang="en-US" dirty="0" err="1"/>
              <a:t>standardowe</a:t>
            </a:r>
            <a:r>
              <a:rPr lang="en-US" dirty="0"/>
              <a:t> w </a:t>
            </a:r>
            <a:r>
              <a:rPr lang="en-US" dirty="0" err="1"/>
              <a:t>czasie</a:t>
            </a:r>
            <a:r>
              <a:rPr lang="en-US" dirty="0"/>
              <a:t> </a:t>
            </a:r>
            <a:r>
              <a:rPr lang="en-US" dirty="0" err="1"/>
              <a:t>parametru</a:t>
            </a:r>
            <a:r>
              <a:rPr lang="en-US" dirty="0"/>
              <a:t> </a:t>
            </a:r>
            <a:r>
              <a:rPr lang="en-US" dirty="0" err="1"/>
              <a:t>porzadku</a:t>
            </a:r>
            <a:r>
              <a:rPr lang="en-US" dirty="0"/>
              <a:t> (order parameter) w </a:t>
            </a:r>
            <a:r>
              <a:rPr lang="en-US" dirty="0" err="1"/>
              <a:t>modelu</a:t>
            </a:r>
            <a:r>
              <a:rPr lang="en-US" dirty="0"/>
              <a:t> </a:t>
            </a:r>
            <a:r>
              <a:rPr lang="en-US" dirty="0" err="1"/>
              <a:t>Kuramoto</a:t>
            </a:r>
            <a:r>
              <a:rPr lang="en-US" dirty="0"/>
              <a:t>. </a:t>
            </a:r>
            <a:r>
              <a:rPr lang="en-US" dirty="0" err="1"/>
              <a:t>Parametr</a:t>
            </a:r>
            <a:r>
              <a:rPr lang="en-US" dirty="0"/>
              <a:t> </a:t>
            </a:r>
            <a:r>
              <a:rPr lang="en-US" dirty="0" err="1"/>
              <a:t>porzadku</a:t>
            </a:r>
            <a:r>
              <a:rPr lang="en-US" dirty="0"/>
              <a:t> </a:t>
            </a:r>
            <a:r>
              <a:rPr lang="en-US" dirty="0" err="1"/>
              <a:t>mierzy</a:t>
            </a:r>
            <a:r>
              <a:rPr lang="en-US" dirty="0"/>
              <a:t> </a:t>
            </a:r>
            <a:r>
              <a:rPr lang="en-US" dirty="0" err="1"/>
              <a:t>globalną</a:t>
            </a:r>
            <a:r>
              <a:rPr lang="en-US" dirty="0"/>
              <a:t> </a:t>
            </a:r>
            <a:r>
              <a:rPr lang="en-US" dirty="0" err="1"/>
              <a:t>synchronizacje</a:t>
            </a:r>
            <a:r>
              <a:rPr lang="en-US" dirty="0"/>
              <a:t> n </a:t>
            </a:r>
            <a:r>
              <a:rPr lang="en-US" dirty="0" err="1"/>
              <a:t>oscylujących</a:t>
            </a:r>
            <a:r>
              <a:rPr lang="en-US" dirty="0"/>
              <a:t> </a:t>
            </a:r>
            <a:r>
              <a:rPr lang="en-US" dirty="0" err="1"/>
              <a:t>sygnałów</a:t>
            </a:r>
            <a:r>
              <a:rPr lang="en-US" dirty="0"/>
              <a:t>. Deco et al</a:t>
            </a:r>
            <a:r>
              <a:rPr lang="en-US" b="0" dirty="0"/>
              <a:t>., </a:t>
            </a:r>
            <a:r>
              <a:rPr lang="pl-PL" b="0" dirty="0"/>
              <a:t>The dynamics of </a:t>
            </a:r>
            <a:r>
              <a:rPr lang="pl-PL" b="0" dirty="0" err="1"/>
              <a:t>resting</a:t>
            </a:r>
            <a:r>
              <a:rPr lang="pl-PL" b="0" dirty="0"/>
              <a:t> </a:t>
            </a:r>
            <a:r>
              <a:rPr lang="pl-PL" b="0" dirty="0" err="1"/>
              <a:t>fluctuations</a:t>
            </a:r>
            <a:r>
              <a:rPr lang="pl-PL" b="0" dirty="0"/>
              <a:t> in the </a:t>
            </a:r>
            <a:r>
              <a:rPr lang="pl-PL" b="0" dirty="0" err="1"/>
              <a:t>brain</a:t>
            </a:r>
            <a:r>
              <a:rPr lang="pl-PL" b="0" dirty="0"/>
              <a:t>: </a:t>
            </a:r>
            <a:r>
              <a:rPr lang="pl-PL" b="0" dirty="0" err="1"/>
              <a:t>metastability</a:t>
            </a:r>
            <a:r>
              <a:rPr lang="pl-PL" b="0" dirty="0"/>
              <a:t> and </a:t>
            </a:r>
            <a:r>
              <a:rPr lang="pl-PL" b="0" dirty="0" err="1"/>
              <a:t>its</a:t>
            </a:r>
            <a:r>
              <a:rPr lang="pl-PL" b="0" dirty="0"/>
              <a:t> </a:t>
            </a:r>
            <a:r>
              <a:rPr lang="pl-PL" b="0" dirty="0" err="1"/>
              <a:t>dynamical</a:t>
            </a:r>
            <a:r>
              <a:rPr lang="pl-PL" b="0" dirty="0"/>
              <a:t> </a:t>
            </a:r>
            <a:r>
              <a:rPr lang="pl-PL" b="0" dirty="0" err="1"/>
              <a:t>cortical</a:t>
            </a:r>
            <a:r>
              <a:rPr lang="pl-PL" b="0" dirty="0"/>
              <a:t> </a:t>
            </a:r>
            <a:r>
              <a:rPr lang="pl-PL" b="0" dirty="0" err="1"/>
              <a:t>core</a:t>
            </a:r>
            <a:r>
              <a:rPr lang="en-US" b="0" dirty="0"/>
              <a:t>, </a:t>
            </a:r>
            <a:r>
              <a:rPr lang="en-US" b="0" dirty="0" err="1"/>
              <a:t>SciRep</a:t>
            </a:r>
            <a:r>
              <a:rPr lang="en-US" b="0" dirty="0"/>
              <a:t>, 2017.</a:t>
            </a:r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95139-86F5-2145-A851-05A9276497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24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809E-A171-FC42-9BB3-8F1678E571C5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6CBE-8E7E-1249-A61D-88EC6C2C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1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809E-A171-FC42-9BB3-8F1678E571C5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6CBE-8E7E-1249-A61D-88EC6C2C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6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809E-A171-FC42-9BB3-8F1678E571C5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6CBE-8E7E-1249-A61D-88EC6C2C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3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809E-A171-FC42-9BB3-8F1678E571C5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6CBE-8E7E-1249-A61D-88EC6C2C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85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809E-A171-FC42-9BB3-8F1678E571C5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6CBE-8E7E-1249-A61D-88EC6C2C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1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809E-A171-FC42-9BB3-8F1678E571C5}" type="datetimeFigureOut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6CBE-8E7E-1249-A61D-88EC6C2C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24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809E-A171-FC42-9BB3-8F1678E571C5}" type="datetimeFigureOut">
              <a:rPr lang="en-US" smtClean="0"/>
              <a:t>10/2/24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6CBE-8E7E-1249-A61D-88EC6C2C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05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809E-A171-FC42-9BB3-8F1678E571C5}" type="datetimeFigureOut">
              <a:rPr lang="en-US" smtClean="0"/>
              <a:t>10/2/24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6CBE-8E7E-1249-A61D-88EC6C2C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7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809E-A171-FC42-9BB3-8F1678E571C5}" type="datetimeFigureOut">
              <a:rPr lang="en-US" smtClean="0"/>
              <a:t>10/2/24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6CBE-8E7E-1249-A61D-88EC6C2C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5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809E-A171-FC42-9BB3-8F1678E571C5}" type="datetimeFigureOut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6CBE-8E7E-1249-A61D-88EC6C2C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8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809E-A171-FC42-9BB3-8F1678E571C5}" type="datetimeFigureOut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6CBE-8E7E-1249-A61D-88EC6C2C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94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9809E-A171-FC42-9BB3-8F1678E571C5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46CBE-8E7E-1249-A61D-88EC6C2C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sciencedirect.com/science/article/pii/S0092867415011915?via%3Dihub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euroconstruct.org" TargetMode="External"/><Relationship Id="rId3" Type="http://schemas.openxmlformats.org/officeDocument/2006/relationships/hyperlink" Target="http://en.wikipedia.org/wiki/Python_(programming_language)" TargetMode="External"/><Relationship Id="rId7" Type="http://schemas.openxmlformats.org/officeDocument/2006/relationships/hyperlink" Target="http://en.wikipedia.org/wiki/NEST_(software)" TargetMode="External"/><Relationship Id="rId2" Type="http://schemas.openxmlformats.org/officeDocument/2006/relationships/hyperlink" Target="http://en.wikipedia.org/wiki/Brian_(software)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nengo.ca" TargetMode="External"/><Relationship Id="rId5" Type="http://schemas.openxmlformats.org/officeDocument/2006/relationships/hyperlink" Target="http://senselab.med.yale.edu/modeldb" TargetMode="External"/><Relationship Id="rId10" Type="http://schemas.openxmlformats.org/officeDocument/2006/relationships/image" Target="../media/image24.jpeg"/><Relationship Id="rId4" Type="http://schemas.openxmlformats.org/officeDocument/2006/relationships/hyperlink" Target="http://en.wikipedia.org/wiki/GENESIS_(software)" TargetMode="External"/><Relationship Id="rId9" Type="http://schemas.openxmlformats.org/officeDocument/2006/relationships/hyperlink" Target="http://www.neuron.yale.ed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Computational_neuroscience" TargetMode="External"/><Relationship Id="rId3" Type="http://schemas.openxmlformats.org/officeDocument/2006/relationships/hyperlink" Target="https://en.wikipedia.org/wiki/Developmental_neuroscience" TargetMode="External"/><Relationship Id="rId7" Type="http://schemas.openxmlformats.org/officeDocument/2006/relationships/hyperlink" Target="https://en.wikipedia.org/wiki/Nervous_system" TargetMode="External"/><Relationship Id="rId2" Type="http://schemas.openxmlformats.org/officeDocument/2006/relationships/hyperlink" Target="https://en.wikipedia.org/wiki/Neuroscienc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Cognitive_neuroscience" TargetMode="External"/><Relationship Id="rId5" Type="http://schemas.openxmlformats.org/officeDocument/2006/relationships/hyperlink" Target="https://en.wikipedia.org/wiki/Neurophysiology" TargetMode="External"/><Relationship Id="rId4" Type="http://schemas.openxmlformats.org/officeDocument/2006/relationships/hyperlink" Target="https://en.wikipedia.org/wiki/Neuroanatomy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271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err="1"/>
              <a:t>Modelowanie</a:t>
            </a:r>
            <a:r>
              <a:rPr lang="en-US" sz="3200" dirty="0"/>
              <a:t> </a:t>
            </a:r>
            <a:r>
              <a:rPr lang="en-US" sz="3200" dirty="0" err="1"/>
              <a:t>układu</a:t>
            </a:r>
            <a:r>
              <a:rPr lang="en-US" sz="3200" dirty="0"/>
              <a:t> </a:t>
            </a:r>
            <a:r>
              <a:rPr lang="en-US" sz="3200" dirty="0" err="1"/>
              <a:t>nerwowego</a:t>
            </a:r>
            <a:endParaRPr lang="en-US" sz="32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35534B9-4109-4943-A35A-E1AD26337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2926627"/>
            <a:ext cx="56007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71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1416" y="141362"/>
            <a:ext cx="7772400" cy="955992"/>
          </a:xfrm>
        </p:spPr>
        <p:txBody>
          <a:bodyPr>
            <a:normAutofit/>
          </a:bodyPr>
          <a:lstStyle/>
          <a:p>
            <a:r>
              <a:rPr lang="en-US" sz="3200" dirty="0" err="1"/>
              <a:t>Wielkoskalowe</a:t>
            </a:r>
            <a:r>
              <a:rPr lang="en-US" sz="3200" dirty="0"/>
              <a:t> </a:t>
            </a:r>
            <a:r>
              <a:rPr lang="en-US" sz="3200" dirty="0" err="1"/>
              <a:t>modele</a:t>
            </a:r>
            <a:r>
              <a:rPr lang="en-US" sz="3200" dirty="0"/>
              <a:t> </a:t>
            </a:r>
            <a:r>
              <a:rPr lang="en-US" sz="3200" dirty="0" err="1"/>
              <a:t>układu</a:t>
            </a:r>
            <a:r>
              <a:rPr lang="en-US" sz="3200" dirty="0"/>
              <a:t> </a:t>
            </a:r>
            <a:r>
              <a:rPr lang="en-US" sz="3200" dirty="0" err="1"/>
              <a:t>nerwowego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791" y="2444962"/>
            <a:ext cx="5414368" cy="33799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7912" y="6006788"/>
            <a:ext cx="26244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Diagram </a:t>
            </a:r>
            <a:r>
              <a:rPr lang="en-US" sz="1000" dirty="0" err="1"/>
              <a:t>mikroobwodu</a:t>
            </a:r>
            <a:r>
              <a:rPr lang="en-US" sz="1000" dirty="0"/>
              <a:t> </a:t>
            </a:r>
            <a:r>
              <a:rPr lang="en-US" sz="1000" dirty="0" err="1"/>
              <a:t>korowo</a:t>
            </a:r>
            <a:r>
              <a:rPr lang="en-US" sz="1000" dirty="0"/>
              <a:t> - </a:t>
            </a:r>
            <a:r>
              <a:rPr lang="en-US" sz="1000" dirty="0" err="1"/>
              <a:t>wzgorzowego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4253975" y="5868267"/>
            <a:ext cx="34921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Symulacja</a:t>
            </a:r>
            <a:r>
              <a:rPr lang="en-US" sz="1000" dirty="0"/>
              <a:t> fMRI. </a:t>
            </a:r>
            <a:r>
              <a:rPr lang="en-US" sz="1000" dirty="0" err="1"/>
              <a:t>Widoczne</a:t>
            </a:r>
            <a:r>
              <a:rPr lang="en-US" sz="1000" dirty="0"/>
              <a:t> </a:t>
            </a:r>
            <a:r>
              <a:rPr lang="en-US" sz="1000" dirty="0" err="1"/>
              <a:t>antyskorelowane</a:t>
            </a:r>
            <a:r>
              <a:rPr lang="en-US" sz="1000" dirty="0"/>
              <a:t> </a:t>
            </a:r>
            <a:r>
              <a:rPr lang="en-US" sz="1000" dirty="0" err="1"/>
              <a:t>klastry</a:t>
            </a:r>
            <a:r>
              <a:rPr lang="en-US" sz="1000" dirty="0"/>
              <a:t> </a:t>
            </a:r>
            <a:r>
              <a:rPr lang="en-US" sz="1000" dirty="0" err="1"/>
              <a:t>aktywnosci</a:t>
            </a:r>
            <a:r>
              <a:rPr lang="en-US" sz="1000" dirty="0"/>
              <a:t> (</a:t>
            </a:r>
            <a:r>
              <a:rPr lang="en-US" sz="1000" dirty="0" err="1"/>
              <a:t>czerwony-niebieski</a:t>
            </a:r>
            <a:r>
              <a:rPr lang="en-US" sz="1000" dirty="0"/>
              <a:t>), co </a:t>
            </a:r>
            <a:r>
              <a:rPr lang="en-US" sz="1000" dirty="0" err="1"/>
              <a:t>odpowiada</a:t>
            </a:r>
            <a:r>
              <a:rPr lang="en-US" sz="1000" dirty="0"/>
              <a:t> </a:t>
            </a:r>
            <a:r>
              <a:rPr lang="en-US" sz="1000" dirty="0" err="1"/>
              <a:t>eksperymentalnym</a:t>
            </a:r>
            <a:r>
              <a:rPr lang="en-US" sz="1000" dirty="0"/>
              <a:t> </a:t>
            </a:r>
            <a:r>
              <a:rPr lang="en-US" sz="1000" dirty="0" err="1"/>
              <a:t>wynikom</a:t>
            </a:r>
            <a:r>
              <a:rPr lang="en-US" sz="1000" dirty="0"/>
              <a:t> u </a:t>
            </a:r>
            <a:r>
              <a:rPr lang="en-US" sz="1000" dirty="0" err="1"/>
              <a:t>ludzi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500184" y="1075592"/>
            <a:ext cx="841600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Model </a:t>
            </a:r>
            <a:r>
              <a:rPr lang="en-US" sz="1600" b="1" dirty="0" err="1"/>
              <a:t>Izhikevicha</a:t>
            </a:r>
            <a:r>
              <a:rPr lang="en-US" sz="1600" b="1" dirty="0"/>
              <a:t> (2005) </a:t>
            </a:r>
            <a:r>
              <a:rPr lang="en-US" sz="1600" dirty="0"/>
              <a:t>: 10</a:t>
            </a:r>
            <a:r>
              <a:rPr lang="en-US" sz="1600" baseline="30000" dirty="0"/>
              <a:t>11</a:t>
            </a:r>
            <a:r>
              <a:rPr lang="en-US" sz="1600" dirty="0"/>
              <a:t> </a:t>
            </a:r>
            <a:r>
              <a:rPr lang="en-US" sz="1600" dirty="0" err="1"/>
              <a:t>neuronów</a:t>
            </a:r>
            <a:r>
              <a:rPr lang="en-US" sz="1600" dirty="0"/>
              <a:t>, 10</a:t>
            </a:r>
            <a:r>
              <a:rPr lang="en-US" sz="1600" baseline="30000" dirty="0"/>
              <a:t>15 </a:t>
            </a:r>
            <a:r>
              <a:rPr lang="en-US" sz="1600" dirty="0" err="1"/>
              <a:t>synaps</a:t>
            </a:r>
            <a:r>
              <a:rPr lang="en-US" sz="1600" dirty="0"/>
              <a:t>. W </a:t>
            </a:r>
            <a:r>
              <a:rPr lang="en-US" sz="1600" dirty="0" err="1"/>
              <a:t>modelu</a:t>
            </a:r>
            <a:r>
              <a:rPr lang="en-US" sz="1600" dirty="0"/>
              <a:t> </a:t>
            </a:r>
            <a:r>
              <a:rPr lang="en-US" sz="1600" dirty="0" err="1"/>
              <a:t>samorzutnie</a:t>
            </a:r>
            <a:r>
              <a:rPr lang="en-US" sz="1600" dirty="0"/>
              <a:t> </a:t>
            </a:r>
            <a:r>
              <a:rPr lang="en-US" sz="1600" dirty="0" err="1"/>
              <a:t>powstaje</a:t>
            </a:r>
            <a:r>
              <a:rPr lang="en-US" sz="1600" dirty="0"/>
              <a:t> </a:t>
            </a:r>
            <a:r>
              <a:rPr lang="en-US" sz="1600" dirty="0" err="1"/>
              <a:t>aktywność</a:t>
            </a:r>
            <a:r>
              <a:rPr lang="en-US" sz="1600" dirty="0"/>
              <a:t> </a:t>
            </a:r>
            <a:r>
              <a:rPr lang="en-US" sz="1600" dirty="0" err="1"/>
              <a:t>spontaniczna</a:t>
            </a:r>
            <a:r>
              <a:rPr lang="en-US" sz="1600" dirty="0"/>
              <a:t> </a:t>
            </a:r>
            <a:r>
              <a:rPr lang="en-US" sz="1600" dirty="0" err="1"/>
              <a:t>mózgu</a:t>
            </a:r>
            <a:r>
              <a:rPr lang="en-US" sz="1600" dirty="0"/>
              <a:t> </a:t>
            </a:r>
            <a:r>
              <a:rPr lang="en-US" sz="1600" dirty="0" err="1"/>
              <a:t>oraz</a:t>
            </a:r>
            <a:r>
              <a:rPr lang="en-US" sz="1600" dirty="0"/>
              <a:t> </a:t>
            </a:r>
            <a:r>
              <a:rPr lang="en-US" sz="1600" dirty="0" err="1"/>
              <a:t>rytmy</a:t>
            </a:r>
            <a:r>
              <a:rPr lang="en-US" sz="1600" dirty="0"/>
              <a:t> alfa </a:t>
            </a:r>
            <a:r>
              <a:rPr lang="en-US" sz="1600" dirty="0" err="1"/>
              <a:t>i</a:t>
            </a:r>
            <a:r>
              <a:rPr lang="en-US" sz="1600" dirty="0"/>
              <a:t> gamma. 1 s </a:t>
            </a:r>
            <a:r>
              <a:rPr lang="en-US" sz="1600" dirty="0" err="1"/>
              <a:t>symulacji</a:t>
            </a:r>
            <a:r>
              <a:rPr lang="en-US" sz="1600" dirty="0"/>
              <a:t> </a:t>
            </a:r>
            <a:r>
              <a:rPr lang="en-US" sz="1600" dirty="0" err="1"/>
              <a:t>trwala</a:t>
            </a:r>
            <a:r>
              <a:rPr lang="en-US" sz="1600" dirty="0"/>
              <a:t> 50 </a:t>
            </a:r>
            <a:r>
              <a:rPr lang="en-US" sz="1600" dirty="0" err="1"/>
              <a:t>dni</a:t>
            </a:r>
            <a:r>
              <a:rPr lang="en-US" sz="1600" dirty="0"/>
              <a:t>. </a:t>
            </a:r>
            <a:r>
              <a:rPr lang="en-US" sz="1600" dirty="0" err="1"/>
              <a:t>Nie</a:t>
            </a:r>
            <a:r>
              <a:rPr lang="en-US" sz="1600" dirty="0"/>
              <a:t> </a:t>
            </a:r>
            <a:r>
              <a:rPr lang="en-US" sz="1600" dirty="0" err="1"/>
              <a:t>mozna</a:t>
            </a:r>
            <a:r>
              <a:rPr lang="en-US" sz="1600" dirty="0"/>
              <a:t> </a:t>
            </a:r>
            <a:r>
              <a:rPr lang="en-US" sz="1600" dirty="0" err="1"/>
              <a:t>sie</a:t>
            </a:r>
            <a:r>
              <a:rPr lang="en-US" sz="1600" dirty="0"/>
              <a:t> </a:t>
            </a:r>
            <a:r>
              <a:rPr lang="en-US" sz="1600" dirty="0" err="1"/>
              <a:t>wiele</a:t>
            </a:r>
            <a:r>
              <a:rPr lang="en-US" sz="1600" dirty="0"/>
              <a:t> </a:t>
            </a:r>
            <a:r>
              <a:rPr lang="en-US" sz="1600" dirty="0" err="1"/>
              <a:t>nauczyc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podstawie</a:t>
            </a:r>
            <a:r>
              <a:rPr lang="en-US" sz="1600" dirty="0"/>
              <a:t> 1 s </a:t>
            </a:r>
            <a:r>
              <a:rPr lang="en-US" sz="1600" dirty="0" err="1"/>
              <a:t>symulacji</a:t>
            </a:r>
            <a:r>
              <a:rPr lang="en-US" sz="1600" dirty="0"/>
              <a:t>, ale </a:t>
            </a:r>
            <a:r>
              <a:rPr lang="en-US" sz="1600" dirty="0" err="1"/>
              <a:t>mozna</a:t>
            </a:r>
            <a:r>
              <a:rPr lang="en-US" sz="1600" dirty="0"/>
              <a:t> </a:t>
            </a:r>
            <a:r>
              <a:rPr lang="en-US" sz="1600" dirty="0" err="1"/>
              <a:t>zrozumiec</a:t>
            </a:r>
            <a:r>
              <a:rPr lang="en-US" sz="1600" dirty="0"/>
              <a:t>, jak </a:t>
            </a:r>
            <a:r>
              <a:rPr lang="en-US" sz="1600" dirty="0" err="1"/>
              <a:t>symulowac</a:t>
            </a:r>
            <a:r>
              <a:rPr lang="en-US" sz="1600" dirty="0"/>
              <a:t> </a:t>
            </a:r>
            <a:r>
              <a:rPr lang="en-US" sz="1600" dirty="0" err="1"/>
              <a:t>duze</a:t>
            </a:r>
            <a:r>
              <a:rPr lang="en-US" sz="1600" dirty="0"/>
              <a:t> </a:t>
            </a:r>
            <a:r>
              <a:rPr lang="en-US" sz="1600" dirty="0" err="1"/>
              <a:t>układy</a:t>
            </a:r>
            <a:r>
              <a:rPr lang="en-US" sz="1600" dirty="0"/>
              <a:t>. </a:t>
            </a:r>
            <a:r>
              <a:rPr lang="en-US" sz="1600" dirty="0" err="1"/>
              <a:t>Wniosek</a:t>
            </a:r>
            <a:r>
              <a:rPr lang="en-US" sz="1600" dirty="0"/>
              <a:t>: </a:t>
            </a:r>
            <a:r>
              <a:rPr lang="en-US" sz="1600" dirty="0" err="1"/>
              <a:t>rozmiar</a:t>
            </a:r>
            <a:r>
              <a:rPr lang="en-US" sz="1600" dirty="0"/>
              <a:t> </a:t>
            </a:r>
            <a:r>
              <a:rPr lang="en-US" sz="1600" dirty="0" err="1"/>
              <a:t>sieci</a:t>
            </a:r>
            <a:r>
              <a:rPr lang="en-US" sz="1600" dirty="0"/>
              <a:t> </a:t>
            </a:r>
            <a:r>
              <a:rPr lang="en-US" sz="1600" dirty="0" err="1"/>
              <a:t>nie</a:t>
            </a:r>
            <a:r>
              <a:rPr lang="en-US" sz="1600" dirty="0"/>
              <a:t> ma </a:t>
            </a:r>
            <a:r>
              <a:rPr lang="en-US" sz="1600" dirty="0" err="1"/>
              <a:t>znaczenia</a:t>
            </a:r>
            <a:r>
              <a:rPr lang="en-US" sz="1600" dirty="0"/>
              <a:t>, </a:t>
            </a:r>
            <a:r>
              <a:rPr lang="en-US" sz="1600" dirty="0" err="1"/>
              <a:t>lecz</a:t>
            </a:r>
            <a:r>
              <a:rPr lang="en-US" sz="1600" dirty="0"/>
              <a:t> to co </a:t>
            </a:r>
            <a:r>
              <a:rPr lang="en-US" sz="1600" dirty="0" err="1"/>
              <a:t>wkladamy</a:t>
            </a:r>
            <a:r>
              <a:rPr lang="en-US" sz="1600" dirty="0"/>
              <a:t> do </a:t>
            </a:r>
            <a:r>
              <a:rPr lang="en-US" sz="1600" dirty="0" err="1"/>
              <a:t>modelu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jak </a:t>
            </a:r>
            <a:r>
              <a:rPr lang="en-US" sz="1600" dirty="0" err="1"/>
              <a:t>implementujemy</a:t>
            </a:r>
            <a:r>
              <a:rPr lang="en-US" sz="1600" dirty="0"/>
              <a:t> </a:t>
            </a:r>
            <a:r>
              <a:rPr lang="en-US" sz="1600" dirty="0" err="1"/>
              <a:t>otoczenie</a:t>
            </a:r>
            <a:r>
              <a:rPr lang="en-US" sz="1600" dirty="0"/>
              <a:t> (</a:t>
            </a:r>
            <a:r>
              <a:rPr lang="en-US" sz="1600" dirty="0" err="1"/>
              <a:t>wejscie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wyjscie</a:t>
            </a:r>
            <a:r>
              <a:rPr lang="en-US" sz="1600" dirty="0"/>
              <a:t>).</a:t>
            </a:r>
          </a:p>
          <a:p>
            <a:endParaRPr lang="en-US" sz="1400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A8D165F-CF01-4D4B-A159-016DC07B2E0E}"/>
              </a:ext>
            </a:extLst>
          </p:cNvPr>
          <p:cNvSpPr txBox="1"/>
          <p:nvPr/>
        </p:nvSpPr>
        <p:spPr>
          <a:xfrm>
            <a:off x="1317367" y="6465627"/>
            <a:ext cx="71996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www.izhikevich.org</a:t>
            </a:r>
            <a:r>
              <a:rPr lang="en-GB" dirty="0"/>
              <a:t>/</a:t>
            </a:r>
            <a:r>
              <a:rPr lang="en-GB" dirty="0" err="1"/>
              <a:t>human_brain_simulation</a:t>
            </a:r>
            <a:r>
              <a:rPr lang="en-GB" dirty="0"/>
              <a:t>/izhik1011.mov</a:t>
            </a:r>
          </a:p>
        </p:txBody>
      </p:sp>
    </p:spTree>
    <p:extLst>
      <p:ext uri="{BB962C8B-B14F-4D97-AF65-F5344CB8AC3E}">
        <p14:creationId xmlns:p14="http://schemas.microsoft.com/office/powerpoint/2010/main" val="3149507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1416" y="141361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/>
              <a:t>fMRI </a:t>
            </a:r>
            <a:r>
              <a:rPr lang="en-US" sz="3200" dirty="0" err="1"/>
              <a:t>stanu</a:t>
            </a:r>
            <a:r>
              <a:rPr lang="en-US" sz="3200" dirty="0"/>
              <a:t> </a:t>
            </a:r>
            <a:r>
              <a:rPr lang="en-US" sz="3200" dirty="0" err="1"/>
              <a:t>spoczynkowego</a:t>
            </a:r>
            <a:r>
              <a:rPr lang="en-US" sz="3200" dirty="0"/>
              <a:t> – </a:t>
            </a:r>
            <a:r>
              <a:rPr lang="en-US" sz="3200" dirty="0" err="1"/>
              <a:t>wyniki</a:t>
            </a:r>
            <a:r>
              <a:rPr lang="en-US" sz="3200" dirty="0"/>
              <a:t> </a:t>
            </a:r>
            <a:r>
              <a:rPr lang="en-US" sz="3200" dirty="0" err="1"/>
              <a:t>doswiadczalne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48644" y="5842337"/>
            <a:ext cx="8017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 </a:t>
            </a:r>
            <a:r>
              <a:rPr lang="en-US" sz="1200" dirty="0" err="1"/>
              <a:t>stanie</a:t>
            </a:r>
            <a:r>
              <a:rPr lang="en-US" sz="1200" dirty="0"/>
              <a:t> </a:t>
            </a:r>
            <a:r>
              <a:rPr lang="en-US" sz="1200" dirty="0" err="1"/>
              <a:t>spoczynku</a:t>
            </a:r>
            <a:r>
              <a:rPr lang="en-US" sz="1200" dirty="0"/>
              <a:t> </a:t>
            </a:r>
            <a:r>
              <a:rPr lang="en-US" sz="1200" dirty="0" err="1"/>
              <a:t>obserwuje</a:t>
            </a:r>
            <a:r>
              <a:rPr lang="en-US" sz="1200" dirty="0"/>
              <a:t> </a:t>
            </a:r>
            <a:r>
              <a:rPr lang="en-US" sz="1200" dirty="0" err="1"/>
              <a:t>sie</a:t>
            </a:r>
            <a:r>
              <a:rPr lang="en-US" sz="1200" dirty="0"/>
              <a:t> </a:t>
            </a:r>
            <a:r>
              <a:rPr lang="en-US" sz="1200" dirty="0" err="1"/>
              <a:t>fluktuacje</a:t>
            </a:r>
            <a:r>
              <a:rPr lang="en-US" sz="1200" dirty="0"/>
              <a:t> </a:t>
            </a:r>
            <a:r>
              <a:rPr lang="en-US" sz="1200" dirty="0" err="1"/>
              <a:t>sygnału</a:t>
            </a:r>
            <a:r>
              <a:rPr lang="en-US" sz="1200" dirty="0"/>
              <a:t> BOLD w </a:t>
            </a:r>
            <a:r>
              <a:rPr lang="en-US" sz="1200" dirty="0" err="1"/>
              <a:t>negatywnie</a:t>
            </a:r>
            <a:r>
              <a:rPr lang="en-US" sz="1200" dirty="0"/>
              <a:t> </a:t>
            </a:r>
            <a:r>
              <a:rPr lang="en-US" sz="1200" dirty="0" err="1"/>
              <a:t>skorelowanych</a:t>
            </a:r>
            <a:r>
              <a:rPr lang="en-US" sz="1200" dirty="0"/>
              <a:t> </a:t>
            </a:r>
            <a:r>
              <a:rPr lang="en-US" sz="1200" dirty="0" err="1"/>
              <a:t>ze</a:t>
            </a:r>
            <a:r>
              <a:rPr lang="en-US" sz="1200" dirty="0"/>
              <a:t> soba </a:t>
            </a:r>
            <a:r>
              <a:rPr lang="en-US" sz="1200" dirty="0" err="1"/>
              <a:t>obszarach</a:t>
            </a:r>
            <a:r>
              <a:rPr lang="en-US" sz="1200" dirty="0"/>
              <a:t> </a:t>
            </a:r>
            <a:r>
              <a:rPr lang="en-US" sz="1200" dirty="0" err="1"/>
              <a:t>mozgu</a:t>
            </a:r>
            <a:r>
              <a:rPr lang="en-US" sz="1200" dirty="0"/>
              <a:t>.</a:t>
            </a:r>
          </a:p>
          <a:p>
            <a:r>
              <a:rPr lang="en-US" sz="1200" dirty="0"/>
              <a:t>Fox, M. D., Snyder, A. Z., Vincent, J. L., </a:t>
            </a:r>
            <a:r>
              <a:rPr lang="en-US" sz="1200" dirty="0" err="1"/>
              <a:t>Corbetta</a:t>
            </a:r>
            <a:r>
              <a:rPr lang="en-US" sz="1200" dirty="0"/>
              <a:t>, M., Van Essen, D. C., and </a:t>
            </a:r>
            <a:r>
              <a:rPr lang="en-US" sz="1200" dirty="0" err="1"/>
              <a:t>Raichle</a:t>
            </a:r>
            <a:r>
              <a:rPr lang="en-US" sz="1200" dirty="0"/>
              <a:t>, M. E. (2005). The human brain is intrinsically organized into dynamic, </a:t>
            </a:r>
            <a:r>
              <a:rPr lang="en-US" sz="1200" dirty="0" err="1"/>
              <a:t>anticorrelated</a:t>
            </a:r>
            <a:r>
              <a:rPr lang="en-US" sz="1200" dirty="0"/>
              <a:t> functional networks. </a:t>
            </a:r>
            <a:r>
              <a:rPr lang="en-US" sz="1200" i="1" dirty="0"/>
              <a:t>Proc. Natl. Acad. Sci. U.S.A.</a:t>
            </a:r>
            <a:r>
              <a:rPr lang="en-US" sz="1200" dirty="0"/>
              <a:t> 102, 9673–9678. </a:t>
            </a:r>
          </a:p>
          <a:p>
            <a:r>
              <a:rPr lang="en-US" sz="1200" dirty="0"/>
              <a:t>Intraparietal sulcus (IPS ), posterior cingulate cortex (PCC), medial prefrontal cortex (MPF). </a:t>
            </a:r>
            <a:r>
              <a:rPr lang="en-US" sz="1200" dirty="0" err="1"/>
              <a:t>Wolny</a:t>
            </a:r>
            <a:r>
              <a:rPr lang="en-US" sz="1200" dirty="0"/>
              <a:t> </a:t>
            </a:r>
            <a:r>
              <a:rPr lang="en-US" sz="1200" dirty="0" err="1"/>
              <a:t>rytm</a:t>
            </a:r>
            <a:r>
              <a:rPr lang="en-US" sz="1200" dirty="0"/>
              <a:t> </a:t>
            </a:r>
            <a:r>
              <a:rPr lang="en-US" sz="1200" dirty="0" err="1"/>
              <a:t>moze</a:t>
            </a:r>
            <a:r>
              <a:rPr lang="en-US" sz="1200" dirty="0"/>
              <a:t> </a:t>
            </a:r>
            <a:r>
              <a:rPr lang="en-US" sz="1200" dirty="0" err="1"/>
              <a:t>powstawac</a:t>
            </a:r>
            <a:r>
              <a:rPr lang="en-US" sz="1200" dirty="0"/>
              <a:t> z </a:t>
            </a:r>
            <a:r>
              <a:rPr lang="en-US" sz="1200" dirty="0" err="1"/>
              <a:t>wolnych</a:t>
            </a:r>
            <a:r>
              <a:rPr lang="en-US" sz="1200" dirty="0"/>
              <a:t> </a:t>
            </a:r>
            <a:r>
              <a:rPr lang="en-US" sz="1200" dirty="0" err="1"/>
              <a:t>zmian</a:t>
            </a:r>
            <a:r>
              <a:rPr lang="en-US" sz="1200" dirty="0"/>
              <a:t> </a:t>
            </a:r>
            <a:r>
              <a:rPr lang="en-US" sz="1200" dirty="0" err="1"/>
              <a:t>cisnienia</a:t>
            </a:r>
            <a:r>
              <a:rPr lang="en-US" sz="1200" dirty="0"/>
              <a:t> </a:t>
            </a:r>
            <a:r>
              <a:rPr lang="en-US" sz="1200" dirty="0" err="1"/>
              <a:t>tetniczego</a:t>
            </a:r>
            <a:r>
              <a:rPr lang="en-US" sz="1200" dirty="0"/>
              <a:t> (0.1 Hz) </a:t>
            </a:r>
            <a:r>
              <a:rPr lang="en-US" sz="1200" dirty="0" err="1"/>
              <a:t>nazywanych</a:t>
            </a:r>
            <a:r>
              <a:rPr lang="en-US" sz="1200" dirty="0"/>
              <a:t> </a:t>
            </a:r>
            <a:r>
              <a:rPr lang="en-US" sz="1200" dirty="0" err="1"/>
              <a:t>falami</a:t>
            </a:r>
            <a:r>
              <a:rPr lang="en-US" sz="1200" dirty="0"/>
              <a:t> </a:t>
            </a:r>
            <a:r>
              <a:rPr lang="en-US" sz="1200" dirty="0" err="1"/>
              <a:t>Mayera</a:t>
            </a:r>
            <a:r>
              <a:rPr lang="en-US" sz="12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719" y="1771464"/>
            <a:ext cx="5827399" cy="397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04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1416" y="141361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err="1"/>
              <a:t>Modelowanie</a:t>
            </a:r>
            <a:r>
              <a:rPr lang="en-US" dirty="0"/>
              <a:t> </a:t>
            </a:r>
            <a:r>
              <a:rPr lang="en-US" dirty="0" err="1"/>
              <a:t>wynikow</a:t>
            </a:r>
            <a:r>
              <a:rPr lang="en-US" dirty="0"/>
              <a:t> </a:t>
            </a:r>
            <a:r>
              <a:rPr lang="en-US" dirty="0" err="1"/>
              <a:t>neuroobrazowania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173" y="6059375"/>
            <a:ext cx="8017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Gustavo Deco, Morten L. </a:t>
            </a:r>
            <a:r>
              <a:rPr lang="en-US" sz="1200" dirty="0" err="1"/>
              <a:t>Kringelbach</a:t>
            </a:r>
            <a:r>
              <a:rPr lang="en-US" sz="1200" dirty="0"/>
              <a:t> Great Expectations: Using Whole-Brain Computational </a:t>
            </a:r>
            <a:r>
              <a:rPr lang="en-US" sz="1200" dirty="0" err="1"/>
              <a:t>Connectomics</a:t>
            </a:r>
            <a:r>
              <a:rPr lang="en-US" sz="1200" dirty="0"/>
              <a:t> for Understanding Neuropsychiatric Disorders. Neuron 84 (5),  2014, Pages 892-905</a:t>
            </a:r>
          </a:p>
        </p:txBody>
      </p:sp>
      <p:pic>
        <p:nvPicPr>
          <p:cNvPr id="6" name="Picture 5" descr="restingstatemod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96" y="1611386"/>
            <a:ext cx="3735861" cy="42094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27254" y="1728902"/>
            <a:ext cx="35458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 </a:t>
            </a:r>
            <a:r>
              <a:rPr lang="en-US" dirty="0" err="1"/>
              <a:t>modelowaniu</a:t>
            </a:r>
            <a:r>
              <a:rPr lang="en-US" dirty="0"/>
              <a:t> </a:t>
            </a:r>
            <a:r>
              <a:rPr lang="en-US" dirty="0" err="1"/>
              <a:t>wynikow</a:t>
            </a:r>
            <a:r>
              <a:rPr lang="en-US" dirty="0"/>
              <a:t> </a:t>
            </a:r>
            <a:r>
              <a:rPr lang="en-US" dirty="0" err="1"/>
              <a:t>funkcjonalnego</a:t>
            </a:r>
            <a:r>
              <a:rPr lang="en-US" dirty="0"/>
              <a:t> </a:t>
            </a:r>
            <a:r>
              <a:rPr lang="en-US" dirty="0" err="1"/>
              <a:t>neurobrazowania</a:t>
            </a:r>
            <a:r>
              <a:rPr lang="en-US" dirty="0"/>
              <a:t>  </a:t>
            </a:r>
            <a:r>
              <a:rPr lang="en-US" dirty="0" err="1"/>
              <a:t>wykorzystuje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empiryczne</a:t>
            </a:r>
            <a:r>
              <a:rPr lang="en-US" dirty="0"/>
              <a:t> </a:t>
            </a:r>
            <a:r>
              <a:rPr lang="en-US" dirty="0" err="1"/>
              <a:t>dane</a:t>
            </a:r>
            <a:r>
              <a:rPr lang="en-US" dirty="0"/>
              <a:t> </a:t>
            </a:r>
            <a:r>
              <a:rPr lang="en-US" dirty="0" err="1"/>
              <a:t>polaczen</a:t>
            </a:r>
            <a:r>
              <a:rPr lang="en-US" dirty="0"/>
              <a:t> </a:t>
            </a:r>
            <a:r>
              <a:rPr lang="en-US" dirty="0" err="1"/>
              <a:t>strukturalnych</a:t>
            </a:r>
            <a:r>
              <a:rPr lang="en-US" dirty="0"/>
              <a:t> (SC)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funkcjonalnych</a:t>
            </a:r>
            <a:r>
              <a:rPr lang="en-US" dirty="0"/>
              <a:t> (FC). Do </a:t>
            </a:r>
            <a:r>
              <a:rPr lang="en-US" dirty="0" err="1"/>
              <a:t>prawidlowego</a:t>
            </a:r>
            <a:r>
              <a:rPr lang="en-US" dirty="0"/>
              <a:t> </a:t>
            </a:r>
            <a:r>
              <a:rPr lang="en-US" dirty="0" err="1"/>
              <a:t>funkcjonowania</a:t>
            </a:r>
            <a:r>
              <a:rPr lang="en-US" dirty="0"/>
              <a:t> </a:t>
            </a:r>
            <a:r>
              <a:rPr lang="en-US" dirty="0" err="1"/>
              <a:t>mozgu</a:t>
            </a:r>
            <a:r>
              <a:rPr lang="en-US" dirty="0"/>
              <a:t> </a:t>
            </a:r>
            <a:r>
              <a:rPr lang="en-US" dirty="0" err="1"/>
              <a:t>potrzebna</a:t>
            </a:r>
            <a:r>
              <a:rPr lang="en-US" dirty="0"/>
              <a:t> jest </a:t>
            </a:r>
            <a:r>
              <a:rPr lang="en-US" dirty="0" err="1"/>
              <a:t>rownowaga</a:t>
            </a:r>
            <a:r>
              <a:rPr lang="en-US" dirty="0"/>
              <a:t> </a:t>
            </a:r>
            <a:r>
              <a:rPr lang="en-US" dirty="0" err="1"/>
              <a:t>pomiedzy</a:t>
            </a:r>
            <a:r>
              <a:rPr lang="en-US" dirty="0"/>
              <a:t> </a:t>
            </a:r>
            <a:r>
              <a:rPr lang="en-US" dirty="0" err="1"/>
              <a:t>segregacją</a:t>
            </a:r>
            <a:r>
              <a:rPr lang="en-US" dirty="0"/>
              <a:t> (</a:t>
            </a:r>
            <a:r>
              <a:rPr lang="en-US" dirty="0" err="1"/>
              <a:t>niezależne</a:t>
            </a:r>
            <a:r>
              <a:rPr lang="en-US" dirty="0"/>
              <a:t> </a:t>
            </a:r>
            <a:r>
              <a:rPr lang="en-US" dirty="0" err="1"/>
              <a:t>moduły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integracją</a:t>
            </a:r>
            <a:r>
              <a:rPr lang="en-US" dirty="0"/>
              <a:t> (hubs).</a:t>
            </a:r>
          </a:p>
        </p:txBody>
      </p:sp>
    </p:spTree>
    <p:extLst>
      <p:ext uri="{BB962C8B-B14F-4D97-AF65-F5344CB8AC3E}">
        <p14:creationId xmlns:p14="http://schemas.microsoft.com/office/powerpoint/2010/main" val="3664186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1416" y="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err="1"/>
              <a:t>Modelowanie</a:t>
            </a:r>
            <a:r>
              <a:rPr lang="en-US" dirty="0"/>
              <a:t> </a:t>
            </a:r>
            <a:r>
              <a:rPr lang="en-US" dirty="0" err="1"/>
              <a:t>wyników</a:t>
            </a:r>
            <a:r>
              <a:rPr lang="en-US" dirty="0"/>
              <a:t> </a:t>
            </a:r>
            <a:r>
              <a:rPr lang="en-US" dirty="0" err="1"/>
              <a:t>neuroobrazowania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230" y="6219012"/>
            <a:ext cx="8521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Gustavo Deco, Morten </a:t>
            </a:r>
            <a:r>
              <a:rPr lang="en-US" sz="1200" dirty="0" err="1"/>
              <a:t>L.Kringelbach</a:t>
            </a:r>
            <a:r>
              <a:rPr lang="en-US" sz="1200" dirty="0"/>
              <a:t> Great Expectations: Using Whole-Brain Computational </a:t>
            </a:r>
            <a:r>
              <a:rPr lang="en-US" sz="1200" dirty="0" err="1"/>
              <a:t>Connectomics</a:t>
            </a:r>
            <a:r>
              <a:rPr lang="en-US" sz="1200" dirty="0"/>
              <a:t> for Understanding Neuropsychiatric Disorders. Neuron 84 (5),  2014, Pages 892-905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819" y="3382337"/>
            <a:ext cx="4917052" cy="28108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5591"/>
          <a:stretch/>
        </p:blipFill>
        <p:spPr>
          <a:xfrm>
            <a:off x="133391" y="3382337"/>
            <a:ext cx="3558463" cy="28108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3391" y="1511722"/>
            <a:ext cx="88924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Model </a:t>
            </a:r>
            <a:r>
              <a:rPr lang="en-US" sz="1400" dirty="0" err="1"/>
              <a:t>calego</a:t>
            </a:r>
            <a:r>
              <a:rPr lang="en-US" sz="1400" dirty="0"/>
              <a:t> </a:t>
            </a:r>
            <a:r>
              <a:rPr lang="en-US" sz="1400" dirty="0" err="1"/>
              <a:t>mozgu</a:t>
            </a:r>
            <a:r>
              <a:rPr lang="en-US" sz="1400" dirty="0"/>
              <a:t> </a:t>
            </a:r>
            <a:r>
              <a:rPr lang="en-US" sz="1400" dirty="0" err="1"/>
              <a:t>konstruuje</a:t>
            </a:r>
            <a:r>
              <a:rPr lang="en-US" sz="1400" dirty="0"/>
              <a:t> </a:t>
            </a:r>
            <a:r>
              <a:rPr lang="en-US" sz="1400" dirty="0" err="1"/>
              <a:t>sie</a:t>
            </a:r>
            <a:r>
              <a:rPr lang="en-US" sz="1400" dirty="0"/>
              <a:t> w </a:t>
            </a:r>
            <a:r>
              <a:rPr lang="en-US" sz="1400" dirty="0" err="1"/>
              <a:t>oparciu</a:t>
            </a:r>
            <a:r>
              <a:rPr lang="en-US" sz="1400" dirty="0"/>
              <a:t> o </a:t>
            </a:r>
            <a:r>
              <a:rPr lang="en-US" sz="1400" dirty="0" err="1"/>
              <a:t>uklad</a:t>
            </a:r>
            <a:r>
              <a:rPr lang="en-US" sz="1400" dirty="0"/>
              <a:t> rowan </a:t>
            </a:r>
            <a:r>
              <a:rPr lang="en-US" sz="1400" dirty="0" err="1"/>
              <a:t>rozniczkowych</a:t>
            </a:r>
            <a:r>
              <a:rPr lang="en-US" sz="1400" dirty="0"/>
              <a:t> </a:t>
            </a:r>
            <a:r>
              <a:rPr lang="en-US" sz="1400" dirty="0" err="1"/>
              <a:t>sprzeżony</a:t>
            </a:r>
            <a:r>
              <a:rPr lang="en-US" sz="1400" dirty="0"/>
              <a:t> z </a:t>
            </a:r>
            <a:r>
              <a:rPr lang="en-US" sz="1400" dirty="0" err="1"/>
              <a:t>macierza</a:t>
            </a:r>
            <a:r>
              <a:rPr lang="en-US" sz="1400" dirty="0"/>
              <a:t> </a:t>
            </a:r>
            <a:r>
              <a:rPr lang="en-US" sz="1400" dirty="0" err="1"/>
              <a:t>polaczen</a:t>
            </a:r>
            <a:r>
              <a:rPr lang="en-US" sz="1400" dirty="0"/>
              <a:t>.  Model </a:t>
            </a:r>
            <a:r>
              <a:rPr lang="en-US" sz="1400" dirty="0" err="1"/>
              <a:t>odtwarza</a:t>
            </a:r>
            <a:r>
              <a:rPr lang="en-US" sz="1400" dirty="0"/>
              <a:t> </a:t>
            </a:r>
            <a:r>
              <a:rPr lang="en-US" sz="1400" dirty="0" err="1"/>
              <a:t>najlepiej</a:t>
            </a:r>
            <a:r>
              <a:rPr lang="en-US" sz="1400" dirty="0"/>
              <a:t> </a:t>
            </a:r>
            <a:r>
              <a:rPr lang="en-US" sz="1400" dirty="0" err="1"/>
              <a:t>rzeczywiste</a:t>
            </a:r>
            <a:r>
              <a:rPr lang="en-US" sz="1400" dirty="0"/>
              <a:t> </a:t>
            </a:r>
            <a:r>
              <a:rPr lang="en-US" sz="1400" dirty="0" err="1"/>
              <a:t>dane</a:t>
            </a:r>
            <a:r>
              <a:rPr lang="en-US" sz="1400" dirty="0"/>
              <a:t> fMRI </a:t>
            </a:r>
            <a:r>
              <a:rPr lang="en-US" sz="1400" dirty="0" err="1"/>
              <a:t>gdy</a:t>
            </a:r>
            <a:r>
              <a:rPr lang="en-US" sz="1400" dirty="0"/>
              <a:t> </a:t>
            </a:r>
            <a:r>
              <a:rPr lang="en-US" sz="1400" dirty="0" err="1"/>
              <a:t>operuje</a:t>
            </a:r>
            <a:r>
              <a:rPr lang="en-US" sz="1400" dirty="0"/>
              <a:t> </a:t>
            </a:r>
            <a:r>
              <a:rPr lang="en-US" sz="1400" dirty="0" err="1"/>
              <a:t>blisko</a:t>
            </a:r>
            <a:r>
              <a:rPr lang="en-US" sz="1400" dirty="0"/>
              <a:t> </a:t>
            </a:r>
            <a:r>
              <a:rPr lang="en-US" sz="1400" dirty="0" err="1"/>
              <a:t>punktu</a:t>
            </a:r>
            <a:r>
              <a:rPr lang="en-US" sz="1400" dirty="0"/>
              <a:t> </a:t>
            </a:r>
            <a:r>
              <a:rPr lang="en-US" sz="1400" dirty="0" err="1"/>
              <a:t>krytycznego</a:t>
            </a:r>
            <a:r>
              <a:rPr lang="en-US" sz="1400" dirty="0"/>
              <a:t> (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granicy</a:t>
            </a:r>
            <a:r>
              <a:rPr lang="en-US" sz="1400" dirty="0"/>
              <a:t> </a:t>
            </a:r>
            <a:r>
              <a:rPr lang="en-US" sz="1400" dirty="0" err="1"/>
              <a:t>punktu</a:t>
            </a:r>
            <a:r>
              <a:rPr lang="en-US" sz="1400" dirty="0"/>
              <a:t> </a:t>
            </a:r>
            <a:r>
              <a:rPr lang="en-US" sz="1400" dirty="0" err="1"/>
              <a:t>bifurkacji</a:t>
            </a:r>
            <a:r>
              <a:rPr lang="en-US" sz="1400" dirty="0"/>
              <a:t>). </a:t>
            </a:r>
          </a:p>
          <a:p>
            <a:r>
              <a:rPr lang="en-US" sz="1400" dirty="0"/>
              <a:t>U </a:t>
            </a:r>
            <a:r>
              <a:rPr lang="en-US" sz="1400" dirty="0" err="1"/>
              <a:t>osob</a:t>
            </a:r>
            <a:r>
              <a:rPr lang="en-US" sz="1400" dirty="0"/>
              <a:t> z </a:t>
            </a:r>
            <a:r>
              <a:rPr lang="en-US" sz="1400" dirty="0" err="1"/>
              <a:t>chorobami</a:t>
            </a:r>
            <a:r>
              <a:rPr lang="en-US" sz="1400" dirty="0"/>
              <a:t> </a:t>
            </a:r>
            <a:r>
              <a:rPr lang="en-US" sz="1400" dirty="0" err="1"/>
              <a:t>neuropsychiatrycznymi</a:t>
            </a:r>
            <a:r>
              <a:rPr lang="en-US" sz="1400" dirty="0"/>
              <a:t> </a:t>
            </a:r>
            <a:r>
              <a:rPr lang="en-US" sz="1400" dirty="0" err="1"/>
              <a:t>wystepuja</a:t>
            </a:r>
            <a:r>
              <a:rPr lang="en-US" sz="1400" dirty="0"/>
              <a:t> </a:t>
            </a:r>
            <a:r>
              <a:rPr lang="en-US" sz="1400" dirty="0" err="1"/>
              <a:t>roznice</a:t>
            </a:r>
            <a:r>
              <a:rPr lang="en-US" sz="1400" dirty="0"/>
              <a:t> w </a:t>
            </a:r>
            <a:r>
              <a:rPr lang="en-US" sz="1400" dirty="0" err="1"/>
              <a:t>parametrach</a:t>
            </a:r>
            <a:r>
              <a:rPr lang="en-US" sz="1400" dirty="0"/>
              <a:t> </a:t>
            </a:r>
            <a:r>
              <a:rPr lang="en-US" sz="1400" dirty="0" err="1"/>
              <a:t>sieci</a:t>
            </a:r>
            <a:r>
              <a:rPr lang="en-US" sz="1400" dirty="0"/>
              <a:t> </a:t>
            </a:r>
            <a:r>
              <a:rPr lang="en-US" sz="1400" dirty="0" err="1"/>
              <a:t>polaczen</a:t>
            </a:r>
            <a:r>
              <a:rPr lang="en-US" sz="1400" dirty="0"/>
              <a:t> w </a:t>
            </a:r>
            <a:r>
              <a:rPr lang="en-US" sz="1400" dirty="0" err="1"/>
              <a:t>porownaniu</a:t>
            </a:r>
            <a:r>
              <a:rPr lang="en-US" sz="1400" dirty="0"/>
              <a:t> do </a:t>
            </a:r>
            <a:r>
              <a:rPr lang="en-US" sz="1400" dirty="0" err="1"/>
              <a:t>osob</a:t>
            </a:r>
            <a:r>
              <a:rPr lang="en-US" sz="1400" dirty="0"/>
              <a:t> </a:t>
            </a:r>
            <a:r>
              <a:rPr lang="en-US" sz="1400" dirty="0" err="1"/>
              <a:t>zdrowych</a:t>
            </a:r>
            <a:r>
              <a:rPr lang="en-US" sz="1400" dirty="0"/>
              <a:t> (</a:t>
            </a:r>
            <a:r>
              <a:rPr lang="en-US" sz="1400" dirty="0" err="1"/>
              <a:t>np</a:t>
            </a:r>
            <a:r>
              <a:rPr lang="en-US" sz="1400" dirty="0"/>
              <a:t>. </a:t>
            </a:r>
            <a:r>
              <a:rPr lang="en-US" sz="1400" dirty="0" err="1"/>
              <a:t>schizofrenia</a:t>
            </a:r>
            <a:r>
              <a:rPr lang="en-US" sz="1400" dirty="0"/>
              <a:t>  - </a:t>
            </a:r>
            <a:r>
              <a:rPr lang="en-US" sz="1400" dirty="0" err="1"/>
              <a:t>zmiana</a:t>
            </a:r>
            <a:r>
              <a:rPr lang="en-US" sz="1400" dirty="0"/>
              <a:t> </a:t>
            </a:r>
            <a:r>
              <a:rPr lang="en-US" sz="1400" dirty="0" err="1"/>
              <a:t>modularnosci</a:t>
            </a:r>
            <a:r>
              <a:rPr lang="en-US" sz="1400" dirty="0"/>
              <a:t>, </a:t>
            </a:r>
            <a:r>
              <a:rPr lang="en-US" sz="1400" dirty="0" err="1"/>
              <a:t>wieksza</a:t>
            </a:r>
            <a:r>
              <a:rPr lang="en-US" sz="1400" dirty="0"/>
              <a:t> </a:t>
            </a:r>
            <a:r>
              <a:rPr lang="en-US" sz="1400" dirty="0" err="1"/>
              <a:t>segregacja</a:t>
            </a:r>
            <a:r>
              <a:rPr lang="en-US" sz="1400" dirty="0"/>
              <a:t> </a:t>
            </a:r>
            <a:r>
              <a:rPr lang="en-US" sz="1400" dirty="0" err="1"/>
              <a:t>polaczen</a:t>
            </a:r>
            <a:r>
              <a:rPr lang="en-US" sz="1400" dirty="0"/>
              <a:t>; </a:t>
            </a:r>
            <a:r>
              <a:rPr lang="en-US" sz="1400" dirty="0" err="1"/>
              <a:t>choroba</a:t>
            </a:r>
            <a:r>
              <a:rPr lang="en-US" sz="1400" dirty="0"/>
              <a:t> </a:t>
            </a:r>
            <a:r>
              <a:rPr lang="en-US" sz="1400" dirty="0" err="1"/>
              <a:t>dwubiegunowa</a:t>
            </a:r>
            <a:r>
              <a:rPr lang="en-US" sz="1400" dirty="0"/>
              <a:t> – </a:t>
            </a:r>
            <a:r>
              <a:rPr lang="en-US" sz="1400" dirty="0" err="1"/>
              <a:t>redukcja</a:t>
            </a:r>
            <a:r>
              <a:rPr lang="en-US" sz="1400" dirty="0"/>
              <a:t> </a:t>
            </a:r>
            <a:r>
              <a:rPr lang="en-US" sz="1400" dirty="0" err="1"/>
              <a:t>polaczen</a:t>
            </a:r>
            <a:r>
              <a:rPr lang="en-US" sz="1400" dirty="0"/>
              <a:t> </a:t>
            </a:r>
            <a:r>
              <a:rPr lang="en-US" sz="1400" dirty="0" err="1"/>
              <a:t>miedzy-polkulowych</a:t>
            </a:r>
            <a:r>
              <a:rPr lang="en-US" sz="1400" dirty="0"/>
              <a:t>; </a:t>
            </a:r>
            <a:r>
              <a:rPr lang="en-US" sz="1400" dirty="0" err="1"/>
              <a:t>choroba</a:t>
            </a:r>
            <a:r>
              <a:rPr lang="en-US" sz="1400" dirty="0"/>
              <a:t> </a:t>
            </a:r>
            <a:r>
              <a:rPr lang="en-US" sz="1400" dirty="0" err="1"/>
              <a:t>Parkinsona</a:t>
            </a:r>
            <a:r>
              <a:rPr lang="en-US" sz="1400" dirty="0"/>
              <a:t>  - </a:t>
            </a:r>
            <a:r>
              <a:rPr lang="en-US" sz="1400" dirty="0" err="1"/>
              <a:t>redukcja</a:t>
            </a:r>
            <a:r>
              <a:rPr lang="en-US" sz="1400" dirty="0"/>
              <a:t> </a:t>
            </a:r>
            <a:r>
              <a:rPr lang="en-US" sz="1400" dirty="0" err="1"/>
              <a:t>polaczen</a:t>
            </a:r>
            <a:r>
              <a:rPr lang="en-US" sz="1400" dirty="0"/>
              <a:t> FC w </a:t>
            </a:r>
            <a:r>
              <a:rPr lang="en-US" sz="1400" dirty="0" err="1"/>
              <a:t>zwojach</a:t>
            </a:r>
            <a:r>
              <a:rPr lang="en-US" sz="1400" dirty="0"/>
              <a:t> </a:t>
            </a:r>
            <a:r>
              <a:rPr lang="en-US" sz="1400" dirty="0" err="1"/>
              <a:t>podstawy</a:t>
            </a:r>
            <a:r>
              <a:rPr lang="en-US" sz="1400" dirty="0"/>
              <a:t>). </a:t>
            </a:r>
            <a:r>
              <a:rPr lang="en-US" sz="1400" dirty="0" err="1"/>
              <a:t>Modele</a:t>
            </a:r>
            <a:r>
              <a:rPr lang="en-US" sz="1400" dirty="0"/>
              <a:t> </a:t>
            </a:r>
            <a:r>
              <a:rPr lang="en-US" sz="1400" dirty="0" err="1"/>
              <a:t>sa</a:t>
            </a:r>
            <a:r>
              <a:rPr lang="en-US" sz="1400" dirty="0"/>
              <a:t> </a:t>
            </a:r>
            <a:r>
              <a:rPr lang="en-US" sz="1400" dirty="0" err="1"/>
              <a:t>wykorzystywane</a:t>
            </a:r>
            <a:r>
              <a:rPr lang="en-US" sz="1400" dirty="0"/>
              <a:t> do </a:t>
            </a:r>
            <a:r>
              <a:rPr lang="en-US" sz="1400" dirty="0" err="1"/>
              <a:t>przewidywania</a:t>
            </a:r>
            <a:r>
              <a:rPr lang="en-US" sz="1400" dirty="0"/>
              <a:t> </a:t>
            </a:r>
            <a:r>
              <a:rPr lang="en-US" sz="1400" dirty="0" err="1"/>
              <a:t>wynikow</a:t>
            </a:r>
            <a:r>
              <a:rPr lang="en-US" sz="1400" dirty="0"/>
              <a:t>  </a:t>
            </a:r>
            <a:r>
              <a:rPr lang="en-US" sz="1400" dirty="0" err="1"/>
              <a:t>terapii</a:t>
            </a:r>
            <a:r>
              <a:rPr lang="en-US" sz="1400" dirty="0"/>
              <a:t> </a:t>
            </a:r>
            <a:r>
              <a:rPr lang="en-US" sz="1400" dirty="0" err="1"/>
              <a:t>lekowych</a:t>
            </a:r>
            <a:r>
              <a:rPr lang="en-US" sz="1400" dirty="0"/>
              <a:t> </a:t>
            </a:r>
            <a:r>
              <a:rPr lang="en-US" sz="1400" dirty="0" err="1"/>
              <a:t>oraz</a:t>
            </a:r>
            <a:r>
              <a:rPr lang="en-US" sz="1400" dirty="0"/>
              <a:t> </a:t>
            </a:r>
            <a:r>
              <a:rPr lang="en-US" sz="1400" dirty="0" err="1"/>
              <a:t>stymulacji</a:t>
            </a:r>
            <a:r>
              <a:rPr lang="en-US" sz="1400" dirty="0"/>
              <a:t> </a:t>
            </a:r>
            <a:r>
              <a:rPr lang="en-US" sz="1400" dirty="0" err="1"/>
              <a:t>elektrycznej</a:t>
            </a:r>
            <a:r>
              <a:rPr lang="en-US" sz="1400" dirty="0"/>
              <a:t> </a:t>
            </a:r>
            <a:r>
              <a:rPr lang="en-US" sz="1400" dirty="0" err="1"/>
              <a:t>majacych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celu</a:t>
            </a:r>
            <a:r>
              <a:rPr lang="en-US" sz="1400" dirty="0"/>
              <a:t> </a:t>
            </a:r>
            <a:r>
              <a:rPr lang="en-US" sz="1400" dirty="0" err="1"/>
              <a:t>zmiany</a:t>
            </a:r>
            <a:r>
              <a:rPr lang="en-US" sz="1400" dirty="0"/>
              <a:t> w </a:t>
            </a:r>
            <a:r>
              <a:rPr lang="en-US" sz="1400" dirty="0" err="1"/>
              <a:t>sieci</a:t>
            </a:r>
            <a:r>
              <a:rPr lang="en-US" sz="1400" dirty="0"/>
              <a:t> </a:t>
            </a:r>
            <a:r>
              <a:rPr lang="en-US" sz="1400" dirty="0" err="1"/>
              <a:t>polaczen</a:t>
            </a:r>
            <a:r>
              <a:rPr lang="en-US" sz="1400" dirty="0"/>
              <a:t> </a:t>
            </a:r>
            <a:r>
              <a:rPr lang="en-US" sz="1400" dirty="0" err="1"/>
              <a:t>funkcjonalnych</a:t>
            </a:r>
            <a:r>
              <a:rPr lang="en-US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4677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ctrTitle"/>
          </p:nvPr>
        </p:nvSpPr>
        <p:spPr>
          <a:xfrm>
            <a:off x="871538" y="141288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err="1">
                <a:latin typeface="Calibri" charset="0"/>
              </a:rPr>
              <a:t>Wielkoskalowe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err="1">
                <a:latin typeface="Calibri" charset="0"/>
              </a:rPr>
              <a:t>modele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err="1">
                <a:latin typeface="Calibri" charset="0"/>
              </a:rPr>
              <a:t>układu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err="1">
                <a:latin typeface="Calibri" charset="0"/>
              </a:rPr>
              <a:t>nerwowego</a:t>
            </a:r>
            <a:endParaRPr lang="en-US" sz="3200" dirty="0">
              <a:latin typeface="Calibri" charset="0"/>
            </a:endParaRPr>
          </a:p>
        </p:txBody>
      </p:sp>
      <p:sp>
        <p:nvSpPr>
          <p:cNvPr id="24578" name="TextBox 12"/>
          <p:cNvSpPr txBox="1">
            <a:spLocks noChangeArrowheads="1"/>
          </p:cNvSpPr>
          <p:nvPr/>
        </p:nvSpPr>
        <p:spPr bwMode="auto">
          <a:xfrm>
            <a:off x="541338" y="1382713"/>
            <a:ext cx="8102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/>
              <a:t>BLUE BRAIN:</a:t>
            </a:r>
            <a:r>
              <a:rPr lang="en-US" sz="1600" dirty="0"/>
              <a:t> </a:t>
            </a:r>
            <a:r>
              <a:rPr lang="en-US" sz="1600" dirty="0" err="1"/>
              <a:t>rozpoczęty</a:t>
            </a:r>
            <a:r>
              <a:rPr lang="en-US" sz="1600" dirty="0"/>
              <a:t> w 2005 r w pod </a:t>
            </a:r>
            <a:r>
              <a:rPr lang="en-US" sz="1600" dirty="0" err="1"/>
              <a:t>kierownictwem</a:t>
            </a:r>
            <a:r>
              <a:rPr lang="en-US" sz="1600" dirty="0"/>
              <a:t> </a:t>
            </a:r>
            <a:r>
              <a:rPr lang="en-US" sz="1600" dirty="0" err="1"/>
              <a:t>Henry’ego</a:t>
            </a:r>
            <a:r>
              <a:rPr lang="en-US" sz="1600" dirty="0"/>
              <a:t> </a:t>
            </a:r>
            <a:r>
              <a:rPr lang="en-US" sz="1600" dirty="0" err="1"/>
              <a:t>Markrama</a:t>
            </a:r>
            <a:r>
              <a:rPr lang="en-US" sz="1600" dirty="0"/>
              <a:t>, </a:t>
            </a:r>
            <a:r>
              <a:rPr lang="en-US" sz="1600" dirty="0" err="1"/>
              <a:t>zespół</a:t>
            </a:r>
            <a:r>
              <a:rPr lang="en-US" sz="1600" dirty="0"/>
              <a:t> </a:t>
            </a:r>
            <a:r>
              <a:rPr lang="en-US" sz="1600" dirty="0" err="1"/>
              <a:t>neuronaukowców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informatyków</a:t>
            </a:r>
            <a:r>
              <a:rPr lang="en-US" sz="1600" dirty="0"/>
              <a:t> z École Polytechnique </a:t>
            </a:r>
            <a:r>
              <a:rPr lang="en-US" sz="1600" dirty="0" err="1"/>
              <a:t>Fédérale</a:t>
            </a:r>
            <a:r>
              <a:rPr lang="en-US" sz="1600" dirty="0"/>
              <a:t> de Lausanne, w </a:t>
            </a:r>
            <a:r>
              <a:rPr lang="en-US" sz="1600" dirty="0" err="1"/>
              <a:t>Szwajcarii</a:t>
            </a:r>
            <a:r>
              <a:rPr lang="en-US" sz="1600" dirty="0"/>
              <a:t>, </a:t>
            </a:r>
            <a:r>
              <a:rPr lang="en-US" sz="1600" dirty="0" err="1"/>
              <a:t>przeprowadził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supercomputerze</a:t>
            </a:r>
            <a:r>
              <a:rPr lang="en-US" sz="1600" dirty="0"/>
              <a:t> IBM </a:t>
            </a:r>
            <a:r>
              <a:rPr lang="en-US" sz="1600" dirty="0" err="1"/>
              <a:t>realistyczne</a:t>
            </a:r>
            <a:r>
              <a:rPr lang="en-US" sz="1600" dirty="0"/>
              <a:t> </a:t>
            </a:r>
            <a:r>
              <a:rPr lang="en-US" sz="1600" dirty="0" err="1"/>
              <a:t>symulacje</a:t>
            </a:r>
            <a:r>
              <a:rPr lang="en-US" sz="1600" dirty="0"/>
              <a:t> </a:t>
            </a:r>
            <a:r>
              <a:rPr lang="en-US" sz="1600" dirty="0" err="1"/>
              <a:t>komorki</a:t>
            </a:r>
            <a:r>
              <a:rPr lang="en-US" sz="1600" dirty="0"/>
              <a:t> (2005), </a:t>
            </a:r>
            <a:r>
              <a:rPr lang="en-US" sz="1600" dirty="0" err="1"/>
              <a:t>kolumny</a:t>
            </a:r>
            <a:r>
              <a:rPr lang="en-US" sz="1600" dirty="0"/>
              <a:t> </a:t>
            </a:r>
            <a:r>
              <a:rPr lang="en-US" sz="1600" dirty="0" err="1"/>
              <a:t>kory</a:t>
            </a:r>
            <a:r>
              <a:rPr lang="en-US" sz="1600" dirty="0"/>
              <a:t> </a:t>
            </a:r>
            <a:r>
              <a:rPr lang="en-US" sz="1600" dirty="0" err="1"/>
              <a:t>mózgowej</a:t>
            </a:r>
            <a:r>
              <a:rPr lang="en-US" sz="1600" dirty="0"/>
              <a:t> (2008)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mózgu</a:t>
            </a:r>
            <a:r>
              <a:rPr lang="en-US" sz="1600" dirty="0"/>
              <a:t> </a:t>
            </a:r>
            <a:r>
              <a:rPr lang="en-US" sz="1600" dirty="0" err="1"/>
              <a:t>szczura</a:t>
            </a:r>
            <a:r>
              <a:rPr lang="en-US" sz="1600" dirty="0"/>
              <a:t> (2014).</a:t>
            </a:r>
          </a:p>
          <a:p>
            <a:pPr eaLnBrk="1" hangingPunct="1"/>
            <a:endParaRPr lang="en-US" sz="1600" dirty="0"/>
          </a:p>
        </p:txBody>
      </p:sp>
      <p:pic>
        <p:nvPicPr>
          <p:cNvPr id="24579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671763"/>
            <a:ext cx="5521325" cy="386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268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ctrTitle"/>
          </p:nvPr>
        </p:nvSpPr>
        <p:spPr>
          <a:xfrm>
            <a:off x="871538" y="141288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err="1">
                <a:latin typeface="Calibri" charset="0"/>
              </a:rPr>
              <a:t>Wielkoskalowe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err="1">
                <a:latin typeface="Calibri" charset="0"/>
              </a:rPr>
              <a:t>modele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err="1">
                <a:latin typeface="Calibri" charset="0"/>
              </a:rPr>
              <a:t>układu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err="1">
                <a:latin typeface="Calibri" charset="0"/>
              </a:rPr>
              <a:t>nerwowego</a:t>
            </a:r>
            <a:endParaRPr lang="en-US" sz="3200" dirty="0">
              <a:latin typeface="Calibri" charset="0"/>
            </a:endParaRPr>
          </a:p>
        </p:txBody>
      </p:sp>
      <p:sp>
        <p:nvSpPr>
          <p:cNvPr id="25602" name="TextBox 12"/>
          <p:cNvSpPr txBox="1">
            <a:spLocks noChangeArrowheads="1"/>
          </p:cNvSpPr>
          <p:nvPr/>
        </p:nvSpPr>
        <p:spPr bwMode="auto">
          <a:xfrm>
            <a:off x="541338" y="1717675"/>
            <a:ext cx="8102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err="1"/>
              <a:t>Superkomputer</a:t>
            </a:r>
            <a:r>
              <a:rPr lang="en-US" sz="1600" dirty="0"/>
              <a:t> Blue Gene </a:t>
            </a:r>
            <a:r>
              <a:rPr lang="en-US" sz="1600" dirty="0" err="1"/>
              <a:t>stosowany</a:t>
            </a:r>
            <a:r>
              <a:rPr lang="en-US" sz="1600" dirty="0"/>
              <a:t> w </a:t>
            </a:r>
            <a:r>
              <a:rPr lang="en-US" sz="1600" dirty="0" err="1"/>
              <a:t>projekcie</a:t>
            </a:r>
            <a:r>
              <a:rPr lang="en-US" sz="1600" dirty="0"/>
              <a:t> Blue Brain </a:t>
            </a:r>
            <a:r>
              <a:rPr lang="en-US" sz="1600" dirty="0" err="1"/>
              <a:t>składal</a:t>
            </a:r>
            <a:r>
              <a:rPr lang="en-US" sz="1600" dirty="0"/>
              <a:t> </a:t>
            </a:r>
            <a:r>
              <a:rPr lang="en-US" sz="1600" dirty="0" err="1"/>
              <a:t>sie</a:t>
            </a:r>
            <a:r>
              <a:rPr lang="en-US" sz="1600" dirty="0"/>
              <a:t> z 8000 </a:t>
            </a:r>
            <a:r>
              <a:rPr lang="en-US" sz="1600" dirty="0" err="1"/>
              <a:t>procesorow</a:t>
            </a:r>
            <a:r>
              <a:rPr lang="en-US" sz="1600" dirty="0"/>
              <a:t>, </a:t>
            </a:r>
            <a:r>
              <a:rPr lang="en-US" sz="1600" dirty="0" err="1"/>
              <a:t>dzialajacych</a:t>
            </a:r>
            <a:r>
              <a:rPr lang="en-US" sz="1600" dirty="0"/>
              <a:t> z </a:t>
            </a:r>
            <a:r>
              <a:rPr lang="en-US" sz="1600" dirty="0" err="1"/>
              <a:t>szybkoscia</a:t>
            </a:r>
            <a:r>
              <a:rPr lang="en-US" sz="1600" dirty="0"/>
              <a:t> 23 </a:t>
            </a:r>
            <a:r>
              <a:rPr lang="en-US" sz="1600" dirty="0" err="1"/>
              <a:t>tryliony</a:t>
            </a:r>
            <a:r>
              <a:rPr lang="en-US" sz="1600" dirty="0"/>
              <a:t> </a:t>
            </a:r>
            <a:r>
              <a:rPr lang="en-US" sz="1600" dirty="0" err="1"/>
              <a:t>operacji</a:t>
            </a:r>
            <a:r>
              <a:rPr lang="en-US" sz="1600" dirty="0"/>
              <a:t> (23*10</a:t>
            </a:r>
            <a:r>
              <a:rPr lang="en-US" sz="1600" baseline="30000" dirty="0"/>
              <a:t>18</a:t>
            </a:r>
            <a:r>
              <a:rPr lang="en-US" sz="1600" dirty="0"/>
              <a:t>)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sekunde</a:t>
            </a:r>
            <a:r>
              <a:rPr lang="en-US" sz="1600" dirty="0"/>
              <a:t> (23TFlops). </a:t>
            </a:r>
            <a:r>
              <a:rPr lang="en-US" sz="1600" dirty="0" err="1"/>
              <a:t>Kazdy</a:t>
            </a:r>
            <a:r>
              <a:rPr lang="en-US" sz="1600" dirty="0"/>
              <a:t> </a:t>
            </a:r>
            <a:r>
              <a:rPr lang="en-US" sz="1600" dirty="0" err="1"/>
              <a:t>procesor</a:t>
            </a:r>
            <a:r>
              <a:rPr lang="en-US" sz="1600" dirty="0"/>
              <a:t> </a:t>
            </a:r>
            <a:r>
              <a:rPr lang="en-US" sz="1600" dirty="0" err="1"/>
              <a:t>służyl</a:t>
            </a:r>
            <a:r>
              <a:rPr lang="en-US" sz="1600" dirty="0"/>
              <a:t> do </a:t>
            </a:r>
            <a:r>
              <a:rPr lang="en-US" sz="1600" dirty="0" err="1"/>
              <a:t>symulacji</a:t>
            </a:r>
            <a:r>
              <a:rPr lang="en-US" sz="1600" dirty="0"/>
              <a:t> </a:t>
            </a:r>
            <a:r>
              <a:rPr lang="en-US" sz="1600" dirty="0" err="1"/>
              <a:t>jednego</a:t>
            </a:r>
            <a:r>
              <a:rPr lang="en-US" sz="1600" dirty="0"/>
              <a:t> </a:t>
            </a:r>
            <a:r>
              <a:rPr lang="en-US" sz="1600" dirty="0" err="1"/>
              <a:t>lub</a:t>
            </a:r>
            <a:r>
              <a:rPr lang="en-US" sz="1600" dirty="0"/>
              <a:t> </a:t>
            </a:r>
            <a:r>
              <a:rPr lang="en-US" sz="1600" dirty="0" err="1"/>
              <a:t>dwoch</a:t>
            </a:r>
            <a:r>
              <a:rPr lang="en-US" sz="1600" dirty="0"/>
              <a:t> </a:t>
            </a:r>
            <a:r>
              <a:rPr lang="en-US" sz="1600" dirty="0" err="1"/>
              <a:t>neuronów</a:t>
            </a:r>
            <a:r>
              <a:rPr lang="en-US" sz="1600" dirty="0"/>
              <a:t>.</a:t>
            </a:r>
          </a:p>
        </p:txBody>
      </p:sp>
      <p:pic>
        <p:nvPicPr>
          <p:cNvPr id="2560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2905125"/>
            <a:ext cx="343852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2389188" y="6340475"/>
            <a:ext cx="3948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Blue Gene </a:t>
            </a:r>
            <a:r>
              <a:rPr lang="en-US" sz="1800" dirty="0" err="1"/>
              <a:t>superkomputer</a:t>
            </a:r>
            <a:r>
              <a:rPr lang="en-US" sz="1800" dirty="0"/>
              <a:t> (</a:t>
            </a:r>
            <a:r>
              <a:rPr lang="en-US" sz="1800" dirty="0" err="1"/>
              <a:t>projekt</a:t>
            </a:r>
            <a:r>
              <a:rPr lang="en-US" sz="1800" dirty="0"/>
              <a:t> IBM)</a:t>
            </a:r>
          </a:p>
        </p:txBody>
      </p:sp>
    </p:spTree>
    <p:extLst>
      <p:ext uri="{BB962C8B-B14F-4D97-AF65-F5344CB8AC3E}">
        <p14:creationId xmlns:p14="http://schemas.microsoft.com/office/powerpoint/2010/main" val="1188273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ctrTitle"/>
          </p:nvPr>
        </p:nvSpPr>
        <p:spPr>
          <a:xfrm>
            <a:off x="871538" y="312738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err="1">
                <a:latin typeface="Calibri" charset="0"/>
              </a:rPr>
              <a:t>Wizualizacja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err="1">
                <a:latin typeface="Calibri" charset="0"/>
              </a:rPr>
              <a:t>wynikow</a:t>
            </a:r>
            <a:endParaRPr lang="en-US" sz="3200" dirty="0">
              <a:latin typeface="Calibri" charset="0"/>
            </a:endParaRPr>
          </a:p>
        </p:txBody>
      </p:sp>
      <p:pic>
        <p:nvPicPr>
          <p:cNvPr id="2662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2000250"/>
            <a:ext cx="5253037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260350" y="5821363"/>
            <a:ext cx="87788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/>
              <a:t>The IBM Brain Wall – </a:t>
            </a:r>
            <a:r>
              <a:rPr lang="en-US" sz="1400" dirty="0" err="1"/>
              <a:t>narzędzie</a:t>
            </a:r>
            <a:r>
              <a:rPr lang="en-US" sz="1400" dirty="0"/>
              <a:t> do </a:t>
            </a:r>
            <a:r>
              <a:rPr lang="en-US" sz="1400" dirty="0" err="1"/>
              <a:t>wizualizacji</a:t>
            </a:r>
            <a:r>
              <a:rPr lang="en-US" sz="1400" dirty="0"/>
              <a:t> </a:t>
            </a:r>
            <a:r>
              <a:rPr lang="en-US" sz="1400" dirty="0" err="1"/>
              <a:t>jednoczesnej</a:t>
            </a:r>
            <a:r>
              <a:rPr lang="en-US" sz="1400" dirty="0"/>
              <a:t> </a:t>
            </a:r>
            <a:r>
              <a:rPr lang="en-US" sz="1400" dirty="0" err="1"/>
              <a:t>aktywności</a:t>
            </a:r>
            <a:r>
              <a:rPr lang="en-US" sz="1400" dirty="0"/>
              <a:t> 262,144 </a:t>
            </a:r>
            <a:r>
              <a:rPr lang="en-US" sz="1400" dirty="0" err="1"/>
              <a:t>neuronów</a:t>
            </a:r>
            <a:r>
              <a:rPr lang="en-US" sz="1400" dirty="0"/>
              <a:t>. </a:t>
            </a:r>
            <a:r>
              <a:rPr lang="en-US" sz="1400" dirty="0" err="1"/>
              <a:t>Każdy</a:t>
            </a:r>
            <a:r>
              <a:rPr lang="en-US" sz="1400" dirty="0"/>
              <a:t> neuron jest </a:t>
            </a:r>
            <a:r>
              <a:rPr lang="en-US" sz="1400" dirty="0" err="1"/>
              <a:t>reprezentowany</a:t>
            </a:r>
            <a:r>
              <a:rPr lang="en-US" sz="1400" dirty="0"/>
              <a:t> </a:t>
            </a:r>
            <a:r>
              <a:rPr lang="en-US" sz="1400" dirty="0" err="1"/>
              <a:t>przez</a:t>
            </a:r>
            <a:r>
              <a:rPr lang="en-US" sz="1400" dirty="0"/>
              <a:t> </a:t>
            </a:r>
            <a:r>
              <a:rPr lang="en-US" sz="1400" dirty="0" err="1"/>
              <a:t>pojedynczy</a:t>
            </a:r>
            <a:r>
              <a:rPr lang="en-US" sz="1400" dirty="0"/>
              <a:t> pixel. </a:t>
            </a:r>
            <a:r>
              <a:rPr lang="en-US" sz="1400" dirty="0" err="1"/>
              <a:t>Większe</a:t>
            </a:r>
            <a:r>
              <a:rPr lang="en-US" sz="1400" dirty="0"/>
              <a:t> </a:t>
            </a:r>
            <a:r>
              <a:rPr lang="en-US" sz="1400" dirty="0" err="1"/>
              <a:t>sieci</a:t>
            </a:r>
            <a:r>
              <a:rPr lang="en-US" sz="1400" dirty="0"/>
              <a:t> </a:t>
            </a:r>
            <a:r>
              <a:rPr lang="en-US" sz="1400" dirty="0" err="1"/>
              <a:t>mogą</a:t>
            </a:r>
            <a:r>
              <a:rPr lang="en-US" sz="1400" dirty="0"/>
              <a:t> </a:t>
            </a:r>
            <a:r>
              <a:rPr lang="en-US" sz="1400" dirty="0" err="1"/>
              <a:t>być</a:t>
            </a:r>
            <a:r>
              <a:rPr lang="en-US" sz="1400" dirty="0"/>
              <a:t> </a:t>
            </a:r>
            <a:r>
              <a:rPr lang="en-US" sz="1400" dirty="0" err="1"/>
              <a:t>wizualizowane</a:t>
            </a:r>
            <a:r>
              <a:rPr lang="en-US" sz="1400" dirty="0"/>
              <a:t> </a:t>
            </a:r>
            <a:r>
              <a:rPr lang="en-US" sz="1400" dirty="0" err="1"/>
              <a:t>poprzez</a:t>
            </a:r>
            <a:r>
              <a:rPr lang="en-US" sz="1400" dirty="0"/>
              <a:t> </a:t>
            </a:r>
            <a:r>
              <a:rPr lang="en-US" sz="1400" dirty="0" err="1"/>
              <a:t>grupowanie</a:t>
            </a:r>
            <a:r>
              <a:rPr lang="en-US" sz="1400" dirty="0"/>
              <a:t> </a:t>
            </a:r>
            <a:r>
              <a:rPr lang="en-US" sz="1400" dirty="0" err="1"/>
              <a:t>wielu</a:t>
            </a:r>
            <a:r>
              <a:rPr lang="en-US" sz="1400" dirty="0"/>
              <a:t> </a:t>
            </a:r>
            <a:r>
              <a:rPr lang="en-US" sz="1400" dirty="0" err="1"/>
              <a:t>neuronów</a:t>
            </a:r>
            <a:r>
              <a:rPr lang="en-US" sz="1400" dirty="0"/>
              <a:t> w </a:t>
            </a:r>
            <a:r>
              <a:rPr lang="en-US" sz="1400" dirty="0" err="1"/>
              <a:t>pixele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3264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ctrTitle"/>
          </p:nvPr>
        </p:nvSpPr>
        <p:spPr>
          <a:xfrm>
            <a:off x="819150" y="238365"/>
            <a:ext cx="7505700" cy="544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>
                <a:latin typeface="Calibri" charset="0"/>
              </a:rPr>
              <a:t>Blue Brain Project  - </a:t>
            </a:r>
            <a:r>
              <a:rPr lang="en-US" sz="3200" dirty="0" err="1">
                <a:latin typeface="Calibri" charset="0"/>
              </a:rPr>
              <a:t>wyniki</a:t>
            </a:r>
            <a:r>
              <a:rPr lang="en-US" sz="3200" dirty="0">
                <a:latin typeface="Calibri" charset="0"/>
              </a:rPr>
              <a:t> 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9047981-6BD9-DE5A-0A3D-4CF8BF77E6BA}"/>
              </a:ext>
            </a:extLst>
          </p:cNvPr>
          <p:cNvSpPr txBox="1"/>
          <p:nvPr/>
        </p:nvSpPr>
        <p:spPr>
          <a:xfrm>
            <a:off x="293688" y="5455335"/>
            <a:ext cx="8928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 err="1"/>
              <a:t>https</a:t>
            </a:r>
            <a:r>
              <a:rPr lang="pl-PL" dirty="0"/>
              <a:t>://</a:t>
            </a:r>
            <a:r>
              <a:rPr lang="pl-PL" dirty="0" err="1"/>
              <a:t>www.sciencedirect.com</a:t>
            </a:r>
            <a:r>
              <a:rPr lang="pl-PL" dirty="0"/>
              <a:t>/science/</a:t>
            </a:r>
            <a:r>
              <a:rPr lang="pl-PL" dirty="0" err="1"/>
              <a:t>article</a:t>
            </a:r>
            <a:r>
              <a:rPr lang="pl-PL" dirty="0"/>
              <a:t>/</a:t>
            </a:r>
            <a:r>
              <a:rPr lang="pl-PL" dirty="0" err="1"/>
              <a:t>pii</a:t>
            </a:r>
            <a:r>
              <a:rPr lang="pl-PL" dirty="0"/>
              <a:t>/S0092867415011915?via%3Dihub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C8BB607-082C-D1FA-0BC9-019FD7CA9C0B}"/>
              </a:ext>
            </a:extLst>
          </p:cNvPr>
          <p:cNvSpPr txBox="1"/>
          <p:nvPr/>
        </p:nvSpPr>
        <p:spPr>
          <a:xfrm>
            <a:off x="2305050" y="3105835"/>
            <a:ext cx="4610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 err="1"/>
              <a:t>https</a:t>
            </a:r>
            <a:r>
              <a:rPr lang="pl-PL" dirty="0"/>
              <a:t>://</a:t>
            </a:r>
            <a:r>
              <a:rPr lang="pl-PL" dirty="0" err="1"/>
              <a:t>www.sciencedirect.com</a:t>
            </a:r>
            <a:r>
              <a:rPr lang="pl-PL" dirty="0"/>
              <a:t>/science/</a:t>
            </a:r>
            <a:r>
              <a:rPr lang="pl-PL" dirty="0" err="1"/>
              <a:t>article</a:t>
            </a:r>
            <a:r>
              <a:rPr lang="pl-PL" dirty="0"/>
              <a:t>/</a:t>
            </a:r>
            <a:r>
              <a:rPr lang="pl-PL" dirty="0" err="1"/>
              <a:t>pii</a:t>
            </a:r>
            <a:r>
              <a:rPr lang="pl-PL" dirty="0"/>
              <a:t>/S0092867415011915?via%3Dihub</a:t>
            </a:r>
          </a:p>
        </p:txBody>
      </p:sp>
      <p:pic>
        <p:nvPicPr>
          <p:cNvPr id="7" name="Obraz 6">
            <a:hlinkClick r:id="rId2"/>
            <a:extLst>
              <a:ext uri="{FF2B5EF4-FFF2-40B4-BE49-F238E27FC236}">
                <a16:creationId xmlns:a16="http://schemas.microsoft.com/office/drawing/2014/main" id="{5990F262-129D-8B27-F334-D770B8521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1157070"/>
            <a:ext cx="75057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13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ctrTitle"/>
          </p:nvPr>
        </p:nvSpPr>
        <p:spPr>
          <a:xfrm>
            <a:off x="871538" y="141289"/>
            <a:ext cx="7772400" cy="91360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err="1">
                <a:latin typeface="Calibri" charset="0"/>
              </a:rPr>
              <a:t>Wielkoskalowe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err="1">
                <a:latin typeface="Calibri" charset="0"/>
              </a:rPr>
              <a:t>modele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err="1">
                <a:latin typeface="Calibri" charset="0"/>
              </a:rPr>
              <a:t>układu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err="1">
                <a:latin typeface="Calibri" charset="0"/>
              </a:rPr>
              <a:t>nerwowego</a:t>
            </a:r>
            <a:endParaRPr lang="en-US" sz="3200" dirty="0">
              <a:latin typeface="Calibri" charset="0"/>
            </a:endParaRPr>
          </a:p>
        </p:txBody>
      </p:sp>
      <p:pic>
        <p:nvPicPr>
          <p:cNvPr id="27650" name="Picture 3" descr="brainandsupercompu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406" y="3429000"/>
            <a:ext cx="4421188" cy="331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2545556" y="5279231"/>
            <a:ext cx="652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2005</a:t>
            </a:r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3505994" y="4755356"/>
            <a:ext cx="652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2008</a:t>
            </a:r>
          </a:p>
        </p:txBody>
      </p:sp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4083844" y="3891756"/>
            <a:ext cx="652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2011</a:t>
            </a:r>
          </a:p>
        </p:txBody>
      </p:sp>
      <p:sp>
        <p:nvSpPr>
          <p:cNvPr id="27654" name="TextBox 7"/>
          <p:cNvSpPr txBox="1">
            <a:spLocks noChangeArrowheads="1"/>
          </p:cNvSpPr>
          <p:nvPr/>
        </p:nvSpPr>
        <p:spPr bwMode="auto">
          <a:xfrm>
            <a:off x="4736306" y="3396456"/>
            <a:ext cx="652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2014</a:t>
            </a:r>
          </a:p>
        </p:txBody>
      </p:sp>
      <p:sp>
        <p:nvSpPr>
          <p:cNvPr id="27655" name="TextBox 8"/>
          <p:cNvSpPr txBox="1">
            <a:spLocks noChangeArrowheads="1"/>
          </p:cNvSpPr>
          <p:nvPr/>
        </p:nvSpPr>
        <p:spPr bwMode="auto">
          <a:xfrm>
            <a:off x="5842794" y="3207544"/>
            <a:ext cx="652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2023</a:t>
            </a:r>
          </a:p>
        </p:txBody>
      </p:sp>
      <p:sp>
        <p:nvSpPr>
          <p:cNvPr id="27656" name="TextBox 9"/>
          <p:cNvSpPr txBox="1">
            <a:spLocks noChangeArrowheads="1"/>
          </p:cNvSpPr>
          <p:nvPr/>
        </p:nvSpPr>
        <p:spPr bwMode="auto">
          <a:xfrm>
            <a:off x="3067844" y="6463506"/>
            <a:ext cx="625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6600"/>
                </a:solidFill>
              </a:rPr>
              <a:t>iPAD4</a:t>
            </a:r>
          </a:p>
        </p:txBody>
      </p:sp>
      <p:sp>
        <p:nvSpPr>
          <p:cNvPr id="27657" name="TextBox 10"/>
          <p:cNvSpPr txBox="1">
            <a:spLocks noChangeArrowheads="1"/>
          </p:cNvSpPr>
          <p:nvPr/>
        </p:nvSpPr>
        <p:spPr bwMode="auto">
          <a:xfrm>
            <a:off x="3536156" y="6309519"/>
            <a:ext cx="1095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6600"/>
                </a:solidFill>
              </a:rPr>
              <a:t>PlayStation4</a:t>
            </a:r>
          </a:p>
        </p:txBody>
      </p:sp>
      <p:sp>
        <p:nvSpPr>
          <p:cNvPr id="27658" name="TextBox 12"/>
          <p:cNvSpPr txBox="1">
            <a:spLocks noChangeArrowheads="1"/>
          </p:cNvSpPr>
          <p:nvPr/>
        </p:nvSpPr>
        <p:spPr bwMode="auto">
          <a:xfrm>
            <a:off x="315117" y="1054894"/>
            <a:ext cx="879675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/>
              <a:t>HUMAN BRAIN PROJECT (HBP):</a:t>
            </a:r>
            <a:r>
              <a:rPr lang="en-US" sz="1400" dirty="0"/>
              <a:t> </a:t>
            </a:r>
            <a:r>
              <a:rPr lang="en-US" sz="1400" dirty="0" err="1"/>
              <a:t>celem</a:t>
            </a:r>
            <a:r>
              <a:rPr lang="en-US" sz="1400" dirty="0"/>
              <a:t> </a:t>
            </a:r>
            <a:r>
              <a:rPr lang="en-US" sz="1400" dirty="0" err="1"/>
              <a:t>projektu</a:t>
            </a:r>
            <a:r>
              <a:rPr lang="en-US" sz="1400" dirty="0"/>
              <a:t> jest </a:t>
            </a:r>
            <a:r>
              <a:rPr lang="en-US" sz="1400" dirty="0" err="1"/>
              <a:t>symulacja</a:t>
            </a:r>
            <a:r>
              <a:rPr lang="en-US" sz="1400" dirty="0"/>
              <a:t> </a:t>
            </a:r>
            <a:r>
              <a:rPr lang="en-US" sz="1400" dirty="0" err="1"/>
              <a:t>ludzkiego</a:t>
            </a:r>
            <a:r>
              <a:rPr lang="en-US" sz="1400" dirty="0"/>
              <a:t> </a:t>
            </a:r>
            <a:r>
              <a:rPr lang="en-US" sz="1400" dirty="0" err="1"/>
              <a:t>mózgu</a:t>
            </a:r>
            <a:r>
              <a:rPr lang="en-US" sz="1400" dirty="0"/>
              <a:t> (</a:t>
            </a:r>
            <a:r>
              <a:rPr lang="en-US" sz="1400" dirty="0" err="1"/>
              <a:t>budzet</a:t>
            </a:r>
            <a:r>
              <a:rPr lang="en-US" sz="1400" dirty="0"/>
              <a:t> 1,2 </a:t>
            </a:r>
            <a:r>
              <a:rPr lang="en-US" sz="1400" dirty="0" err="1"/>
              <a:t>miliarda</a:t>
            </a:r>
            <a:r>
              <a:rPr lang="en-US" sz="1400" dirty="0"/>
              <a:t> Euro, 2013 - 2023). HBP jest </a:t>
            </a:r>
            <a:r>
              <a:rPr lang="en-US" sz="1400" dirty="0" err="1"/>
              <a:t>kontynuacja</a:t>
            </a:r>
            <a:r>
              <a:rPr lang="en-US" sz="1400" dirty="0"/>
              <a:t> </a:t>
            </a:r>
            <a:r>
              <a:rPr lang="en-US" sz="1400" dirty="0" err="1"/>
              <a:t>projektu</a:t>
            </a:r>
            <a:r>
              <a:rPr lang="en-US" sz="1400" dirty="0"/>
              <a:t> Blue Brain. </a:t>
            </a:r>
            <a:r>
              <a:rPr lang="en-US" sz="1400" dirty="0" err="1"/>
              <a:t>Spodziewany</a:t>
            </a:r>
            <a:r>
              <a:rPr lang="en-US" sz="1400" dirty="0"/>
              <a:t> </a:t>
            </a:r>
            <a:r>
              <a:rPr lang="en-US" sz="1400" dirty="0" err="1"/>
              <a:t>końcowy</a:t>
            </a:r>
            <a:r>
              <a:rPr lang="en-US" sz="1400" dirty="0"/>
              <a:t> </a:t>
            </a:r>
            <a:r>
              <a:rPr lang="en-US" sz="1400" dirty="0" err="1"/>
              <a:t>efekt</a:t>
            </a:r>
            <a:r>
              <a:rPr lang="en-US" sz="1400" dirty="0"/>
              <a:t> </a:t>
            </a:r>
            <a:r>
              <a:rPr lang="en-US" sz="1400" dirty="0" err="1"/>
              <a:t>projektu</a:t>
            </a:r>
            <a:r>
              <a:rPr lang="en-US" sz="1400" dirty="0"/>
              <a:t>: “tracking the emergence of intelligence”. </a:t>
            </a:r>
            <a:r>
              <a:rPr lang="en-US" sz="1400" dirty="0" err="1"/>
              <a:t>Juz</a:t>
            </a:r>
            <a:r>
              <a:rPr lang="en-US" sz="1400" dirty="0"/>
              <a:t> </a:t>
            </a:r>
            <a:r>
              <a:rPr lang="en-US" sz="1400" dirty="0" err="1"/>
              <a:t>rok</a:t>
            </a:r>
            <a:r>
              <a:rPr lang="en-US" sz="1400" dirty="0"/>
              <a:t> po </a:t>
            </a:r>
            <a:r>
              <a:rPr lang="en-US" sz="1400" dirty="0" err="1"/>
              <a:t>rozpoczeciu</a:t>
            </a:r>
            <a:r>
              <a:rPr lang="en-US" sz="1400" dirty="0"/>
              <a:t> </a:t>
            </a:r>
            <a:r>
              <a:rPr lang="en-US" sz="1400" dirty="0" err="1"/>
              <a:t>projektu</a:t>
            </a:r>
            <a:r>
              <a:rPr lang="en-US" sz="1400" dirty="0"/>
              <a:t> (2014) </a:t>
            </a:r>
            <a:r>
              <a:rPr lang="en-US" sz="1400" dirty="0" err="1"/>
              <a:t>pojawil</a:t>
            </a:r>
            <a:r>
              <a:rPr lang="en-US" sz="1400" dirty="0"/>
              <a:t> </a:t>
            </a:r>
            <a:r>
              <a:rPr lang="en-US" sz="1400" dirty="0" err="1"/>
              <a:t>sie</a:t>
            </a:r>
            <a:r>
              <a:rPr lang="en-US" sz="1400" dirty="0"/>
              <a:t> </a:t>
            </a:r>
            <a:r>
              <a:rPr lang="en-US" sz="1400" dirty="0" err="1"/>
              <a:t>otwarty</a:t>
            </a:r>
            <a:r>
              <a:rPr lang="en-US" sz="1400" dirty="0"/>
              <a:t> list </a:t>
            </a:r>
            <a:r>
              <a:rPr lang="en-US" sz="1400" dirty="0" err="1"/>
              <a:t>wyslany</a:t>
            </a:r>
            <a:r>
              <a:rPr lang="en-US" sz="1400" dirty="0"/>
              <a:t> </a:t>
            </a:r>
            <a:r>
              <a:rPr lang="en-US" sz="1400" dirty="0" err="1"/>
              <a:t>przez</a:t>
            </a:r>
            <a:r>
              <a:rPr lang="en-US" sz="1400" dirty="0"/>
              <a:t> 800 </a:t>
            </a:r>
            <a:r>
              <a:rPr lang="en-US" sz="1400" dirty="0" err="1"/>
              <a:t>naukowcow</a:t>
            </a:r>
            <a:r>
              <a:rPr lang="en-US" sz="1400" dirty="0"/>
              <a:t> do EU, </a:t>
            </a:r>
            <a:r>
              <a:rPr lang="en-US" sz="1400" dirty="0" err="1"/>
              <a:t>krytykujacy</a:t>
            </a:r>
            <a:r>
              <a:rPr lang="en-US" sz="1400" dirty="0"/>
              <a:t> </a:t>
            </a:r>
            <a:r>
              <a:rPr lang="en-US" sz="1400" dirty="0" err="1"/>
              <a:t>podejscie</a:t>
            </a:r>
            <a:r>
              <a:rPr lang="en-US" sz="1400" dirty="0"/>
              <a:t> HBP </a:t>
            </a:r>
            <a:r>
              <a:rPr lang="en-US" sz="1400" dirty="0" err="1"/>
              <a:t>m.in</a:t>
            </a:r>
            <a:r>
              <a:rPr lang="en-US" sz="1400" dirty="0"/>
              <a:t>. za </a:t>
            </a:r>
            <a:r>
              <a:rPr lang="en-US" sz="1400" dirty="0" err="1"/>
              <a:t>pominiecie</a:t>
            </a:r>
            <a:r>
              <a:rPr lang="en-US" sz="1400" dirty="0"/>
              <a:t> </a:t>
            </a:r>
            <a:r>
              <a:rPr lang="en-US" sz="1400" dirty="0" err="1"/>
              <a:t>badaczy</a:t>
            </a:r>
            <a:r>
              <a:rPr lang="en-US" sz="1400" dirty="0"/>
              <a:t> </a:t>
            </a:r>
            <a:r>
              <a:rPr lang="en-US" sz="1400" dirty="0" err="1"/>
              <a:t>zajmujacych</a:t>
            </a:r>
            <a:r>
              <a:rPr lang="en-US" sz="1400" dirty="0"/>
              <a:t> </a:t>
            </a:r>
            <a:r>
              <a:rPr lang="en-US" sz="1400" dirty="0" err="1"/>
              <a:t>sie</a:t>
            </a:r>
            <a:r>
              <a:rPr lang="en-US" sz="1400" dirty="0"/>
              <a:t> </a:t>
            </a:r>
            <a:r>
              <a:rPr lang="en-US" sz="1400" dirty="0" err="1"/>
              <a:t>wyzszymi</a:t>
            </a:r>
            <a:r>
              <a:rPr lang="en-US" sz="1400" dirty="0"/>
              <a:t>, </a:t>
            </a:r>
            <a:r>
              <a:rPr lang="en-US" sz="1400" dirty="0" err="1"/>
              <a:t>poznawczymi</a:t>
            </a:r>
            <a:r>
              <a:rPr lang="en-US" sz="1400" dirty="0"/>
              <a:t>, </a:t>
            </a:r>
            <a:r>
              <a:rPr lang="en-US" sz="1400" dirty="0" err="1"/>
              <a:t>funkcjami</a:t>
            </a:r>
            <a:r>
              <a:rPr lang="en-US" sz="1400" dirty="0"/>
              <a:t> </a:t>
            </a:r>
            <a:r>
              <a:rPr lang="en-US" sz="1400" dirty="0" err="1"/>
              <a:t>mózgu</a:t>
            </a:r>
            <a:r>
              <a:rPr lang="en-US" sz="1400" dirty="0"/>
              <a:t>. W </a:t>
            </a:r>
            <a:r>
              <a:rPr lang="en-US" sz="1400" dirty="0" err="1"/>
              <a:t>roku</a:t>
            </a:r>
            <a:r>
              <a:rPr lang="en-US" sz="1400" dirty="0"/>
              <a:t> 2015 Henry </a:t>
            </a:r>
            <a:r>
              <a:rPr lang="en-US" sz="1400" dirty="0" err="1"/>
              <a:t>Markram</a:t>
            </a:r>
            <a:r>
              <a:rPr lang="en-US" sz="1400" dirty="0"/>
              <a:t> </a:t>
            </a:r>
            <a:r>
              <a:rPr lang="en-US" sz="1400" dirty="0" err="1"/>
              <a:t>zostal</a:t>
            </a:r>
            <a:r>
              <a:rPr lang="en-US" sz="1400" dirty="0"/>
              <a:t> </a:t>
            </a:r>
            <a:r>
              <a:rPr lang="en-US" sz="1400" dirty="0" err="1"/>
              <a:t>odsuniety</a:t>
            </a:r>
            <a:r>
              <a:rPr lang="en-US" sz="1400" dirty="0"/>
              <a:t> od </a:t>
            </a:r>
            <a:r>
              <a:rPr lang="en-US" sz="1400" dirty="0" err="1"/>
              <a:t>kierowania</a:t>
            </a:r>
            <a:r>
              <a:rPr lang="en-US" sz="1400" dirty="0"/>
              <a:t> </a:t>
            </a:r>
            <a:r>
              <a:rPr lang="en-US" sz="1400" dirty="0" err="1"/>
              <a:t>projektem</a:t>
            </a:r>
            <a:r>
              <a:rPr lang="en-US" sz="1400" dirty="0"/>
              <a:t>, a w </a:t>
            </a:r>
            <a:r>
              <a:rPr lang="en-US" sz="1400" dirty="0" err="1"/>
              <a:t>jego</a:t>
            </a:r>
            <a:r>
              <a:rPr lang="en-US" sz="1400" dirty="0"/>
              <a:t> </a:t>
            </a:r>
            <a:r>
              <a:rPr lang="en-US" sz="1400" dirty="0" err="1"/>
              <a:t>miejsce</a:t>
            </a:r>
            <a:r>
              <a:rPr lang="en-US" sz="1400" dirty="0"/>
              <a:t> </a:t>
            </a:r>
            <a:r>
              <a:rPr lang="en-US" sz="1400" dirty="0" err="1"/>
              <a:t>pojawil</a:t>
            </a:r>
            <a:r>
              <a:rPr lang="en-US" sz="1400" dirty="0"/>
              <a:t> </a:t>
            </a:r>
            <a:r>
              <a:rPr lang="en-US" sz="1400" dirty="0" err="1"/>
              <a:t>sie</a:t>
            </a:r>
            <a:r>
              <a:rPr lang="en-US" sz="1400" dirty="0"/>
              <a:t> 22 </a:t>
            </a:r>
            <a:r>
              <a:rPr lang="en-US" sz="1400" dirty="0" err="1"/>
              <a:t>osobowy</a:t>
            </a:r>
            <a:r>
              <a:rPr lang="en-US" sz="1400" dirty="0"/>
              <a:t> </a:t>
            </a:r>
            <a:r>
              <a:rPr lang="en-US" sz="1400" dirty="0" err="1"/>
              <a:t>zarząd</a:t>
            </a:r>
            <a:r>
              <a:rPr lang="en-US" sz="1400" dirty="0"/>
              <a:t>. </a:t>
            </a:r>
            <a:r>
              <a:rPr lang="en-US" sz="1400" dirty="0" err="1"/>
              <a:t>Cel</a:t>
            </a:r>
            <a:r>
              <a:rPr lang="en-US" sz="1400" dirty="0"/>
              <a:t> </a:t>
            </a:r>
            <a:r>
              <a:rPr lang="en-US" sz="1400" dirty="0" err="1"/>
              <a:t>projektu</a:t>
            </a:r>
            <a:r>
              <a:rPr lang="en-US" sz="1400" dirty="0"/>
              <a:t> </a:t>
            </a:r>
            <a:r>
              <a:rPr lang="en-US" sz="1400" dirty="0" err="1"/>
              <a:t>zostal</a:t>
            </a:r>
            <a:r>
              <a:rPr lang="en-US" sz="1400" dirty="0"/>
              <a:t> (</a:t>
            </a:r>
            <a:r>
              <a:rPr lang="en-US" sz="1400" dirty="0" err="1"/>
              <a:t>nieoficjalnie</a:t>
            </a:r>
            <a:r>
              <a:rPr lang="en-US" sz="1400" dirty="0"/>
              <a:t>) </a:t>
            </a:r>
            <a:r>
              <a:rPr lang="en-US" sz="1400" dirty="0" err="1"/>
              <a:t>przeformulowany</a:t>
            </a:r>
            <a:r>
              <a:rPr lang="en-US" sz="1400" dirty="0"/>
              <a:t> (np. Wiki)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rozwoj</a:t>
            </a:r>
            <a:r>
              <a:rPr lang="en-US" sz="1400" dirty="0"/>
              <a:t> </a:t>
            </a:r>
            <a:r>
              <a:rPr lang="en-US" sz="1400" dirty="0" err="1"/>
              <a:t>infrastruktury</a:t>
            </a:r>
            <a:r>
              <a:rPr lang="en-US" sz="1400" dirty="0"/>
              <a:t> </a:t>
            </a:r>
            <a:r>
              <a:rPr lang="en-US" sz="1400" dirty="0" err="1"/>
              <a:t>badawczej</a:t>
            </a:r>
            <a:r>
              <a:rPr lang="en-US" sz="1400" dirty="0"/>
              <a:t> </a:t>
            </a:r>
            <a:r>
              <a:rPr lang="en-US" sz="1400" dirty="0" err="1"/>
              <a:t>opartej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pl-PL" sz="1400" dirty="0"/>
              <a:t>technologii informacyjno-telekomunikacyjnej, </a:t>
            </a:r>
            <a:r>
              <a:rPr lang="pl-PL" sz="1400" dirty="0" err="1"/>
              <a:t>sluzacej</a:t>
            </a:r>
            <a:r>
              <a:rPr lang="pl-PL" sz="1400" dirty="0"/>
              <a:t> do </a:t>
            </a:r>
            <a:r>
              <a:rPr lang="en-US" sz="1400" dirty="0" err="1"/>
              <a:t>badania</a:t>
            </a:r>
            <a:r>
              <a:rPr lang="en-US" sz="1400" dirty="0"/>
              <a:t> </a:t>
            </a:r>
            <a:r>
              <a:rPr lang="en-US" sz="1400" dirty="0" err="1"/>
              <a:t>mozgu</a:t>
            </a:r>
            <a:r>
              <a:rPr lang="en-US" sz="1400" dirty="0"/>
              <a:t>. </a:t>
            </a:r>
            <a:r>
              <a:rPr lang="en-US" sz="1400" dirty="0" err="1"/>
              <a:t>Kontynuacją</a:t>
            </a:r>
            <a:r>
              <a:rPr lang="en-US" sz="1400" dirty="0"/>
              <a:t> HBP jest </a:t>
            </a:r>
            <a:r>
              <a:rPr lang="en-US" sz="1400" dirty="0" err="1"/>
              <a:t>platforma</a:t>
            </a:r>
            <a:r>
              <a:rPr lang="en-US" sz="1400" dirty="0"/>
              <a:t> </a:t>
            </a:r>
            <a:r>
              <a:rPr lang="en-US" sz="1400" dirty="0" err="1"/>
              <a:t>Ebrains</a:t>
            </a:r>
            <a:r>
              <a:rPr lang="en-US" sz="1400" dirty="0"/>
              <a:t> – </a:t>
            </a:r>
            <a:r>
              <a:rPr lang="en-US" sz="1400" dirty="0" err="1"/>
              <a:t>narzędzie</a:t>
            </a:r>
            <a:r>
              <a:rPr lang="en-US" sz="1400" dirty="0"/>
              <a:t> do </a:t>
            </a:r>
            <a:r>
              <a:rPr lang="en-US" sz="1400" dirty="0" err="1"/>
              <a:t>analizy</a:t>
            </a:r>
            <a:r>
              <a:rPr lang="en-US" sz="1400" dirty="0"/>
              <a:t>, </a:t>
            </a:r>
            <a:r>
              <a:rPr lang="en-US" sz="1400" dirty="0" err="1"/>
              <a:t>wymiany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intergracji</a:t>
            </a:r>
            <a:r>
              <a:rPr lang="en-US" sz="1400" dirty="0"/>
              <a:t> </a:t>
            </a:r>
            <a:r>
              <a:rPr lang="en-US" sz="1400" dirty="0" err="1"/>
              <a:t>danych</a:t>
            </a:r>
            <a:r>
              <a:rPr lang="en-US" sz="1400" dirty="0"/>
              <a:t> </a:t>
            </a:r>
            <a:r>
              <a:rPr lang="en-US" sz="1400" dirty="0" err="1"/>
              <a:t>oraz</a:t>
            </a:r>
            <a:r>
              <a:rPr lang="en-US" sz="1400" dirty="0"/>
              <a:t> do </a:t>
            </a:r>
            <a:r>
              <a:rPr lang="en-US" sz="1400" dirty="0" err="1"/>
              <a:t>symulacji</a:t>
            </a:r>
            <a:r>
              <a:rPr lang="en-US" sz="1400" dirty="0"/>
              <a:t> </a:t>
            </a:r>
            <a:r>
              <a:rPr lang="en-US" sz="1400" dirty="0" err="1"/>
              <a:t>mózgu</a:t>
            </a:r>
            <a:r>
              <a:rPr lang="en-US" sz="1400" dirty="0"/>
              <a:t>. </a:t>
            </a:r>
          </a:p>
        </p:txBody>
      </p:sp>
      <p:sp>
        <p:nvSpPr>
          <p:cNvPr id="27659" name="TextBox 13"/>
          <p:cNvSpPr txBox="1">
            <a:spLocks noChangeArrowheads="1"/>
          </p:cNvSpPr>
          <p:nvPr/>
        </p:nvSpPr>
        <p:spPr bwMode="auto">
          <a:xfrm>
            <a:off x="3198019" y="5495131"/>
            <a:ext cx="703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6600"/>
                </a:solidFill>
              </a:rPr>
              <a:t>x</a:t>
            </a:r>
          </a:p>
        </p:txBody>
      </p:sp>
      <p:sp>
        <p:nvSpPr>
          <p:cNvPr id="27660" name="Rectangle 14"/>
          <p:cNvSpPr>
            <a:spLocks noChangeArrowheads="1"/>
          </p:cNvSpPr>
          <p:nvPr/>
        </p:nvSpPr>
        <p:spPr bwMode="auto">
          <a:xfrm flipH="1">
            <a:off x="3693319" y="5198269"/>
            <a:ext cx="288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rgbClr val="FF6600"/>
                </a:solidFill>
              </a:rPr>
              <a:t>x</a:t>
            </a:r>
          </a:p>
        </p:txBody>
      </p:sp>
      <p:sp>
        <p:nvSpPr>
          <p:cNvPr id="27661" name="TextBox 2"/>
          <p:cNvSpPr txBox="1">
            <a:spLocks noChangeArrowheads="1"/>
          </p:cNvSpPr>
          <p:nvPr/>
        </p:nvSpPr>
        <p:spPr bwMode="auto">
          <a:xfrm>
            <a:off x="5214144" y="6341269"/>
            <a:ext cx="1281112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Computing speed</a:t>
            </a:r>
          </a:p>
        </p:txBody>
      </p:sp>
      <p:sp>
        <p:nvSpPr>
          <p:cNvPr id="27662" name="TextBox 15"/>
          <p:cNvSpPr txBox="1">
            <a:spLocks noChangeArrowheads="1"/>
          </p:cNvSpPr>
          <p:nvPr/>
        </p:nvSpPr>
        <p:spPr bwMode="auto">
          <a:xfrm>
            <a:off x="2045494" y="3753644"/>
            <a:ext cx="1608137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Memory requirements</a:t>
            </a:r>
          </a:p>
        </p:txBody>
      </p:sp>
    </p:spTree>
    <p:extLst>
      <p:ext uri="{BB962C8B-B14F-4D97-AF65-F5344CB8AC3E}">
        <p14:creationId xmlns:p14="http://schemas.microsoft.com/office/powerpoint/2010/main" val="795027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1416" y="141361"/>
            <a:ext cx="7772400" cy="788279"/>
          </a:xfrm>
        </p:spPr>
        <p:txBody>
          <a:bodyPr>
            <a:normAutofit/>
          </a:bodyPr>
          <a:lstStyle/>
          <a:p>
            <a:r>
              <a:rPr lang="en-US" sz="3200" dirty="0" err="1"/>
              <a:t>Mózg</a:t>
            </a:r>
            <a:r>
              <a:rPr lang="en-US" sz="3200" dirty="0"/>
              <a:t> vs. </a:t>
            </a:r>
            <a:r>
              <a:rPr lang="en-US" sz="3200" dirty="0" err="1"/>
              <a:t>komputer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62" y="1611386"/>
            <a:ext cx="8439597" cy="4937368"/>
          </a:xfrm>
        </p:spPr>
        <p:txBody>
          <a:bodyPr>
            <a:normAutofit/>
          </a:bodyPr>
          <a:lstStyle/>
          <a:p>
            <a:pPr algn="l"/>
            <a:endParaRPr lang="en-US" sz="1600" dirty="0">
              <a:effectLst/>
            </a:endParaRPr>
          </a:p>
          <a:p>
            <a:pPr algn="l"/>
            <a:endParaRPr lang="en-US" sz="1600" dirty="0">
              <a:effectLst/>
            </a:endParaRPr>
          </a:p>
          <a:p>
            <a:pPr algn="l"/>
            <a:endParaRPr lang="en-US" sz="1600" dirty="0"/>
          </a:p>
          <a:p>
            <a:pPr algn="l"/>
            <a:endParaRPr lang="en-US" sz="1600" dirty="0">
              <a:effectLst/>
            </a:endParaRPr>
          </a:p>
          <a:p>
            <a:pPr algn="l"/>
            <a:endParaRPr lang="pl-PL" sz="1600" dirty="0"/>
          </a:p>
          <a:p>
            <a:pPr algn="l"/>
            <a:endParaRPr lang="en-US" b="1" dirty="0"/>
          </a:p>
          <a:p>
            <a:endParaRPr lang="en-US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8958A8B-87AB-5B41-87C2-B93AEC329B77}"/>
              </a:ext>
            </a:extLst>
          </p:cNvPr>
          <p:cNvSpPr txBox="1"/>
          <p:nvPr/>
        </p:nvSpPr>
        <p:spPr>
          <a:xfrm>
            <a:off x="6108884" y="2202633"/>
            <a:ext cx="276795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Dzisiejsze komputery  pracują według zasad wymyślonych ponad 75 lat temu (von Neumann, 1945). Przesyłanie danych przez przewody pomiędzy procesorem i pamięcią w komputerach powoduje ograniczenia w wydajności oraz  wydzielanie ciepła.</a:t>
            </a:r>
          </a:p>
          <a:p>
            <a:r>
              <a:rPr lang="pl-PL" sz="1400" dirty="0"/>
              <a:t>W mózgu zarówno pamięć, jak i obliczenia znajdują się w tym samym miejscu – w połączeniach synaptycznych.</a:t>
            </a:r>
            <a:endParaRPr lang="en-US" sz="1400" dirty="0"/>
          </a:p>
          <a:p>
            <a:r>
              <a:rPr lang="en-US" sz="1400" dirty="0"/>
              <a:t>Robot z </a:t>
            </a:r>
            <a:r>
              <a:rPr lang="en-US" sz="1400" dirty="0" err="1"/>
              <a:t>procesorem</a:t>
            </a:r>
            <a:r>
              <a:rPr lang="en-US" sz="1400" dirty="0"/>
              <a:t> o </a:t>
            </a:r>
            <a:r>
              <a:rPr lang="en-US" sz="1400" dirty="0" err="1"/>
              <a:t>mocy</a:t>
            </a:r>
            <a:r>
              <a:rPr lang="en-US" sz="1400" dirty="0"/>
              <a:t> </a:t>
            </a:r>
            <a:r>
              <a:rPr lang="en-US" sz="1400" dirty="0" err="1"/>
              <a:t>obliczeniowej</a:t>
            </a:r>
            <a:r>
              <a:rPr lang="en-US" sz="1400" dirty="0"/>
              <a:t> </a:t>
            </a:r>
            <a:r>
              <a:rPr lang="en-US" sz="1400" dirty="0" err="1"/>
              <a:t>ludzkiego</a:t>
            </a:r>
            <a:r>
              <a:rPr lang="en-US" sz="1400" dirty="0"/>
              <a:t> </a:t>
            </a:r>
            <a:r>
              <a:rPr lang="en-US" sz="1400" dirty="0" err="1"/>
              <a:t>mózgu</a:t>
            </a:r>
            <a:r>
              <a:rPr lang="en-US" sz="1400" dirty="0"/>
              <a:t> </a:t>
            </a:r>
            <a:r>
              <a:rPr lang="en-US" sz="1400" dirty="0" err="1"/>
              <a:t>wymagałby</a:t>
            </a:r>
            <a:r>
              <a:rPr lang="en-US" sz="1400" dirty="0"/>
              <a:t> </a:t>
            </a:r>
            <a:r>
              <a:rPr lang="en-US" sz="1400" dirty="0" err="1"/>
              <a:t>zasilania</a:t>
            </a:r>
            <a:r>
              <a:rPr lang="en-US" sz="1400" dirty="0"/>
              <a:t> 10-20 MW. </a:t>
            </a:r>
            <a:r>
              <a:rPr lang="en-US" sz="1400" dirty="0" err="1"/>
              <a:t>Mała</a:t>
            </a:r>
            <a:r>
              <a:rPr lang="en-US" sz="1400" dirty="0"/>
              <a:t> </a:t>
            </a:r>
            <a:r>
              <a:rPr lang="en-US" sz="1400" dirty="0" err="1"/>
              <a:t>elektrownia</a:t>
            </a:r>
            <a:r>
              <a:rPr lang="en-US" sz="1400" dirty="0"/>
              <a:t> </a:t>
            </a:r>
            <a:r>
              <a:rPr lang="en-US" sz="1400" dirty="0" err="1"/>
              <a:t>wodna</a:t>
            </a:r>
            <a:r>
              <a:rPr lang="en-US" sz="1400" dirty="0"/>
              <a:t> </a:t>
            </a:r>
            <a:r>
              <a:rPr lang="en-US" sz="1400" dirty="0" err="1"/>
              <a:t>wytwarza</a:t>
            </a:r>
            <a:r>
              <a:rPr lang="en-US" sz="1400" dirty="0"/>
              <a:t> </a:t>
            </a:r>
            <a:r>
              <a:rPr lang="en-US" sz="1400" dirty="0" err="1"/>
              <a:t>moc</a:t>
            </a:r>
            <a:r>
              <a:rPr lang="en-US" sz="1400" dirty="0"/>
              <a:t> 10 MW. </a:t>
            </a:r>
          </a:p>
        </p:txBody>
      </p:sp>
      <p:pic>
        <p:nvPicPr>
          <p:cNvPr id="1026" name="Picture 2" descr="Infographic Brain Like Computers Provide More Computer Power | The  Scientist Magazine®">
            <a:extLst>
              <a:ext uri="{FF2B5EF4-FFF2-40B4-BE49-F238E27FC236}">
                <a16:creationId xmlns:a16="http://schemas.microsoft.com/office/drawing/2014/main" id="{364AE4C1-494A-5E46-8C14-46DAB0752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6" y="1637616"/>
            <a:ext cx="4643938" cy="471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04706C3-B18C-954F-97A0-FD00BAE09B9C}"/>
              </a:ext>
            </a:extLst>
          </p:cNvPr>
          <p:cNvSpPr txBox="1"/>
          <p:nvPr/>
        </p:nvSpPr>
        <p:spPr>
          <a:xfrm>
            <a:off x="1386840" y="6374297"/>
            <a:ext cx="1364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The Scientist, 2019</a:t>
            </a:r>
          </a:p>
        </p:txBody>
      </p:sp>
    </p:spTree>
    <p:extLst>
      <p:ext uri="{BB962C8B-B14F-4D97-AF65-F5344CB8AC3E}">
        <p14:creationId xmlns:p14="http://schemas.microsoft.com/office/powerpoint/2010/main" val="256477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1416" y="313348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err="1"/>
              <a:t>Materiały</a:t>
            </a:r>
            <a:r>
              <a:rPr lang="en-US" sz="3200" dirty="0"/>
              <a:t> do </a:t>
            </a:r>
            <a:r>
              <a:rPr lang="en-US" sz="3200" dirty="0" err="1"/>
              <a:t>zajec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455" y="1783373"/>
            <a:ext cx="8286465" cy="850515"/>
          </a:xfrm>
        </p:spPr>
        <p:txBody>
          <a:bodyPr>
            <a:normAutofit/>
          </a:bodyPr>
          <a:lstStyle/>
          <a:p>
            <a:pPr algn="l"/>
            <a:r>
              <a:rPr lang="pl-PL" dirty="0"/>
              <a:t>http://</a:t>
            </a:r>
            <a:r>
              <a:rPr lang="pl-PL" dirty="0" err="1"/>
              <a:t>www.fuw.edu.pl</a:t>
            </a:r>
            <a:r>
              <a:rPr lang="pl-PL" dirty="0"/>
              <a:t>/~</a:t>
            </a:r>
            <a:r>
              <a:rPr lang="pl-PL" dirty="0" err="1"/>
              <a:t>suffa</a:t>
            </a:r>
            <a:r>
              <a:rPr lang="pl-PL" dirty="0"/>
              <a:t>/Modelowanie/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312" y="2802009"/>
            <a:ext cx="6000140" cy="363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67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1416" y="141361"/>
            <a:ext cx="7772400" cy="788279"/>
          </a:xfrm>
        </p:spPr>
        <p:txBody>
          <a:bodyPr>
            <a:normAutofit/>
          </a:bodyPr>
          <a:lstStyle/>
          <a:p>
            <a:r>
              <a:rPr lang="en-US" sz="3200" dirty="0" err="1"/>
              <a:t>Mózg</a:t>
            </a:r>
            <a:r>
              <a:rPr lang="en-US" sz="3200" dirty="0"/>
              <a:t> vs. </a:t>
            </a:r>
            <a:r>
              <a:rPr lang="en-US" sz="3200" dirty="0" err="1"/>
              <a:t>komputer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8564" y="1417886"/>
            <a:ext cx="2455436" cy="4937368"/>
          </a:xfrm>
        </p:spPr>
        <p:txBody>
          <a:bodyPr>
            <a:normAutofit/>
          </a:bodyPr>
          <a:lstStyle/>
          <a:p>
            <a:r>
              <a:rPr lang="pl-PL" sz="1400" dirty="0">
                <a:solidFill>
                  <a:schemeClr val="tx1"/>
                </a:solidFill>
                <a:effectLst/>
                <a:cs typeface="Gill Sans" panose="020B0502020104020203" pitchFamily="34" charset="-79"/>
              </a:rPr>
              <a:t>Ludzki mózg: </a:t>
            </a:r>
          </a:p>
          <a:p>
            <a:endParaRPr lang="pl-PL" sz="1400" dirty="0">
              <a:solidFill>
                <a:schemeClr val="tx1"/>
              </a:solidFill>
              <a:effectLst/>
              <a:cs typeface="Gill Sans" panose="020B0502020104020203" pitchFamily="34" charset="-79"/>
            </a:endParaRPr>
          </a:p>
          <a:p>
            <a:endParaRPr lang="pl-PL" sz="1400" dirty="0">
              <a:solidFill>
                <a:schemeClr val="tx1"/>
              </a:solidFill>
              <a:cs typeface="Gill Sans" panose="020B0502020104020203" pitchFamily="34" charset="-79"/>
            </a:endParaRPr>
          </a:p>
          <a:p>
            <a:r>
              <a:rPr lang="pl-PL" sz="1400" dirty="0">
                <a:solidFill>
                  <a:schemeClr val="tx1"/>
                </a:solidFill>
                <a:effectLst/>
                <a:cs typeface="Gill Sans" panose="020B0502020104020203" pitchFamily="34" charset="-79"/>
              </a:rPr>
              <a:t>10</a:t>
            </a:r>
            <a:r>
              <a:rPr lang="pl-PL" sz="1400" baseline="30000" dirty="0">
                <a:solidFill>
                  <a:schemeClr val="tx1"/>
                </a:solidFill>
                <a:effectLst/>
                <a:cs typeface="Gill Sans" panose="020B0502020104020203" pitchFamily="34" charset="-79"/>
              </a:rPr>
              <a:t>14</a:t>
            </a:r>
            <a:r>
              <a:rPr lang="pl-PL" sz="1400" dirty="0">
                <a:solidFill>
                  <a:schemeClr val="tx1"/>
                </a:solidFill>
                <a:effectLst/>
                <a:cs typeface="Gill Sans" panose="020B0502020104020203" pitchFamily="34" charset="-79"/>
              </a:rPr>
              <a:t> połączeń</a:t>
            </a:r>
          </a:p>
          <a:p>
            <a:endParaRPr lang="pl-PL" sz="1400" dirty="0">
              <a:solidFill>
                <a:schemeClr val="tx1"/>
              </a:solidFill>
              <a:effectLst/>
              <a:cs typeface="Gill Sans" panose="020B0502020104020203" pitchFamily="34" charset="-79"/>
            </a:endParaRPr>
          </a:p>
          <a:p>
            <a:r>
              <a:rPr lang="pl-PL" sz="1400" dirty="0">
                <a:solidFill>
                  <a:schemeClr val="tx1"/>
                </a:solidFill>
                <a:effectLst/>
                <a:cs typeface="Gill Sans" panose="020B0502020104020203" pitchFamily="34" charset="-79"/>
              </a:rPr>
              <a:t>10 </a:t>
            </a:r>
            <a:r>
              <a:rPr lang="pl-PL" sz="1400" dirty="0" err="1">
                <a:solidFill>
                  <a:schemeClr val="tx1"/>
                </a:solidFill>
                <a:effectLst/>
                <a:cs typeface="Gill Sans" panose="020B0502020104020203" pitchFamily="34" charset="-79"/>
              </a:rPr>
              <a:t>Hz</a:t>
            </a:r>
            <a:r>
              <a:rPr lang="pl-PL" sz="1400" dirty="0">
                <a:solidFill>
                  <a:schemeClr val="tx1"/>
                </a:solidFill>
                <a:effectLst/>
                <a:cs typeface="Gill Sans" panose="020B0502020104020203" pitchFamily="34" charset="-79"/>
              </a:rPr>
              <a:t> - średnia częstość generacji impulsów</a:t>
            </a:r>
          </a:p>
          <a:p>
            <a:endParaRPr lang="pl-PL" sz="1400" dirty="0">
              <a:solidFill>
                <a:schemeClr val="tx1"/>
              </a:solidFill>
              <a:effectLst/>
              <a:cs typeface="Gill Sans" panose="020B0502020104020203" pitchFamily="34" charset="-79"/>
            </a:endParaRPr>
          </a:p>
          <a:p>
            <a:r>
              <a:rPr lang="pl-PL" sz="1400" dirty="0">
                <a:solidFill>
                  <a:schemeClr val="tx1"/>
                </a:solidFill>
                <a:effectLst/>
                <a:cs typeface="Gill Sans" panose="020B0502020104020203" pitchFamily="34" charset="-79"/>
              </a:rPr>
              <a:t>10</a:t>
            </a:r>
            <a:r>
              <a:rPr lang="pl-PL" sz="1400" baseline="30000" dirty="0">
                <a:solidFill>
                  <a:schemeClr val="tx1"/>
                </a:solidFill>
                <a:effectLst/>
                <a:cs typeface="Gill Sans" panose="020B0502020104020203" pitchFamily="34" charset="-79"/>
              </a:rPr>
              <a:t>15</a:t>
            </a:r>
            <a:r>
              <a:rPr lang="pl-PL" sz="1400" dirty="0">
                <a:solidFill>
                  <a:schemeClr val="tx1"/>
                </a:solidFill>
                <a:effectLst/>
                <a:cs typeface="Gill Sans" panose="020B0502020104020203" pitchFamily="34" charset="-79"/>
              </a:rPr>
              <a:t> operacji/s </a:t>
            </a:r>
          </a:p>
          <a:p>
            <a:r>
              <a:rPr lang="pl-PL" sz="1400" dirty="0">
                <a:solidFill>
                  <a:schemeClr val="tx1"/>
                </a:solidFill>
                <a:effectLst/>
                <a:cs typeface="Gill Sans" panose="020B0502020104020203" pitchFamily="34" charset="-79"/>
              </a:rPr>
              <a:t>(1000 </a:t>
            </a:r>
            <a:r>
              <a:rPr lang="pl-PL" sz="1400" dirty="0" err="1">
                <a:solidFill>
                  <a:schemeClr val="tx1"/>
                </a:solidFill>
                <a:effectLst/>
                <a:cs typeface="Gill Sans" panose="020B0502020104020203" pitchFamily="34" charset="-79"/>
              </a:rPr>
              <a:t>petaFLOPS</a:t>
            </a:r>
            <a:r>
              <a:rPr lang="pl-PL" sz="1400" dirty="0">
                <a:solidFill>
                  <a:schemeClr val="tx1"/>
                </a:solidFill>
                <a:effectLst/>
                <a:cs typeface="Gill Sans" panose="020B0502020104020203" pitchFamily="34" charset="-79"/>
              </a:rPr>
              <a:t>)</a:t>
            </a:r>
          </a:p>
          <a:p>
            <a:endParaRPr lang="pl-PL" sz="1400" dirty="0">
              <a:solidFill>
                <a:schemeClr val="tx1"/>
              </a:solidFill>
              <a:cs typeface="Gill Sans" panose="020B0502020104020203" pitchFamily="34" charset="-79"/>
            </a:endParaRPr>
          </a:p>
          <a:p>
            <a:r>
              <a:rPr lang="pl-PL" sz="1400" dirty="0">
                <a:solidFill>
                  <a:schemeClr val="tx1"/>
                </a:solidFill>
                <a:cs typeface="Gill Sans" panose="020B0502020104020203" pitchFamily="34" charset="-79"/>
              </a:rPr>
              <a:t>20 W</a:t>
            </a:r>
            <a:endParaRPr lang="pl-PL" sz="1400" dirty="0">
              <a:solidFill>
                <a:schemeClr val="tx1"/>
              </a:solidFill>
              <a:effectLst/>
              <a:cs typeface="Gill Sans" panose="020B0502020104020203" pitchFamily="34" charset="-79"/>
            </a:endParaRPr>
          </a:p>
          <a:p>
            <a:r>
              <a:rPr lang="pl-PL" sz="1400" dirty="0">
                <a:solidFill>
                  <a:schemeClr val="tx1"/>
                </a:solidFill>
                <a:effectLst/>
                <a:cs typeface="Gill Sans" panose="020B0502020104020203" pitchFamily="34" charset="-79"/>
              </a:rPr>
              <a:t> </a:t>
            </a:r>
          </a:p>
          <a:p>
            <a:endParaRPr lang="en-US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A3B2CF5-71AE-22F8-3B74-E1429510E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260" y="929640"/>
            <a:ext cx="3659304" cy="5928360"/>
          </a:xfrm>
          <a:prstGeom prst="rect">
            <a:avLst/>
          </a:prstGeom>
        </p:spPr>
      </p:pic>
      <p:pic>
        <p:nvPicPr>
          <p:cNvPr id="11" name="Picture 2" descr="Frontier supercomputer.">
            <a:extLst>
              <a:ext uri="{FF2B5EF4-FFF2-40B4-BE49-F238E27FC236}">
                <a16:creationId xmlns:a16="http://schemas.microsoft.com/office/drawing/2014/main" id="{E5E742F8-5654-8810-3641-995671BBF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24" y="2213910"/>
            <a:ext cx="2415822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C88530A-77F9-C914-7B0A-F33F480E8933}"/>
              </a:ext>
            </a:extLst>
          </p:cNvPr>
          <p:cNvSpPr txBox="1"/>
          <p:nvPr/>
        </p:nvSpPr>
        <p:spPr>
          <a:xfrm>
            <a:off x="490446" y="3893820"/>
            <a:ext cx="231034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/>
              <a:t>1206 </a:t>
            </a:r>
            <a:r>
              <a:rPr lang="pl-PL" sz="1400" dirty="0" err="1"/>
              <a:t>petaFLOPS</a:t>
            </a:r>
            <a:endParaRPr lang="pl-PL" sz="1400" dirty="0"/>
          </a:p>
          <a:p>
            <a:endParaRPr lang="pl-PL" sz="1400" dirty="0"/>
          </a:p>
          <a:p>
            <a:r>
              <a:rPr lang="pl-PL" sz="1400" dirty="0"/>
              <a:t>22,7 MW</a:t>
            </a:r>
          </a:p>
          <a:p>
            <a:endParaRPr lang="pl-PL" sz="1400" dirty="0"/>
          </a:p>
          <a:p>
            <a:r>
              <a:rPr lang="pl-PL" sz="1400" dirty="0"/>
              <a:t>600 mln USD</a:t>
            </a:r>
          </a:p>
          <a:p>
            <a:endParaRPr lang="pl-PL" sz="1400" dirty="0"/>
          </a:p>
          <a:p>
            <a:r>
              <a:rPr lang="pl-PL" sz="1400" dirty="0"/>
              <a:t>Symulacja 1 roku klimatu zajmuje 1 dzien. 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4CBA59C-EA09-57D9-A1A0-85090A863185}"/>
              </a:ext>
            </a:extLst>
          </p:cNvPr>
          <p:cNvSpPr txBox="1"/>
          <p:nvPr/>
        </p:nvSpPr>
        <p:spPr>
          <a:xfrm>
            <a:off x="690048" y="1438772"/>
            <a:ext cx="1929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/>
              <a:t>Frontier</a:t>
            </a:r>
            <a:r>
              <a:rPr lang="pl-PL" sz="1400" dirty="0"/>
              <a:t> </a:t>
            </a:r>
            <a:r>
              <a:rPr lang="pl-PL" sz="1400" dirty="0" err="1"/>
              <a:t>supercomputer</a:t>
            </a:r>
            <a:endParaRPr lang="pl-PL" sz="1400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5C5E511-69F1-4182-28D8-6950EF5FE76E}"/>
              </a:ext>
            </a:extLst>
          </p:cNvPr>
          <p:cNvSpPr txBox="1"/>
          <p:nvPr/>
        </p:nvSpPr>
        <p:spPr>
          <a:xfrm>
            <a:off x="446824" y="5709702"/>
            <a:ext cx="23486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/>
              <a:t>https</a:t>
            </a:r>
            <a:r>
              <a:rPr lang="pl-PL" sz="1400" dirty="0"/>
              <a:t>://</a:t>
            </a:r>
            <a:r>
              <a:rPr lang="pl-PL" sz="1400" dirty="0" err="1"/>
              <a:t>www.livescience.com</a:t>
            </a:r>
            <a:r>
              <a:rPr lang="pl-PL" sz="1400" dirty="0"/>
              <a:t>/</a:t>
            </a:r>
            <a:r>
              <a:rPr lang="pl-PL" sz="1400" dirty="0" err="1"/>
              <a:t>technology</a:t>
            </a:r>
            <a:r>
              <a:rPr lang="pl-PL" sz="1400" dirty="0"/>
              <a:t>/</a:t>
            </a:r>
            <a:r>
              <a:rPr lang="pl-PL" sz="1400" dirty="0" err="1"/>
              <a:t>computing</a:t>
            </a:r>
            <a:r>
              <a:rPr lang="pl-PL" sz="1400" dirty="0"/>
              <a:t>/top-7-most-powerful-supercomputers-in-the-world-right-now</a:t>
            </a:r>
          </a:p>
        </p:txBody>
      </p:sp>
    </p:spTree>
    <p:extLst>
      <p:ext uri="{BB962C8B-B14F-4D97-AF65-F5344CB8AC3E}">
        <p14:creationId xmlns:p14="http://schemas.microsoft.com/office/powerpoint/2010/main" val="3857675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ctrTitle"/>
          </p:nvPr>
        </p:nvSpPr>
        <p:spPr>
          <a:xfrm>
            <a:off x="871538" y="141288"/>
            <a:ext cx="7772400" cy="75424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Calibri" charset="0"/>
              </a:rPr>
              <a:t>DARPA </a:t>
            </a:r>
            <a:r>
              <a:rPr lang="en-US" dirty="0" err="1">
                <a:latin typeface="Calibri" charset="0"/>
              </a:rPr>
              <a:t>SyNAPSE</a:t>
            </a:r>
            <a:r>
              <a:rPr lang="en-US" dirty="0">
                <a:latin typeface="Calibri" charset="0"/>
              </a:rPr>
              <a:t> Program</a:t>
            </a:r>
          </a:p>
        </p:txBody>
      </p:sp>
      <p:sp>
        <p:nvSpPr>
          <p:cNvPr id="29698" name="Rectangle 7"/>
          <p:cNvSpPr>
            <a:spLocks noChangeArrowheads="1"/>
          </p:cNvSpPr>
          <p:nvPr/>
        </p:nvSpPr>
        <p:spPr bwMode="auto">
          <a:xfrm>
            <a:off x="436563" y="1009323"/>
            <a:ext cx="82073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 err="1"/>
              <a:t>SyNAPSE</a:t>
            </a:r>
            <a:r>
              <a:rPr lang="en-US" dirty="0"/>
              <a:t> - Systems of </a:t>
            </a:r>
            <a:r>
              <a:rPr lang="en-US" dirty="0" err="1"/>
              <a:t>Neuromorphic</a:t>
            </a:r>
            <a:r>
              <a:rPr lang="en-US" dirty="0"/>
              <a:t> Adaptive Plastic Scalable Electronics</a:t>
            </a:r>
          </a:p>
          <a:p>
            <a:r>
              <a:rPr lang="en-US" dirty="0"/>
              <a:t>W </a:t>
            </a:r>
            <a:r>
              <a:rPr lang="en-US" dirty="0" err="1"/>
              <a:t>latach</a:t>
            </a:r>
            <a:r>
              <a:rPr lang="en-US" dirty="0"/>
              <a:t> 2008 – 2016 (</a:t>
            </a:r>
            <a:r>
              <a:rPr lang="en-US" dirty="0" err="1"/>
              <a:t>budzet</a:t>
            </a:r>
            <a:r>
              <a:rPr lang="en-US" dirty="0"/>
              <a:t> 102 </a:t>
            </a:r>
            <a:r>
              <a:rPr lang="en-US" dirty="0" err="1"/>
              <a:t>miliony</a:t>
            </a:r>
            <a:r>
              <a:rPr lang="en-US" dirty="0"/>
              <a:t> USD )</a:t>
            </a:r>
          </a:p>
          <a:p>
            <a:r>
              <a:rPr lang="en-US" dirty="0" err="1"/>
              <a:t>stworzono</a:t>
            </a:r>
            <a:r>
              <a:rPr lang="en-US" dirty="0"/>
              <a:t> model 5*10</a:t>
            </a:r>
            <a:r>
              <a:rPr lang="en-US" baseline="30000" dirty="0"/>
              <a:t>11</a:t>
            </a:r>
            <a:r>
              <a:rPr lang="en-US" dirty="0"/>
              <a:t> </a:t>
            </a:r>
            <a:r>
              <a:rPr lang="en-US" dirty="0" err="1"/>
              <a:t>neuronow</a:t>
            </a:r>
            <a:r>
              <a:rPr lang="en-US" dirty="0"/>
              <a:t> (5 </a:t>
            </a:r>
            <a:r>
              <a:rPr lang="en-US" dirty="0" err="1"/>
              <a:t>razy</a:t>
            </a:r>
            <a:r>
              <a:rPr lang="en-US" dirty="0"/>
              <a:t> </a:t>
            </a:r>
            <a:r>
              <a:rPr lang="en-US" dirty="0" err="1"/>
              <a:t>więcej</a:t>
            </a:r>
            <a:r>
              <a:rPr lang="en-US" dirty="0"/>
              <a:t> </a:t>
            </a:r>
            <a:r>
              <a:rPr lang="en-US" dirty="0" err="1"/>
              <a:t>niż</a:t>
            </a:r>
            <a:r>
              <a:rPr lang="en-US" dirty="0"/>
              <a:t> </a:t>
            </a:r>
            <a:r>
              <a:rPr lang="en-US" dirty="0" err="1"/>
              <a:t>ludzki</a:t>
            </a:r>
            <a:r>
              <a:rPr lang="en-US" dirty="0"/>
              <a:t> </a:t>
            </a:r>
            <a:r>
              <a:rPr lang="en-US" dirty="0" err="1"/>
              <a:t>mózg</a:t>
            </a:r>
            <a:r>
              <a:rPr lang="en-US" dirty="0"/>
              <a:t>), </a:t>
            </a:r>
            <a:r>
              <a:rPr lang="en-US" dirty="0" err="1"/>
              <a:t>pobór</a:t>
            </a:r>
            <a:r>
              <a:rPr lang="en-US" dirty="0"/>
              <a:t> </a:t>
            </a:r>
            <a:r>
              <a:rPr lang="en-US" dirty="0" err="1"/>
              <a:t>mocy</a:t>
            </a:r>
            <a:r>
              <a:rPr lang="en-US" dirty="0"/>
              <a:t>: 1 kW, </a:t>
            </a:r>
            <a:r>
              <a:rPr lang="en-US" dirty="0" err="1"/>
              <a:t>objętość</a:t>
            </a:r>
            <a:r>
              <a:rPr lang="en-US" dirty="0"/>
              <a:t>: 2 </a:t>
            </a:r>
            <a:r>
              <a:rPr lang="en-US" dirty="0" err="1"/>
              <a:t>litry</a:t>
            </a:r>
            <a:r>
              <a:rPr lang="en-US" dirty="0"/>
              <a:t> ~ </a:t>
            </a:r>
            <a:r>
              <a:rPr lang="en-US" dirty="0" err="1"/>
              <a:t>ludzki</a:t>
            </a:r>
            <a:r>
              <a:rPr lang="en-US" dirty="0"/>
              <a:t> </a:t>
            </a:r>
            <a:r>
              <a:rPr lang="en-US" dirty="0" err="1"/>
              <a:t>mózg</a:t>
            </a:r>
            <a:r>
              <a:rPr lang="en-US" dirty="0"/>
              <a:t> (</a:t>
            </a:r>
            <a:r>
              <a:rPr lang="en-US" dirty="0" err="1"/>
              <a:t>pobor</a:t>
            </a:r>
            <a:r>
              <a:rPr lang="en-US" dirty="0"/>
              <a:t> </a:t>
            </a:r>
            <a:r>
              <a:rPr lang="en-US" dirty="0" err="1"/>
              <a:t>mocy</a:t>
            </a:r>
            <a:r>
              <a:rPr lang="en-US" dirty="0"/>
              <a:t> 20 W). Do </a:t>
            </a:r>
            <a:r>
              <a:rPr lang="en-US" dirty="0" err="1"/>
              <a:t>zastosowania</a:t>
            </a:r>
            <a:r>
              <a:rPr lang="en-US" dirty="0"/>
              <a:t> w </a:t>
            </a:r>
            <a:r>
              <a:rPr lang="en-US" dirty="0" err="1"/>
              <a:t>robotach</a:t>
            </a:r>
            <a:r>
              <a:rPr lang="en-US" dirty="0"/>
              <a:t>.</a:t>
            </a:r>
          </a:p>
        </p:txBody>
      </p:sp>
      <p:sp>
        <p:nvSpPr>
          <p:cNvPr id="29700" name="Rectangle 9"/>
          <p:cNvSpPr>
            <a:spLocks noChangeArrowheads="1"/>
          </p:cNvSpPr>
          <p:nvPr/>
        </p:nvSpPr>
        <p:spPr bwMode="auto">
          <a:xfrm>
            <a:off x="4342747" y="2463835"/>
            <a:ext cx="4572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sz="1400" dirty="0" err="1"/>
              <a:t>Maciez</a:t>
            </a:r>
            <a:r>
              <a:rPr lang="pl-PL" sz="1400" dirty="0"/>
              <a:t> 4x4 układów scalonych opracowanych przez </a:t>
            </a:r>
            <a:r>
              <a:rPr lang="pl-PL" sz="1400" dirty="0" err="1"/>
              <a:t>SyNAPSE</a:t>
            </a:r>
            <a:r>
              <a:rPr lang="pl-PL" sz="1400" dirty="0"/>
              <a:t>. Każdy układ składa się miliona ‘</a:t>
            </a:r>
            <a:r>
              <a:rPr lang="pl-PL" altLang="ja-JP" sz="1400" dirty="0" err="1"/>
              <a:t>neuronow</a:t>
            </a:r>
            <a:r>
              <a:rPr lang="pl-PL" sz="1400" dirty="0"/>
              <a:t>’</a:t>
            </a:r>
            <a:r>
              <a:rPr lang="pl-PL" altLang="ja-JP" sz="1400" dirty="0"/>
              <a:t> i 256 milionów polaczeń miedzy nimi. Siła polaczeń pomiędzy neuronami </a:t>
            </a:r>
            <a:r>
              <a:rPr lang="pl-PL" altLang="ja-JP" sz="1400" dirty="0" err="1"/>
              <a:t>moze</a:t>
            </a:r>
            <a:r>
              <a:rPr lang="pl-PL" altLang="ja-JP" sz="1400" dirty="0"/>
              <a:t> </a:t>
            </a:r>
            <a:r>
              <a:rPr lang="pl-PL" altLang="ja-JP" sz="1400" dirty="0" err="1"/>
              <a:t>byc</a:t>
            </a:r>
            <a:r>
              <a:rPr lang="pl-PL" altLang="ja-JP" sz="1400" dirty="0"/>
              <a:t> modyfikowana na zasadach podobnych jak w neuronach rzeczywistych. Układ 5.4 miliarda tranzystorów opracowany w technologii 28nm był w 2014 r jednym z najbardziej złożonych układów scalonych kiedykolwiek wyprodukowanych.</a:t>
            </a:r>
            <a:endParaRPr lang="en-US" sz="1400" dirty="0"/>
          </a:p>
        </p:txBody>
      </p:sp>
      <p:sp>
        <p:nvSpPr>
          <p:cNvPr id="29701" name="TextBox 2"/>
          <p:cNvSpPr txBox="1">
            <a:spLocks noChangeArrowheads="1"/>
          </p:cNvSpPr>
          <p:nvPr/>
        </p:nvSpPr>
        <p:spPr bwMode="auto">
          <a:xfrm>
            <a:off x="5465763" y="6581775"/>
            <a:ext cx="3557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DARPA - Defense Advanced Research Projects Agency</a:t>
            </a:r>
          </a:p>
        </p:txBody>
      </p:sp>
      <p:pic>
        <p:nvPicPr>
          <p:cNvPr id="3074" name="Picture 2" descr="Real Time Machine Learning">
            <a:extLst>
              <a:ext uri="{FF2B5EF4-FFF2-40B4-BE49-F238E27FC236}">
                <a16:creationId xmlns:a16="http://schemas.microsoft.com/office/drawing/2014/main" id="{7FCCAA1B-B88C-D148-AF46-79283D404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4676775"/>
            <a:ext cx="279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383A1E44-9E1A-7E41-9256-694116044ECD}"/>
              </a:ext>
            </a:extLst>
          </p:cNvPr>
          <p:cNvSpPr txBox="1"/>
          <p:nvPr/>
        </p:nvSpPr>
        <p:spPr>
          <a:xfrm>
            <a:off x="4454478" y="5169136"/>
            <a:ext cx="4439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Obecnie trwają prace nad procesorami mogącymi zapewnić  uczenie maszynowe w czasie rzeczywistym</a:t>
            </a:r>
          </a:p>
        </p:txBody>
      </p:sp>
      <p:pic>
        <p:nvPicPr>
          <p:cNvPr id="3076" name="Picture 4" descr="A circuit board shows 16 of the new brain-inspired chips in a 4 X 4 array along with interface hardware. The board is being used to rapidly analyze high-resolutions images. Courtesy: IBM ">
            <a:extLst>
              <a:ext uri="{FF2B5EF4-FFF2-40B4-BE49-F238E27FC236}">
                <a16:creationId xmlns:a16="http://schemas.microsoft.com/office/drawing/2014/main" id="{853D1522-7E48-7046-96CD-66804DB0E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2419276"/>
            <a:ext cx="279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732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ctrTitle"/>
          </p:nvPr>
        </p:nvSpPr>
        <p:spPr>
          <a:xfrm>
            <a:off x="871538" y="141288"/>
            <a:ext cx="7772400" cy="1470025"/>
          </a:xfrm>
        </p:spPr>
        <p:txBody>
          <a:bodyPr>
            <a:normAutofit/>
          </a:bodyPr>
          <a:lstStyle/>
          <a:p>
            <a:r>
              <a:rPr lang="pl-PL" sz="3200" dirty="0"/>
              <a:t>The Virtual Brain</a:t>
            </a:r>
            <a:endParaRPr lang="en-US" sz="3200" dirty="0">
              <a:latin typeface="Calibri" charset="0"/>
            </a:endParaRPr>
          </a:p>
        </p:txBody>
      </p:sp>
      <p:sp>
        <p:nvSpPr>
          <p:cNvPr id="27658" name="TextBox 12"/>
          <p:cNvSpPr txBox="1">
            <a:spLocks noChangeArrowheads="1"/>
          </p:cNvSpPr>
          <p:nvPr/>
        </p:nvSpPr>
        <p:spPr bwMode="auto">
          <a:xfrm>
            <a:off x="507997" y="1299932"/>
            <a:ext cx="849948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pl-PL" sz="1400" dirty="0"/>
              <a:t>Wielkoskalowa platforma do symulacji mózgu wykorzystująca uproszczone modele lokalnych populacji i rzeczywistą macierz połączeń w mózgu (tzw. </a:t>
            </a:r>
            <a:r>
              <a:rPr lang="pl-PL" sz="1400" dirty="0" err="1"/>
              <a:t>Connectome</a:t>
            </a:r>
            <a:r>
              <a:rPr lang="pl-PL" sz="1400" dirty="0"/>
              <a:t>). Symulacja dostarcza danych LFP, EEG, MEG i </a:t>
            </a:r>
            <a:r>
              <a:rPr lang="pl-PL" sz="1400" dirty="0" err="1"/>
              <a:t>fMRI</a:t>
            </a:r>
            <a:r>
              <a:rPr lang="pl-PL" sz="1400" dirty="0"/>
              <a:t> przez co nadaje </a:t>
            </a:r>
            <a:r>
              <a:rPr lang="pl-PL" sz="1400" dirty="0" err="1"/>
              <a:t>sie</a:t>
            </a:r>
            <a:r>
              <a:rPr lang="pl-PL" sz="1400" dirty="0"/>
              <a:t> do </a:t>
            </a:r>
            <a:r>
              <a:rPr lang="pl-PL" sz="1400" dirty="0" err="1"/>
              <a:t>porownania</a:t>
            </a:r>
            <a:r>
              <a:rPr lang="pl-PL" sz="1400" dirty="0"/>
              <a:t> z danymi eksperymentalnymi. Model jest wykorzystywany do znajdywania kluczowych zależności w połączeniach, prowadzących do dysfunkcji mózgu.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1E04CC2-7E9B-C743-B961-ADD9EE517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819" y="2741936"/>
            <a:ext cx="5011838" cy="346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99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ctrTitle"/>
          </p:nvPr>
        </p:nvSpPr>
        <p:spPr>
          <a:xfrm>
            <a:off x="871538" y="141288"/>
            <a:ext cx="7772400" cy="1470025"/>
          </a:xfrm>
        </p:spPr>
        <p:txBody>
          <a:bodyPr>
            <a:normAutofit/>
          </a:bodyPr>
          <a:lstStyle/>
          <a:p>
            <a:r>
              <a:rPr lang="pl-PL" sz="3200" dirty="0"/>
              <a:t>The Virtual Brain</a:t>
            </a:r>
            <a:endParaRPr lang="en-US" sz="3200" dirty="0">
              <a:latin typeface="Calibri" charset="0"/>
            </a:endParaRPr>
          </a:p>
        </p:txBody>
      </p:sp>
      <p:sp>
        <p:nvSpPr>
          <p:cNvPr id="27658" name="TextBox 12"/>
          <p:cNvSpPr txBox="1">
            <a:spLocks noChangeArrowheads="1"/>
          </p:cNvSpPr>
          <p:nvPr/>
        </p:nvSpPr>
        <p:spPr bwMode="auto">
          <a:xfrm>
            <a:off x="507997" y="1299932"/>
            <a:ext cx="849948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 err="1"/>
              <a:t>Oparta</a:t>
            </a:r>
            <a:r>
              <a:rPr lang="en-US" sz="1400" dirty="0"/>
              <a:t> o </a:t>
            </a:r>
            <a:r>
              <a:rPr lang="en-US" sz="1400" dirty="0" err="1"/>
              <a:t>symulacje</a:t>
            </a:r>
            <a:r>
              <a:rPr lang="en-US" sz="1400" dirty="0"/>
              <a:t> </a:t>
            </a:r>
            <a:r>
              <a:rPr lang="en-US" sz="1400" dirty="0" err="1"/>
              <a:t>mozgu</a:t>
            </a:r>
            <a:r>
              <a:rPr lang="en-US" sz="1400" dirty="0"/>
              <a:t> </a:t>
            </a:r>
            <a:r>
              <a:rPr lang="en-US" sz="1400" dirty="0" err="1"/>
              <a:t>platforma</a:t>
            </a:r>
            <a:r>
              <a:rPr lang="en-US" sz="1400" dirty="0"/>
              <a:t> </a:t>
            </a:r>
            <a:r>
              <a:rPr lang="en-US" sz="1400" dirty="0" err="1"/>
              <a:t>dla</a:t>
            </a:r>
            <a:r>
              <a:rPr lang="en-US" sz="1400" dirty="0"/>
              <a:t> </a:t>
            </a:r>
            <a:r>
              <a:rPr lang="en-US" sz="1400" dirty="0" err="1"/>
              <a:t>lekarzy</a:t>
            </a:r>
            <a:r>
              <a:rPr lang="en-US" sz="1400" dirty="0"/>
              <a:t> do </a:t>
            </a:r>
            <a:r>
              <a:rPr lang="en-US" sz="1400" dirty="0" err="1"/>
              <a:t>przewidywania</a:t>
            </a:r>
            <a:r>
              <a:rPr lang="en-US" sz="1400" dirty="0"/>
              <a:t> </a:t>
            </a:r>
            <a:r>
              <a:rPr lang="en-US" sz="1400" dirty="0" err="1"/>
              <a:t>wyniku</a:t>
            </a:r>
            <a:r>
              <a:rPr lang="en-US" sz="1400" dirty="0"/>
              <a:t> </a:t>
            </a:r>
            <a:r>
              <a:rPr lang="en-US" sz="1400" dirty="0" err="1"/>
              <a:t>operacji</a:t>
            </a:r>
            <a:r>
              <a:rPr lang="en-US" sz="1400" dirty="0"/>
              <a:t> </a:t>
            </a:r>
            <a:r>
              <a:rPr lang="en-US" sz="1400" dirty="0" err="1"/>
              <a:t>usuniecia</a:t>
            </a:r>
            <a:r>
              <a:rPr lang="en-US" sz="1400" dirty="0"/>
              <a:t> </a:t>
            </a:r>
            <a:r>
              <a:rPr lang="en-US" sz="1400" dirty="0" err="1"/>
              <a:t>ogniska</a:t>
            </a:r>
            <a:r>
              <a:rPr lang="en-US" sz="1400" dirty="0"/>
              <a:t> </a:t>
            </a:r>
            <a:r>
              <a:rPr lang="en-US" sz="1400" dirty="0" err="1"/>
              <a:t>padaczkowego</a:t>
            </a:r>
            <a:r>
              <a:rPr lang="en-US" sz="1400" dirty="0"/>
              <a:t> (</a:t>
            </a:r>
            <a:r>
              <a:rPr lang="en-US" sz="1400" dirty="0" err="1"/>
              <a:t>obecnie</a:t>
            </a:r>
            <a:r>
              <a:rPr lang="en-US" sz="1400" dirty="0"/>
              <a:t> </a:t>
            </a:r>
            <a:r>
              <a:rPr lang="en-US" sz="1400" dirty="0" err="1"/>
              <a:t>wskaznik</a:t>
            </a:r>
            <a:r>
              <a:rPr lang="en-US" sz="1400" dirty="0"/>
              <a:t> </a:t>
            </a:r>
            <a:r>
              <a:rPr lang="en-US" sz="1400" dirty="0" err="1"/>
              <a:t>sukcesu</a:t>
            </a:r>
            <a:r>
              <a:rPr lang="en-US" sz="1400" dirty="0"/>
              <a:t> </a:t>
            </a:r>
            <a:r>
              <a:rPr lang="en-US" sz="1400" dirty="0" err="1"/>
              <a:t>operacji</a:t>
            </a:r>
            <a:r>
              <a:rPr lang="en-US" sz="1400" dirty="0"/>
              <a:t> </a:t>
            </a:r>
            <a:r>
              <a:rPr lang="en-US" sz="1400" dirty="0" err="1"/>
              <a:t>wynosi</a:t>
            </a:r>
            <a:r>
              <a:rPr lang="en-US" sz="1400" dirty="0"/>
              <a:t> 60%).  Jest </a:t>
            </a:r>
            <a:r>
              <a:rPr lang="en-US" sz="1400" dirty="0" err="1"/>
              <a:t>ona</a:t>
            </a:r>
            <a:r>
              <a:rPr lang="en-US" sz="1400" dirty="0"/>
              <a:t> </a:t>
            </a:r>
            <a:r>
              <a:rPr lang="en-US" sz="1400" dirty="0" err="1"/>
              <a:t>testowana</a:t>
            </a:r>
            <a:r>
              <a:rPr lang="en-US" sz="1400" dirty="0"/>
              <a:t> w 13 </a:t>
            </a:r>
            <a:r>
              <a:rPr lang="en-US" sz="1400" dirty="0" err="1"/>
              <a:t>szpitalach</a:t>
            </a:r>
            <a:r>
              <a:rPr lang="en-US" sz="1400" dirty="0"/>
              <a:t> we </a:t>
            </a:r>
            <a:r>
              <a:rPr lang="en-US" sz="1400" dirty="0" err="1"/>
              <a:t>Francji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zaklada</a:t>
            </a:r>
            <a:r>
              <a:rPr lang="en-US" sz="1400" dirty="0"/>
              <a:t> testy 365 </a:t>
            </a:r>
            <a:r>
              <a:rPr lang="en-US" sz="1400" dirty="0" err="1"/>
              <a:t>pacjentow</a:t>
            </a:r>
            <a:r>
              <a:rPr lang="en-US" sz="1400" dirty="0"/>
              <a:t> w </a:t>
            </a:r>
            <a:r>
              <a:rPr lang="en-US" sz="1400" dirty="0" err="1"/>
              <a:t>latach</a:t>
            </a:r>
            <a:r>
              <a:rPr lang="en-US" sz="1400" dirty="0"/>
              <a:t> 2019-2023.</a:t>
            </a:r>
          </a:p>
        </p:txBody>
      </p:sp>
      <p:pic>
        <p:nvPicPr>
          <p:cNvPr id="2050" name="Picture 2" descr="https://sos-ch-dk-2.exo.io/public-website-production/filer_public_thumbnails/filer_public/49/c6/49c632ab-c3c6-4943-a45a-446153d63c5a/figure4.png__720x0_q85_subsampling-2_upscale.png">
            <a:extLst>
              <a:ext uri="{FF2B5EF4-FFF2-40B4-BE49-F238E27FC236}">
                <a16:creationId xmlns:a16="http://schemas.microsoft.com/office/drawing/2014/main" id="{FDB1F9CB-5BC0-2B40-81D8-E54C6E1D8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79" y="2439297"/>
            <a:ext cx="8736034" cy="315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CA40A12F-87DE-F34E-954A-E55FD7ACB0A1}"/>
              </a:ext>
            </a:extLst>
          </p:cNvPr>
          <p:cNvSpPr/>
          <p:nvPr/>
        </p:nvSpPr>
        <p:spPr>
          <a:xfrm>
            <a:off x="678512" y="5805815"/>
            <a:ext cx="81584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Rekonstrukcja propagacji napadu epileptycznego u pacjenta. Napad zaczyna się w węzłach 61 i 64 i rozchodzi się poprzez indywidualnie odtworzone połączenia w mózgu pacjenta. </a:t>
            </a:r>
          </a:p>
        </p:txBody>
      </p:sp>
    </p:spTree>
    <p:extLst>
      <p:ext uri="{BB962C8B-B14F-4D97-AF65-F5344CB8AC3E}">
        <p14:creationId xmlns:p14="http://schemas.microsoft.com/office/powerpoint/2010/main" val="3171232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1416" y="141361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err="1"/>
              <a:t>Kroki</a:t>
            </a:r>
            <a:r>
              <a:rPr lang="en-US" dirty="0"/>
              <a:t> w </a:t>
            </a:r>
            <a:r>
              <a:rPr lang="en-US" dirty="0" err="1"/>
              <a:t>tworzeniu</a:t>
            </a:r>
            <a:r>
              <a:rPr lang="en-US" dirty="0"/>
              <a:t> </a:t>
            </a:r>
            <a:r>
              <a:rPr lang="en-US" dirty="0" err="1"/>
              <a:t>modelu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2259646"/>
            <a:ext cx="6197600" cy="1892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6406" y="4458834"/>
            <a:ext cx="805043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Model </a:t>
            </a:r>
            <a:r>
              <a:rPr lang="en-US" sz="1400" dirty="0" err="1"/>
              <a:t>koncepcyjny</a:t>
            </a:r>
            <a:r>
              <a:rPr lang="en-US" sz="1400" dirty="0"/>
              <a:t> </a:t>
            </a:r>
            <a:r>
              <a:rPr lang="en-US" sz="1400" dirty="0" err="1"/>
              <a:t>zawiera</a:t>
            </a:r>
            <a:r>
              <a:rPr lang="en-US" sz="1400" dirty="0"/>
              <a:t> </a:t>
            </a:r>
            <a:r>
              <a:rPr lang="en-US" sz="1400" dirty="0" err="1"/>
              <a:t>najwazniejsze</a:t>
            </a:r>
            <a:r>
              <a:rPr lang="en-US" sz="1400" dirty="0"/>
              <a:t> </a:t>
            </a:r>
            <a:r>
              <a:rPr lang="en-US" sz="1400" dirty="0" err="1"/>
              <a:t>skladowe</a:t>
            </a:r>
            <a:r>
              <a:rPr lang="en-US" sz="1400" dirty="0"/>
              <a:t>, </a:t>
            </a:r>
            <a:r>
              <a:rPr lang="en-US" sz="1400" dirty="0" err="1"/>
              <a:t>ktore</a:t>
            </a:r>
            <a:r>
              <a:rPr lang="en-US" sz="1400" dirty="0"/>
              <a:t> </a:t>
            </a:r>
            <a:r>
              <a:rPr lang="en-US" sz="1400" dirty="0" err="1"/>
              <a:t>leza</a:t>
            </a:r>
            <a:r>
              <a:rPr lang="en-US" sz="1400" dirty="0"/>
              <a:t> u </a:t>
            </a:r>
            <a:r>
              <a:rPr lang="en-US" sz="1400" dirty="0" err="1"/>
              <a:t>podstaw</a:t>
            </a:r>
            <a:r>
              <a:rPr lang="en-US" sz="1400" dirty="0"/>
              <a:t> </a:t>
            </a:r>
            <a:r>
              <a:rPr lang="en-US" sz="1400" dirty="0" err="1"/>
              <a:t>danej</a:t>
            </a:r>
            <a:r>
              <a:rPr lang="en-US" sz="1400" dirty="0"/>
              <a:t> </a:t>
            </a:r>
            <a:r>
              <a:rPr lang="en-US" sz="1400" dirty="0" err="1"/>
              <a:t>funkcji</a:t>
            </a:r>
            <a:r>
              <a:rPr lang="en-US" sz="1400" dirty="0"/>
              <a:t> </a:t>
            </a:r>
            <a:r>
              <a:rPr lang="en-US" sz="1400" dirty="0" err="1"/>
              <a:t>lub</a:t>
            </a:r>
            <a:r>
              <a:rPr lang="en-US" sz="1400" dirty="0"/>
              <a:t> </a:t>
            </a:r>
            <a:r>
              <a:rPr lang="en-US" sz="1400" dirty="0" err="1"/>
              <a:t>wlasnosci</a:t>
            </a:r>
            <a:r>
              <a:rPr lang="en-US" sz="1400" dirty="0"/>
              <a:t> </a:t>
            </a:r>
            <a:r>
              <a:rPr lang="en-US" sz="1400" dirty="0" err="1"/>
              <a:t>układu</a:t>
            </a:r>
            <a:r>
              <a:rPr lang="en-US" sz="1400" dirty="0"/>
              <a:t> </a:t>
            </a:r>
            <a:r>
              <a:rPr lang="en-US" sz="1400" dirty="0" err="1"/>
              <a:t>fizycznego</a:t>
            </a:r>
            <a:r>
              <a:rPr lang="en-US" sz="1400" dirty="0"/>
              <a:t>. </a:t>
            </a:r>
            <a:r>
              <a:rPr lang="en-US" sz="1400" dirty="0" err="1"/>
              <a:t>Opracowanie</a:t>
            </a:r>
            <a:r>
              <a:rPr lang="en-US" sz="1400" dirty="0"/>
              <a:t> </a:t>
            </a:r>
            <a:r>
              <a:rPr lang="en-US" sz="1400" dirty="0" err="1"/>
              <a:t>modelu</a:t>
            </a:r>
            <a:r>
              <a:rPr lang="en-US" sz="1400" dirty="0"/>
              <a:t> </a:t>
            </a:r>
            <a:r>
              <a:rPr lang="en-US" sz="1400" dirty="0" err="1"/>
              <a:t>koncepcyjnego</a:t>
            </a:r>
            <a:r>
              <a:rPr lang="en-US" sz="1400" dirty="0"/>
              <a:t> </a:t>
            </a:r>
            <a:r>
              <a:rPr lang="en-US" sz="1400" dirty="0" err="1"/>
              <a:t>wymaga</a:t>
            </a:r>
            <a:r>
              <a:rPr lang="en-US" sz="1400" dirty="0"/>
              <a:t> </a:t>
            </a:r>
            <a:r>
              <a:rPr lang="en-US" sz="1400" dirty="0" err="1"/>
              <a:t>uproszczenia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abstrahowania</a:t>
            </a:r>
            <a:r>
              <a:rPr lang="en-US" sz="1400" dirty="0"/>
              <a:t>. Model </a:t>
            </a:r>
            <a:r>
              <a:rPr lang="en-US" sz="1400" dirty="0" err="1"/>
              <a:t>koncepcyjny</a:t>
            </a:r>
            <a:r>
              <a:rPr lang="en-US" sz="1400" dirty="0"/>
              <a:t> jest </a:t>
            </a:r>
            <a:r>
              <a:rPr lang="en-US" sz="1400" dirty="0" err="1"/>
              <a:t>najczęściej</a:t>
            </a:r>
            <a:r>
              <a:rPr lang="en-US" sz="1400" dirty="0"/>
              <a:t> </a:t>
            </a:r>
            <a:r>
              <a:rPr lang="en-US" sz="1400" dirty="0" err="1"/>
              <a:t>wyrażony</a:t>
            </a:r>
            <a:r>
              <a:rPr lang="en-US" sz="1400" dirty="0"/>
              <a:t> w </a:t>
            </a:r>
            <a:r>
              <a:rPr lang="en-US" sz="1400" dirty="0" err="1"/>
              <a:t>postaci</a:t>
            </a:r>
            <a:r>
              <a:rPr lang="en-US" sz="1400" dirty="0"/>
              <a:t> </a:t>
            </a:r>
            <a:r>
              <a:rPr lang="en-US" sz="1400" dirty="0" err="1"/>
              <a:t>równań</a:t>
            </a:r>
            <a:r>
              <a:rPr lang="en-US" sz="1400" dirty="0"/>
              <a:t> </a:t>
            </a:r>
            <a:r>
              <a:rPr lang="en-US" sz="1400" dirty="0" err="1"/>
              <a:t>matematycznych</a:t>
            </a:r>
            <a:r>
              <a:rPr lang="en-US" sz="1400" dirty="0"/>
              <a:t>, </a:t>
            </a:r>
            <a:r>
              <a:rPr lang="en-US" sz="1400" dirty="0" err="1"/>
              <a:t>czasem</a:t>
            </a:r>
            <a:r>
              <a:rPr lang="en-US" sz="1400" dirty="0"/>
              <a:t> w </a:t>
            </a:r>
            <a:r>
              <a:rPr lang="en-US" sz="1400" dirty="0" err="1"/>
              <a:t>formie</a:t>
            </a:r>
            <a:r>
              <a:rPr lang="en-US" sz="1400" dirty="0"/>
              <a:t> </a:t>
            </a:r>
            <a:r>
              <a:rPr lang="en-US" sz="1400" dirty="0" err="1"/>
              <a:t>algorytmu</a:t>
            </a:r>
            <a:r>
              <a:rPr lang="en-US" sz="1400" dirty="0"/>
              <a:t> </a:t>
            </a:r>
            <a:r>
              <a:rPr lang="en-US" sz="1400" dirty="0" err="1"/>
              <a:t>komputerowego</a:t>
            </a:r>
            <a:r>
              <a:rPr lang="en-US" sz="1400" dirty="0"/>
              <a:t>. </a:t>
            </a:r>
          </a:p>
          <a:p>
            <a:r>
              <a:rPr lang="en-US" sz="1400" dirty="0"/>
              <a:t>Model </a:t>
            </a:r>
            <a:r>
              <a:rPr lang="en-US" sz="1400" dirty="0" err="1"/>
              <a:t>obliczeniowy</a:t>
            </a:r>
            <a:r>
              <a:rPr lang="en-US" sz="1400" dirty="0"/>
              <a:t> jest </a:t>
            </a:r>
            <a:r>
              <a:rPr lang="en-US" sz="1400" dirty="0" err="1"/>
              <a:t>wiernym</a:t>
            </a:r>
            <a:r>
              <a:rPr lang="en-US" sz="1400" dirty="0"/>
              <a:t> </a:t>
            </a:r>
            <a:r>
              <a:rPr lang="en-US" sz="1400" dirty="0" err="1"/>
              <a:t>przelozeniem</a:t>
            </a:r>
            <a:r>
              <a:rPr lang="en-US" sz="1400" dirty="0"/>
              <a:t> </a:t>
            </a:r>
            <a:r>
              <a:rPr lang="en-US" sz="1400" dirty="0" err="1"/>
              <a:t>modelu</a:t>
            </a:r>
            <a:r>
              <a:rPr lang="en-US" sz="1400" dirty="0"/>
              <a:t> </a:t>
            </a:r>
            <a:r>
              <a:rPr lang="en-US" sz="1400" dirty="0" err="1"/>
              <a:t>koncepcyjnego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symulacje</a:t>
            </a:r>
            <a:r>
              <a:rPr lang="en-US" sz="1400" dirty="0"/>
              <a:t> </a:t>
            </a:r>
            <a:r>
              <a:rPr lang="en-US" sz="1400" dirty="0" err="1"/>
              <a:t>komputerową</a:t>
            </a:r>
            <a:r>
              <a:rPr lang="en-US" sz="1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486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1416" y="141361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err="1"/>
              <a:t>Kroki</a:t>
            </a:r>
            <a:r>
              <a:rPr lang="en-US" dirty="0"/>
              <a:t> w </a:t>
            </a:r>
            <a:r>
              <a:rPr lang="en-US" dirty="0" err="1"/>
              <a:t>tworzeniu</a:t>
            </a:r>
            <a:r>
              <a:rPr lang="en-US" dirty="0"/>
              <a:t> </a:t>
            </a:r>
            <a:r>
              <a:rPr lang="en-US" dirty="0" err="1"/>
              <a:t>modelu</a:t>
            </a:r>
            <a:r>
              <a:rPr lang="en-US" dirty="0"/>
              <a:t> - </a:t>
            </a:r>
            <a:r>
              <a:rPr lang="en-US" dirty="0" err="1"/>
              <a:t>przykład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1816100"/>
            <a:ext cx="6959600" cy="3225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80318" y="5226441"/>
            <a:ext cx="6822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Jezyk</a:t>
            </a:r>
            <a:r>
              <a:rPr lang="en-US" sz="1400" dirty="0"/>
              <a:t> hoc (High Order Calculator) – </a:t>
            </a:r>
            <a:r>
              <a:rPr lang="en-US" sz="1400" dirty="0" err="1"/>
              <a:t>język</a:t>
            </a:r>
            <a:r>
              <a:rPr lang="en-US" sz="1400" dirty="0"/>
              <a:t> </a:t>
            </a:r>
            <a:r>
              <a:rPr lang="en-US" sz="1400" dirty="0" err="1"/>
              <a:t>interpretowany</a:t>
            </a:r>
            <a:r>
              <a:rPr lang="en-US" sz="1400" dirty="0"/>
              <a:t> do </a:t>
            </a:r>
            <a:r>
              <a:rPr lang="en-US" sz="1400" dirty="0" err="1"/>
              <a:t>pisania</a:t>
            </a:r>
            <a:r>
              <a:rPr lang="en-US" sz="1400" dirty="0"/>
              <a:t> </a:t>
            </a:r>
            <a:r>
              <a:rPr lang="en-US" sz="1400" dirty="0" err="1"/>
              <a:t>skryptow</a:t>
            </a:r>
            <a:r>
              <a:rPr lang="en-US" sz="1400" dirty="0"/>
              <a:t> w </a:t>
            </a:r>
            <a:r>
              <a:rPr lang="en-US" sz="1400" dirty="0" err="1"/>
              <a:t>symulatorze</a:t>
            </a:r>
            <a:r>
              <a:rPr lang="en-US" sz="1400"/>
              <a:t> NEURON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23378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1416" y="141361"/>
            <a:ext cx="7772400" cy="719251"/>
          </a:xfrm>
        </p:spPr>
        <p:txBody>
          <a:bodyPr>
            <a:normAutofit/>
          </a:bodyPr>
          <a:lstStyle/>
          <a:p>
            <a:r>
              <a:rPr lang="en-US" sz="3200" dirty="0" err="1"/>
              <a:t>Dostępne</a:t>
            </a:r>
            <a:r>
              <a:rPr lang="en-US" sz="3200" dirty="0"/>
              <a:t> </a:t>
            </a:r>
            <a:r>
              <a:rPr lang="en-US" sz="3200" dirty="0" err="1"/>
              <a:t>symulatory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056" y="860612"/>
            <a:ext cx="8439597" cy="2716306"/>
          </a:xfrm>
        </p:spPr>
        <p:txBody>
          <a:bodyPr>
            <a:normAutofit/>
          </a:bodyPr>
          <a:lstStyle/>
          <a:p>
            <a:pPr algn="l"/>
            <a:r>
              <a:rPr lang="en-US" sz="1600" dirty="0">
                <a:hlinkClick r:id="rId2" tooltip="Brian (software)"/>
              </a:rPr>
              <a:t>BRIAN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tx1"/>
                </a:solidFill>
              </a:rPr>
              <a:t>a</a:t>
            </a:r>
            <a:r>
              <a:rPr lang="en-US" sz="1600" dirty="0"/>
              <a:t> </a:t>
            </a:r>
            <a:r>
              <a:rPr lang="en-US" sz="1600" dirty="0">
                <a:hlinkClick r:id="rId3" tooltip="Python (programming language)"/>
              </a:rPr>
              <a:t>Python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tx1"/>
                </a:solidFill>
              </a:rPr>
              <a:t>based simulator</a:t>
            </a:r>
          </a:p>
          <a:p>
            <a:pPr algn="l"/>
            <a:r>
              <a:rPr lang="en-US" sz="1600" dirty="0">
                <a:hlinkClick r:id="rId4" tooltip="GENESIS (software)"/>
              </a:rPr>
              <a:t>GENESIS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tx1"/>
                </a:solidFill>
              </a:rPr>
              <a:t>a general neural simulation system.</a:t>
            </a:r>
          </a:p>
          <a:p>
            <a:pPr algn="l"/>
            <a:r>
              <a:rPr lang="en-US" sz="1600" dirty="0">
                <a:hlinkClick r:id="rId5"/>
              </a:rPr>
              <a:t>ModelDB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tx1"/>
                </a:solidFill>
              </a:rPr>
              <a:t>a large open-access database of program codes of published computational neuroscience models.</a:t>
            </a:r>
          </a:p>
          <a:p>
            <a:pPr algn="l"/>
            <a:r>
              <a:rPr lang="en-US" sz="1600" dirty="0">
                <a:hlinkClick r:id="rId6"/>
              </a:rPr>
              <a:t>Nengo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tx1"/>
                </a:solidFill>
              </a:rPr>
              <a:t>a</a:t>
            </a:r>
            <a:r>
              <a:rPr lang="en-US" sz="1600" dirty="0"/>
              <a:t> </a:t>
            </a:r>
            <a:r>
              <a:rPr lang="en-US" sz="1600" dirty="0">
                <a:hlinkClick r:id="rId3" tooltip="Python (programming language)"/>
              </a:rPr>
              <a:t>Python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tx1"/>
                </a:solidFill>
              </a:rPr>
              <a:t>scriptable, GUI simulator for large-scale neural models</a:t>
            </a:r>
          </a:p>
          <a:p>
            <a:pPr algn="l"/>
            <a:r>
              <a:rPr lang="en-US" sz="1600" dirty="0">
                <a:hlinkClick r:id="rId7" tooltip="NEST (software)"/>
              </a:rPr>
              <a:t>NEST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tx1"/>
                </a:solidFill>
              </a:rPr>
              <a:t>a simulation tool for large neuronal systems.</a:t>
            </a:r>
          </a:p>
          <a:p>
            <a:pPr algn="l"/>
            <a:r>
              <a:rPr lang="en-US" sz="1600" dirty="0">
                <a:hlinkClick r:id="rId8"/>
              </a:rPr>
              <a:t>Neuroconstruct</a:t>
            </a:r>
            <a:r>
              <a:rPr lang="en-US" sz="1600" dirty="0">
                <a:solidFill>
                  <a:schemeClr val="tx1"/>
                </a:solidFill>
              </a:rPr>
              <a:t>, software for developing biologically realistic 3D neural networks</a:t>
            </a:r>
            <a:r>
              <a:rPr lang="en-US" sz="1600" dirty="0"/>
              <a:t>.</a:t>
            </a:r>
          </a:p>
          <a:p>
            <a:pPr algn="l"/>
            <a:r>
              <a:rPr lang="en-US" sz="1600" dirty="0">
                <a:hlinkClick r:id="rId9"/>
              </a:rPr>
              <a:t>NEURON</a:t>
            </a:r>
            <a:r>
              <a:rPr lang="en-US" sz="1600" dirty="0">
                <a:solidFill>
                  <a:schemeClr val="tx1"/>
                </a:solidFill>
              </a:rPr>
              <a:t>, a neuron simulator also useful to simulate neural networks</a:t>
            </a:r>
            <a:r>
              <a:rPr lang="en-US" sz="1600" dirty="0"/>
              <a:t>.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</a:rPr>
              <a:t>Simulink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Matlab</a:t>
            </a:r>
            <a:r>
              <a:rPr lang="en-US" sz="1600" dirty="0">
                <a:solidFill>
                  <a:schemeClr val="tx1"/>
                </a:solidFill>
              </a:rPr>
              <a:t> Toolbox</a:t>
            </a:r>
          </a:p>
        </p:txBody>
      </p:sp>
      <p:pic>
        <p:nvPicPr>
          <p:cNvPr id="4098" name="Picture 2" descr="https://www.frontiersin.org/files/Articles/265916/fninf-11-00046-HTML-r1/image_m/fninf-11-00046-g001.jpg">
            <a:extLst>
              <a:ext uri="{FF2B5EF4-FFF2-40B4-BE49-F238E27FC236}">
                <a16:creationId xmlns:a16="http://schemas.microsoft.com/office/drawing/2014/main" id="{F3470201-3C6E-1045-8CD8-97A25F08C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16" y="3887477"/>
            <a:ext cx="7358184" cy="22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C9652CCB-4D12-1747-BAFE-4F1AD90A2157}"/>
              </a:ext>
            </a:extLst>
          </p:cNvPr>
          <p:cNvSpPr/>
          <p:nvPr/>
        </p:nvSpPr>
        <p:spPr>
          <a:xfrm>
            <a:off x="781498" y="6205987"/>
            <a:ext cx="7952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Ruben A. </a:t>
            </a:r>
            <a:r>
              <a:rPr lang="pl-PL" sz="1400" dirty="0" err="1"/>
              <a:t>Tikidji-Hamburyan</a:t>
            </a:r>
            <a:r>
              <a:rPr lang="pl-PL" sz="1400" dirty="0"/>
              <a:t> et al., Software for Brain Network </a:t>
            </a:r>
            <a:r>
              <a:rPr lang="pl-PL" sz="1400" dirty="0" err="1"/>
              <a:t>Simulations</a:t>
            </a:r>
            <a:r>
              <a:rPr lang="pl-PL" sz="1400" dirty="0"/>
              <a:t>: A </a:t>
            </a:r>
            <a:r>
              <a:rPr lang="pl-PL" sz="1400" dirty="0" err="1"/>
              <a:t>Comparative</a:t>
            </a:r>
            <a:r>
              <a:rPr lang="pl-PL" sz="1400" dirty="0"/>
              <a:t> </a:t>
            </a:r>
            <a:r>
              <a:rPr lang="pl-PL" sz="1400" dirty="0" err="1"/>
              <a:t>Study</a:t>
            </a:r>
            <a:r>
              <a:rPr lang="pl-PL" sz="1400" dirty="0"/>
              <a:t>, Front. </a:t>
            </a:r>
            <a:r>
              <a:rPr lang="pl-PL" sz="1400" dirty="0" err="1"/>
              <a:t>Neuroinform</a:t>
            </a:r>
            <a:r>
              <a:rPr lang="pl-PL" sz="1400" dirty="0"/>
              <a:t>., 2017</a:t>
            </a:r>
          </a:p>
        </p:txBody>
      </p:sp>
    </p:spTree>
    <p:extLst>
      <p:ext uri="{BB962C8B-B14F-4D97-AF65-F5344CB8AC3E}">
        <p14:creationId xmlns:p14="http://schemas.microsoft.com/office/powerpoint/2010/main" val="2139038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1416" y="313348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err="1"/>
              <a:t>Literatura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485" y="1783373"/>
            <a:ext cx="7354885" cy="4377175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Nicholas T. </a:t>
            </a:r>
            <a:r>
              <a:rPr lang="en-US" dirty="0" err="1">
                <a:solidFill>
                  <a:schemeClr val="tx1"/>
                </a:solidFill>
              </a:rPr>
              <a:t>Carnevale</a:t>
            </a:r>
            <a:r>
              <a:rPr lang="en-US" dirty="0">
                <a:solidFill>
                  <a:schemeClr val="tx1"/>
                </a:solidFill>
              </a:rPr>
              <a:t>, Michael L. Hines, </a:t>
            </a:r>
            <a:r>
              <a:rPr lang="en-US" b="1" dirty="0">
                <a:solidFill>
                  <a:schemeClr val="tx1"/>
                </a:solidFill>
              </a:rPr>
              <a:t>The NEURON Book (free </a:t>
            </a:r>
            <a:r>
              <a:rPr lang="en-US" b="1" dirty="0" err="1">
                <a:solidFill>
                  <a:schemeClr val="tx1"/>
                </a:solidFill>
              </a:rPr>
              <a:t>pdf</a:t>
            </a:r>
            <a:r>
              <a:rPr lang="en-US" b="1" dirty="0">
                <a:solidFill>
                  <a:schemeClr val="tx1"/>
                </a:solidFill>
              </a:rPr>
              <a:t>)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Peter Dayan and Laurence F. Abbott </a:t>
            </a:r>
            <a:r>
              <a:rPr lang="en-US" b="1" dirty="0">
                <a:solidFill>
                  <a:schemeClr val="tx1"/>
                </a:solidFill>
              </a:rPr>
              <a:t>Theoretical Neuroscience: Computational and Mathematical Modeling of Neural Systems (free </a:t>
            </a:r>
            <a:r>
              <a:rPr lang="en-US" b="1" dirty="0" err="1">
                <a:solidFill>
                  <a:schemeClr val="tx1"/>
                </a:solidFill>
              </a:rPr>
              <a:t>pdf</a:t>
            </a:r>
            <a:r>
              <a:rPr lang="en-US" b="1" dirty="0">
                <a:solidFill>
                  <a:schemeClr val="tx1"/>
                </a:solidFill>
              </a:rPr>
              <a:t>)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err="1">
                <a:solidFill>
                  <a:schemeClr val="tx1"/>
                </a:solidFill>
              </a:rPr>
              <a:t>Wulfram</a:t>
            </a:r>
            <a:r>
              <a:rPr lang="en-US" dirty="0">
                <a:solidFill>
                  <a:schemeClr val="tx1"/>
                </a:solidFill>
              </a:rPr>
              <a:t> Gerstner and Werner M. </a:t>
            </a:r>
            <a:r>
              <a:rPr lang="en-US" dirty="0" err="1">
                <a:solidFill>
                  <a:schemeClr val="tx1"/>
                </a:solidFill>
              </a:rPr>
              <a:t>Kistler</a:t>
            </a:r>
            <a:r>
              <a:rPr lang="en-US" b="1" dirty="0">
                <a:solidFill>
                  <a:schemeClr val="tx1"/>
                </a:solidFill>
              </a:rPr>
              <a:t>, Spiking Neuron Models: Single Neurons, Populations, Plasticity (free html) 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endParaRPr lang="en-US" b="1" dirty="0"/>
          </a:p>
          <a:p>
            <a:pPr algn="l"/>
            <a:endParaRPr lang="en-US" b="1" dirty="0"/>
          </a:p>
          <a:p>
            <a:endParaRPr lang="en-US" b="1" dirty="0"/>
          </a:p>
          <a:p>
            <a:r>
              <a:rPr lang="en-US" b="1" dirty="0"/>
              <a:t> </a:t>
            </a:r>
            <a:endParaRPr lang="en-US" dirty="0"/>
          </a:p>
          <a:p>
            <a:pPr algn="l"/>
            <a:endParaRPr lang="en-US" b="1" dirty="0"/>
          </a:p>
          <a:p>
            <a:pPr algn="l"/>
            <a:endParaRPr lang="en-US" b="1" dirty="0"/>
          </a:p>
          <a:p>
            <a:pPr algn="l"/>
            <a:endParaRPr lang="en-US" b="1" dirty="0"/>
          </a:p>
          <a:p>
            <a:pPr algn="l"/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977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1416" y="313348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err="1"/>
              <a:t>Modelowanie</a:t>
            </a:r>
            <a:r>
              <a:rPr lang="en-US" sz="3200" dirty="0"/>
              <a:t> </a:t>
            </a:r>
            <a:r>
              <a:rPr lang="en-US" sz="3200" dirty="0" err="1"/>
              <a:t>układu</a:t>
            </a:r>
            <a:r>
              <a:rPr lang="en-US" sz="3200" dirty="0"/>
              <a:t> </a:t>
            </a:r>
            <a:r>
              <a:rPr lang="en-US" sz="3200" dirty="0" err="1"/>
              <a:t>nerwowego</a:t>
            </a:r>
            <a:r>
              <a:rPr lang="en-US" sz="3200" dirty="0"/>
              <a:t> (computational </a:t>
            </a:r>
            <a:r>
              <a:rPr lang="en-US" sz="3200" dirty="0" err="1"/>
              <a:t>neurosicence</a:t>
            </a:r>
            <a:r>
              <a:rPr lang="en-US" sz="3200" dirty="0"/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36" y="1783373"/>
            <a:ext cx="8439727" cy="4937368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>
                <a:solidFill>
                  <a:schemeClr val="tx1"/>
                </a:solidFill>
              </a:rPr>
              <a:t>Definicja</a:t>
            </a:r>
            <a:r>
              <a:rPr lang="en-US" sz="2000" b="1" dirty="0">
                <a:solidFill>
                  <a:schemeClr val="tx1"/>
                </a:solidFill>
              </a:rPr>
              <a:t> z </a:t>
            </a:r>
            <a:r>
              <a:rPr lang="en-US" sz="2000" b="1" dirty="0" err="1">
                <a:solidFill>
                  <a:schemeClr val="tx1"/>
                </a:solidFill>
              </a:rPr>
              <a:t>Wikipedii</a:t>
            </a:r>
            <a:r>
              <a:rPr lang="en-US" sz="2000" b="1" dirty="0">
                <a:solidFill>
                  <a:schemeClr val="tx1"/>
                </a:solidFill>
              </a:rPr>
              <a:t>:</a:t>
            </a:r>
          </a:p>
          <a:p>
            <a:pPr algn="l"/>
            <a:endParaRPr lang="en-US" sz="2000" b="1" dirty="0">
              <a:solidFill>
                <a:schemeClr val="tx1"/>
              </a:solidFill>
            </a:endParaRPr>
          </a:p>
          <a:p>
            <a:pPr algn="l"/>
            <a:r>
              <a:rPr lang="pl-PL" sz="2000" b="1" dirty="0">
                <a:solidFill>
                  <a:schemeClr val="tx1"/>
                </a:solidFill>
              </a:rPr>
              <a:t>Modelowanie układu nerwowego (</a:t>
            </a:r>
            <a:r>
              <a:rPr lang="pl-PL" sz="2000" dirty="0">
                <a:solidFill>
                  <a:schemeClr val="tx1"/>
                </a:solidFill>
              </a:rPr>
              <a:t>czasem określane </a:t>
            </a:r>
            <a:r>
              <a:rPr lang="pl-PL" sz="2000" b="1" dirty="0">
                <a:solidFill>
                  <a:schemeClr val="tx1"/>
                </a:solidFill>
              </a:rPr>
              <a:t>jako neurobiologia teoretyczna</a:t>
            </a:r>
            <a:r>
              <a:rPr lang="pl-PL" sz="2000" dirty="0">
                <a:solidFill>
                  <a:schemeClr val="tx1"/>
                </a:solidFill>
              </a:rPr>
              <a:t>) jest dziedziną badań układu nerwowego stosującą matematykę, informatykę, analizę teoretyczna i abstrahowanie w celu zrozumienia zasad rządzących rozwojem, strukturą, fizjologią i własnościami poznawczymi układu nerwowego.</a:t>
            </a:r>
            <a:endParaRPr lang="pl-PL" sz="2000" dirty="0"/>
          </a:p>
          <a:p>
            <a:pPr algn="l"/>
            <a:r>
              <a:rPr lang="pl-PL" sz="2000" b="1" dirty="0" err="1"/>
              <a:t>Computational</a:t>
            </a:r>
            <a:r>
              <a:rPr lang="pl-PL" sz="2000" b="1" dirty="0"/>
              <a:t> </a:t>
            </a:r>
            <a:r>
              <a:rPr lang="pl-PL" sz="2000" b="1" dirty="0" err="1"/>
              <a:t>neuroscience</a:t>
            </a:r>
            <a:r>
              <a:rPr lang="pl-PL" sz="2000" dirty="0"/>
              <a:t> (</a:t>
            </a:r>
            <a:r>
              <a:rPr lang="pl-PL" sz="2000" dirty="0" err="1"/>
              <a:t>also</a:t>
            </a:r>
            <a:r>
              <a:rPr lang="pl-PL" sz="2000" dirty="0"/>
              <a:t> </a:t>
            </a:r>
            <a:r>
              <a:rPr lang="pl-PL" sz="2000" dirty="0" err="1"/>
              <a:t>known</a:t>
            </a:r>
            <a:r>
              <a:rPr lang="pl-PL" sz="2000" dirty="0"/>
              <a:t> as </a:t>
            </a:r>
            <a:r>
              <a:rPr lang="pl-PL" sz="2000" b="1" dirty="0" err="1"/>
              <a:t>theoretical</a:t>
            </a:r>
            <a:r>
              <a:rPr lang="pl-PL" sz="2000" b="1" dirty="0"/>
              <a:t> </a:t>
            </a:r>
            <a:r>
              <a:rPr lang="pl-PL" sz="2000" b="1" dirty="0" err="1"/>
              <a:t>neuroscience</a:t>
            </a:r>
            <a:r>
              <a:rPr lang="pl-PL" sz="2000" dirty="0"/>
              <a:t> </a:t>
            </a:r>
            <a:r>
              <a:rPr lang="pl-PL" sz="2000" dirty="0" err="1"/>
              <a:t>or</a:t>
            </a:r>
            <a:r>
              <a:rPr lang="pl-PL" sz="2000" dirty="0"/>
              <a:t> </a:t>
            </a:r>
            <a:r>
              <a:rPr lang="pl-PL" sz="2000" b="1" dirty="0" err="1"/>
              <a:t>mathematical</a:t>
            </a:r>
            <a:r>
              <a:rPr lang="pl-PL" sz="2000" b="1" dirty="0"/>
              <a:t> </a:t>
            </a:r>
            <a:r>
              <a:rPr lang="pl-PL" sz="2000" b="1" dirty="0" err="1"/>
              <a:t>neuroscience</a:t>
            </a:r>
            <a:r>
              <a:rPr lang="pl-PL" sz="2000" dirty="0"/>
              <a:t>) </a:t>
            </a:r>
            <a:r>
              <a:rPr lang="pl-PL" sz="2000" dirty="0" err="1"/>
              <a:t>is</a:t>
            </a:r>
            <a:r>
              <a:rPr lang="pl-PL" sz="2000" dirty="0"/>
              <a:t> a </a:t>
            </a:r>
            <a:r>
              <a:rPr lang="pl-PL" sz="2000" dirty="0" err="1"/>
              <a:t>branch</a:t>
            </a:r>
            <a:r>
              <a:rPr lang="pl-PL" sz="2000" dirty="0"/>
              <a:t> of </a:t>
            </a:r>
            <a:r>
              <a:rPr lang="pl-PL" sz="2000" dirty="0">
                <a:solidFill>
                  <a:srgbClr val="0070C0"/>
                </a:solidFill>
                <a:hlinkClick r:id="rId2" tooltip="Neuroscien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neuroscience</a:t>
            </a:r>
            <a:r>
              <a:rPr lang="pl-PL" sz="2000" dirty="0"/>
              <a:t> </a:t>
            </a:r>
            <a:r>
              <a:rPr lang="pl-PL" sz="2000" dirty="0" err="1"/>
              <a:t>which</a:t>
            </a:r>
            <a:r>
              <a:rPr lang="pl-PL" sz="2000" dirty="0"/>
              <a:t> </a:t>
            </a:r>
            <a:r>
              <a:rPr lang="pl-PL" sz="2000" dirty="0" err="1"/>
              <a:t>employs</a:t>
            </a:r>
            <a:r>
              <a:rPr lang="pl-PL" sz="2000" dirty="0"/>
              <a:t> </a:t>
            </a:r>
            <a:r>
              <a:rPr lang="pl-PL" sz="2000" u="sng" dirty="0" err="1">
                <a:solidFill>
                  <a:srgbClr val="0070C0"/>
                </a:solidFill>
              </a:rPr>
              <a:t>mathematics</a:t>
            </a:r>
            <a:r>
              <a:rPr lang="pl-PL" sz="2000" dirty="0"/>
              <a:t>, </a:t>
            </a:r>
            <a:r>
              <a:rPr lang="pl-PL" sz="2000" dirty="0" err="1"/>
              <a:t>computer</a:t>
            </a:r>
            <a:r>
              <a:rPr lang="pl-PL" sz="2000" dirty="0"/>
              <a:t> science, </a:t>
            </a:r>
            <a:r>
              <a:rPr lang="pl-PL" sz="2000" dirty="0" err="1"/>
              <a:t>theoretical</a:t>
            </a:r>
            <a:r>
              <a:rPr lang="pl-PL" sz="2000" dirty="0"/>
              <a:t> </a:t>
            </a:r>
            <a:r>
              <a:rPr lang="pl-PL" sz="2000" dirty="0" err="1"/>
              <a:t>analysis</a:t>
            </a:r>
            <a:r>
              <a:rPr lang="pl-PL" sz="2000" dirty="0"/>
              <a:t> and </a:t>
            </a:r>
            <a:r>
              <a:rPr lang="pl-PL" sz="2000" dirty="0" err="1"/>
              <a:t>abstractions</a:t>
            </a:r>
            <a:r>
              <a:rPr lang="pl-PL" sz="2000" dirty="0"/>
              <a:t> of the </a:t>
            </a:r>
            <a:r>
              <a:rPr lang="pl-PL" sz="2000" dirty="0" err="1"/>
              <a:t>brain</a:t>
            </a:r>
            <a:r>
              <a:rPr lang="pl-PL" sz="2000" dirty="0"/>
              <a:t> to </a:t>
            </a:r>
            <a:r>
              <a:rPr lang="pl-PL" sz="2000" dirty="0" err="1"/>
              <a:t>understand</a:t>
            </a:r>
            <a:r>
              <a:rPr lang="pl-PL" sz="2000" dirty="0"/>
              <a:t> the </a:t>
            </a:r>
            <a:r>
              <a:rPr lang="pl-PL" sz="2000" dirty="0" err="1"/>
              <a:t>principles</a:t>
            </a:r>
            <a:r>
              <a:rPr lang="pl-PL" sz="2000" dirty="0"/>
              <a:t> </a:t>
            </a:r>
            <a:r>
              <a:rPr lang="pl-PL" sz="2000" dirty="0" err="1"/>
              <a:t>that</a:t>
            </a:r>
            <a:r>
              <a:rPr lang="pl-PL" sz="2000" dirty="0"/>
              <a:t> </a:t>
            </a:r>
            <a:r>
              <a:rPr lang="pl-PL" sz="2000" dirty="0" err="1"/>
              <a:t>govern</a:t>
            </a:r>
            <a:r>
              <a:rPr lang="pl-PL" sz="2000" dirty="0"/>
              <a:t> the </a:t>
            </a:r>
            <a:r>
              <a:rPr lang="pl-PL" sz="2000" dirty="0">
                <a:solidFill>
                  <a:srgbClr val="0070C0"/>
                </a:solidFill>
                <a:hlinkClick r:id="rId3" tooltip="Developmental neuroscien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development</a:t>
            </a:r>
            <a:r>
              <a:rPr lang="pl-PL" sz="2000" dirty="0"/>
              <a:t>, </a:t>
            </a:r>
            <a:r>
              <a:rPr lang="pl-PL" sz="2000" dirty="0">
                <a:solidFill>
                  <a:srgbClr val="0070C0"/>
                </a:solidFill>
                <a:hlinkClick r:id="rId4" tooltip="Neuroanatom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structure</a:t>
            </a:r>
            <a:r>
              <a:rPr lang="pl-PL" sz="2000" dirty="0"/>
              <a:t>, </a:t>
            </a:r>
            <a:r>
              <a:rPr lang="pl-PL" sz="2000" dirty="0">
                <a:solidFill>
                  <a:srgbClr val="0070C0"/>
                </a:solidFill>
                <a:hlinkClick r:id="rId5" tooltip="Neurophysiolog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physiology</a:t>
            </a:r>
            <a:r>
              <a:rPr lang="pl-PL" sz="2000" dirty="0"/>
              <a:t> and </a:t>
            </a:r>
            <a:r>
              <a:rPr lang="pl-PL" sz="2000" dirty="0">
                <a:solidFill>
                  <a:srgbClr val="0070C0"/>
                </a:solidFill>
                <a:hlinkClick r:id="rId6" tooltip="Cognitive neuroscien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cognitive abilities</a:t>
            </a:r>
            <a:r>
              <a:rPr lang="pl-PL" sz="2000" dirty="0">
                <a:solidFill>
                  <a:srgbClr val="0070C0"/>
                </a:solidFill>
              </a:rPr>
              <a:t> </a:t>
            </a:r>
            <a:r>
              <a:rPr lang="pl-PL" sz="2000" dirty="0"/>
              <a:t>of 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pl-PL" sz="2000" dirty="0">
                <a:solidFill>
                  <a:srgbClr val="0070C0"/>
                </a:solidFill>
              </a:rPr>
              <a:t> </a:t>
            </a:r>
            <a:r>
              <a:rPr lang="pl-PL" sz="2000" dirty="0">
                <a:solidFill>
                  <a:srgbClr val="0070C0"/>
                </a:solidFill>
                <a:hlinkClick r:id="rId7" tooltip="Nervous syste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nervous system</a:t>
            </a:r>
            <a:r>
              <a:rPr lang="pl-PL" sz="2000" dirty="0"/>
              <a:t>.</a:t>
            </a:r>
          </a:p>
          <a:p>
            <a:pPr algn="l"/>
            <a:r>
              <a:rPr lang="en-US" sz="2000" b="1" dirty="0"/>
              <a:t>(</a:t>
            </a:r>
            <a:r>
              <a:rPr lang="en-US" sz="2000" b="1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http://en.wikipedia.org/wiki/Computational_neuroscience</a:t>
            </a:r>
            <a:r>
              <a:rPr lang="en-US" sz="2000" b="1" dirty="0"/>
              <a:t>)</a:t>
            </a:r>
          </a:p>
          <a:p>
            <a:pPr algn="l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13227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1416" y="313349"/>
            <a:ext cx="7772400" cy="601052"/>
          </a:xfrm>
        </p:spPr>
        <p:txBody>
          <a:bodyPr>
            <a:normAutofit/>
          </a:bodyPr>
          <a:lstStyle/>
          <a:p>
            <a:r>
              <a:rPr lang="en-US" sz="3200" dirty="0" err="1"/>
              <a:t>Nauka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modelowanie</a:t>
            </a:r>
            <a:endParaRPr lang="en-US" sz="3200" dirty="0"/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955D6B06-EF7E-844A-9DAD-688EBBC1AB6E}"/>
              </a:ext>
            </a:extLst>
          </p:cNvPr>
          <p:cNvSpPr/>
          <p:nvPr/>
        </p:nvSpPr>
        <p:spPr>
          <a:xfrm>
            <a:off x="5544273" y="4808917"/>
            <a:ext cx="1724628" cy="111116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E4E3DBD7-FB66-634F-AC84-5E8E7424F5B1}"/>
              </a:ext>
            </a:extLst>
          </p:cNvPr>
          <p:cNvSpPr/>
          <p:nvPr/>
        </p:nvSpPr>
        <p:spPr>
          <a:xfrm>
            <a:off x="1666755" y="4681253"/>
            <a:ext cx="1724628" cy="111116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819E7679-1D17-4541-91A7-3EC3330D12B0}"/>
              </a:ext>
            </a:extLst>
          </p:cNvPr>
          <p:cNvSpPr/>
          <p:nvPr/>
        </p:nvSpPr>
        <p:spPr>
          <a:xfrm>
            <a:off x="3568677" y="1908220"/>
            <a:ext cx="1724628" cy="111116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37F162B-090D-1B44-B389-45AEDA85547E}"/>
              </a:ext>
            </a:extLst>
          </p:cNvPr>
          <p:cNvSpPr txBox="1"/>
          <p:nvPr/>
        </p:nvSpPr>
        <p:spPr>
          <a:xfrm>
            <a:off x="625033" y="1160024"/>
            <a:ext cx="7893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Science – systematic approach for seeking and organizing knowledge about the natural world (</a:t>
            </a:r>
            <a:r>
              <a:rPr lang="pl-PL" i="1" dirty="0"/>
              <a:t>Cooper</a:t>
            </a:r>
            <a:r>
              <a:rPr lang="pl-PL" dirty="0"/>
              <a:t>, </a:t>
            </a:r>
            <a:r>
              <a:rPr lang="pl-PL" i="1" dirty="0"/>
              <a:t>Heron</a:t>
            </a:r>
            <a:r>
              <a:rPr lang="pl-PL" dirty="0"/>
              <a:t>, &amp; </a:t>
            </a:r>
            <a:r>
              <a:rPr lang="pl-PL" dirty="0" err="1"/>
              <a:t>Heward</a:t>
            </a:r>
            <a:r>
              <a:rPr lang="pl-PL" dirty="0"/>
              <a:t>, 2014</a:t>
            </a:r>
            <a:r>
              <a:rPr lang="en-US" dirty="0"/>
              <a:t>).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1EB8221A-9C80-244A-A1DE-D65293580201}"/>
              </a:ext>
            </a:extLst>
          </p:cNvPr>
          <p:cNvSpPr/>
          <p:nvPr/>
        </p:nvSpPr>
        <p:spPr>
          <a:xfrm>
            <a:off x="3727048" y="3521233"/>
            <a:ext cx="1417898" cy="128768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82BD300-DF78-B148-8E9D-F6B62C2D9731}"/>
              </a:ext>
            </a:extLst>
          </p:cNvPr>
          <p:cNvSpPr txBox="1"/>
          <p:nvPr/>
        </p:nvSpPr>
        <p:spPr>
          <a:xfrm>
            <a:off x="2123990" y="5058122"/>
            <a:ext cx="81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Teoria 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D845E53-F5F3-AA44-8627-02003ED647AA}"/>
              </a:ext>
            </a:extLst>
          </p:cNvPr>
          <p:cNvSpPr txBox="1"/>
          <p:nvPr/>
        </p:nvSpPr>
        <p:spPr>
          <a:xfrm>
            <a:off x="3727048" y="2203733"/>
            <a:ext cx="1407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Eksperyment</a:t>
            </a:r>
            <a:endParaRPr lang="en-US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B535082-AEEC-7348-92A3-5762D463F993}"/>
              </a:ext>
            </a:extLst>
          </p:cNvPr>
          <p:cNvSpPr txBox="1"/>
          <p:nvPr/>
        </p:nvSpPr>
        <p:spPr>
          <a:xfrm>
            <a:off x="5668521" y="5179835"/>
            <a:ext cx="1530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Modelowanie</a:t>
            </a:r>
            <a:r>
              <a:rPr lang="en-US" dirty="0"/>
              <a:t> 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539D726-BC75-3E45-BFA5-1688A0073F88}"/>
              </a:ext>
            </a:extLst>
          </p:cNvPr>
          <p:cNvSpPr txBox="1"/>
          <p:nvPr/>
        </p:nvSpPr>
        <p:spPr>
          <a:xfrm>
            <a:off x="4036724" y="3980409"/>
            <a:ext cx="879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Natura </a:t>
            </a:r>
          </a:p>
        </p:txBody>
      </p: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C1A15DD4-49CE-3F4F-AE94-826150640549}"/>
              </a:ext>
            </a:extLst>
          </p:cNvPr>
          <p:cNvCxnSpPr/>
          <p:nvPr/>
        </p:nvCxnSpPr>
        <p:spPr>
          <a:xfrm flipH="1">
            <a:off x="2529069" y="2928395"/>
            <a:ext cx="1197979" cy="16088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F56BF912-8C63-A54E-857A-40E241C52150}"/>
              </a:ext>
            </a:extLst>
          </p:cNvPr>
          <p:cNvCxnSpPr/>
          <p:nvPr/>
        </p:nvCxnSpPr>
        <p:spPr>
          <a:xfrm flipV="1">
            <a:off x="2773974" y="3035440"/>
            <a:ext cx="1157468" cy="16063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4AA7DE0F-397C-814D-9BAF-262AAF789404}"/>
              </a:ext>
            </a:extLst>
          </p:cNvPr>
          <p:cNvCxnSpPr>
            <a:cxnSpLocks/>
          </p:cNvCxnSpPr>
          <p:nvPr/>
        </p:nvCxnSpPr>
        <p:spPr>
          <a:xfrm flipH="1">
            <a:off x="3515631" y="5179835"/>
            <a:ext cx="195919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09FC4169-9834-064E-939F-D51EF3155865}"/>
              </a:ext>
            </a:extLst>
          </p:cNvPr>
          <p:cNvCxnSpPr>
            <a:cxnSpLocks/>
          </p:cNvCxnSpPr>
          <p:nvPr/>
        </p:nvCxnSpPr>
        <p:spPr>
          <a:xfrm flipV="1">
            <a:off x="3505466" y="5421302"/>
            <a:ext cx="1966518" cy="14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>
            <a:extLst>
              <a:ext uri="{FF2B5EF4-FFF2-40B4-BE49-F238E27FC236}">
                <a16:creationId xmlns:a16="http://schemas.microsoft.com/office/drawing/2014/main" id="{36DAC971-2716-2344-9595-83E45D260E47}"/>
              </a:ext>
            </a:extLst>
          </p:cNvPr>
          <p:cNvCxnSpPr>
            <a:cxnSpLocks/>
          </p:cNvCxnSpPr>
          <p:nvPr/>
        </p:nvCxnSpPr>
        <p:spPr>
          <a:xfrm flipH="1" flipV="1">
            <a:off x="5134935" y="2889459"/>
            <a:ext cx="1365083" cy="17523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>
            <a:extLst>
              <a:ext uri="{FF2B5EF4-FFF2-40B4-BE49-F238E27FC236}">
                <a16:creationId xmlns:a16="http://schemas.microsoft.com/office/drawing/2014/main" id="{7182846E-D3B7-584E-90A5-9D2CCFA28684}"/>
              </a:ext>
            </a:extLst>
          </p:cNvPr>
          <p:cNvCxnSpPr>
            <a:cxnSpLocks/>
          </p:cNvCxnSpPr>
          <p:nvPr/>
        </p:nvCxnSpPr>
        <p:spPr>
          <a:xfrm>
            <a:off x="4933761" y="3023524"/>
            <a:ext cx="1312618" cy="16953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3998C897-282C-E74A-9FB2-65D2D0200234}"/>
              </a:ext>
            </a:extLst>
          </p:cNvPr>
          <p:cNvSpPr txBox="1"/>
          <p:nvPr/>
        </p:nvSpPr>
        <p:spPr>
          <a:xfrm>
            <a:off x="5293305" y="5930581"/>
            <a:ext cx="36094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Zalety</a:t>
            </a:r>
            <a:r>
              <a:rPr lang="en-US" sz="1400" dirty="0"/>
              <a:t>:</a:t>
            </a:r>
          </a:p>
          <a:p>
            <a:r>
              <a:rPr lang="en-US" sz="1400" dirty="0" err="1"/>
              <a:t>Szybsze</a:t>
            </a:r>
            <a:r>
              <a:rPr lang="en-US" sz="1400" dirty="0"/>
              <a:t> </a:t>
            </a:r>
            <a:r>
              <a:rPr lang="en-US" sz="1400" dirty="0" err="1"/>
              <a:t>niz</a:t>
            </a:r>
            <a:r>
              <a:rPr lang="en-US" sz="1400" dirty="0"/>
              <a:t> </a:t>
            </a:r>
            <a:r>
              <a:rPr lang="en-US" sz="1400" dirty="0" err="1"/>
              <a:t>eksperyment</a:t>
            </a:r>
            <a:endParaRPr lang="en-US" sz="1400" dirty="0"/>
          </a:p>
          <a:p>
            <a:r>
              <a:rPr lang="en-US" sz="1400" dirty="0" err="1"/>
              <a:t>Eksperymenty</a:t>
            </a:r>
            <a:r>
              <a:rPr lang="en-US" sz="1400" dirty="0"/>
              <a:t> </a:t>
            </a:r>
            <a:r>
              <a:rPr lang="en-US" sz="1400" dirty="0" err="1"/>
              <a:t>niemozliwe</a:t>
            </a:r>
            <a:r>
              <a:rPr lang="en-US" sz="1400" dirty="0"/>
              <a:t> do </a:t>
            </a:r>
            <a:r>
              <a:rPr lang="en-US" sz="1400" dirty="0" err="1"/>
              <a:t>przeprowadzenia</a:t>
            </a:r>
            <a:endParaRPr lang="en-US" sz="1400" dirty="0"/>
          </a:p>
          <a:p>
            <a:r>
              <a:rPr lang="en-US" sz="1400" dirty="0" err="1"/>
              <a:t>Tańsze</a:t>
            </a:r>
            <a:r>
              <a:rPr lang="en-US" sz="1400" dirty="0"/>
              <a:t>, </a:t>
            </a:r>
            <a:r>
              <a:rPr lang="en-US" sz="1400" dirty="0" err="1"/>
              <a:t>Etyczne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08308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1416" y="313348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err="1"/>
              <a:t>Modelowanie</a:t>
            </a:r>
            <a:r>
              <a:rPr lang="en-US" sz="3200" dirty="0"/>
              <a:t> </a:t>
            </a:r>
            <a:r>
              <a:rPr lang="en-US" sz="3200" dirty="0" err="1"/>
              <a:t>układu</a:t>
            </a:r>
            <a:r>
              <a:rPr lang="en-US" sz="3200" dirty="0"/>
              <a:t> </a:t>
            </a:r>
            <a:r>
              <a:rPr lang="en-US" sz="3200" dirty="0" err="1"/>
              <a:t>nerwowego</a:t>
            </a:r>
            <a:r>
              <a:rPr lang="en-US" sz="3200" dirty="0"/>
              <a:t> - </a:t>
            </a:r>
            <a:r>
              <a:rPr lang="en-US" sz="3200" dirty="0" err="1"/>
              <a:t>początki</a:t>
            </a:r>
            <a:endParaRPr lang="en-US" sz="32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57809" y="1919288"/>
            <a:ext cx="8560904" cy="4938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l-PL" sz="2200" dirty="0">
              <a:solidFill>
                <a:schemeClr val="tx1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DD5D543-4827-AA49-B2EE-1B31AC03DCC0}"/>
              </a:ext>
            </a:extLst>
          </p:cNvPr>
          <p:cNvSpPr txBox="1"/>
          <p:nvPr/>
        </p:nvSpPr>
        <p:spPr>
          <a:xfrm>
            <a:off x="232245" y="1783373"/>
            <a:ext cx="881203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Pojęcie</a:t>
            </a:r>
            <a:r>
              <a:rPr lang="en-US" dirty="0"/>
              <a:t> “</a:t>
            </a:r>
            <a:r>
              <a:rPr lang="en-US" dirty="0" err="1"/>
              <a:t>Modelowanie</a:t>
            </a:r>
            <a:r>
              <a:rPr lang="en-US" dirty="0"/>
              <a:t> </a:t>
            </a:r>
            <a:r>
              <a:rPr lang="en-US" dirty="0" err="1"/>
              <a:t>układu</a:t>
            </a:r>
            <a:r>
              <a:rPr lang="en-US" dirty="0"/>
              <a:t> </a:t>
            </a:r>
            <a:r>
              <a:rPr lang="en-US" dirty="0" err="1"/>
              <a:t>nerwowego</a:t>
            </a:r>
            <a:r>
              <a:rPr lang="en-US" dirty="0"/>
              <a:t>” (“computational neuroscience”) </a:t>
            </a:r>
            <a:r>
              <a:rPr lang="en-US" dirty="0" err="1"/>
              <a:t>zostało</a:t>
            </a:r>
            <a:r>
              <a:rPr lang="en-US" dirty="0"/>
              <a:t> </a:t>
            </a:r>
            <a:r>
              <a:rPr lang="en-US" dirty="0" err="1"/>
              <a:t>wprowadzone</a:t>
            </a:r>
            <a:r>
              <a:rPr lang="en-US" dirty="0"/>
              <a:t> w </a:t>
            </a:r>
            <a:r>
              <a:rPr lang="en-US" dirty="0" err="1"/>
              <a:t>roku</a:t>
            </a:r>
            <a:r>
              <a:rPr lang="en-US" dirty="0"/>
              <a:t> 1985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konferencji</a:t>
            </a:r>
            <a:r>
              <a:rPr lang="en-US" dirty="0"/>
              <a:t> w Carmel (</a:t>
            </a:r>
            <a:r>
              <a:rPr lang="en-US" dirty="0" err="1"/>
              <a:t>Kalifornia</a:t>
            </a:r>
            <a:r>
              <a:rPr lang="en-US" dirty="0"/>
              <a:t>). </a:t>
            </a:r>
            <a:r>
              <a:rPr lang="en-US" dirty="0" err="1"/>
              <a:t>Stosowane</a:t>
            </a:r>
            <a:r>
              <a:rPr lang="en-US" dirty="0"/>
              <a:t> </a:t>
            </a:r>
            <a:r>
              <a:rPr lang="en-US" dirty="0" err="1"/>
              <a:t>wczesniej</a:t>
            </a:r>
            <a:r>
              <a:rPr lang="en-US" dirty="0"/>
              <a:t> </a:t>
            </a:r>
            <a:r>
              <a:rPr lang="en-US" dirty="0" err="1"/>
              <a:t>nazwy</a:t>
            </a:r>
            <a:r>
              <a:rPr lang="en-US" dirty="0"/>
              <a:t> to: </a:t>
            </a:r>
            <a:r>
              <a:rPr lang="pl-PL" dirty="0" err="1"/>
              <a:t>neural</a:t>
            </a:r>
            <a:r>
              <a:rPr lang="pl-PL" dirty="0"/>
              <a:t> modeling, </a:t>
            </a:r>
            <a:r>
              <a:rPr lang="pl-PL" dirty="0" err="1"/>
              <a:t>brain</a:t>
            </a:r>
            <a:r>
              <a:rPr lang="pl-PL" dirty="0"/>
              <a:t> </a:t>
            </a:r>
            <a:r>
              <a:rPr lang="pl-PL" dirty="0" err="1"/>
              <a:t>theory</a:t>
            </a:r>
            <a:r>
              <a:rPr lang="pl-PL" dirty="0"/>
              <a:t> and </a:t>
            </a:r>
            <a:r>
              <a:rPr lang="pl-PL" dirty="0" err="1"/>
              <a:t>neural</a:t>
            </a:r>
            <a:r>
              <a:rPr lang="pl-PL" dirty="0"/>
              <a:t> networks.</a:t>
            </a:r>
          </a:p>
          <a:p>
            <a:endParaRPr lang="en-US" sz="1600" dirty="0"/>
          </a:p>
          <a:p>
            <a:r>
              <a:rPr lang="en-US" dirty="0" err="1"/>
              <a:t>Pierwsze</a:t>
            </a:r>
            <a:r>
              <a:rPr lang="en-US" dirty="0"/>
              <a:t> </a:t>
            </a:r>
            <a:r>
              <a:rPr lang="en-US" dirty="0" err="1"/>
              <a:t>prace</a:t>
            </a:r>
            <a:r>
              <a:rPr lang="en-US" dirty="0"/>
              <a:t> z </a:t>
            </a:r>
            <a:r>
              <a:rPr lang="en-US" dirty="0" err="1"/>
              <a:t>modelowania</a:t>
            </a:r>
            <a:r>
              <a:rPr lang="en-US" dirty="0"/>
              <a:t> </a:t>
            </a:r>
            <a:r>
              <a:rPr lang="en-US" dirty="0" err="1"/>
              <a:t>matematycznego</a:t>
            </a:r>
            <a:r>
              <a:rPr lang="en-US" dirty="0"/>
              <a:t> </a:t>
            </a:r>
            <a:r>
              <a:rPr lang="en-US" dirty="0" err="1"/>
              <a:t>neuronów</a:t>
            </a:r>
            <a:r>
              <a:rPr lang="en-US" dirty="0"/>
              <a:t> </a:t>
            </a:r>
            <a:r>
              <a:rPr lang="en-US" dirty="0" err="1"/>
              <a:t>siegają</a:t>
            </a:r>
            <a:r>
              <a:rPr lang="en-US" dirty="0"/>
              <a:t> </a:t>
            </a:r>
            <a:r>
              <a:rPr lang="en-US" dirty="0" err="1"/>
              <a:t>poczatków</a:t>
            </a:r>
            <a:r>
              <a:rPr lang="en-US" dirty="0"/>
              <a:t> XX </a:t>
            </a:r>
            <a:r>
              <a:rPr lang="en-US" dirty="0" err="1"/>
              <a:t>wieku</a:t>
            </a:r>
            <a:r>
              <a:rPr lang="en-US" dirty="0"/>
              <a:t>:</a:t>
            </a:r>
          </a:p>
          <a:p>
            <a:pPr>
              <a:defRPr/>
            </a:pPr>
            <a:r>
              <a:rPr lang="en-US" dirty="0"/>
              <a:t>Integrate and fire neuron (Louis </a:t>
            </a:r>
            <a:r>
              <a:rPr lang="en-US" dirty="0" err="1"/>
              <a:t>Lapicque</a:t>
            </a:r>
            <a:r>
              <a:rPr lang="en-US" dirty="0"/>
              <a:t>, 1907)</a:t>
            </a:r>
          </a:p>
          <a:p>
            <a:pPr>
              <a:defRPr/>
            </a:pPr>
            <a:r>
              <a:rPr lang="pl-PL" dirty="0"/>
              <a:t>Model generacji potencjału czynnościowego </a:t>
            </a:r>
            <a:r>
              <a:rPr lang="pl-PL" dirty="0" err="1"/>
              <a:t>Hodgkina</a:t>
            </a:r>
            <a:r>
              <a:rPr lang="pl-PL" dirty="0"/>
              <a:t>-Huxleya (1952)</a:t>
            </a:r>
          </a:p>
          <a:p>
            <a:pPr>
              <a:defRPr/>
            </a:pPr>
            <a:r>
              <a:rPr lang="pl-PL" dirty="0" err="1"/>
              <a:t>Wielokompartmentowy</a:t>
            </a:r>
            <a:r>
              <a:rPr lang="pl-PL" dirty="0"/>
              <a:t> model </a:t>
            </a:r>
            <a:r>
              <a:rPr lang="pl-PL" dirty="0" err="1"/>
              <a:t>Ralla</a:t>
            </a:r>
            <a:r>
              <a:rPr lang="pl-PL" dirty="0"/>
              <a:t> - teoria kablowa zastosowana do neuronów  (1962)</a:t>
            </a:r>
          </a:p>
          <a:p>
            <a:pPr>
              <a:defRPr/>
            </a:pPr>
            <a:r>
              <a:rPr lang="pl-PL" dirty="0"/>
              <a:t>Symulacja 100 neuronów hipokampa podczas napadu epilepsji (</a:t>
            </a:r>
            <a:r>
              <a:rPr lang="pl-PL" dirty="0" err="1"/>
              <a:t>Traub</a:t>
            </a:r>
            <a:r>
              <a:rPr lang="pl-PL" dirty="0"/>
              <a:t> i Wong, 1982)</a:t>
            </a:r>
          </a:p>
          <a:p>
            <a:pPr>
              <a:defRPr/>
            </a:pPr>
            <a:r>
              <a:rPr lang="pl-PL" dirty="0"/>
              <a:t>Model centralnego generatora wzorca u minoga (</a:t>
            </a:r>
            <a:r>
              <a:rPr lang="pl-PL" dirty="0" err="1"/>
              <a:t>Grillner</a:t>
            </a:r>
            <a:r>
              <a:rPr lang="pl-PL" dirty="0"/>
              <a:t> i </a:t>
            </a:r>
            <a:r>
              <a:rPr lang="pl-PL" dirty="0" err="1"/>
              <a:t>wsp</a:t>
            </a:r>
            <a:r>
              <a:rPr lang="pl-PL" dirty="0"/>
              <a:t>, 1988)</a:t>
            </a:r>
          </a:p>
          <a:p>
            <a:pPr>
              <a:defRPr/>
            </a:pPr>
            <a:r>
              <a:rPr lang="pl-PL" dirty="0"/>
              <a:t>Symulator NEURON (</a:t>
            </a:r>
            <a:r>
              <a:rPr lang="pl-PL" dirty="0" err="1"/>
              <a:t>Hines</a:t>
            </a:r>
            <a:r>
              <a:rPr lang="pl-PL" dirty="0"/>
              <a:t>, 1989)</a:t>
            </a:r>
          </a:p>
          <a:p>
            <a:pPr>
              <a:defRPr/>
            </a:pPr>
            <a:r>
              <a:rPr lang="pl-PL" dirty="0"/>
              <a:t>Symulator GENESIS (</a:t>
            </a:r>
            <a:r>
              <a:rPr lang="pl-PL" dirty="0" err="1"/>
              <a:t>Bower</a:t>
            </a:r>
            <a:r>
              <a:rPr lang="pl-PL" dirty="0"/>
              <a:t> i </a:t>
            </a:r>
            <a:r>
              <a:rPr lang="pl-PL" dirty="0" err="1"/>
              <a:t>wsp</a:t>
            </a:r>
            <a:r>
              <a:rPr lang="pl-PL" dirty="0"/>
              <a:t>, 1989)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2EA6C51-0313-56A1-3CB9-56944AC20390}"/>
              </a:ext>
            </a:extLst>
          </p:cNvPr>
          <p:cNvSpPr txBox="1"/>
          <p:nvPr/>
        </p:nvSpPr>
        <p:spPr>
          <a:xfrm>
            <a:off x="-7864" y="5413293"/>
            <a:ext cx="91518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err="1"/>
              <a:t>Lapicque</a:t>
            </a:r>
            <a:r>
              <a:rPr lang="pl-PL" sz="1200" dirty="0"/>
              <a:t> L. </a:t>
            </a:r>
            <a:r>
              <a:rPr lang="pl-PL" sz="1200" dirty="0" err="1"/>
              <a:t>Recherches</a:t>
            </a:r>
            <a:r>
              <a:rPr lang="pl-PL" sz="1200" dirty="0"/>
              <a:t> </a:t>
            </a:r>
            <a:r>
              <a:rPr lang="pl-PL" sz="1200" dirty="0" err="1"/>
              <a:t>quantitatives</a:t>
            </a:r>
            <a:r>
              <a:rPr lang="pl-PL" sz="1200" dirty="0"/>
              <a:t> sur </a:t>
            </a:r>
            <a:r>
              <a:rPr lang="pl-PL" sz="1200" dirty="0" err="1"/>
              <a:t>l'excitation</a:t>
            </a:r>
            <a:r>
              <a:rPr lang="pl-PL" sz="1200" dirty="0"/>
              <a:t> </a:t>
            </a:r>
            <a:r>
              <a:rPr lang="pl-PL" sz="1200" dirty="0" err="1"/>
              <a:t>électrique</a:t>
            </a:r>
            <a:r>
              <a:rPr lang="pl-PL" sz="1200" dirty="0"/>
              <a:t> des </a:t>
            </a:r>
            <a:r>
              <a:rPr lang="pl-PL" sz="1200" dirty="0" err="1"/>
              <a:t>nerfs</a:t>
            </a:r>
            <a:r>
              <a:rPr lang="pl-PL" sz="1200" dirty="0"/>
              <a:t> </a:t>
            </a:r>
            <a:r>
              <a:rPr lang="pl-PL" sz="1200" dirty="0" err="1"/>
              <a:t>traitée</a:t>
            </a:r>
            <a:r>
              <a:rPr lang="pl-PL" sz="1200" dirty="0"/>
              <a:t> </a:t>
            </a:r>
            <a:r>
              <a:rPr lang="pl-PL" sz="1200" dirty="0" err="1"/>
              <a:t>comme</a:t>
            </a:r>
            <a:r>
              <a:rPr lang="pl-PL" sz="1200" dirty="0"/>
              <a:t> </a:t>
            </a:r>
            <a:r>
              <a:rPr lang="pl-PL" sz="1200" dirty="0" err="1"/>
              <a:t>une</a:t>
            </a:r>
            <a:r>
              <a:rPr lang="pl-PL" sz="1200" dirty="0"/>
              <a:t> </a:t>
            </a:r>
            <a:r>
              <a:rPr lang="pl-PL" sz="1200" dirty="0" err="1"/>
              <a:t>polarisation</a:t>
            </a:r>
            <a:r>
              <a:rPr lang="pl-PL" sz="1200" dirty="0"/>
              <a:t>. J. </a:t>
            </a:r>
            <a:r>
              <a:rPr lang="pl-PL" sz="1200" dirty="0" err="1"/>
              <a:t>Physiol</a:t>
            </a:r>
            <a:r>
              <a:rPr lang="pl-PL" sz="1200" dirty="0"/>
              <a:t>. </a:t>
            </a:r>
            <a:r>
              <a:rPr lang="pl-PL" sz="1200" dirty="0" err="1"/>
              <a:t>Pathol</a:t>
            </a:r>
            <a:r>
              <a:rPr lang="pl-PL" sz="1200" dirty="0"/>
              <a:t>. Gen., 1907 </a:t>
            </a:r>
          </a:p>
          <a:p>
            <a:r>
              <a:rPr lang="pl-PL" sz="1200" dirty="0" err="1"/>
              <a:t>Hodgkin</a:t>
            </a:r>
            <a:r>
              <a:rPr lang="pl-PL" sz="1200" dirty="0"/>
              <a:t> AL, Huxley AF. A </a:t>
            </a:r>
            <a:r>
              <a:rPr lang="pl-PL" sz="1200" dirty="0" err="1"/>
              <a:t>quantitative</a:t>
            </a:r>
            <a:r>
              <a:rPr lang="pl-PL" sz="1200" dirty="0"/>
              <a:t> </a:t>
            </a:r>
            <a:r>
              <a:rPr lang="pl-PL" sz="1200" dirty="0" err="1"/>
              <a:t>description</a:t>
            </a:r>
            <a:r>
              <a:rPr lang="pl-PL" sz="1200" dirty="0"/>
              <a:t> of </a:t>
            </a:r>
            <a:r>
              <a:rPr lang="pl-PL" sz="1200" dirty="0" err="1"/>
              <a:t>membrane</a:t>
            </a:r>
            <a:r>
              <a:rPr lang="pl-PL" sz="1200" dirty="0"/>
              <a:t> </a:t>
            </a:r>
            <a:r>
              <a:rPr lang="pl-PL" sz="1200" dirty="0" err="1"/>
              <a:t>current</a:t>
            </a:r>
            <a:r>
              <a:rPr lang="pl-PL" sz="1200" dirty="0"/>
              <a:t> and </a:t>
            </a:r>
            <a:r>
              <a:rPr lang="pl-PL" sz="1200" dirty="0" err="1"/>
              <a:t>its</a:t>
            </a:r>
            <a:r>
              <a:rPr lang="pl-PL" sz="1200" dirty="0"/>
              <a:t> </a:t>
            </a:r>
            <a:r>
              <a:rPr lang="pl-PL" sz="1200" dirty="0" err="1"/>
              <a:t>application</a:t>
            </a:r>
            <a:r>
              <a:rPr lang="pl-PL" sz="1200" dirty="0"/>
              <a:t> to </a:t>
            </a:r>
            <a:r>
              <a:rPr lang="pl-PL" sz="1200" dirty="0" err="1"/>
              <a:t>conduction</a:t>
            </a:r>
            <a:r>
              <a:rPr lang="pl-PL" sz="1200" dirty="0"/>
              <a:t> and </a:t>
            </a:r>
            <a:r>
              <a:rPr lang="pl-PL" sz="1200" dirty="0" err="1"/>
              <a:t>excitation</a:t>
            </a:r>
            <a:r>
              <a:rPr lang="pl-PL" sz="1200" dirty="0"/>
              <a:t> in </a:t>
            </a:r>
            <a:r>
              <a:rPr lang="pl-PL" sz="1200" dirty="0" err="1"/>
              <a:t>nerve</a:t>
            </a:r>
            <a:r>
              <a:rPr lang="pl-PL" sz="1200" dirty="0"/>
              <a:t>. J </a:t>
            </a:r>
            <a:r>
              <a:rPr lang="pl-PL" sz="1200" dirty="0" err="1"/>
              <a:t>Physiol</a:t>
            </a:r>
            <a:r>
              <a:rPr lang="pl-PL" sz="1200" dirty="0"/>
              <a:t>. 1952</a:t>
            </a:r>
          </a:p>
          <a:p>
            <a:r>
              <a:rPr lang="pl-PL" sz="1200" dirty="0" err="1"/>
              <a:t>Rall</a:t>
            </a:r>
            <a:r>
              <a:rPr lang="pl-PL" sz="1200" dirty="0"/>
              <a:t> W. </a:t>
            </a:r>
            <a:r>
              <a:rPr lang="pl-PL" sz="1200" dirty="0" err="1"/>
              <a:t>Electrophysiology</a:t>
            </a:r>
            <a:r>
              <a:rPr lang="pl-PL" sz="1200" dirty="0"/>
              <a:t> of a </a:t>
            </a:r>
            <a:r>
              <a:rPr lang="pl-PL" sz="1200" dirty="0" err="1"/>
              <a:t>dendritic</a:t>
            </a:r>
            <a:r>
              <a:rPr lang="pl-PL" sz="1200" dirty="0"/>
              <a:t> neuron model. </a:t>
            </a:r>
            <a:r>
              <a:rPr lang="pl-PL" sz="1200" dirty="0" err="1"/>
              <a:t>Biophys</a:t>
            </a:r>
            <a:r>
              <a:rPr lang="pl-PL" sz="1200" dirty="0"/>
              <a:t>. J., 1962</a:t>
            </a:r>
          </a:p>
          <a:p>
            <a:r>
              <a:rPr lang="pl-PL" sz="1200" dirty="0" err="1"/>
              <a:t>Traub</a:t>
            </a:r>
            <a:r>
              <a:rPr lang="pl-PL" sz="1200" dirty="0"/>
              <a:t> RD, Wong RK. Cellular </a:t>
            </a:r>
            <a:r>
              <a:rPr lang="pl-PL" sz="1200" dirty="0" err="1"/>
              <a:t>mechanism</a:t>
            </a:r>
            <a:r>
              <a:rPr lang="pl-PL" sz="1200" dirty="0"/>
              <a:t> of </a:t>
            </a:r>
            <a:r>
              <a:rPr lang="pl-PL" sz="1200" dirty="0" err="1"/>
              <a:t>neuronal</a:t>
            </a:r>
            <a:r>
              <a:rPr lang="pl-PL" sz="1200" dirty="0"/>
              <a:t> </a:t>
            </a:r>
            <a:r>
              <a:rPr lang="pl-PL" sz="1200" dirty="0" err="1"/>
              <a:t>synchronization</a:t>
            </a:r>
            <a:r>
              <a:rPr lang="pl-PL" sz="1200" dirty="0"/>
              <a:t> in </a:t>
            </a:r>
            <a:r>
              <a:rPr lang="pl-PL" sz="1200" dirty="0" err="1"/>
              <a:t>epilepsy</a:t>
            </a:r>
            <a:r>
              <a:rPr lang="pl-PL" sz="1200" dirty="0"/>
              <a:t>. Science, 1982</a:t>
            </a:r>
          </a:p>
          <a:p>
            <a:r>
              <a:rPr lang="pl-PL" sz="1200" dirty="0" err="1"/>
              <a:t>Grillner</a:t>
            </a:r>
            <a:r>
              <a:rPr lang="pl-PL" sz="1200" dirty="0"/>
              <a:t> S, JT Buchanan, A </a:t>
            </a:r>
            <a:r>
              <a:rPr lang="pl-PL" sz="1200" dirty="0" err="1"/>
              <a:t>Lansner</a:t>
            </a:r>
            <a:r>
              <a:rPr lang="pl-PL" sz="1200" dirty="0"/>
              <a:t> </a:t>
            </a:r>
            <a:r>
              <a:rPr lang="pl-PL" sz="1200" dirty="0" err="1"/>
              <a:t>Simulation</a:t>
            </a:r>
            <a:r>
              <a:rPr lang="pl-PL" sz="1200" dirty="0"/>
              <a:t> of the </a:t>
            </a:r>
            <a:r>
              <a:rPr lang="pl-PL" sz="1200" dirty="0" err="1"/>
              <a:t>segmental</a:t>
            </a:r>
            <a:r>
              <a:rPr lang="pl-PL" sz="1200" dirty="0"/>
              <a:t> </a:t>
            </a:r>
            <a:r>
              <a:rPr lang="pl-PL" sz="1200" dirty="0" err="1"/>
              <a:t>burst</a:t>
            </a:r>
            <a:r>
              <a:rPr lang="pl-PL" sz="1200" dirty="0"/>
              <a:t> </a:t>
            </a:r>
            <a:r>
              <a:rPr lang="pl-PL" sz="1200" dirty="0" err="1"/>
              <a:t>generating</a:t>
            </a:r>
            <a:r>
              <a:rPr lang="pl-PL" sz="1200" dirty="0"/>
              <a:t> network for </a:t>
            </a:r>
            <a:r>
              <a:rPr lang="pl-PL" sz="1200" dirty="0" err="1"/>
              <a:t>locomotion</a:t>
            </a:r>
            <a:r>
              <a:rPr lang="pl-PL" sz="1200" dirty="0"/>
              <a:t> in </a:t>
            </a:r>
            <a:r>
              <a:rPr lang="pl-PL" sz="1200" dirty="0" err="1"/>
              <a:t>lamprey</a:t>
            </a:r>
            <a:r>
              <a:rPr lang="pl-PL" sz="1200" dirty="0"/>
              <a:t>. </a:t>
            </a:r>
            <a:r>
              <a:rPr lang="pl-PL" sz="1200" dirty="0" err="1"/>
              <a:t>Neuroscience</a:t>
            </a:r>
            <a:r>
              <a:rPr lang="pl-PL" sz="1200" dirty="0"/>
              <a:t> </a:t>
            </a:r>
            <a:r>
              <a:rPr lang="pl-PL" sz="1200" dirty="0" err="1"/>
              <a:t>letters</a:t>
            </a:r>
            <a:r>
              <a:rPr lang="pl-PL" sz="1200" dirty="0"/>
              <a:t>, 1988</a:t>
            </a:r>
          </a:p>
          <a:p>
            <a:r>
              <a:rPr lang="pl-PL" sz="1200" dirty="0" err="1"/>
              <a:t>Hines</a:t>
            </a:r>
            <a:r>
              <a:rPr lang="pl-PL" sz="1200" dirty="0"/>
              <a:t>, M. A program for </a:t>
            </a:r>
            <a:r>
              <a:rPr lang="pl-PL" sz="1200" dirty="0" err="1"/>
              <a:t>simulation</a:t>
            </a:r>
            <a:r>
              <a:rPr lang="pl-PL" sz="1200" dirty="0"/>
              <a:t> of </a:t>
            </a:r>
            <a:r>
              <a:rPr lang="pl-PL" sz="1200" dirty="0" err="1"/>
              <a:t>nerve</a:t>
            </a:r>
            <a:r>
              <a:rPr lang="pl-PL" sz="1200" dirty="0"/>
              <a:t> </a:t>
            </a:r>
            <a:r>
              <a:rPr lang="pl-PL" sz="1200" dirty="0" err="1"/>
              <a:t>equations</a:t>
            </a:r>
            <a:r>
              <a:rPr lang="pl-PL" sz="1200" dirty="0"/>
              <a:t> with </a:t>
            </a:r>
            <a:r>
              <a:rPr lang="pl-PL" sz="1200" dirty="0" err="1"/>
              <a:t>branching</a:t>
            </a:r>
            <a:r>
              <a:rPr lang="pl-PL" sz="1200" dirty="0"/>
              <a:t> </a:t>
            </a:r>
            <a:r>
              <a:rPr lang="pl-PL" sz="1200" dirty="0" err="1"/>
              <a:t>geometries</a:t>
            </a:r>
            <a:r>
              <a:rPr lang="pl-PL" sz="1200" dirty="0"/>
              <a:t>. </a:t>
            </a:r>
            <a:r>
              <a:rPr lang="pl-PL" sz="1200" i="1" dirty="0" err="1"/>
              <a:t>Int</a:t>
            </a:r>
            <a:r>
              <a:rPr lang="pl-PL" sz="1200" i="1" dirty="0"/>
              <a:t>. J. of </a:t>
            </a:r>
            <a:r>
              <a:rPr lang="pl-PL" sz="1200" i="1" dirty="0" err="1"/>
              <a:t>Biomed</a:t>
            </a:r>
            <a:r>
              <a:rPr lang="pl-PL" sz="1200" i="1" dirty="0"/>
              <a:t>. Computing.</a:t>
            </a:r>
            <a:r>
              <a:rPr lang="pl-PL" sz="1200" dirty="0"/>
              <a:t> 1989</a:t>
            </a:r>
          </a:p>
          <a:p>
            <a:r>
              <a:rPr lang="pl-PL" sz="1200" dirty="0" err="1"/>
              <a:t>Bower</a:t>
            </a:r>
            <a:r>
              <a:rPr lang="pl-PL" sz="1200" dirty="0"/>
              <a:t>, </a:t>
            </a:r>
            <a:r>
              <a:rPr lang="pl-PL" sz="1200" dirty="0" err="1"/>
              <a:t>Beeman</a:t>
            </a:r>
            <a:r>
              <a:rPr lang="pl-PL" sz="1200" dirty="0"/>
              <a:t>, and </a:t>
            </a:r>
            <a:r>
              <a:rPr lang="pl-PL" sz="1200" dirty="0" err="1"/>
              <a:t>Hucka</a:t>
            </a:r>
            <a:r>
              <a:rPr lang="pl-PL" sz="1200" dirty="0"/>
              <a:t>. GENESIS </a:t>
            </a:r>
            <a:r>
              <a:rPr lang="pl-PL" sz="1200" dirty="0" err="1"/>
              <a:t>Simulation</a:t>
            </a:r>
            <a:r>
              <a:rPr lang="pl-PL" sz="1200" dirty="0"/>
              <a:t> Software. 1998</a:t>
            </a:r>
          </a:p>
        </p:txBody>
      </p:sp>
    </p:spTree>
    <p:extLst>
      <p:ext uri="{BB962C8B-B14F-4D97-AF65-F5344CB8AC3E}">
        <p14:creationId xmlns:p14="http://schemas.microsoft.com/office/powerpoint/2010/main" val="1273028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1416" y="141361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err="1"/>
              <a:t>Poziomy</a:t>
            </a:r>
            <a:r>
              <a:rPr lang="en-US" sz="3200" dirty="0"/>
              <a:t> </a:t>
            </a:r>
            <a:r>
              <a:rPr lang="en-US" sz="3200" dirty="0" err="1"/>
              <a:t>układu</a:t>
            </a:r>
            <a:r>
              <a:rPr lang="en-US" sz="3200" dirty="0"/>
              <a:t> </a:t>
            </a:r>
            <a:r>
              <a:rPr lang="en-US" sz="3200" dirty="0" err="1"/>
              <a:t>nerwowego</a:t>
            </a:r>
            <a:endParaRPr lang="en-US" sz="3200" dirty="0"/>
          </a:p>
        </p:txBody>
      </p:sp>
      <p:sp>
        <p:nvSpPr>
          <p:cNvPr id="7" name="Podtytuł 6">
            <a:extLst>
              <a:ext uri="{FF2B5EF4-FFF2-40B4-BE49-F238E27FC236}">
                <a16:creationId xmlns:a16="http://schemas.microsoft.com/office/drawing/2014/main" id="{712B955D-2D16-6D4B-961C-C33BF030A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357" y="5822950"/>
            <a:ext cx="8189843" cy="836268"/>
          </a:xfrm>
        </p:spPr>
        <p:txBody>
          <a:bodyPr>
            <a:normAutofit/>
          </a:bodyPr>
          <a:lstStyle/>
          <a:p>
            <a:pPr algn="l"/>
            <a:r>
              <a:rPr lang="pl-PL" sz="1600" dirty="0">
                <a:solidFill>
                  <a:schemeClr val="tx1"/>
                </a:solidFill>
              </a:rPr>
              <a:t>Poziomy organizacji układu nerwowego. Z: Egidio </a:t>
            </a:r>
            <a:r>
              <a:rPr lang="pl-PL" sz="1600" dirty="0" err="1">
                <a:solidFill>
                  <a:schemeClr val="tx1"/>
                </a:solidFill>
              </a:rPr>
              <a:t>D'Angelo</a:t>
            </a:r>
            <a:r>
              <a:rPr lang="pl-PL" sz="1600" dirty="0">
                <a:solidFill>
                  <a:schemeClr val="tx1"/>
                </a:solidFill>
              </a:rPr>
              <a:t>, Claudia Angela Michela Gandini Wheeler-</a:t>
            </a:r>
            <a:r>
              <a:rPr lang="pl-PL" sz="1600" dirty="0" err="1">
                <a:solidFill>
                  <a:schemeClr val="tx1"/>
                </a:solidFill>
              </a:rPr>
              <a:t>Kingshott</a:t>
            </a:r>
            <a:r>
              <a:rPr lang="pl-PL" sz="1600" dirty="0">
                <a:solidFill>
                  <a:schemeClr val="tx1"/>
                </a:solidFill>
              </a:rPr>
              <a:t>, </a:t>
            </a:r>
            <a:r>
              <a:rPr lang="pl-PL" sz="1600" dirty="0" err="1">
                <a:solidFill>
                  <a:schemeClr val="tx1"/>
                </a:solidFill>
              </a:rPr>
              <a:t>Modelling</a:t>
            </a:r>
            <a:r>
              <a:rPr lang="pl-PL" sz="1600" dirty="0">
                <a:solidFill>
                  <a:schemeClr val="tx1"/>
                </a:solidFill>
              </a:rPr>
              <a:t> the </a:t>
            </a:r>
            <a:r>
              <a:rPr lang="pl-PL" sz="1600" dirty="0" err="1">
                <a:solidFill>
                  <a:schemeClr val="tx1"/>
                </a:solidFill>
              </a:rPr>
              <a:t>brain</a:t>
            </a:r>
            <a:r>
              <a:rPr lang="pl-PL" sz="1600" dirty="0">
                <a:solidFill>
                  <a:schemeClr val="tx1"/>
                </a:solidFill>
              </a:rPr>
              <a:t>: </a:t>
            </a:r>
            <a:r>
              <a:rPr lang="pl-PL" sz="1600" dirty="0" err="1">
                <a:solidFill>
                  <a:schemeClr val="tx1"/>
                </a:solidFill>
              </a:rPr>
              <a:t>Elementary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components</a:t>
            </a:r>
            <a:r>
              <a:rPr lang="pl-PL" sz="1600" dirty="0">
                <a:solidFill>
                  <a:schemeClr val="tx1"/>
                </a:solidFill>
              </a:rPr>
              <a:t> to </a:t>
            </a:r>
            <a:r>
              <a:rPr lang="pl-PL" sz="1600" dirty="0" err="1">
                <a:solidFill>
                  <a:schemeClr val="tx1"/>
                </a:solidFill>
              </a:rPr>
              <a:t>explain</a:t>
            </a:r>
            <a:r>
              <a:rPr lang="pl-PL" sz="1600" dirty="0">
                <a:solidFill>
                  <a:schemeClr val="tx1"/>
                </a:solidFill>
              </a:rPr>
              <a:t> ensemble </a:t>
            </a:r>
            <a:r>
              <a:rPr lang="pl-PL" sz="1600" dirty="0" err="1">
                <a:solidFill>
                  <a:schemeClr val="tx1"/>
                </a:solidFill>
              </a:rPr>
              <a:t>functions</a:t>
            </a:r>
            <a:r>
              <a:rPr lang="pl-PL" sz="1600" dirty="0">
                <a:solidFill>
                  <a:schemeClr val="tx1"/>
                </a:solidFill>
              </a:rPr>
              <a:t>. La </a:t>
            </a:r>
            <a:r>
              <a:rPr lang="pl-PL" sz="1600" dirty="0" err="1">
                <a:solidFill>
                  <a:schemeClr val="tx1"/>
                </a:solidFill>
              </a:rPr>
              <a:t>Rivista</a:t>
            </a:r>
            <a:r>
              <a:rPr lang="pl-PL" sz="1600" dirty="0">
                <a:solidFill>
                  <a:schemeClr val="tx1"/>
                </a:solidFill>
              </a:rPr>
              <a:t> del </a:t>
            </a:r>
            <a:r>
              <a:rPr lang="pl-PL" sz="1600" dirty="0" err="1">
                <a:solidFill>
                  <a:schemeClr val="tx1"/>
                </a:solidFill>
              </a:rPr>
              <a:t>Nuovo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Cimento</a:t>
            </a:r>
            <a:r>
              <a:rPr lang="pl-PL" sz="1600" dirty="0">
                <a:solidFill>
                  <a:schemeClr val="tx1"/>
                </a:solidFill>
              </a:rPr>
              <a:t> 40(7), 2017</a:t>
            </a:r>
          </a:p>
        </p:txBody>
      </p:sp>
      <p:pic>
        <p:nvPicPr>
          <p:cNvPr id="1026" name="Picture 2" descr="https://www.researchgate.net/profile/Egidio_Dangelo/publication/318559912/figure/fig1/AS:614168017248270@1523440474885/The-multiscale-organization-of-the-brain-The-figure-illustrates-the-multiple-levels_W640.jpg">
            <a:extLst>
              <a:ext uri="{FF2B5EF4-FFF2-40B4-BE49-F238E27FC236}">
                <a16:creationId xmlns:a16="http://schemas.microsoft.com/office/drawing/2014/main" id="{5DEE5D12-81F4-4E41-BBA2-0ECF21A9D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026" y="1839537"/>
            <a:ext cx="4768586" cy="375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823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1416" y="141361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err="1"/>
              <a:t>Poziomy</a:t>
            </a:r>
            <a:r>
              <a:rPr lang="en-US" sz="3200" dirty="0"/>
              <a:t> </a:t>
            </a:r>
            <a:r>
              <a:rPr lang="en-US" sz="3200" dirty="0" err="1"/>
              <a:t>modelowania</a:t>
            </a:r>
            <a:r>
              <a:rPr lang="en-US" sz="3200" dirty="0"/>
              <a:t> </a:t>
            </a:r>
            <a:r>
              <a:rPr lang="en-US" sz="3200" dirty="0" err="1"/>
              <a:t>układu</a:t>
            </a:r>
            <a:r>
              <a:rPr lang="en-US" sz="3200" dirty="0"/>
              <a:t> </a:t>
            </a:r>
            <a:r>
              <a:rPr lang="en-US" sz="3200" dirty="0" err="1"/>
              <a:t>nerwowego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738" y="5308742"/>
            <a:ext cx="8707459" cy="3539735"/>
          </a:xfrm>
        </p:spPr>
        <p:txBody>
          <a:bodyPr>
            <a:normAutofit/>
          </a:bodyPr>
          <a:lstStyle/>
          <a:p>
            <a:pPr algn="l"/>
            <a:endParaRPr lang="en-US" sz="1600" dirty="0">
              <a:solidFill>
                <a:schemeClr val="tx1"/>
              </a:solidFill>
              <a:effectLst/>
            </a:endParaRPr>
          </a:p>
          <a:p>
            <a:pPr algn="l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Zaokrąglony prostokąt 3">
            <a:extLst>
              <a:ext uri="{FF2B5EF4-FFF2-40B4-BE49-F238E27FC236}">
                <a16:creationId xmlns:a16="http://schemas.microsoft.com/office/drawing/2014/main" id="{7068D424-16FA-3244-9C46-8AFC731A019A}"/>
              </a:ext>
            </a:extLst>
          </p:cNvPr>
          <p:cNvSpPr/>
          <p:nvPr/>
        </p:nvSpPr>
        <p:spPr>
          <a:xfrm>
            <a:off x="264738" y="1601374"/>
            <a:ext cx="8065904" cy="2335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Kanały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jonowe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poziom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atomowy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molekularny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Dyfuzja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jonów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neuroprzekaźników</a:t>
            </a:r>
            <a:r>
              <a:rPr lang="en-US" dirty="0">
                <a:solidFill>
                  <a:schemeClr val="tx1"/>
                </a:solidFill>
              </a:rPr>
              <a:t> - </a:t>
            </a:r>
            <a:r>
              <a:rPr lang="en-US" dirty="0" err="1">
                <a:solidFill>
                  <a:schemeClr val="tx1"/>
                </a:solidFill>
              </a:rPr>
              <a:t>poziom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atomowy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molekularny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Stochastyczne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zachowanie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kanałów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jonowych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procesy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Markowa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Generacja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potencjałów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czynnosciowych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poziom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pojedynczych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neuronow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modele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punktowe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kablowe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wielokompartmentowe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 err="1">
                <a:solidFill>
                  <a:schemeClr val="tx1"/>
                </a:solidFill>
              </a:rPr>
              <a:t>Wzorce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generacji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potencjałów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czynnosciowych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poziom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pojedynczych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neuronow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Ciagi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potencjałów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czynnosciowych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procesy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punktowe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Zaokrąglony prostokąt 4">
            <a:extLst>
              <a:ext uri="{FF2B5EF4-FFF2-40B4-BE49-F238E27FC236}">
                <a16:creationId xmlns:a16="http://schemas.microsoft.com/office/drawing/2014/main" id="{8BDB7B58-9719-E84D-B114-1461FED035DA}"/>
              </a:ext>
            </a:extLst>
          </p:cNvPr>
          <p:cNvSpPr/>
          <p:nvPr/>
        </p:nvSpPr>
        <p:spPr>
          <a:xfrm>
            <a:off x="264738" y="4105369"/>
            <a:ext cx="8081109" cy="17384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Sieci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neuronowe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uproszczone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realistyczne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poziom</a:t>
            </a:r>
            <a:r>
              <a:rPr lang="en-US" dirty="0">
                <a:solidFill>
                  <a:schemeClr val="tx1"/>
                </a:solidFill>
              </a:rPr>
              <a:t> od </a:t>
            </a:r>
            <a:r>
              <a:rPr lang="en-US" dirty="0" err="1">
                <a:solidFill>
                  <a:schemeClr val="tx1"/>
                </a:solidFill>
              </a:rPr>
              <a:t>malych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sieci</a:t>
            </a:r>
            <a:r>
              <a:rPr lang="en-US" dirty="0">
                <a:solidFill>
                  <a:schemeClr val="tx1"/>
                </a:solidFill>
              </a:rPr>
              <a:t> do </a:t>
            </a:r>
            <a:r>
              <a:rPr lang="en-US" dirty="0" err="1">
                <a:solidFill>
                  <a:schemeClr val="tx1"/>
                </a:solidFill>
              </a:rPr>
              <a:t>funkcji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ukladu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nerwowego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Sieci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neuronowe</a:t>
            </a:r>
            <a:r>
              <a:rPr lang="en-US" dirty="0">
                <a:solidFill>
                  <a:schemeClr val="tx1"/>
                </a:solidFill>
              </a:rPr>
              <a:t> + </a:t>
            </a:r>
            <a:r>
              <a:rPr lang="en-US" dirty="0" err="1">
                <a:solidFill>
                  <a:schemeClr val="tx1"/>
                </a:solidFill>
              </a:rPr>
              <a:t>plastyczność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synaptyczna</a:t>
            </a:r>
            <a:r>
              <a:rPr lang="en-US" dirty="0">
                <a:solidFill>
                  <a:schemeClr val="tx1"/>
                </a:solidFill>
              </a:rPr>
              <a:t> - </a:t>
            </a:r>
            <a:r>
              <a:rPr lang="en-US" dirty="0" err="1">
                <a:solidFill>
                  <a:schemeClr val="tx1"/>
                </a:solidFill>
              </a:rPr>
              <a:t>poziom</a:t>
            </a:r>
            <a:r>
              <a:rPr lang="en-US" dirty="0">
                <a:solidFill>
                  <a:schemeClr val="tx1"/>
                </a:solidFill>
              </a:rPr>
              <a:t> od </a:t>
            </a:r>
            <a:r>
              <a:rPr lang="en-US" dirty="0" err="1">
                <a:solidFill>
                  <a:schemeClr val="tx1"/>
                </a:solidFill>
              </a:rPr>
              <a:t>malych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sieci</a:t>
            </a:r>
            <a:r>
              <a:rPr lang="en-US" dirty="0">
                <a:solidFill>
                  <a:schemeClr val="tx1"/>
                </a:solidFill>
              </a:rPr>
              <a:t> do </a:t>
            </a:r>
            <a:r>
              <a:rPr lang="en-US" dirty="0" err="1">
                <a:solidFill>
                  <a:schemeClr val="tx1"/>
                </a:solidFill>
              </a:rPr>
              <a:t>funkcji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ukladu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nerwowego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Modele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populacyjne</a:t>
            </a:r>
            <a:r>
              <a:rPr lang="en-US" dirty="0">
                <a:solidFill>
                  <a:schemeClr val="tx1"/>
                </a:solidFill>
              </a:rPr>
              <a:t> (neural mass, mean field) – </a:t>
            </a:r>
            <a:r>
              <a:rPr lang="en-US" dirty="0" err="1">
                <a:solidFill>
                  <a:schemeClr val="tx1"/>
                </a:solidFill>
              </a:rPr>
              <a:t>populacje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neuronow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Zaokrąglony prostokąt 5">
            <a:extLst>
              <a:ext uri="{FF2B5EF4-FFF2-40B4-BE49-F238E27FC236}">
                <a16:creationId xmlns:a16="http://schemas.microsoft.com/office/drawing/2014/main" id="{92AFF013-5EB2-364E-9BB8-10502A5CCB11}"/>
              </a:ext>
            </a:extLst>
          </p:cNvPr>
          <p:cNvSpPr/>
          <p:nvPr/>
        </p:nvSpPr>
        <p:spPr>
          <a:xfrm>
            <a:off x="264738" y="6018379"/>
            <a:ext cx="8081109" cy="7012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Modele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wielkoskalowe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duże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sieci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populacje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caly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mózg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8536FB0-4CE4-0A4C-A876-19AE899EEA87}"/>
              </a:ext>
            </a:extLst>
          </p:cNvPr>
          <p:cNvSpPr txBox="1"/>
          <p:nvPr/>
        </p:nvSpPr>
        <p:spPr>
          <a:xfrm rot="5400000">
            <a:off x="8275221" y="2673712"/>
            <a:ext cx="737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Mikro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D9FBB3B-A664-C840-8E5D-1E13A80F5B48}"/>
              </a:ext>
            </a:extLst>
          </p:cNvPr>
          <p:cNvSpPr txBox="1"/>
          <p:nvPr/>
        </p:nvSpPr>
        <p:spPr>
          <a:xfrm rot="5400000">
            <a:off x="8292245" y="4641672"/>
            <a:ext cx="703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Mezo</a:t>
            </a: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F5B5313-66BD-B048-A72F-8252BAC69E2E}"/>
              </a:ext>
            </a:extLst>
          </p:cNvPr>
          <p:cNvSpPr txBox="1"/>
          <p:nvPr/>
        </p:nvSpPr>
        <p:spPr>
          <a:xfrm rot="5400000">
            <a:off x="8246366" y="6056624"/>
            <a:ext cx="794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Makro</a:t>
            </a:r>
          </a:p>
        </p:txBody>
      </p:sp>
    </p:spTree>
    <p:extLst>
      <p:ext uri="{BB962C8B-B14F-4D97-AF65-F5344CB8AC3E}">
        <p14:creationId xmlns:p14="http://schemas.microsoft.com/office/powerpoint/2010/main" val="1663563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1416" y="141361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err="1"/>
              <a:t>Poziom</a:t>
            </a:r>
            <a:r>
              <a:rPr lang="en-US" sz="3200" dirty="0"/>
              <a:t> </a:t>
            </a:r>
            <a:r>
              <a:rPr lang="en-US" sz="3200" dirty="0" err="1"/>
              <a:t>mikro</a:t>
            </a:r>
            <a:r>
              <a:rPr lang="en-US" sz="3200" dirty="0"/>
              <a:t>-, </a:t>
            </a:r>
            <a:r>
              <a:rPr lang="en-US" sz="3200" dirty="0" err="1"/>
              <a:t>mezo</a:t>
            </a:r>
            <a:r>
              <a:rPr lang="en-US" sz="3200" dirty="0"/>
              <a:t>-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makroskpowy</a:t>
            </a:r>
            <a:endParaRPr lang="en-US" sz="32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73614" y="6469855"/>
            <a:ext cx="2982930" cy="281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00" dirty="0"/>
              <a:t>Z: http://</a:t>
            </a:r>
            <a:r>
              <a:rPr lang="pl-PL" sz="1000" dirty="0" err="1"/>
              <a:t>neuronaldynamics.epfl.ch</a:t>
            </a:r>
            <a:r>
              <a:rPr lang="pl-PL" sz="1000" dirty="0"/>
              <a:t>/online/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640" y="1875498"/>
            <a:ext cx="4942840" cy="419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93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2977</TotalTime>
  <Words>2137</Words>
  <Application>Microsoft Macintosh PowerPoint</Application>
  <PresentationFormat>Pokaz na ekranie (4:3)</PresentationFormat>
  <Paragraphs>169</Paragraphs>
  <Slides>26</Slides>
  <Notes>1</Notes>
  <HiddenSlides>2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Modelowanie układu nerwowego</vt:lpstr>
      <vt:lpstr>Materiały do zajec</vt:lpstr>
      <vt:lpstr>Literatura</vt:lpstr>
      <vt:lpstr>Modelowanie układu nerwowego (computational neurosicence)</vt:lpstr>
      <vt:lpstr>Nauka i modelowanie</vt:lpstr>
      <vt:lpstr>Modelowanie układu nerwowego - początki</vt:lpstr>
      <vt:lpstr>Poziomy układu nerwowego</vt:lpstr>
      <vt:lpstr>Poziomy modelowania układu nerwowego</vt:lpstr>
      <vt:lpstr>Poziom mikro-, mezo- i makroskpowy</vt:lpstr>
      <vt:lpstr>Wielkoskalowe modele układu nerwowego</vt:lpstr>
      <vt:lpstr>fMRI stanu spoczynkowego – wyniki doswiadczalne</vt:lpstr>
      <vt:lpstr>Modelowanie wynikow neuroobrazowania</vt:lpstr>
      <vt:lpstr>Modelowanie wyników neuroobrazowania</vt:lpstr>
      <vt:lpstr>Wielkoskalowe modele układu nerwowego</vt:lpstr>
      <vt:lpstr>Wielkoskalowe modele układu nerwowego</vt:lpstr>
      <vt:lpstr>Wizualizacja wynikow</vt:lpstr>
      <vt:lpstr>Blue Brain Project  - wyniki  </vt:lpstr>
      <vt:lpstr>Wielkoskalowe modele układu nerwowego</vt:lpstr>
      <vt:lpstr>Mózg vs. komputer</vt:lpstr>
      <vt:lpstr>Mózg vs. komputer</vt:lpstr>
      <vt:lpstr>DARPA SyNAPSE Program</vt:lpstr>
      <vt:lpstr>The Virtual Brain</vt:lpstr>
      <vt:lpstr>The Virtual Brain</vt:lpstr>
      <vt:lpstr>Kroki w tworzeniu modelu</vt:lpstr>
      <vt:lpstr>Kroki w tworzeniu modelu - przykład</vt:lpstr>
      <vt:lpstr>Dostępne symulatory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Modelowanie ukladu nerwowego</dc:title>
  <dc:creator>Piotr Suffczynski</dc:creator>
  <cp:lastModifiedBy>Microsoft Office User</cp:lastModifiedBy>
  <cp:revision>147</cp:revision>
  <dcterms:created xsi:type="dcterms:W3CDTF">2013-10-01T11:26:52Z</dcterms:created>
  <dcterms:modified xsi:type="dcterms:W3CDTF">2024-10-02T13:57:35Z</dcterms:modified>
</cp:coreProperties>
</file>