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04" r:id="rId2"/>
    <p:sldId id="411" r:id="rId3"/>
    <p:sldId id="415" r:id="rId4"/>
    <p:sldId id="408" r:id="rId5"/>
    <p:sldId id="405" r:id="rId6"/>
    <p:sldId id="406" r:id="rId7"/>
    <p:sldId id="409" r:id="rId8"/>
    <p:sldId id="410" r:id="rId9"/>
    <p:sldId id="412" r:id="rId10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01"/>
    <p:restoredTop sz="94428"/>
  </p:normalViewPr>
  <p:slideViewPr>
    <p:cSldViewPr>
      <p:cViewPr varScale="1">
        <p:scale>
          <a:sx n="111" d="100"/>
          <a:sy n="111" d="100"/>
        </p:scale>
        <p:origin x="360" y="208"/>
      </p:cViewPr>
      <p:guideLst>
        <p:guide orient="horz" pos="38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13DC888B-2487-B012-BD39-13FF66CA9C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CFFA19EA-50BE-0B4B-26DC-48F5F393143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1028">
            <a:extLst>
              <a:ext uri="{FF2B5EF4-FFF2-40B4-BE49-F238E27FC236}">
                <a16:creationId xmlns:a16="http://schemas.microsoft.com/office/drawing/2014/main" id="{0CF7CFB1-E95C-7EB6-D6A5-014EB4F6350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1029">
            <a:extLst>
              <a:ext uri="{FF2B5EF4-FFF2-40B4-BE49-F238E27FC236}">
                <a16:creationId xmlns:a16="http://schemas.microsoft.com/office/drawing/2014/main" id="{89A70B3C-23BE-5E52-F808-544177F63E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2EBEF46E-7751-9C4B-90D4-96978C6B72E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1B53E-90E1-CF43-AEC3-6BEC706E209E}" type="datetimeFigureOut">
              <a:rPr lang="pl-PL" smtClean="0"/>
              <a:t>27.11.2025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8D460-738C-A14D-89F5-B5F1C5FF47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871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ABC0BA-2928-F341-B235-86693496FEE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647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236982-259B-AA32-2652-F18596873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4B2001-83FE-F0E9-C106-DB6590F00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A57450-1680-7342-1FCF-7E1303948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9472A-5B50-F74E-91C3-2EF8892E941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42485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51C8A5-87F8-F53C-5014-EDE1D75C5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76E2CA-B56A-B0E5-6972-2CC8888A5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8F01AC-C3C6-3E0A-C52D-447E37657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1C3C-6A0C-EE4C-83CB-E7B9A65E2F3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378885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D05DEC-1C0E-2E33-06D7-AF223490AB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AAF185-42D3-86E0-5DEE-EDB573F9AC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8C6421-9343-BC4F-0ABB-04EDBE1B2C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79E80-D932-B841-B043-99030F2F39E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67624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C129F9-0D1A-73B9-F7D9-2F05C1287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BBC596-5461-CD44-3323-3211F114D8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881675-43EE-956F-CCE5-C761F0909C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EE17-7241-344C-9A16-9D7A5FAB14C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0206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2FE4F7-7A8D-5740-5382-3D66E9C24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AE942E-108C-0804-6627-86F2129A5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18F8DB-F03C-8FDB-0D84-A461C6230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2C5E3-10C4-6341-B734-8995AB09CEE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3429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CBB584-6261-D367-9A01-362596A43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3B707F-8D6F-ECD3-2DA3-4205ECF536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CB415-9BA1-C73F-7527-120DD1A8C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E89F1-9A25-C544-A78B-173F92CB767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14488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DECF83-BC2D-9F8D-236E-FD8A66B966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A96B02-21B1-40BC-1171-7B2E541E7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6063A9-A986-D5B9-0EF5-FE14BD935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8D37E-662C-3C42-8F98-F5C730FE65D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7688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0C1D9F-7F37-36B9-92F9-5515331BFA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753B88-6D60-2083-22F2-216694210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7EAE26-F5FD-1852-1BFA-98501B79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E6686-3960-1245-AE38-684F19E1227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22298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788015-462C-586A-0391-86F75DEB3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C7F3CD-A402-5AD3-CDDA-6EF551F966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8358A97-A3B3-1EC5-A59B-CFA5DBEBA8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097C1-9CE5-FD4F-A4D7-5D756DC9A9B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75213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AF4B5F-8C89-F2AD-7898-5E44B83B71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E7C384-7324-99D7-2C01-4B2D761B1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8ABBCD-E662-6322-22F8-0022FED27C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64023-2472-C84C-8FE4-1AD66C1934B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852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B4BA55-8F2C-E70C-B52D-B301710747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9199DB-F93B-F803-BB9B-238CAF9DC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9F70F7-D47B-A98B-B1A1-61C9EB4C4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FB1A-F7D1-5649-A387-0D5BC79CA8D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17421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04A8E04-2406-6632-3C61-991475340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4601AF-108A-E741-1BE5-5A37629473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style wzorca tekstu</a:t>
            </a:r>
          </a:p>
          <a:p>
            <a:pPr lvl="1"/>
            <a:r>
              <a:rPr lang="en-US" altLang="pl-PL"/>
              <a:t>Drugi poziom</a:t>
            </a:r>
          </a:p>
          <a:p>
            <a:pPr lvl="2"/>
            <a:r>
              <a:rPr lang="en-US" altLang="pl-PL"/>
              <a:t>Trzeci poziom</a:t>
            </a:r>
          </a:p>
          <a:p>
            <a:pPr lvl="3"/>
            <a:r>
              <a:rPr lang="en-US" altLang="pl-PL"/>
              <a:t>Czwarty poziom</a:t>
            </a:r>
          </a:p>
          <a:p>
            <a:pPr lvl="4"/>
            <a:r>
              <a:rPr lang="en-US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C0726D-3383-FC96-A025-48F02ED2B6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0ED14C-D990-59A4-50A0-5F6F8AFA5B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C718B0-F87E-9303-A282-7A5F8FE1FD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5A50710-7133-4B4F-90E3-5D707A9606A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B1A406D6-D007-1C03-0624-96EA69A6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Dynamika potasu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F7A9CAF-43BA-FAC7-CAF5-8FC9C74A2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278388"/>
            <a:ext cx="6515100" cy="35941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764A36A8-4E89-FDEE-500F-1E6BF5509887}"/>
              </a:ext>
            </a:extLst>
          </p:cNvPr>
          <p:cNvSpPr txBox="1"/>
          <p:nvPr/>
        </p:nvSpPr>
        <p:spPr>
          <a:xfrm>
            <a:off x="1708870" y="5541277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Zmiana stężenia potasu zewnątrzkomórkowego podczas generacji potencjałów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czynnosciowych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z częstością 50/s i 125/s w aksonie kalmara. B. </a:t>
            </a:r>
            <a:r>
              <a:rPr lang="pl-PL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Franken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haeuser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AL.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Hodgkin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after-effects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impulses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giant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nerve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fibres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of Loligo. J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Pysiol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1956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B1A406D6-D007-1C03-0624-96EA69A6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Komórka z dynamiką potasu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64A36A8-4E89-FDEE-500F-1E6BF5509887}"/>
              </a:ext>
            </a:extLst>
          </p:cNvPr>
          <p:cNvSpPr txBox="1"/>
          <p:nvPr/>
        </p:nvSpPr>
        <p:spPr>
          <a:xfrm>
            <a:off x="827584" y="3752860"/>
            <a:ext cx="8159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dodać mechanizm zmiana stężenia potasu zewnątrzkomórkowego.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96E3B966-122A-F27B-A683-C6A5FE97BFDC}"/>
              </a:ext>
            </a:extLst>
          </p:cNvPr>
          <p:cNvSpPr txBox="1"/>
          <p:nvPr/>
        </p:nvSpPr>
        <p:spPr>
          <a:xfrm>
            <a:off x="827584" y="1484784"/>
            <a:ext cx="351410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h.Section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"soma"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.L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10</a:t>
            </a:r>
            <a:endParaRPr lang="pl-PL" sz="1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.diam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10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pl-PL" sz="14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np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.pi</a:t>
            </a:r>
            <a:endParaRPr lang="pl-PL" sz="1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.insert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4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4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hh</a:t>
            </a:r>
            <a:r>
              <a:rPr lang="pl-PL" sz="14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endParaRPr lang="pl-PL" sz="1400" dirty="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iclamp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h.IClamp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4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))</a:t>
            </a: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iclamp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.delay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2</a:t>
            </a:r>
            <a:endParaRPr lang="pl-PL" sz="1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iclamp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.dur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500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</a:p>
          <a:p>
            <a:r>
              <a:rPr lang="pl-PL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iclamp</a:t>
            </a:r>
            <a:r>
              <a:rPr lang="pl-PL" sz="14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.amp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4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0.002</a:t>
            </a:r>
            <a:endParaRPr lang="pl-PL" sz="1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endParaRPr lang="pl-PL" sz="1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BAFA010-31C1-E175-6FF9-2C35FA894345}"/>
              </a:ext>
            </a:extLst>
          </p:cNvPr>
          <p:cNvSpPr txBox="1"/>
          <p:nvPr/>
        </p:nvSpPr>
        <p:spPr>
          <a:xfrm>
            <a:off x="827584" y="90872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Dla komórk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o zadanych parametrach: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104F204-48AE-DA8F-BB0A-9B1F30EB2A89}"/>
              </a:ext>
            </a:extLst>
          </p:cNvPr>
          <p:cNvSpPr txBox="1"/>
          <p:nvPr/>
        </p:nvSpPr>
        <p:spPr>
          <a:xfrm>
            <a:off x="840500" y="4581128"/>
            <a:ext cx="7617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Mechanizm jest opisany w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pl-PL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Expanding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NEURON’s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Repertoire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Mechanisms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with NMODL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03350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B1A406D6-D007-1C03-0624-96EA69A6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inicjalizacja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id="{DE1C5AF0-71E7-1EF7-61D6-55938401E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800112"/>
            <a:ext cx="8496300" cy="582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pliku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kext.mod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nie umieszczamy procedury inicjalizacyjnej dla ko.  Inicjalizacja w tym miejscu spowoduje niezgodność z inicjalizacja dokonana przez NEURONA w procedurze 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finitialize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(). 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Ostatecznie NEURON zignoruje wartość podana w pliku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Dlatego inicjalizacji należy dokonać w pliku .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py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Sprawdzmy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najpierw, jakie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domyślne stężenia w NEURONIE dla jonów Na i K. Wykonując:</a:t>
            </a: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l-PL" sz="12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from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neuron </a:t>
            </a:r>
            <a:r>
              <a:rPr lang="pl-PL" sz="12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import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h</a:t>
            </a:r>
          </a:p>
          <a:p>
            <a:pPr>
              <a:buNone/>
            </a:pPr>
            <a:b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pl-PL" sz="12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h.Section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"soma"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2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.L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20</a:t>
            </a:r>
            <a:endParaRPr lang="pl-PL" sz="12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2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.diam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20</a:t>
            </a:r>
            <a:endParaRPr lang="pl-PL" sz="12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2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.insert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2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hh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b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pl-PL" sz="12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2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nai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="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2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nai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2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nao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="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2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</a:t>
            </a:r>
            <a:r>
              <a:rPr lang="pl-PL" sz="12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nao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2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"ki ="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2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).ki, </a:t>
            </a:r>
            <a:r>
              <a:rPr lang="pl-PL" sz="12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"ko ="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2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2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).ko)</a:t>
            </a:r>
          </a:p>
          <a:p>
            <a:pPr>
              <a:buNone/>
            </a:pPr>
            <a:br>
              <a:rPr lang="pl-PL" sz="12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dostajemy:</a:t>
            </a:r>
          </a:p>
          <a:p>
            <a:pPr>
              <a:buNone/>
            </a:pPr>
            <a:r>
              <a:rPr lang="pl-PL" sz="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nai</a:t>
            </a:r>
            <a:r>
              <a:rPr lang="pl-PL" sz="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10.0 </a:t>
            </a:r>
            <a:r>
              <a:rPr lang="pl-PL" sz="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nao</a:t>
            </a:r>
            <a:r>
              <a:rPr lang="pl-PL" sz="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140.0</a:t>
            </a:r>
          </a:p>
          <a:p>
            <a:pPr>
              <a:buNone/>
            </a:pPr>
            <a:r>
              <a:rPr lang="pl-PL" sz="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ki  = 54.4 ko  = 2.5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94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B1A406D6-D007-1C03-0624-96EA69A6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inicjalizacja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id="{DE1C5AF0-71E7-1EF7-61D6-55938401E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052513"/>
            <a:ext cx="8640514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naszym modelu chcemy aby ustalić wartość początkową dla </a:t>
            </a:r>
            <a:r>
              <a:rPr lang="pl-PL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ko = 10. </a:t>
            </a:r>
            <a:r>
              <a:rPr lang="pl-PL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Jednocześnie, nie chcemy zmieniać domyślnej wartości Ek.</a:t>
            </a:r>
          </a:p>
          <a:p>
            <a:pPr>
              <a:buNone/>
            </a:pPr>
            <a:endParaRPr lang="pl-PL" sz="1600" b="0" dirty="0">
              <a:solidFill>
                <a:srgbClr val="795E26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"Ek ="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h.nernst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).ki, </a:t>
            </a:r>
            <a:r>
              <a:rPr lang="pl-PL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soma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).ko, 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))</a:t>
            </a:r>
          </a:p>
          <a:p>
            <a:pPr>
              <a:buNone/>
            </a:pPr>
            <a:r>
              <a:rPr lang="pl-PL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Ek = -74.17</a:t>
            </a:r>
          </a:p>
          <a:p>
            <a:pPr>
              <a:buFontTx/>
              <a:buNone/>
            </a:pPr>
            <a:endParaRPr lang="pl-PL" altLang="pl-PL" sz="1200" dirty="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Nazwa zmiennej powstaje </a:t>
            </a: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z nazwy 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jonu (‘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k_ion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’) oraz stężenia (‘ko’). Odpowiednia globalna zmienna w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pythonie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wiec postać: </a:t>
            </a: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h.ko0_k_ion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Ostatecznie zestaw instrukcji inicjalizujących w pliku .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py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postać:</a:t>
            </a:r>
          </a:p>
          <a:p>
            <a:pPr>
              <a:buFontTx/>
              <a:buNone/>
            </a:pPr>
            <a:r>
              <a:rPr lang="en-US" altLang="pl-PL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alt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l-PL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initialize_potassium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():</a:t>
            </a:r>
          </a:p>
          <a:p>
            <a:pPr>
              <a:buNone/>
            </a:pP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	h.ko0_k_ion </a:t>
            </a:r>
            <a:r>
              <a:rPr lang="pl-PL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10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seawater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, 4 x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(2.5)</a:t>
            </a:r>
            <a:endParaRPr lang="pl-PL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	h.ki0_k_ion </a:t>
            </a:r>
            <a:r>
              <a:rPr lang="pl-PL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pl-PL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54.4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 4 x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preserves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6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ek</a:t>
            </a:r>
            <a:r>
              <a:rPr lang="pl-PL" sz="16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endParaRPr lang="pl-PL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initialize_potassium</a:t>
            </a:r>
            <a:r>
              <a:rPr lang="pl-PL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256234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94BCB1C0-0DE3-3313-BCFE-EE7E8DA75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blok </a:t>
            </a:r>
            <a:r>
              <a:rPr lang="en-US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DERIVATIVE</a:t>
            </a: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2" name="TextBox 1">
            <a:extLst>
              <a:ext uri="{FF2B5EF4-FFF2-40B4-BE49-F238E27FC236}">
                <a16:creationId xmlns:a16="http://schemas.microsoft.com/office/drawing/2014/main" id="{9F1C9E8A-39EB-C3CD-2965-3BF16EA3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052513"/>
            <a:ext cx="8496300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Zmiana stężenia zależy od prądu IK wpływającego/wypływającego do przestrzeni zewnątrzkomórkowej oraz od dyfuzji pomiędzy przestrzenią a otoczeniem.</a:t>
            </a:r>
          </a:p>
          <a:p>
            <a:pPr>
              <a:buFontTx/>
              <a:buNone/>
            </a:pPr>
            <a:r>
              <a:rPr lang="en-US" altLang="pl-P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d[K]</a:t>
            </a:r>
            <a:r>
              <a:rPr lang="pl-PL" altLang="pl-PL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dt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= I</a:t>
            </a:r>
            <a:r>
              <a:rPr lang="pl-PL" altLang="pl-PL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* S/(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zFV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+ ([K]</a:t>
            </a:r>
            <a:r>
              <a:rPr lang="pl-PL" altLang="pl-PL" sz="20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bath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[K]</a:t>
            </a:r>
            <a:r>
              <a:rPr lang="pl-PL" altLang="pl-PL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)/tau 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 – powierzchnia neuronu, V – objętość przestrzeni zewnątrzkomórkowej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Stała Faradaya wyrażona jest w Coulombach, a stężenie w jednostkach 1/(1000*litr). W ten sposób, po obu stronach równania nie pojawiają się jednostki moli substancji: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Tx/>
              <a:buNone/>
            </a:pP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ko' = (1e8)*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ik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/(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fhspace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*FARADAY) + (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kbath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- ko)/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txfer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247AAB8-D8A8-2881-98AB-11F5754FB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czynnik 1e8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TextBox 1">
            <a:extLst>
              <a:ext uri="{FF2B5EF4-FFF2-40B4-BE49-F238E27FC236}">
                <a16:creationId xmlns:a16="http://schemas.microsoft.com/office/drawing/2014/main" id="{53A0598E-1EB6-505D-8CF8-AD712555C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052513"/>
            <a:ext cx="84963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Czynnik (1e8) bierze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 przeliczenia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angstremow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na cm (1A = 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cm). 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NEURON ‘widzi’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fhspace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300 cm, zamiast 300*10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cm, wiec trzeba to uwzględnić poprzez czynnik 1e8.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równaniu </a:t>
            </a:r>
          </a:p>
          <a:p>
            <a:pPr>
              <a:buFontTx/>
              <a:buNone/>
            </a:pP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ko' = (1e8)*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ik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/(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fhspace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*FARADAY) 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Sprawdzamy jednostki:</a:t>
            </a: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(0.001/litr)/ms = (m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A/cm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)/(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angstrem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* C)</a:t>
            </a: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/(litr * ms) = 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A/cm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)/(10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cm * C)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/(10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* 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s) =  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A/cm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)/(10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cm * C)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/(cm</a:t>
            </a:r>
            <a:r>
              <a:rPr lang="pl-PL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* s) = 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(1e8)* (10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/(cm</a:t>
            </a:r>
            <a:r>
              <a:rPr lang="en-US" alt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*s))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247AAB8-D8A8-2881-98AB-11F5754FB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2656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Sprawdzanie jednostek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DF38298-7F15-B915-CE7C-660F3203CB69}"/>
              </a:ext>
            </a:extLst>
          </p:cNvPr>
          <p:cNvSpPr txBox="1"/>
          <p:nvPr/>
        </p:nvSpPr>
        <p:spPr>
          <a:xfrm>
            <a:off x="395536" y="1396956"/>
            <a:ext cx="6854762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Neleży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sprawdzić jednostki w pliku .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poprzez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modlunit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Np.: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modlunit</a:t>
            </a:r>
            <a:r>
              <a:rPr lang="pl-PL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kext.mod</a:t>
            </a:r>
            <a:endParaRPr lang="pl-PL" sz="2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pl-PL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   1.1.1.1   1994/10/12 17:22:51</a:t>
            </a:r>
          </a:p>
          <a:p>
            <a:r>
              <a:rPr lang="pl-PL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Checking</a:t>
            </a:r>
            <a:r>
              <a:rPr lang="pl-PL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units</a:t>
            </a:r>
            <a:r>
              <a:rPr lang="pl-PL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of </a:t>
            </a:r>
            <a:r>
              <a:rPr lang="pl-PL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kext.mod</a:t>
            </a:r>
            <a:endParaRPr lang="pl-PL" sz="2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defRPr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146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247AAB8-D8A8-2881-98AB-11F5754FB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2656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Zachowanie modelu – 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A9483BC-32BB-E715-CEFF-EC2686E89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0" y="1238250"/>
            <a:ext cx="58420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93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247AAB8-D8A8-2881-98AB-11F5754FB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2656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Zachowanie modelu – mechanizm </a:t>
            </a:r>
            <a:r>
              <a:rPr lang="pl-PL" altLang="pl-P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kext_in</a:t>
            </a:r>
            <a:r>
              <a:rPr lang="pl-PL" altLang="pl-P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6D98AF2-D0E9-93C4-6035-9CAB503627E8}"/>
              </a:ext>
            </a:extLst>
          </p:cNvPr>
          <p:cNvSpPr txBox="1"/>
          <p:nvPr/>
        </p:nvSpPr>
        <p:spPr>
          <a:xfrm>
            <a:off x="847262" y="1052736"/>
            <a:ext cx="7449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Model rozszerzony o dynamikę potasu wewnątrzkomórkowego: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922CE1D-F785-9A9F-1BC8-5E5D05EE0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794305"/>
            <a:ext cx="58420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41536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5117</TotalTime>
  <Words>723</Words>
  <Application>Microsoft Macintosh PowerPoint</Application>
  <PresentationFormat>Pokaz na ekranie (4:3)</PresentationFormat>
  <Paragraphs>82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Menlo</vt:lpstr>
      <vt:lpstr>Symbol</vt:lpstr>
      <vt:lpstr>Times New Roman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Doktryna neuronu</dc:title>
  <cp:lastModifiedBy>Microsoft Office User</cp:lastModifiedBy>
  <cp:revision>177</cp:revision>
  <dcterms:created xsi:type="dcterms:W3CDTF">2011-02-21T19:34:13Z</dcterms:created>
  <dcterms:modified xsi:type="dcterms:W3CDTF">2025-11-27T09:46:59Z</dcterms:modified>
</cp:coreProperties>
</file>