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0"/>
  </p:handoutMasterIdLst>
  <p:sldIdLst>
    <p:sldId id="431" r:id="rId2"/>
    <p:sldId id="427" r:id="rId3"/>
    <p:sldId id="432" r:id="rId4"/>
    <p:sldId id="429" r:id="rId5"/>
    <p:sldId id="433" r:id="rId6"/>
    <p:sldId id="434" r:id="rId7"/>
    <p:sldId id="428" r:id="rId8"/>
    <p:sldId id="430" r:id="rId9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Symbol" pitchFamily="2" charset="2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Symbol" pitchFamily="2" charset="2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Symbol" pitchFamily="2" charset="2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Symbol" pitchFamily="2" charset="2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Symbol" pitchFamily="2" charset="2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Symbol" pitchFamily="2" charset="2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Symbol" pitchFamily="2" charset="2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Symbol" pitchFamily="2" charset="2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Symbol" pitchFamily="2" charset="2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8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589"/>
    <p:restoredTop sz="94345"/>
  </p:normalViewPr>
  <p:slideViewPr>
    <p:cSldViewPr>
      <p:cViewPr varScale="1">
        <p:scale>
          <a:sx n="110" d="100"/>
          <a:sy n="110" d="100"/>
        </p:scale>
        <p:origin x="472" y="168"/>
      </p:cViewPr>
      <p:guideLst>
        <p:guide orient="horz" pos="388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26">
            <a:extLst>
              <a:ext uri="{FF2B5EF4-FFF2-40B4-BE49-F238E27FC236}">
                <a16:creationId xmlns:a16="http://schemas.microsoft.com/office/drawing/2014/main" id="{7CA4B30A-AA2A-3CA5-9A3C-FE2E49F1759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Symbol" charset="2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1027">
            <a:extLst>
              <a:ext uri="{FF2B5EF4-FFF2-40B4-BE49-F238E27FC236}">
                <a16:creationId xmlns:a16="http://schemas.microsoft.com/office/drawing/2014/main" id="{3EC04E8C-C189-EDC5-E056-0E100F2AF6C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Symbol" charset="2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1028">
            <a:extLst>
              <a:ext uri="{FF2B5EF4-FFF2-40B4-BE49-F238E27FC236}">
                <a16:creationId xmlns:a16="http://schemas.microsoft.com/office/drawing/2014/main" id="{C70E2916-AEFE-B124-7623-9B23A43569E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Symbol" charset="2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1029">
            <a:extLst>
              <a:ext uri="{FF2B5EF4-FFF2-40B4-BE49-F238E27FC236}">
                <a16:creationId xmlns:a16="http://schemas.microsoft.com/office/drawing/2014/main" id="{A186AE92-F6D0-D422-AE9C-C6CFC2C3E2A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9233B63D-18CA-7F43-B45F-9D096C3B6BC0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9519E17-62BB-3CF1-ABFB-8B5A78D00E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AF07D2B-D1C1-0AD3-A812-F4924A0357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075A2AC-7572-007A-D4FB-8421B841A0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7ACCE-D92F-5D43-B060-E2D7610774F1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963508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4464052-F9E0-72A8-DD9B-338B8EFF28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F677201-5FF4-AE8E-8EF3-445CA98DBA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52B7BEC-646B-18C2-94B9-8041783C32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72A8A-1212-454A-BA6D-F1E28D1BC95D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801144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E3B7C-A148-DF33-01FA-9C25BE55E7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05AC00-E08D-F9A9-D6D4-E4274BFE97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E32F823-C360-D4A6-E0FB-A7341D20D6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2F9C6-B577-5C4B-9D68-DA5610C69D6F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2069449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2290B5-E285-26A8-DFB4-28C57B060C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B39EBEC-BB0E-9165-38F6-6110F2BB6E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5FFF38-51D4-E450-25B8-BFA5D89C44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AF6E2-F8DE-EF43-A632-BC7678C82A68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2446296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4979FE2-DF5B-FBFC-6B7E-693E5D7404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BE1D7CC-6E46-F42A-AB50-525D2C2AD2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0F6B0E-AEA2-3E6B-28C8-D8317A0431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93776-91E5-0949-B8AD-F0F6D96A47DC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074965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585EAF-7E5E-D5D3-E2CD-800FBEEBF9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A634DF-7631-2318-B9C1-E53D0FAF38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AD49AD-DD68-2BBB-16DF-32F3775A8A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D93E0-E810-FA44-8D06-AEE4D44CC28F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3792688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8E71A46-62C7-6721-472F-4CE1298E38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54EB0E5-79CC-8F16-A313-90928B1BF3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6796F2B-3C2C-2586-5801-480CE225D1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9E5CF-A2D2-C342-B889-CC6EC04928ED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3876037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9FA5CD5-83EF-86ED-193E-C900C177A8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BF42EC2-342E-E156-925C-D665E0A379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A249D5E-A4A9-0EC7-0A06-DEFBE890A1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B9A7A-3C7C-4141-8CF1-89A67D4E1EFA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3260980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431CAAE-8A6F-87F5-1795-7AB7AFC5D3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CEFF475-C145-6EEA-259C-27022C74EB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B0519A9-83CD-8C27-B7C4-5A71AE8FD6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E88CE-3B4D-0445-8B2D-7D1FB2C9B69F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402399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9610E4-69FF-4326-0CCD-71250461E9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4E958DD-4B5E-B087-28B4-5775F4CE66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92188F-A0A3-3D6B-CC88-857B8769F7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A0B93-9A4B-3640-83B2-8EA5839D461A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375853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1ACA109-2842-7D48-77BE-C46D0187E8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2B8C90-D139-7AB6-EC3F-1D7E443CFD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E7C70C-CACE-D6FB-4CEF-88F91540BD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E8E08-A731-3145-8BEF-6E18CA445569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568978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FA8CB70-D544-9F86-9319-0AA2F36FB2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/>
              <a:t>Kliknij, aby edytować styl wzorca tytułu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72258D6-48C1-B9DE-2589-6854E612F6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/>
              <a:t>Kliknij, aby edytować style wzorca tekstu</a:t>
            </a:r>
          </a:p>
          <a:p>
            <a:pPr lvl="1"/>
            <a:r>
              <a:rPr lang="en-US" altLang="pl-PL"/>
              <a:t>Drugi poziom</a:t>
            </a:r>
          </a:p>
          <a:p>
            <a:pPr lvl="2"/>
            <a:r>
              <a:rPr lang="en-US" altLang="pl-PL"/>
              <a:t>Trzeci poziom</a:t>
            </a:r>
          </a:p>
          <a:p>
            <a:pPr lvl="3"/>
            <a:r>
              <a:rPr lang="en-US" altLang="pl-PL"/>
              <a:t>Czwarty poziom</a:t>
            </a:r>
          </a:p>
          <a:p>
            <a:pPr lvl="4"/>
            <a:r>
              <a:rPr lang="en-US" altLang="pl-PL"/>
              <a:t>Piąty poziom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07F207A-E491-B826-B312-BE4112CC48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AFA65B4-8E61-2211-DF2C-D6D54C4F2B6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A921E07-1A0A-7587-6406-7F7EA4D3D46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ABFE8AB-A4B6-D14F-B389-13F4638EDCB3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pl-P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1146F65A-2D19-B133-6E9B-57C6B1CA6F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0"/>
            <a:ext cx="77724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Ball and the </a:t>
            </a:r>
            <a:r>
              <a:rPr lang="pl-PL" altLang="pl-PL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Stick</a:t>
            </a:r>
            <a:r>
              <a:rPr lang="pl-PL" alt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model </a:t>
            </a:r>
            <a:endParaRPr lang="en-US" altLang="pl-PL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7885AD3C-45FF-B5FF-EA68-EEC107428370}"/>
              </a:ext>
            </a:extLst>
          </p:cNvPr>
          <p:cNvSpPr txBox="1"/>
          <p:nvPr/>
        </p:nvSpPr>
        <p:spPr>
          <a:xfrm>
            <a:off x="275690" y="2636912"/>
            <a:ext cx="88617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Ball and </a:t>
            </a:r>
            <a:r>
              <a:rPr lang="pl-PL" b="1" dirty="0" err="1">
                <a:latin typeface="Arial" panose="020B0604020202020204" pitchFamily="34" charset="0"/>
                <a:cs typeface="Arial" panose="020B0604020202020204" pitchFamily="34" charset="0"/>
              </a:rPr>
              <a:t>stick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 3: </a:t>
            </a:r>
            <a:r>
              <a:rPr lang="pl-PL" b="1" dirty="0" err="1">
                <a:latin typeface="Arial" panose="020B0604020202020204" pitchFamily="34" charset="0"/>
                <a:cs typeface="Arial" panose="020B0604020202020204" pitchFamily="34" charset="0"/>
              </a:rPr>
              <a:t>Extensible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 network of </a:t>
            </a:r>
            <a:r>
              <a:rPr lang="pl-PL" b="1" dirty="0" err="1">
                <a:latin typeface="Arial" panose="020B0604020202020204" pitchFamily="34" charset="0"/>
                <a:cs typeface="Arial" panose="020B0604020202020204" pitchFamily="34" charset="0"/>
              </a:rPr>
              <a:t>cells</a:t>
            </a:r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https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nrn.readthedocs.io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/en/8.2.6/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tutorials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/ball-and-stick-3.html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1035BB63-530B-AED9-4A69-B547A9EB66A1}"/>
              </a:ext>
            </a:extLst>
          </p:cNvPr>
          <p:cNvSpPr txBox="1"/>
          <p:nvPr/>
        </p:nvSpPr>
        <p:spPr>
          <a:xfrm>
            <a:off x="275690" y="1060269"/>
            <a:ext cx="90594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Przerobić tutorial on-line dostępny na stronie NEURONA w zakładce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Documentation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44CEE2AF-F8E5-87B6-6889-1EDB555B6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65100"/>
            <a:ext cx="77724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l-PL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Rozszerzenie</a:t>
            </a:r>
            <a:r>
              <a:rPr lang="en-US" alt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model </a:t>
            </a:r>
            <a:r>
              <a:rPr lang="en-US" altLang="pl-PL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dwuwarstwowy</a:t>
            </a:r>
            <a:endParaRPr lang="en-US" altLang="pl-PL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0" name="pole tekstowe 2">
            <a:extLst>
              <a:ext uri="{FF2B5EF4-FFF2-40B4-BE49-F238E27FC236}">
                <a16:creationId xmlns:a16="http://schemas.microsoft.com/office/drawing/2014/main" id="{89CEFE8A-62A1-05BC-3C0F-E7E754E7C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438" y="920750"/>
            <a:ext cx="8042275" cy="59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W oparciu o model komórki </a:t>
            </a:r>
            <a:r>
              <a:rPr lang="pl-PL" alt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BallAndStick</a:t>
            </a: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, stworzyć dwie warstwy komórek, położonych na okręgach znajdujących się na różnych wysokościach  osi z. </a:t>
            </a:r>
          </a:p>
          <a:p>
            <a:pPr>
              <a:spcBef>
                <a:spcPct val="0"/>
              </a:spcBef>
              <a:buFontTx/>
              <a:buNone/>
            </a:pPr>
            <a:endParaRPr lang="pl-PL" alt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Model można wykonać rozszerzając procedurę (Tutorial 2):</a:t>
            </a:r>
          </a:p>
          <a:p>
            <a:pPr>
              <a:spcBef>
                <a:spcPct val="0"/>
              </a:spcBef>
              <a:buNone/>
            </a:pPr>
            <a:endParaRPr lang="pl-PL" sz="1200" b="0" dirty="0">
              <a:solidFill>
                <a:srgbClr val="0000FF"/>
              </a:solidFill>
              <a:effectLst/>
              <a:latin typeface="Menlo" panose="020B0609030804020204" pitchFamily="49" charset="0"/>
            </a:endParaRPr>
          </a:p>
          <a:p>
            <a:pPr>
              <a:spcBef>
                <a:spcPct val="0"/>
              </a:spcBef>
              <a:buNone/>
            </a:pPr>
            <a:r>
              <a:rPr lang="pl-PL" sz="18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def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8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create_n_BallAndStick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pl-PL" sz="18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n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pl-PL" sz="18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r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):</a:t>
            </a:r>
          </a:p>
          <a:p>
            <a:pPr>
              <a:spcBef>
                <a:spcPct val="0"/>
              </a:spcBef>
              <a:buNone/>
            </a:pPr>
            <a:endParaRPr lang="pl-PL" sz="1800" dirty="0">
              <a:solidFill>
                <a:srgbClr val="3B3B3B"/>
              </a:solidFill>
              <a:latin typeface="Menlo" panose="020B0609030804020204" pitchFamily="49" charset="0"/>
            </a:endParaRPr>
          </a:p>
          <a:p>
            <a:pPr>
              <a:spcBef>
                <a:spcPct val="0"/>
              </a:spcBef>
              <a:buNone/>
            </a:pPr>
            <a:r>
              <a:rPr lang="pl-PL" sz="2000" b="0" dirty="0">
                <a:solidFill>
                  <a:srgbClr val="3B3B3B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Lub procedurę (Tutorial 3):</a:t>
            </a:r>
          </a:p>
          <a:p>
            <a:pPr>
              <a:spcBef>
                <a:spcPct val="0"/>
              </a:spcBef>
              <a:buNone/>
            </a:pPr>
            <a:endParaRPr lang="pl-PL" sz="2000" b="0" dirty="0">
              <a:solidFill>
                <a:srgbClr val="3B3B3B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pl-PL" sz="2000" b="0" dirty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def</a:t>
            </a:r>
            <a:r>
              <a:rPr lang="pl-PL" sz="2000" b="0" dirty="0">
                <a:solidFill>
                  <a:srgbClr val="3B3B3B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b="0" dirty="0">
                <a:solidFill>
                  <a:srgbClr val="795E2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pl-PL" sz="2000" b="0" dirty="0" err="1">
                <a:solidFill>
                  <a:srgbClr val="795E2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create_cells</a:t>
            </a:r>
            <a:r>
              <a:rPr lang="pl-PL" sz="2000" b="0" dirty="0">
                <a:solidFill>
                  <a:srgbClr val="3B3B3B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000" b="0" dirty="0" err="1">
                <a:solidFill>
                  <a:srgbClr val="001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self</a:t>
            </a:r>
            <a:r>
              <a:rPr lang="pl-PL" sz="2000" b="0" dirty="0">
                <a:solidFill>
                  <a:srgbClr val="3B3B3B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000" b="0" dirty="0">
                <a:solidFill>
                  <a:srgbClr val="001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l-PL" sz="2000" b="0" dirty="0">
                <a:solidFill>
                  <a:srgbClr val="3B3B3B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000" b="0" dirty="0">
                <a:solidFill>
                  <a:srgbClr val="001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pl-PL" sz="2000" b="0" dirty="0">
                <a:solidFill>
                  <a:srgbClr val="3B3B3B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pPr>
              <a:spcBef>
                <a:spcPct val="0"/>
              </a:spcBef>
              <a:buNone/>
            </a:pPr>
            <a:endParaRPr lang="pl-PL" sz="2000" dirty="0">
              <a:solidFill>
                <a:srgbClr val="3B3B3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pl-PL" sz="2000" b="0" dirty="0">
                <a:solidFill>
                  <a:srgbClr val="3B3B3B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należącą do definicji klasy </a:t>
            </a:r>
          </a:p>
          <a:p>
            <a:pPr>
              <a:spcBef>
                <a:spcPct val="0"/>
              </a:spcBef>
              <a:buNone/>
            </a:pPr>
            <a:endParaRPr lang="pl-PL" sz="1800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pPr>
              <a:spcBef>
                <a:spcPct val="0"/>
              </a:spcBef>
              <a:buNone/>
            </a:pPr>
            <a:r>
              <a:rPr lang="pl-PL" sz="1800" b="0" dirty="0" err="1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class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800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Ring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:</a:t>
            </a:r>
          </a:p>
          <a:p>
            <a:pPr>
              <a:spcBef>
                <a:spcPct val="0"/>
              </a:spcBef>
              <a:buNone/>
            </a:pPr>
            <a:endParaRPr lang="pl-PL" sz="1800" dirty="0">
              <a:solidFill>
                <a:srgbClr val="3B3B3B"/>
              </a:solidFill>
              <a:latin typeface="Menlo" panose="020B0609030804020204" pitchFamily="49" charset="0"/>
            </a:endParaRPr>
          </a:p>
          <a:p>
            <a:pPr>
              <a:spcBef>
                <a:spcPct val="0"/>
              </a:spcBef>
              <a:buNone/>
            </a:pPr>
            <a:endParaRPr lang="pl-PL" sz="1800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altLang="pl-PL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44CEE2AF-F8E5-87B6-6889-1EDB555B6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65100"/>
            <a:ext cx="77724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l-PL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Rozszerzenie</a:t>
            </a:r>
            <a:r>
              <a:rPr lang="en-US" alt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model </a:t>
            </a:r>
            <a:r>
              <a:rPr lang="en-US" altLang="pl-PL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dwuwarstwowy</a:t>
            </a:r>
            <a:endParaRPr lang="en-US" altLang="pl-PL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531" name="Obraz 6">
            <a:extLst>
              <a:ext uri="{FF2B5EF4-FFF2-40B4-BE49-F238E27FC236}">
                <a16:creationId xmlns:a16="http://schemas.microsoft.com/office/drawing/2014/main" id="{6469B859-422A-9393-B290-2B874A9F30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139895"/>
            <a:ext cx="3962400" cy="380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pole tekstowe 9">
            <a:extLst>
              <a:ext uri="{FF2B5EF4-FFF2-40B4-BE49-F238E27FC236}">
                <a16:creationId xmlns:a16="http://schemas.microsoft.com/office/drawing/2014/main" id="{98DEEA8D-96D2-F803-C3FE-469336C67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411" y="1732785"/>
            <a:ext cx="4349750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buNone/>
            </a:pPr>
            <a:r>
              <a:rPr lang="pl-PL" sz="20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import</a:t>
            </a:r>
            <a:r>
              <a:rPr lang="pl-PL" sz="20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2000" b="0" dirty="0" err="1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plotly</a:t>
            </a:r>
            <a:endParaRPr lang="pl-PL" sz="2000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pPr>
              <a:buNone/>
            </a:pPr>
            <a:r>
              <a:rPr lang="pl-PL" sz="20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ps</a:t>
            </a:r>
            <a:r>
              <a:rPr lang="pl-PL" sz="20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20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pl-PL" sz="20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20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h.PlotShape</a:t>
            </a:r>
            <a:r>
              <a:rPr lang="pl-PL" sz="20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pl-PL" sz="20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True</a:t>
            </a:r>
            <a:r>
              <a:rPr lang="pl-PL" sz="20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)</a:t>
            </a:r>
          </a:p>
          <a:p>
            <a:pPr>
              <a:buNone/>
            </a:pPr>
            <a:r>
              <a:rPr lang="pl-PL" sz="20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ps</a:t>
            </a:r>
            <a:r>
              <a:rPr lang="pl-PL" sz="20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.variable</a:t>
            </a:r>
            <a:r>
              <a:rPr lang="pl-PL" sz="20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pl-PL" sz="20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'v’</a:t>
            </a:r>
            <a:r>
              <a:rPr lang="pl-PL" sz="20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)</a:t>
            </a:r>
          </a:p>
          <a:p>
            <a:pPr>
              <a:buNone/>
            </a:pPr>
            <a:r>
              <a:rPr lang="pl-PL" sz="20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ps</a:t>
            </a:r>
            <a:r>
              <a:rPr lang="pl-PL" sz="20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.scale</a:t>
            </a:r>
            <a:r>
              <a:rPr lang="pl-PL" sz="20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pl-PL" sz="20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-</a:t>
            </a:r>
            <a:r>
              <a:rPr lang="pl-PL" sz="20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80</a:t>
            </a:r>
            <a:r>
              <a:rPr lang="pl-PL" sz="20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pl-PL" sz="20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40</a:t>
            </a:r>
            <a:r>
              <a:rPr lang="pl-PL" sz="20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)</a:t>
            </a:r>
          </a:p>
          <a:p>
            <a:pPr>
              <a:buNone/>
            </a:pPr>
            <a:r>
              <a:rPr lang="pl-PL" sz="20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ps</a:t>
            </a:r>
            <a:r>
              <a:rPr lang="pl-PL" sz="20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.exec_menu</a:t>
            </a:r>
            <a:r>
              <a:rPr lang="pl-PL" sz="20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pl-PL" sz="20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pl-PL" sz="2000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Shape</a:t>
            </a:r>
            <a:r>
              <a:rPr lang="pl-PL" sz="20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 Plot"</a:t>
            </a:r>
            <a:r>
              <a:rPr lang="pl-PL" sz="20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)</a:t>
            </a:r>
          </a:p>
          <a:p>
            <a:pPr>
              <a:buNone/>
            </a:pPr>
            <a:r>
              <a:rPr lang="pl-PL" sz="20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ps</a:t>
            </a:r>
            <a:r>
              <a:rPr lang="pl-PL" sz="20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.exec_menu</a:t>
            </a:r>
            <a:r>
              <a:rPr lang="pl-PL" sz="20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pl-PL" sz="20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"Show </a:t>
            </a:r>
            <a:r>
              <a:rPr lang="pl-PL" sz="2000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Diam</a:t>
            </a:r>
            <a:r>
              <a:rPr lang="pl-PL" sz="20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pl-PL" sz="20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)</a:t>
            </a:r>
          </a:p>
          <a:p>
            <a:pPr>
              <a:buNone/>
            </a:pPr>
            <a:r>
              <a:rPr lang="pl-PL" sz="20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ps</a:t>
            </a:r>
            <a:r>
              <a:rPr lang="pl-PL" sz="20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.plot</a:t>
            </a:r>
            <a:r>
              <a:rPr lang="pl-PL" sz="20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pl-PL" sz="2000" b="0" dirty="0" err="1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plotly</a:t>
            </a:r>
            <a:r>
              <a:rPr lang="pl-PL" sz="20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).show()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BC15FE95-ECB9-D7F5-94AB-003F06EF6992}"/>
              </a:ext>
            </a:extLst>
          </p:cNvPr>
          <p:cNvSpPr txBox="1"/>
          <p:nvPr/>
        </p:nvSpPr>
        <p:spPr>
          <a:xfrm>
            <a:off x="467544" y="5164096"/>
            <a:ext cx="526297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Pracujac</a:t>
            </a:r>
            <a:r>
              <a:rPr lang="pl-PL" sz="20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w </a:t>
            </a:r>
            <a:r>
              <a:rPr lang="pl-PL" sz="20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Jupyter</a:t>
            </a:r>
            <a:r>
              <a:rPr lang="pl-PL" sz="20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Notebook należy dodać:</a:t>
            </a:r>
          </a:p>
          <a:p>
            <a:endParaRPr lang="pl-PL" sz="2000" b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0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import</a:t>
            </a:r>
            <a:r>
              <a:rPr lang="pl-PL" sz="20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20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plotly.io</a:t>
            </a:r>
            <a:r>
              <a:rPr lang="pl-PL" sz="20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20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as</a:t>
            </a:r>
            <a:r>
              <a:rPr lang="pl-PL" sz="20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2000" b="0" dirty="0" err="1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pio</a:t>
            </a:r>
            <a:endParaRPr lang="pl-PL" sz="2000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r>
              <a:rPr lang="pl-PL" sz="2000" b="0" dirty="0" err="1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pio</a:t>
            </a:r>
            <a:r>
              <a:rPr lang="pl-PL" sz="20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.renderers.default</a:t>
            </a:r>
            <a:r>
              <a:rPr lang="pl-PL" sz="20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20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pl-PL" sz="20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20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pl-PL" sz="2000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browser</a:t>
            </a:r>
            <a:r>
              <a:rPr lang="pl-PL" sz="20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"</a:t>
            </a:r>
            <a:endParaRPr lang="pl-PL" sz="2000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73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8B72D81E-E717-DC3F-054B-61C802216D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65100"/>
            <a:ext cx="77724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l-PL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Własności biofizyczne i połączenia</a:t>
            </a:r>
          </a:p>
        </p:txBody>
      </p:sp>
      <p:sp>
        <p:nvSpPr>
          <p:cNvPr id="23554" name="pole tekstowe 2">
            <a:extLst>
              <a:ext uri="{FF2B5EF4-FFF2-40B4-BE49-F238E27FC236}">
                <a16:creationId xmlns:a16="http://schemas.microsoft.com/office/drawing/2014/main" id="{C298B963-07CA-A21B-A8CD-2EAEBF7FF8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143000"/>
            <a:ext cx="8352283" cy="4290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Warstwa górna składa się z komórek pobudzających (EXC)</a:t>
            </a:r>
          </a:p>
          <a:p>
            <a:pPr>
              <a:spcBef>
                <a:spcPct val="0"/>
              </a:spcBef>
              <a:buFontTx/>
              <a:buNone/>
            </a:pPr>
            <a:endParaRPr lang="pl-PL" alt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Warstwa dolna składa się z komórek hamujących (INH)</a:t>
            </a:r>
          </a:p>
          <a:p>
            <a:pPr>
              <a:spcBef>
                <a:spcPct val="0"/>
              </a:spcBef>
              <a:buFontTx/>
              <a:buNone/>
            </a:pPr>
            <a:endParaRPr lang="pl-PL" alt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Komórki EXC pobudzają się sekwencyjnie </a:t>
            </a:r>
            <a:r>
              <a:rPr lang="pl-PL" alt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tzn</a:t>
            </a: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	EXC(n) -&gt; EXC(n+1), EXC(-1) -&gt; EXC(0)</a:t>
            </a:r>
          </a:p>
          <a:p>
            <a:pPr>
              <a:spcBef>
                <a:spcPct val="0"/>
              </a:spcBef>
              <a:buFontTx/>
              <a:buNone/>
            </a:pPr>
            <a:endParaRPr lang="pl-PL" alt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	Synapsa pobudzająca </a:t>
            </a:r>
            <a:r>
              <a:rPr lang="pl-PL" alt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syn_E</a:t>
            </a: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znajduje się w </a:t>
            </a:r>
            <a:r>
              <a:rPr lang="pl-PL" alt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dend</a:t>
            </a: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(0.5).</a:t>
            </a:r>
          </a:p>
          <a:p>
            <a:pPr>
              <a:buNone/>
            </a:pPr>
            <a:r>
              <a:rPr lang="pl-PL" sz="18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	</a:t>
            </a:r>
            <a:r>
              <a:rPr lang="pl-PL" sz="18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syn_E</a:t>
            </a:r>
            <a:r>
              <a:rPr lang="pl-PL" sz="18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.tau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8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0.1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*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ms </a:t>
            </a:r>
            <a:r>
              <a:rPr lang="pl-PL" sz="1800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#</a:t>
            </a:r>
            <a:r>
              <a:rPr lang="pl-PL" sz="1800" b="0" dirty="0" err="1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default</a:t>
            </a:r>
            <a:r>
              <a:rPr lang="pl-PL" sz="1800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800" b="0" dirty="0" err="1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value</a:t>
            </a:r>
            <a:endParaRPr lang="pl-PL" sz="1800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pPr>
              <a:buNone/>
            </a:pPr>
            <a:r>
              <a:rPr lang="pl-PL" sz="18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	</a:t>
            </a:r>
            <a:r>
              <a:rPr lang="pl-PL" sz="18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syn_E</a:t>
            </a:r>
            <a:r>
              <a:rPr lang="pl-PL" sz="18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.e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8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*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8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mV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800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#</a:t>
            </a:r>
            <a:r>
              <a:rPr lang="pl-PL" sz="1800" b="0" dirty="0" err="1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default</a:t>
            </a:r>
            <a:r>
              <a:rPr lang="pl-PL" sz="1800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800" b="0" dirty="0" err="1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value</a:t>
            </a:r>
            <a:endParaRPr lang="pl-PL" sz="1800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pPr>
              <a:buNone/>
            </a:pP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	parametry połączenia EE:</a:t>
            </a:r>
          </a:p>
          <a:p>
            <a:pPr>
              <a:buNone/>
            </a:pPr>
            <a:r>
              <a:rPr lang="pl-PL" sz="2000" b="0" dirty="0">
                <a:solidFill>
                  <a:srgbClr val="001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18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nc_EE</a:t>
            </a:r>
            <a:r>
              <a:rPr lang="pl-PL" sz="18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.weight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[</a:t>
            </a:r>
            <a:r>
              <a:rPr lang="pl-PL" sz="18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] </a:t>
            </a:r>
            <a:r>
              <a:rPr lang="pl-PL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8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0.05</a:t>
            </a:r>
          </a:p>
          <a:p>
            <a:pPr>
              <a:buNone/>
            </a:pPr>
            <a:r>
              <a:rPr lang="pl-PL" sz="1800" dirty="0">
                <a:solidFill>
                  <a:srgbClr val="098658"/>
                </a:solidFill>
                <a:latin typeface="Menlo" panose="020B0609030804020204" pitchFamily="49" charset="0"/>
              </a:rPr>
              <a:t>	</a:t>
            </a:r>
            <a:r>
              <a:rPr lang="pl-PL" sz="18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nc_EE</a:t>
            </a:r>
            <a:r>
              <a:rPr lang="pl-PL" sz="18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.delay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8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5</a:t>
            </a:r>
            <a:endParaRPr lang="pl-PL" sz="1800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8B72D81E-E717-DC3F-054B-61C802216D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65100"/>
            <a:ext cx="77724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l-PL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Własności biofizyczne i połączenia</a:t>
            </a:r>
          </a:p>
        </p:txBody>
      </p:sp>
      <p:sp>
        <p:nvSpPr>
          <p:cNvPr id="23554" name="pole tekstowe 2">
            <a:extLst>
              <a:ext uri="{FF2B5EF4-FFF2-40B4-BE49-F238E27FC236}">
                <a16:creationId xmlns:a16="http://schemas.microsoft.com/office/drawing/2014/main" id="{C298B963-07CA-A21B-A8CD-2EAEBF7FF8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1143000"/>
            <a:ext cx="8712969" cy="5718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Komórki EXC pobudzają homologiczne komórki INH, </a:t>
            </a:r>
            <a:r>
              <a:rPr lang="pl-PL" alt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tzn</a:t>
            </a: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: EXC(n) -&gt; INH(n)</a:t>
            </a:r>
          </a:p>
          <a:p>
            <a:pPr>
              <a:spcBef>
                <a:spcPct val="0"/>
              </a:spcBef>
              <a:buFontTx/>
              <a:buNone/>
            </a:pPr>
            <a:endParaRPr lang="pl-PL" alt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Synapsa pobudzająca </a:t>
            </a:r>
            <a:r>
              <a:rPr lang="pl-PL" alt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syn_E</a:t>
            </a: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znajduje się w </a:t>
            </a:r>
            <a:r>
              <a:rPr lang="pl-PL" alt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dend</a:t>
            </a: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(0.5).</a:t>
            </a:r>
          </a:p>
          <a:p>
            <a:pPr>
              <a:buNone/>
            </a:pPr>
            <a:r>
              <a:rPr lang="pl-PL" sz="18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	</a:t>
            </a:r>
            <a:r>
              <a:rPr lang="pl-PL" sz="18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syn_E</a:t>
            </a:r>
            <a:r>
              <a:rPr lang="pl-PL" sz="18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.tau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8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0.1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*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ms </a:t>
            </a:r>
            <a:r>
              <a:rPr lang="pl-PL" sz="1800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#</a:t>
            </a:r>
            <a:r>
              <a:rPr lang="pl-PL" sz="1800" b="0" dirty="0" err="1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default</a:t>
            </a:r>
            <a:r>
              <a:rPr lang="pl-PL" sz="1800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800" b="0" dirty="0" err="1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value</a:t>
            </a:r>
            <a:endParaRPr lang="pl-PL" sz="1800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pPr>
              <a:buNone/>
            </a:pPr>
            <a:r>
              <a:rPr lang="pl-PL" sz="18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	</a:t>
            </a:r>
            <a:r>
              <a:rPr lang="pl-PL" sz="18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syn_E</a:t>
            </a:r>
            <a:r>
              <a:rPr lang="pl-PL" sz="18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.e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8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*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8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mV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800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#</a:t>
            </a:r>
            <a:r>
              <a:rPr lang="pl-PL" sz="1800" b="0" dirty="0" err="1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default</a:t>
            </a:r>
            <a:r>
              <a:rPr lang="pl-PL" sz="1800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800" b="0" dirty="0" err="1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value</a:t>
            </a:r>
            <a:endParaRPr lang="pl-PL" sz="1800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pPr>
              <a:buNone/>
            </a:pP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	parametry połączenia EI:</a:t>
            </a:r>
          </a:p>
          <a:p>
            <a:pPr>
              <a:buNone/>
            </a:pPr>
            <a:r>
              <a:rPr lang="pl-PL" sz="2000" b="0" dirty="0">
                <a:solidFill>
                  <a:srgbClr val="001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18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nc_EI</a:t>
            </a:r>
            <a:r>
              <a:rPr lang="pl-PL" sz="18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.weight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[</a:t>
            </a:r>
            <a:r>
              <a:rPr lang="pl-PL" sz="18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] </a:t>
            </a:r>
            <a:r>
              <a:rPr lang="pl-PL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8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0.05</a:t>
            </a:r>
          </a:p>
          <a:p>
            <a:pPr>
              <a:buNone/>
            </a:pPr>
            <a:r>
              <a:rPr lang="pl-PL" sz="1800" dirty="0">
                <a:solidFill>
                  <a:srgbClr val="098658"/>
                </a:solidFill>
                <a:latin typeface="Menlo" panose="020B0609030804020204" pitchFamily="49" charset="0"/>
              </a:rPr>
              <a:t>	</a:t>
            </a:r>
            <a:r>
              <a:rPr lang="pl-PL" sz="18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nc_EI</a:t>
            </a:r>
            <a:r>
              <a:rPr lang="pl-PL" sz="18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.delay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8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5</a:t>
            </a:r>
            <a:endParaRPr lang="pl-PL" alt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Komórki INH hamują homologiczne komórki EXC, </a:t>
            </a:r>
            <a:r>
              <a:rPr lang="pl-PL" alt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tzn</a:t>
            </a: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: INH(n) -&gt; EXC(n)</a:t>
            </a:r>
          </a:p>
          <a:p>
            <a:pPr>
              <a:spcBef>
                <a:spcPct val="0"/>
              </a:spcBef>
              <a:buFontTx/>
              <a:buNone/>
            </a:pPr>
            <a:endParaRPr lang="pl-PL" alt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Synapsa hamująca </a:t>
            </a:r>
            <a:r>
              <a:rPr lang="pl-PL" alt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syn_I</a:t>
            </a: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znajduje się w soma(0.5).</a:t>
            </a:r>
          </a:p>
          <a:p>
            <a:pPr>
              <a:buNone/>
            </a:pPr>
            <a:r>
              <a:rPr lang="pl-PL" sz="18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	</a:t>
            </a:r>
            <a:r>
              <a:rPr lang="pl-PL" sz="18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syn_I</a:t>
            </a:r>
            <a:r>
              <a:rPr lang="pl-PL" sz="18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.tau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2 </a:t>
            </a:r>
            <a:r>
              <a:rPr lang="pl-PL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*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ms</a:t>
            </a:r>
          </a:p>
          <a:p>
            <a:pPr>
              <a:buNone/>
            </a:pPr>
            <a:r>
              <a:rPr lang="pl-PL" sz="18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	</a:t>
            </a:r>
            <a:r>
              <a:rPr lang="pl-PL" sz="18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syn_I</a:t>
            </a:r>
            <a:r>
              <a:rPr lang="pl-PL" sz="18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.e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8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-70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*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8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mV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</a:p>
          <a:p>
            <a:pPr>
              <a:buNone/>
            </a:pP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	parametry połączenia IE:</a:t>
            </a:r>
          </a:p>
          <a:p>
            <a:pPr>
              <a:buNone/>
            </a:pPr>
            <a:r>
              <a:rPr lang="pl-PL" sz="2000" b="0" dirty="0">
                <a:solidFill>
                  <a:srgbClr val="001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18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nc_IE</a:t>
            </a:r>
            <a:r>
              <a:rPr lang="pl-PL" sz="18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.weight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[</a:t>
            </a:r>
            <a:r>
              <a:rPr lang="pl-PL" sz="18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] </a:t>
            </a:r>
            <a:r>
              <a:rPr lang="pl-PL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8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0.05</a:t>
            </a:r>
          </a:p>
          <a:p>
            <a:pPr>
              <a:buNone/>
            </a:pPr>
            <a:r>
              <a:rPr lang="pl-PL" sz="1800" dirty="0">
                <a:solidFill>
                  <a:srgbClr val="098658"/>
                </a:solidFill>
                <a:latin typeface="Menlo" panose="020B0609030804020204" pitchFamily="49" charset="0"/>
              </a:rPr>
              <a:t>	</a:t>
            </a:r>
            <a:r>
              <a:rPr lang="pl-PL" sz="18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nc_IE</a:t>
            </a:r>
            <a:r>
              <a:rPr lang="pl-PL" sz="18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.delay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8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15</a:t>
            </a:r>
            <a:endParaRPr lang="pl-PL" alt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477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8B72D81E-E717-DC3F-054B-61C802216D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65100"/>
            <a:ext cx="77724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l-PL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Własności biofizyczne i połączenia</a:t>
            </a:r>
          </a:p>
        </p:txBody>
      </p:sp>
      <p:sp>
        <p:nvSpPr>
          <p:cNvPr id="23554" name="pole tekstowe 2">
            <a:extLst>
              <a:ext uri="{FF2B5EF4-FFF2-40B4-BE49-F238E27FC236}">
                <a16:creationId xmlns:a16="http://schemas.microsoft.com/office/drawing/2014/main" id="{C298B963-07CA-A21B-A8CD-2EAEBF7FF8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1143000"/>
            <a:ext cx="8712969" cy="570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Komórka EXC(0) dostaje na synapsę pobudzającą pojedyncze wejście zewnętrzne, które uruchamia cały model (tak, jak w Tutorialu 2 i 3).</a:t>
            </a:r>
          </a:p>
          <a:p>
            <a:pPr>
              <a:spcBef>
                <a:spcPct val="0"/>
              </a:spcBef>
              <a:buFontTx/>
              <a:buNone/>
            </a:pPr>
            <a:endParaRPr lang="pl-PL" alt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8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stim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8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h.NetStim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() </a:t>
            </a:r>
            <a:r>
              <a:rPr lang="pl-PL" sz="1800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# </a:t>
            </a:r>
            <a:r>
              <a:rPr lang="pl-PL" sz="1800" b="0" dirty="0" err="1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Make</a:t>
            </a:r>
            <a:r>
              <a:rPr lang="pl-PL" sz="1800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 a </a:t>
            </a:r>
            <a:r>
              <a:rPr lang="pl-PL" sz="1800" b="0" dirty="0" err="1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new</a:t>
            </a:r>
            <a:r>
              <a:rPr lang="pl-PL" sz="1800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800" b="0" dirty="0" err="1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stimulator</a:t>
            </a:r>
            <a:endParaRPr lang="pl-PL" sz="1800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endParaRPr lang="pl-PL" sz="1800" b="0" dirty="0">
              <a:solidFill>
                <a:srgbClr val="008000"/>
              </a:solidFill>
              <a:effectLst/>
              <a:latin typeface="Menlo" panose="020B0609030804020204" pitchFamily="49" charset="0"/>
            </a:endParaRPr>
          </a:p>
          <a:p>
            <a:pPr>
              <a:buNone/>
            </a:pPr>
            <a:r>
              <a:rPr lang="pl-PL" sz="1800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## </a:t>
            </a:r>
            <a:r>
              <a:rPr lang="pl-PL" sz="1800" b="0" dirty="0" err="1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Attach</a:t>
            </a:r>
            <a:r>
              <a:rPr lang="pl-PL" sz="1800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800" b="0" dirty="0" err="1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it</a:t>
            </a:r>
            <a:r>
              <a:rPr lang="pl-PL" sz="1800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 to a </a:t>
            </a:r>
            <a:r>
              <a:rPr lang="pl-PL" sz="1800" b="0" dirty="0" err="1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synapse</a:t>
            </a:r>
            <a:r>
              <a:rPr lang="pl-PL" sz="1800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 in the </a:t>
            </a:r>
            <a:r>
              <a:rPr lang="pl-PL" sz="1800" b="0" dirty="0" err="1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middle</a:t>
            </a:r>
            <a:r>
              <a:rPr lang="pl-PL" sz="1800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 of the </a:t>
            </a:r>
            <a:r>
              <a:rPr lang="pl-PL" sz="1800" b="0" dirty="0" err="1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dendrite</a:t>
            </a:r>
            <a:r>
              <a:rPr lang="pl-PL" sz="1800" dirty="0">
                <a:solidFill>
                  <a:srgbClr val="3B3B3B"/>
                </a:solidFill>
                <a:latin typeface="Menlo" panose="020B0609030804020204" pitchFamily="49" charset="0"/>
              </a:rPr>
              <a:t> </a:t>
            </a:r>
            <a:r>
              <a:rPr lang="pl-PL" sz="1800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of the </a:t>
            </a:r>
            <a:r>
              <a:rPr lang="pl-PL" sz="1800" b="0" dirty="0" err="1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first</a:t>
            </a:r>
            <a:r>
              <a:rPr lang="pl-PL" sz="1800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800" b="0" dirty="0" err="1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cell</a:t>
            </a:r>
            <a:r>
              <a:rPr lang="pl-PL" sz="1800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 in the </a:t>
            </a:r>
            <a:r>
              <a:rPr lang="pl-PL" sz="1800" b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network.</a:t>
            </a:r>
          </a:p>
          <a:p>
            <a:pPr>
              <a:buNone/>
            </a:pPr>
            <a:r>
              <a:rPr lang="pl-PL" sz="1800" b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syn</a:t>
            </a:r>
            <a:r>
              <a:rPr lang="pl-PL" sz="18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_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8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h.ExpSyn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pl-PL" sz="18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my_cells_E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[</a:t>
            </a:r>
            <a:r>
              <a:rPr lang="pl-PL" sz="18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].</a:t>
            </a:r>
            <a:r>
              <a:rPr lang="pl-PL" sz="18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dend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pl-PL" sz="18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0.5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))</a:t>
            </a:r>
          </a:p>
          <a:p>
            <a:pPr>
              <a:buNone/>
            </a:pPr>
            <a:r>
              <a:rPr lang="pl-PL" sz="18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syn_</a:t>
            </a:r>
            <a:r>
              <a:rPr lang="pl-PL" sz="18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.tau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8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2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*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ms</a:t>
            </a:r>
          </a:p>
          <a:p>
            <a:pPr>
              <a:buNone/>
            </a:pPr>
            <a:r>
              <a:rPr lang="pl-PL" sz="18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syn_</a:t>
            </a:r>
            <a:r>
              <a:rPr lang="pl-PL" sz="18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.e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8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*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8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mV</a:t>
            </a:r>
            <a:endParaRPr lang="pl-PL" sz="1800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pPr>
              <a:buNone/>
            </a:pPr>
            <a:endParaRPr lang="pl-PL" sz="1800" dirty="0">
              <a:solidFill>
                <a:srgbClr val="3B3B3B"/>
              </a:solidFill>
              <a:latin typeface="Menlo" panose="020B0609030804020204" pitchFamily="49" charset="0"/>
            </a:endParaRPr>
          </a:p>
          <a:p>
            <a:pPr>
              <a:buNone/>
            </a:pPr>
            <a:r>
              <a:rPr lang="pl-PL" sz="18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stim</a:t>
            </a:r>
            <a:r>
              <a:rPr lang="pl-PL" sz="18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.number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8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</a:t>
            </a:r>
            <a:endParaRPr lang="pl-PL" sz="1800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pPr>
              <a:buNone/>
            </a:pPr>
            <a:r>
              <a:rPr lang="pl-PL" sz="18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stim</a:t>
            </a:r>
            <a:r>
              <a:rPr lang="pl-PL" sz="18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.start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8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9</a:t>
            </a:r>
            <a:endParaRPr lang="pl-PL" sz="1800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pPr>
              <a:buNone/>
            </a:pPr>
            <a:r>
              <a:rPr lang="pl-PL" sz="18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ncstim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8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h.NetCon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pl-PL" sz="18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stim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pl-PL" sz="18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syn_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pl-PL" sz="18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pl-PL" sz="18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pl-PL" sz="18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0.04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)</a:t>
            </a:r>
          </a:p>
          <a:p>
            <a:pPr>
              <a:buNone/>
            </a:pPr>
            <a:endParaRPr lang="pl-PL" sz="1200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856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8B607582-2708-226E-80F8-8789C5249D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65100"/>
            <a:ext cx="77724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l-PL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Wyniki</a:t>
            </a:r>
          </a:p>
        </p:txBody>
      </p:sp>
      <p:sp>
        <p:nvSpPr>
          <p:cNvPr id="24578" name="pole tekstowe 2">
            <a:extLst>
              <a:ext uri="{FF2B5EF4-FFF2-40B4-BE49-F238E27FC236}">
                <a16:creationId xmlns:a16="http://schemas.microsoft.com/office/drawing/2014/main" id="{8B8E765F-A700-F5DA-FE5F-2B3D5AC4A5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068388"/>
            <a:ext cx="6840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2000">
                <a:latin typeface="Arial" panose="020B0604020202020204" pitchFamily="34" charset="0"/>
                <a:cs typeface="Arial" panose="020B0604020202020204" pitchFamily="34" charset="0"/>
              </a:rPr>
              <a:t>Wyniki przedstawić poprzez animację Shape Plot:</a:t>
            </a:r>
          </a:p>
        </p:txBody>
      </p:sp>
      <p:pic>
        <p:nvPicPr>
          <p:cNvPr id="24579" name="Obraz 5">
            <a:extLst>
              <a:ext uri="{FF2B5EF4-FFF2-40B4-BE49-F238E27FC236}">
                <a16:creationId xmlns:a16="http://schemas.microsoft.com/office/drawing/2014/main" id="{546E9252-092B-3B1D-4BAC-C0EDFCBF9E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213908"/>
            <a:ext cx="3143250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pole tekstowe 8">
            <a:extLst>
              <a:ext uri="{FF2B5EF4-FFF2-40B4-BE49-F238E27FC236}">
                <a16:creationId xmlns:a16="http://schemas.microsoft.com/office/drawing/2014/main" id="{CD4C6F2C-19E7-3D42-A2F4-BA2CA8788E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2" y="1844824"/>
            <a:ext cx="4535859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buNone/>
            </a:pPr>
            <a:r>
              <a:rPr lang="pl-PL" sz="18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from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neuron </a:t>
            </a:r>
            <a:r>
              <a:rPr lang="pl-PL" sz="18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import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h, </a:t>
            </a:r>
            <a:r>
              <a:rPr lang="pl-PL" sz="18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gui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 gui2</a:t>
            </a:r>
          </a:p>
          <a:p>
            <a:pPr>
              <a:buNone/>
            </a:pPr>
            <a:endParaRPr lang="pl-PL" sz="1800" b="0" dirty="0">
              <a:solidFill>
                <a:srgbClr val="001080"/>
              </a:solidFill>
              <a:effectLst/>
              <a:latin typeface="Menlo" panose="020B0609030804020204" pitchFamily="49" charset="0"/>
            </a:endParaRPr>
          </a:p>
          <a:p>
            <a:pPr>
              <a:buNone/>
            </a:pPr>
            <a:r>
              <a:rPr lang="pl-PL" sz="18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ps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8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h.PlotShape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pl-PL" sz="18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True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)</a:t>
            </a:r>
          </a:p>
          <a:p>
            <a:pPr>
              <a:buNone/>
            </a:pPr>
            <a:r>
              <a:rPr lang="pl-PL" sz="18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ps</a:t>
            </a:r>
            <a:r>
              <a:rPr lang="pl-PL" sz="18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.variable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pl-PL" sz="18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"v"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)</a:t>
            </a:r>
          </a:p>
          <a:p>
            <a:pPr>
              <a:buNone/>
            </a:pPr>
            <a:r>
              <a:rPr lang="pl-PL" sz="18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ps</a:t>
            </a:r>
            <a:r>
              <a:rPr lang="pl-PL" sz="18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.scale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pl-PL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-</a:t>
            </a:r>
            <a:r>
              <a:rPr lang="pl-PL" sz="18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80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pl-PL" sz="18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40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)</a:t>
            </a:r>
          </a:p>
          <a:p>
            <a:pPr>
              <a:buNone/>
            </a:pPr>
            <a:r>
              <a:rPr lang="pl-PL" sz="18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ps</a:t>
            </a:r>
            <a:r>
              <a:rPr lang="pl-PL" sz="18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.exec_menu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pl-PL" sz="18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pl-PL" sz="1800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Shape</a:t>
            </a:r>
            <a:r>
              <a:rPr lang="pl-PL" sz="18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 Plot"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)</a:t>
            </a:r>
          </a:p>
          <a:p>
            <a:pPr>
              <a:buNone/>
            </a:pPr>
            <a:r>
              <a:rPr lang="pl-PL" sz="18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ps</a:t>
            </a:r>
            <a:r>
              <a:rPr lang="pl-PL" sz="18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.show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pl-PL" sz="18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)</a:t>
            </a:r>
          </a:p>
          <a:p>
            <a:pPr>
              <a:buNone/>
            </a:pPr>
            <a:r>
              <a:rPr lang="pl-PL" sz="18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h.flush_list.append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pl-PL" sz="18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ps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endParaRPr lang="pl-PL" altLang="pl-PL" sz="1800" noProof="1">
              <a:latin typeface="Menlo" panose="020B0609030804020204" pitchFamily="49" charset="0"/>
              <a:cs typeface="Menlo" panose="020B0609030804020204" pitchFamily="49" charset="0"/>
            </a:endParaRPr>
          </a:p>
          <a:p>
            <a:pPr>
              <a:buNone/>
            </a:pPr>
            <a:r>
              <a:rPr lang="pl-PL" sz="18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h.tstop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8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100</a:t>
            </a:r>
            <a:endParaRPr lang="pl-PL" sz="1800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pPr>
              <a:buNone/>
            </a:pPr>
            <a:r>
              <a:rPr lang="pl-PL" sz="18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h.nrncontrolmenu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()</a:t>
            </a:r>
          </a:p>
          <a:p>
            <a:pPr>
              <a:buNone/>
            </a:pPr>
            <a:r>
              <a:rPr lang="pl-PL" sz="18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h.movierunpanel</a:t>
            </a:r>
            <a:r>
              <a:rPr lang="pl-PL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>
            <a:extLst>
              <a:ext uri="{FF2B5EF4-FFF2-40B4-BE49-F238E27FC236}">
                <a16:creationId xmlns:a16="http://schemas.microsoft.com/office/drawing/2014/main" id="{1E036EE5-F6E5-053F-9F47-6CD9658375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65100"/>
            <a:ext cx="77724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l-PL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Wyniki</a:t>
            </a:r>
          </a:p>
        </p:txBody>
      </p:sp>
      <p:sp>
        <p:nvSpPr>
          <p:cNvPr id="25602" name="pole tekstowe 2">
            <a:extLst>
              <a:ext uri="{FF2B5EF4-FFF2-40B4-BE49-F238E27FC236}">
                <a16:creationId xmlns:a16="http://schemas.microsoft.com/office/drawing/2014/main" id="{20177C05-6858-CF6F-E337-3DC868399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068388"/>
            <a:ext cx="7416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2000">
                <a:latin typeface="Arial" panose="020B0604020202020204" pitchFamily="34" charset="0"/>
                <a:cs typeface="Arial" panose="020B0604020202020204" pitchFamily="34" charset="0"/>
              </a:rPr>
              <a:t>Oraz poprzez wykres potencjału błonowego somy w wybranej komórce EXC i INH</a:t>
            </a:r>
          </a:p>
        </p:txBody>
      </p:sp>
      <p:pic>
        <p:nvPicPr>
          <p:cNvPr id="25603" name="Obraz 6">
            <a:extLst>
              <a:ext uri="{FF2B5EF4-FFF2-40B4-BE49-F238E27FC236}">
                <a16:creationId xmlns:a16="http://schemas.microsoft.com/office/drawing/2014/main" id="{1B449396-FB5B-2360-43FE-274FFAF65A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413" y="1892300"/>
            <a:ext cx="5842000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ojekt domyślny">
  <a:themeElements>
    <a:clrScheme name="Projekt domyślny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7373</TotalTime>
  <Words>676</Words>
  <Application>Microsoft Macintosh PowerPoint</Application>
  <PresentationFormat>Pokaz na ekranie (4:3)</PresentationFormat>
  <Paragraphs>99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3" baseType="lpstr">
      <vt:lpstr>Arial</vt:lpstr>
      <vt:lpstr>Menlo</vt:lpstr>
      <vt:lpstr>Symbol</vt:lpstr>
      <vt:lpstr>Times New Roman</vt:lpstr>
      <vt:lpstr>Projekt domyślny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Doktryna neuronu</dc:title>
  <cp:lastModifiedBy>Microsoft Office User</cp:lastModifiedBy>
  <cp:revision>235</cp:revision>
  <dcterms:created xsi:type="dcterms:W3CDTF">2011-02-21T19:34:13Z</dcterms:created>
  <dcterms:modified xsi:type="dcterms:W3CDTF">2025-01-07T14:01:41Z</dcterms:modified>
</cp:coreProperties>
</file>