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2"/>
  </p:handoutMasterIdLst>
  <p:sldIdLst>
    <p:sldId id="431" r:id="rId2"/>
    <p:sldId id="427" r:id="rId3"/>
    <p:sldId id="432" r:id="rId4"/>
    <p:sldId id="436" r:id="rId5"/>
    <p:sldId id="435" r:id="rId6"/>
    <p:sldId id="429" r:id="rId7"/>
    <p:sldId id="433" r:id="rId8"/>
    <p:sldId id="434" r:id="rId9"/>
    <p:sldId id="428" r:id="rId10"/>
    <p:sldId id="430" r:id="rId11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92"/>
    <p:restoredTop sz="94345"/>
  </p:normalViewPr>
  <p:slideViewPr>
    <p:cSldViewPr>
      <p:cViewPr varScale="1">
        <p:scale>
          <a:sx n="108" d="100"/>
          <a:sy n="108" d="100"/>
        </p:scale>
        <p:origin x="192" y="224"/>
      </p:cViewPr>
      <p:guideLst>
        <p:guide orient="horz" pos="38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>
            <a:extLst>
              <a:ext uri="{FF2B5EF4-FFF2-40B4-BE49-F238E27FC236}">
                <a16:creationId xmlns:a16="http://schemas.microsoft.com/office/drawing/2014/main" id="{7CA4B30A-AA2A-3CA5-9A3C-FE2E49F1759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1027">
            <a:extLst>
              <a:ext uri="{FF2B5EF4-FFF2-40B4-BE49-F238E27FC236}">
                <a16:creationId xmlns:a16="http://schemas.microsoft.com/office/drawing/2014/main" id="{3EC04E8C-C189-EDC5-E056-0E100F2AF6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1028">
            <a:extLst>
              <a:ext uri="{FF2B5EF4-FFF2-40B4-BE49-F238E27FC236}">
                <a16:creationId xmlns:a16="http://schemas.microsoft.com/office/drawing/2014/main" id="{C70E2916-AEFE-B124-7623-9B23A43569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1029">
            <a:extLst>
              <a:ext uri="{FF2B5EF4-FFF2-40B4-BE49-F238E27FC236}">
                <a16:creationId xmlns:a16="http://schemas.microsoft.com/office/drawing/2014/main" id="{A186AE92-F6D0-D422-AE9C-C6CFC2C3E2A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233B63D-18CA-7F43-B45F-9D096C3B6BC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519E17-62BB-3CF1-ABFB-8B5A78D00E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F07D2B-D1C1-0AD3-A812-F4924A035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75A2AC-7572-007A-D4FB-8421B84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7ACCE-D92F-5D43-B060-E2D7610774F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96350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464052-F9E0-72A8-DD9B-338B8EFF28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677201-5FF4-AE8E-8EF3-445CA98DB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2B7BEC-646B-18C2-94B9-8041783C32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72A8A-1212-454A-BA6D-F1E28D1BC95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80114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E3B7C-A148-DF33-01FA-9C25BE55E7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05AC00-E08D-F9A9-D6D4-E4274BFE97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32F823-C360-D4A6-E0FB-A7341D20D6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2F9C6-B577-5C4B-9D68-DA5610C69D6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06944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290B5-E285-26A8-DFB4-28C57B060C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39EBEC-BB0E-9165-38F6-6110F2BB6E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5FFF38-51D4-E450-25B8-BFA5D89C44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AF6E2-F8DE-EF43-A632-BC7678C82A6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44629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979FE2-DF5B-FBFC-6B7E-693E5D7404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E1D7CC-6E46-F42A-AB50-525D2C2AD2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0F6B0E-AEA2-3E6B-28C8-D8317A0431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93776-91E5-0949-B8AD-F0F6D96A47D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07496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585EAF-7E5E-D5D3-E2CD-800FBEEBF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A634DF-7631-2318-B9C1-E53D0FAF3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AD49AD-DD68-2BBB-16DF-32F3775A8A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D93E0-E810-FA44-8D06-AEE4D44CC28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79268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8E71A46-62C7-6721-472F-4CE1298E38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54EB0E5-79CC-8F16-A313-90928B1BF3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6796F2B-3C2C-2586-5801-480CE225D1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9E5CF-A2D2-C342-B889-CC6EC04928E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876037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9FA5CD5-83EF-86ED-193E-C900C177A8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BF42EC2-342E-E156-925C-D665E0A379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249D5E-A4A9-0EC7-0A06-DEFBE890A1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B9A7A-3C7C-4141-8CF1-89A67D4E1EF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26098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431CAAE-8A6F-87F5-1795-7AB7AFC5D3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CEFF475-C145-6EEA-259C-27022C74EB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B0519A9-83CD-8C27-B7C4-5A71AE8FD6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E88CE-3B4D-0445-8B2D-7D1FB2C9B69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402399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610E4-69FF-4326-0CCD-71250461E9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E958DD-4B5E-B087-28B4-5775F4CE66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92188F-A0A3-3D6B-CC88-857B8769F7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A0B93-9A4B-3640-83B2-8EA5839D461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7585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ACA109-2842-7D48-77BE-C46D0187E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2B8C90-D139-7AB6-EC3F-1D7E443CFD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E7C70C-CACE-D6FB-4CEF-88F91540BD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E8E08-A731-3145-8BEF-6E18CA44556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5689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FA8CB70-D544-9F86-9319-0AA2F36FB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 wzorca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72258D6-48C1-B9DE-2589-6854E612F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style wzorca tekstu</a:t>
            </a:r>
          </a:p>
          <a:p>
            <a:pPr lvl="1"/>
            <a:r>
              <a:rPr lang="en-US" altLang="pl-PL"/>
              <a:t>Drugi poziom</a:t>
            </a:r>
          </a:p>
          <a:p>
            <a:pPr lvl="2"/>
            <a:r>
              <a:rPr lang="en-US" altLang="pl-PL"/>
              <a:t>Trzeci poziom</a:t>
            </a:r>
          </a:p>
          <a:p>
            <a:pPr lvl="3"/>
            <a:r>
              <a:rPr lang="en-US" altLang="pl-PL"/>
              <a:t>Czwarty poziom</a:t>
            </a:r>
          </a:p>
          <a:p>
            <a:pPr lvl="4"/>
            <a:r>
              <a:rPr lang="en-US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07F207A-E491-B826-B312-BE4112CC48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FA65B4-8E61-2211-DF2C-D6D54C4F2B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A921E07-1A0A-7587-6406-7F7EA4D3D4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ABFE8AB-A4B6-D14F-B389-13F4638EDCB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1146F65A-2D19-B133-6E9B-57C6B1CA6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0"/>
            <a:ext cx="7772400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and the </a:t>
            </a:r>
            <a:r>
              <a:rPr lang="pl-PL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Stick</a:t>
            </a:r>
            <a:r>
              <a:rPr lang="pl-PL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model </a:t>
            </a:r>
            <a:endParaRPr lang="en-US" altLang="pl-P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885AD3C-45FF-B5FF-EA68-EEC107428370}"/>
              </a:ext>
            </a:extLst>
          </p:cNvPr>
          <p:cNvSpPr txBox="1"/>
          <p:nvPr/>
        </p:nvSpPr>
        <p:spPr>
          <a:xfrm>
            <a:off x="275690" y="2636912"/>
            <a:ext cx="88617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Ball and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stick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Extensible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network of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cells</a:t>
            </a:r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nrn.readthedocs.io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/en/8.2.6/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tutorials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/ball-and-stick-3.html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035BB63-530B-AED9-4A69-B547A9EB66A1}"/>
              </a:ext>
            </a:extLst>
          </p:cNvPr>
          <p:cNvSpPr txBox="1"/>
          <p:nvPr/>
        </p:nvSpPr>
        <p:spPr>
          <a:xfrm>
            <a:off x="275690" y="1060269"/>
            <a:ext cx="9059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Przerobić tutorial on-line dostępny na stronie NEURONA w zakładce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1E036EE5-F6E5-053F-9F47-6CD965837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6510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Wyniki</a:t>
            </a:r>
          </a:p>
        </p:txBody>
      </p:sp>
      <p:sp>
        <p:nvSpPr>
          <p:cNvPr id="25602" name="pole tekstowe 2">
            <a:extLst>
              <a:ext uri="{FF2B5EF4-FFF2-40B4-BE49-F238E27FC236}">
                <a16:creationId xmlns:a16="http://schemas.microsoft.com/office/drawing/2014/main" id="{20177C05-6858-CF6F-E337-3DC868399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068388"/>
            <a:ext cx="7416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>
                <a:latin typeface="Arial" panose="020B0604020202020204" pitchFamily="34" charset="0"/>
                <a:cs typeface="Arial" panose="020B0604020202020204" pitchFamily="34" charset="0"/>
              </a:rPr>
              <a:t>Oraz poprzez wykres potencjału błonowego somy w wybranej komórce EXC i INH</a:t>
            </a:r>
          </a:p>
        </p:txBody>
      </p:sp>
      <p:pic>
        <p:nvPicPr>
          <p:cNvPr id="25603" name="Obraz 6">
            <a:extLst>
              <a:ext uri="{FF2B5EF4-FFF2-40B4-BE49-F238E27FC236}">
                <a16:creationId xmlns:a16="http://schemas.microsoft.com/office/drawing/2014/main" id="{1B449396-FB5B-2360-43FE-274FFAF65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413" y="1892300"/>
            <a:ext cx="584200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44CEE2AF-F8E5-87B6-6889-1EDB555B6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6510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Rozszerzenie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model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dwuwarstwowy</a:t>
            </a:r>
            <a:endParaRPr lang="en-US" altLang="pl-P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0" name="pole tekstowe 2">
            <a:extLst>
              <a:ext uri="{FF2B5EF4-FFF2-40B4-BE49-F238E27FC236}">
                <a16:creationId xmlns:a16="http://schemas.microsoft.com/office/drawing/2014/main" id="{89CEFE8A-62A1-05BC-3C0F-E7E754E7C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438" y="920750"/>
            <a:ext cx="8042275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 oparciu o model komórki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BallAndStick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stworzyć dwie warstwy komórek, położonych na okręgach znajdujących się na różnych wysokościach  osi z. 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Model można wykonać rozszerzając procedurę (Tutorial 2) o współrzędną z0:</a:t>
            </a:r>
          </a:p>
          <a:p>
            <a:pPr>
              <a:spcBef>
                <a:spcPct val="0"/>
              </a:spcBef>
              <a:buNone/>
            </a:pPr>
            <a:endParaRPr lang="pl-PL" sz="1200" b="0" dirty="0">
              <a:solidFill>
                <a:srgbClr val="0000FF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None/>
            </a:pPr>
            <a:r>
              <a:rPr lang="pl-PL" sz="18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def </a:t>
            </a:r>
            <a:r>
              <a:rPr lang="pl-PL" sz="1800" b="0" dirty="0" err="1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create_n_BallAndStick</a:t>
            </a:r>
            <a:r>
              <a:rPr lang="pl-PL" sz="18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(n, r, z0):</a:t>
            </a:r>
          </a:p>
          <a:p>
            <a:pPr>
              <a:spcBef>
                <a:spcPct val="0"/>
              </a:spcBef>
              <a:buNone/>
            </a:pP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None/>
            </a:pP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my_cells_E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=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create_n_BallAndStick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(5, 50, 100)</a:t>
            </a:r>
          </a:p>
          <a:p>
            <a:pPr>
              <a:spcBef>
                <a:spcPct val="0"/>
              </a:spcBef>
              <a:buNone/>
            </a:pP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my_cells_I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=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create_n_BallAndStick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(5, 25, 0)</a:t>
            </a:r>
          </a:p>
          <a:p>
            <a:pPr>
              <a:spcBef>
                <a:spcPct val="0"/>
              </a:spcBef>
              <a:buNone/>
            </a:pPr>
            <a:endParaRPr lang="pl-PL" sz="1800" dirty="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None/>
            </a:pPr>
            <a:r>
              <a:rPr lang="pl-PL" sz="2000" b="0" dirty="0">
                <a:solidFill>
                  <a:srgbClr val="3B3B3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Lub rozszerzając procedurę (Tutorial 3) 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o współrzędną z0: </a:t>
            </a:r>
          </a:p>
          <a:p>
            <a:pPr>
              <a:spcBef>
                <a:spcPct val="0"/>
              </a:spcBef>
              <a:buNone/>
            </a:pPr>
            <a:r>
              <a:rPr lang="pl-PL" sz="2000" b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def</a:t>
            </a:r>
            <a:r>
              <a:rPr lang="pl-PL" sz="2000" b="0" dirty="0">
                <a:solidFill>
                  <a:srgbClr val="3B3B3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b="0" dirty="0">
                <a:solidFill>
                  <a:srgbClr val="795E2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pl-PL" sz="2000" b="0" dirty="0" err="1">
                <a:solidFill>
                  <a:srgbClr val="795E2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create_cells</a:t>
            </a:r>
            <a:r>
              <a:rPr lang="pl-PL" sz="2000" b="0" dirty="0">
                <a:solidFill>
                  <a:srgbClr val="3B3B3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l-PL" sz="2000" b="0" dirty="0" err="1">
                <a:solidFill>
                  <a:srgbClr val="001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self</a:t>
            </a:r>
            <a:r>
              <a:rPr lang="pl-PL" sz="2000" b="0" dirty="0">
                <a:solidFill>
                  <a:srgbClr val="3B3B3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b="0" dirty="0">
                <a:solidFill>
                  <a:srgbClr val="001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pl-PL" sz="2000" b="0" dirty="0">
                <a:solidFill>
                  <a:srgbClr val="3B3B3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b="0" dirty="0">
                <a:solidFill>
                  <a:srgbClr val="001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r, z0</a:t>
            </a:r>
            <a:r>
              <a:rPr lang="pl-PL" sz="2000" b="0" dirty="0">
                <a:solidFill>
                  <a:srgbClr val="3B3B3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</a:p>
          <a:p>
            <a:pPr>
              <a:spcBef>
                <a:spcPct val="0"/>
              </a:spcBef>
              <a:buNone/>
            </a:pPr>
            <a:endParaRPr lang="pl-PL" sz="2000" dirty="0">
              <a:solidFill>
                <a:srgbClr val="3B3B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pl-PL" sz="2000" b="0" dirty="0">
                <a:solidFill>
                  <a:srgbClr val="3B3B3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należącą do definicji klasy </a:t>
            </a:r>
            <a:r>
              <a:rPr lang="pl-PL" sz="1800" b="0" dirty="0" err="1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class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Ring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pPr>
              <a:spcBef>
                <a:spcPct val="0"/>
              </a:spcBef>
              <a:buNone/>
            </a:pPr>
            <a:r>
              <a:rPr lang="pl-PL" sz="1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ring_E</a:t>
            </a:r>
            <a:r>
              <a:rPr lang="pl-PL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Ring(N=5, r = 50, z0 = 100)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>
              <a:spcBef>
                <a:spcPct val="0"/>
              </a:spcBef>
              <a:buNone/>
            </a:pPr>
            <a:r>
              <a:rPr lang="pl-PL" sz="18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ring_I</a:t>
            </a:r>
            <a:r>
              <a:rPr lang="pl-PL" sz="18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Ring(N=5, r = 25, z0 = 0)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44CEE2AF-F8E5-87B6-6889-1EDB555B6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88640"/>
            <a:ext cx="8278688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Rysowanie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kształtu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narzedzie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PlotShape</a:t>
            </a:r>
            <a:endParaRPr lang="en-US" altLang="pl-P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2" name="pole tekstowe 9">
            <a:extLst>
              <a:ext uri="{FF2B5EF4-FFF2-40B4-BE49-F238E27FC236}">
                <a16:creationId xmlns:a16="http://schemas.microsoft.com/office/drawing/2014/main" id="{98DEEA8D-96D2-F803-C3FE-469336C67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674947"/>
            <a:ext cx="4349750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pl-PL" sz="20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from neuron import h, </a:t>
            </a:r>
            <a:r>
              <a:rPr lang="pl-PL" sz="20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gui</a:t>
            </a:r>
            <a:endParaRPr lang="pl-PL" sz="2000" b="0" dirty="0">
              <a:solidFill>
                <a:srgbClr val="00108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endParaRPr lang="pl-PL" sz="2000" b="0" dirty="0">
              <a:solidFill>
                <a:srgbClr val="00108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20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h.PlotShape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20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True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r>
              <a:rPr lang="pl-PL" sz="20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20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.show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5FE5D12-AAE0-3EA4-0506-597472AB8F4F}"/>
              </a:ext>
            </a:extLst>
          </p:cNvPr>
          <p:cNvSpPr txBox="1"/>
          <p:nvPr/>
        </p:nvSpPr>
        <p:spPr>
          <a:xfrm>
            <a:off x="440548" y="1346365"/>
            <a:ext cx="50193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0" dirty="0" err="1">
                <a:effectLst/>
                <a:latin typeface="Menlo" panose="020B0609030804020204" pitchFamily="49" charset="0"/>
              </a:rPr>
              <a:t>Korzystajac</a:t>
            </a:r>
            <a:r>
              <a:rPr lang="pl-PL" sz="2400" b="0" dirty="0">
                <a:effectLst/>
                <a:latin typeface="Menlo" panose="020B0609030804020204" pitchFamily="49" charset="0"/>
              </a:rPr>
              <a:t> z okienka </a:t>
            </a:r>
            <a:r>
              <a:rPr lang="pl-PL" sz="2400" b="0" dirty="0" err="1">
                <a:effectLst/>
                <a:latin typeface="Menlo" panose="020B0609030804020204" pitchFamily="49" charset="0"/>
              </a:rPr>
              <a:t>gui</a:t>
            </a:r>
            <a:r>
              <a:rPr lang="pl-PL" sz="2400" b="0" dirty="0">
                <a:effectLst/>
                <a:latin typeface="Menlo" panose="020B0609030804020204" pitchFamily="49" charset="0"/>
              </a:rPr>
              <a:t> 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237C76A5-7662-5E35-A54C-1FEB10045F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2683632"/>
            <a:ext cx="2329889" cy="2815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73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44CEE2AF-F8E5-87B6-6889-1EDB555B6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64" y="141561"/>
            <a:ext cx="8205093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Rysowanie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kształtu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narzedzie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PlotShape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532" name="pole tekstowe 9">
            <a:extLst>
              <a:ext uri="{FF2B5EF4-FFF2-40B4-BE49-F238E27FC236}">
                <a16:creationId xmlns:a16="http://schemas.microsoft.com/office/drawing/2014/main" id="{98DEEA8D-96D2-F803-C3FE-469336C67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1784492"/>
            <a:ext cx="4349750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pl-PL" sz="20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from neuron import h, </a:t>
            </a:r>
            <a:r>
              <a:rPr lang="pl-PL" sz="2000" b="0" dirty="0" err="1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gui</a:t>
            </a:r>
            <a:endParaRPr lang="pl-PL" sz="2000" b="0" dirty="0">
              <a:solidFill>
                <a:srgbClr val="AF00D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20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import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 err="1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plotly</a:t>
            </a:r>
            <a:endParaRPr lang="pl-PL" sz="20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20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h.PlotShape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(0)</a:t>
            </a:r>
          </a:p>
          <a:p>
            <a:pPr>
              <a:buNone/>
            </a:pPr>
            <a:r>
              <a:rPr lang="pl-PL" sz="20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20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.plot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2000" b="0" dirty="0" err="1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plotly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).show()</a:t>
            </a: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C389464F-85C8-460C-7679-781548ED0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411" y="3429000"/>
            <a:ext cx="7772400" cy="3442967"/>
          </a:xfrm>
          <a:prstGeom prst="rect">
            <a:avLst/>
          </a:prstGeom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8ECC81EC-752A-220A-4791-48861E5245EA}"/>
              </a:ext>
            </a:extLst>
          </p:cNvPr>
          <p:cNvSpPr txBox="1"/>
          <p:nvPr/>
        </p:nvSpPr>
        <p:spPr>
          <a:xfrm>
            <a:off x="971600" y="1186424"/>
            <a:ext cx="762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b="0" dirty="0" err="1">
                <a:effectLst/>
                <a:latin typeface="Menlo" panose="020B0609030804020204" pitchFamily="49" charset="0"/>
              </a:rPr>
              <a:t>Korzystajac</a:t>
            </a:r>
            <a:r>
              <a:rPr lang="pl-PL" sz="2400" b="0" dirty="0">
                <a:effectLst/>
                <a:latin typeface="Menlo" panose="020B0609030804020204" pitchFamily="49" charset="0"/>
              </a:rPr>
              <a:t> z </a:t>
            </a:r>
            <a:r>
              <a:rPr lang="pl-PL" sz="2400" b="0" dirty="0" err="1">
                <a:effectLst/>
                <a:latin typeface="Menlo" panose="020B0609030804020204" pitchFamily="49" charset="0"/>
              </a:rPr>
              <a:t>plotly</a:t>
            </a:r>
            <a:r>
              <a:rPr lang="pl-PL" sz="2400" b="0" dirty="0">
                <a:effectLst/>
                <a:latin typeface="Menlo" panose="020B0609030804020204" pitchFamily="49" charset="0"/>
              </a:rPr>
              <a:t> w </a:t>
            </a:r>
            <a:r>
              <a:rPr lang="pl-PL" sz="2400" b="0" dirty="0" err="1">
                <a:effectLst/>
                <a:latin typeface="Menlo" panose="020B0609030804020204" pitchFamily="49" charset="0"/>
              </a:rPr>
              <a:t>Jupyter</a:t>
            </a:r>
            <a:r>
              <a:rPr lang="pl-PL" sz="2400" b="0" dirty="0">
                <a:effectLst/>
                <a:latin typeface="Menlo" panose="020B0609030804020204" pitchFamily="49" charset="0"/>
              </a:rPr>
              <a:t> Notebook </a:t>
            </a:r>
          </a:p>
        </p:txBody>
      </p:sp>
    </p:spTree>
    <p:extLst>
      <p:ext uri="{BB962C8B-B14F-4D97-AF65-F5344CB8AC3E}">
        <p14:creationId xmlns:p14="http://schemas.microsoft.com/office/powerpoint/2010/main" val="1386971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44CEE2AF-F8E5-87B6-6889-1EDB555B6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65100"/>
            <a:ext cx="813308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Rysowanie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kształtu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narzedzie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PlotShape</a:t>
            </a:r>
            <a:r>
              <a:rPr lang="en-US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532" name="pole tekstowe 9">
            <a:extLst>
              <a:ext uri="{FF2B5EF4-FFF2-40B4-BE49-F238E27FC236}">
                <a16:creationId xmlns:a16="http://schemas.microsoft.com/office/drawing/2014/main" id="{98DEEA8D-96D2-F803-C3FE-469336C67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340" y="2492896"/>
            <a:ext cx="4349750" cy="2923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pl-PL" sz="20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from neuron import h, </a:t>
            </a:r>
            <a:r>
              <a:rPr lang="pl-PL" sz="2000" b="0" dirty="0" err="1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gui</a:t>
            </a:r>
            <a:endParaRPr lang="pl-PL" sz="2000" b="0" dirty="0">
              <a:solidFill>
                <a:srgbClr val="AF00D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20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import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 err="1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plotly</a:t>
            </a:r>
            <a:endParaRPr lang="pl-PL" sz="2000" b="0" dirty="0">
              <a:solidFill>
                <a:srgbClr val="267F99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20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import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plotly.io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as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 err="1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pio</a:t>
            </a:r>
            <a:endParaRPr lang="pl-PL" sz="20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2000" b="0" dirty="0" err="1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pio</a:t>
            </a:r>
            <a:r>
              <a:rPr lang="pl-PL" sz="20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.renderers.default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pl-PL" sz="2000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browser</a:t>
            </a:r>
            <a:r>
              <a:rPr lang="pl-PL" sz="20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endParaRPr lang="pl-PL" sz="20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endParaRPr lang="pl-PL" sz="2000" b="0" dirty="0">
              <a:solidFill>
                <a:srgbClr val="00108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20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20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h.PlotShape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(0)</a:t>
            </a:r>
          </a:p>
          <a:p>
            <a:pPr>
              <a:buNone/>
            </a:pPr>
            <a:r>
              <a:rPr lang="pl-PL" sz="20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20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.plot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2000" b="0" dirty="0" err="1">
                <a:solidFill>
                  <a:srgbClr val="267F99"/>
                </a:solidFill>
                <a:effectLst/>
                <a:latin typeface="Menlo" panose="020B0609030804020204" pitchFamily="49" charset="0"/>
              </a:rPr>
              <a:t>plotly</a:t>
            </a:r>
            <a:r>
              <a:rPr lang="pl-PL" sz="20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).show()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3B3A1654-8AFD-9006-2015-C0B3570DA741}"/>
              </a:ext>
            </a:extLst>
          </p:cNvPr>
          <p:cNvSpPr txBox="1"/>
          <p:nvPr/>
        </p:nvSpPr>
        <p:spPr>
          <a:xfrm>
            <a:off x="480580" y="1022761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0" dirty="0" err="1">
                <a:effectLst/>
                <a:latin typeface="Menlo" panose="020B0609030804020204" pitchFamily="49" charset="0"/>
              </a:rPr>
              <a:t>Korzystajac</a:t>
            </a:r>
            <a:r>
              <a:rPr lang="pl-PL" sz="2400" b="0" dirty="0">
                <a:effectLst/>
                <a:latin typeface="Menlo" panose="020B0609030804020204" pitchFamily="49" charset="0"/>
              </a:rPr>
              <a:t> z okna przeglądarki w </a:t>
            </a:r>
            <a:r>
              <a:rPr lang="pl-PL" sz="2400" b="0" dirty="0" err="1">
                <a:effectLst/>
                <a:latin typeface="Menlo" panose="020B0609030804020204" pitchFamily="49" charset="0"/>
              </a:rPr>
              <a:t>Jupyter</a:t>
            </a:r>
            <a:r>
              <a:rPr lang="pl-PL" sz="2400" b="0" dirty="0">
                <a:effectLst/>
                <a:latin typeface="Menlo" panose="020B0609030804020204" pitchFamily="49" charset="0"/>
              </a:rPr>
              <a:t> Notebook 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4B675D64-23FB-11E6-F6F2-EE89F1368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096" y="2357814"/>
            <a:ext cx="3523880" cy="3405839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AD9A24FF-8FF2-4BD3-8D7A-D06BC41FE0A1}"/>
              </a:ext>
            </a:extLst>
          </p:cNvPr>
          <p:cNvSpPr txBox="1"/>
          <p:nvPr/>
        </p:nvSpPr>
        <p:spPr>
          <a:xfrm>
            <a:off x="323528" y="5861903"/>
            <a:ext cx="597666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b="0" dirty="0" err="1">
                <a:effectLst/>
                <a:latin typeface="Menlo" panose="020B0609030804020204" pitchFamily="49" charset="0"/>
              </a:rPr>
              <a:t>Korzystajac</a:t>
            </a:r>
            <a:r>
              <a:rPr lang="pl-PL" sz="2400" b="0" dirty="0">
                <a:effectLst/>
                <a:latin typeface="Menlo" panose="020B0609030804020204" pitchFamily="49" charset="0"/>
              </a:rPr>
              <a:t> z </a:t>
            </a:r>
            <a:r>
              <a:rPr lang="pl-PL" dirty="0">
                <a:latin typeface="Menlo" panose="020B0609030804020204" pitchFamily="49" charset="0"/>
              </a:rPr>
              <a:t>Visual Studio, można </a:t>
            </a:r>
            <a:r>
              <a:rPr lang="pl-PL" dirty="0" err="1">
                <a:latin typeface="Menlo" panose="020B0609030804020204" pitchFamily="49" charset="0"/>
              </a:rPr>
              <a:t>podac</a:t>
            </a:r>
            <a:r>
              <a:rPr lang="pl-PL" dirty="0">
                <a:latin typeface="Menlo" panose="020B0609030804020204" pitchFamily="49" charset="0"/>
              </a:rPr>
              <a:t> </a:t>
            </a:r>
            <a:r>
              <a:rPr lang="pl-PL" sz="24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”</a:t>
            </a:r>
            <a:r>
              <a:rPr lang="pl-PL" sz="2400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vscode</a:t>
            </a:r>
            <a:r>
              <a:rPr lang="pl-PL" sz="24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endParaRPr lang="pl-PL" sz="24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886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8B72D81E-E717-DC3F-054B-61C802216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6510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Własności biofizyczne i połączenia</a:t>
            </a:r>
          </a:p>
        </p:txBody>
      </p:sp>
      <p:sp>
        <p:nvSpPr>
          <p:cNvPr id="23554" name="pole tekstowe 2">
            <a:extLst>
              <a:ext uri="{FF2B5EF4-FFF2-40B4-BE49-F238E27FC236}">
                <a16:creationId xmlns:a16="http://schemas.microsoft.com/office/drawing/2014/main" id="{C298B963-07CA-A21B-A8CD-2EAEBF7FF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143000"/>
            <a:ext cx="8352283" cy="4290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Warstwa górna składa się z komórek pobudzających (EXC)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Warstwa dolna składa się z komórek hamujących (INH)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Komórki EXC pobudzają się sekwencyjnie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tzn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	EXC(n) -&gt; EXC(n+1), EXC(-1) -&gt; EXC(0)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Synapsy pobudzające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syn_E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znajdują się w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dend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(0.5).</a:t>
            </a:r>
          </a:p>
          <a:p>
            <a:pPr>
              <a:buNone/>
            </a:pPr>
            <a:r>
              <a:rPr lang="pl-PL" sz="18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syn_E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.tau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0.1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ms 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#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default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value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8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syn_E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mV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#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default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value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parametry połączenia EE:</a:t>
            </a:r>
          </a:p>
          <a:p>
            <a:pPr>
              <a:buNone/>
            </a:pPr>
            <a:r>
              <a:rPr lang="pl-PL" sz="2000" b="0" dirty="0">
                <a:solidFill>
                  <a:srgbClr val="001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nc_EE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.weight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]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0.05</a:t>
            </a:r>
          </a:p>
          <a:p>
            <a:pPr>
              <a:buNone/>
            </a:pPr>
            <a:r>
              <a:rPr lang="pl-PL" sz="1800" dirty="0">
                <a:solidFill>
                  <a:srgbClr val="098658"/>
                </a:solidFill>
                <a:latin typeface="Menlo" panose="020B0609030804020204" pitchFamily="49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nc_EE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.delay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5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8B72D81E-E717-DC3F-054B-61C802216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6510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Własności biofizyczne i połączenia</a:t>
            </a:r>
          </a:p>
        </p:txBody>
      </p:sp>
      <p:sp>
        <p:nvSpPr>
          <p:cNvPr id="23554" name="pole tekstowe 2">
            <a:extLst>
              <a:ext uri="{FF2B5EF4-FFF2-40B4-BE49-F238E27FC236}">
                <a16:creationId xmlns:a16="http://schemas.microsoft.com/office/drawing/2014/main" id="{C298B963-07CA-A21B-A8CD-2EAEBF7FF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143000"/>
            <a:ext cx="8712969" cy="5718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Komórki EXC pobudzają homologiczne komórki INH,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tzn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EXC(n) -&gt; INH(n)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Synapsy pobudzające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syn_E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znajdują się w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dend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(0.5).</a:t>
            </a:r>
          </a:p>
          <a:p>
            <a:pPr>
              <a:buNone/>
            </a:pPr>
            <a:r>
              <a:rPr lang="pl-PL" sz="18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syn_E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.tau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0.1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ms 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#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default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value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8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syn_E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mV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#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default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value</a:t>
            </a:r>
            <a:endParaRPr lang="pl-PL" sz="1800" dirty="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parametry połączenia EI:</a:t>
            </a:r>
          </a:p>
          <a:p>
            <a:pPr>
              <a:buNone/>
            </a:pPr>
            <a:r>
              <a:rPr lang="pl-PL" sz="2000" b="0" dirty="0">
                <a:solidFill>
                  <a:srgbClr val="001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nc_EI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.weight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]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0.05</a:t>
            </a:r>
          </a:p>
          <a:p>
            <a:pPr>
              <a:buNone/>
            </a:pPr>
            <a:r>
              <a:rPr lang="pl-PL" sz="1800" dirty="0">
                <a:solidFill>
                  <a:srgbClr val="098658"/>
                </a:solidFill>
                <a:latin typeface="Menlo" panose="020B0609030804020204" pitchFamily="49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nc_EI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.delay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5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Komórki INH hamują homologiczne komórki EXC,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tzn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: INH(n) -&gt; EXC(n)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Synapsy hamujący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syn_I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znajdują się w soma(0.5).</a:t>
            </a:r>
          </a:p>
          <a:p>
            <a:pPr>
              <a:buNone/>
            </a:pPr>
            <a:r>
              <a:rPr lang="pl-PL" sz="18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syn_I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.tau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2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ms</a:t>
            </a:r>
          </a:p>
          <a:p>
            <a:pPr>
              <a:buNone/>
            </a:pPr>
            <a:r>
              <a:rPr lang="pl-PL" sz="18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syn_I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-70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mV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</a:p>
          <a:p>
            <a:pPr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parametry połączenia IE:</a:t>
            </a:r>
          </a:p>
          <a:p>
            <a:pPr>
              <a:buNone/>
            </a:pPr>
            <a:r>
              <a:rPr lang="pl-PL" sz="2000" b="0" dirty="0">
                <a:solidFill>
                  <a:srgbClr val="00108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nc_IE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.weight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]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0.05</a:t>
            </a:r>
          </a:p>
          <a:p>
            <a:pPr>
              <a:buNone/>
            </a:pPr>
            <a:r>
              <a:rPr lang="pl-PL" sz="1800" dirty="0">
                <a:solidFill>
                  <a:srgbClr val="098658"/>
                </a:solidFill>
                <a:latin typeface="Menlo" panose="020B0609030804020204" pitchFamily="49" charset="0"/>
              </a:rPr>
              <a:t>	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nc_IE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.delay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15</a:t>
            </a: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477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8B72D81E-E717-DC3F-054B-61C802216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6510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Własności biofizyczne i połączenia</a:t>
            </a:r>
          </a:p>
        </p:txBody>
      </p:sp>
      <p:sp>
        <p:nvSpPr>
          <p:cNvPr id="23554" name="pole tekstowe 2">
            <a:extLst>
              <a:ext uri="{FF2B5EF4-FFF2-40B4-BE49-F238E27FC236}">
                <a16:creationId xmlns:a16="http://schemas.microsoft.com/office/drawing/2014/main" id="{C298B963-07CA-A21B-A8CD-2EAEBF7FF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143000"/>
            <a:ext cx="8712969" cy="570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Komórka EXC(0) dostaje pojedyncze wejście zewnętrzne na synapsę pobudzającą, które uruchamia cały model (tak, jak w Tutorialu 2 i 3).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stim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h.NetStim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 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#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Make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a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new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stimulator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endParaRPr lang="pl-PL" sz="1800" b="0" dirty="0">
              <a:solidFill>
                <a:srgbClr val="00800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##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Attach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it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to a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synapse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in the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middle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of the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dendrite</a:t>
            </a:r>
            <a:r>
              <a:rPr lang="pl-PL" sz="1800" dirty="0">
                <a:solidFill>
                  <a:srgbClr val="3B3B3B"/>
                </a:solidFill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of the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first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cell</a:t>
            </a:r>
            <a:r>
              <a:rPr lang="pl-PL" sz="1800" b="0" dirty="0">
                <a:solidFill>
                  <a:srgbClr val="008000"/>
                </a:solidFill>
                <a:effectLst/>
                <a:latin typeface="Menlo" panose="020B0609030804020204" pitchFamily="49" charset="0"/>
              </a:rPr>
              <a:t> in the network.</a:t>
            </a:r>
          </a:p>
          <a:p>
            <a:pPr>
              <a:buNone/>
            </a:pPr>
            <a:r>
              <a:rPr lang="pl-PL" sz="18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h.ExpSyn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my_cells_E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[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].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dend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0.5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))</a:t>
            </a: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.tau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2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ms</a:t>
            </a: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mV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endParaRPr lang="pl-PL" sz="1800" dirty="0">
              <a:solidFill>
                <a:srgbClr val="3B3B3B"/>
              </a:solidFill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stim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.number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stim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.start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9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ncstim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h.NetCon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stim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800" b="0" dirty="0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syn_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0.04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endParaRPr lang="pl-PL" sz="12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l-PL" alt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856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8B607582-2708-226E-80F8-8789C5249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65100"/>
            <a:ext cx="77724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l-P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Wyniki</a:t>
            </a:r>
          </a:p>
        </p:txBody>
      </p:sp>
      <p:sp>
        <p:nvSpPr>
          <p:cNvPr id="24578" name="pole tekstowe 2">
            <a:extLst>
              <a:ext uri="{FF2B5EF4-FFF2-40B4-BE49-F238E27FC236}">
                <a16:creationId xmlns:a16="http://schemas.microsoft.com/office/drawing/2014/main" id="{8B8E765F-A700-F5DA-FE5F-2B3D5AC4A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068388"/>
            <a:ext cx="68405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Aktywnosc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można oglądać poprzez animację </a:t>
            </a:r>
            <a:r>
              <a:rPr lang="pl-PL" altLang="pl-PL" sz="2000" dirty="0" err="1">
                <a:latin typeface="Arial" panose="020B0604020202020204" pitchFamily="34" charset="0"/>
                <a:cs typeface="Arial" panose="020B0604020202020204" pitchFamily="34" charset="0"/>
              </a:rPr>
              <a:t>Shape</a:t>
            </a:r>
            <a:r>
              <a:rPr lang="pl-PL" alt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Plot:</a:t>
            </a:r>
          </a:p>
        </p:txBody>
      </p:sp>
      <p:pic>
        <p:nvPicPr>
          <p:cNvPr id="24579" name="Obraz 5">
            <a:extLst>
              <a:ext uri="{FF2B5EF4-FFF2-40B4-BE49-F238E27FC236}">
                <a16:creationId xmlns:a16="http://schemas.microsoft.com/office/drawing/2014/main" id="{546E9252-092B-3B1D-4BAC-C0EDFCBF9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213908"/>
            <a:ext cx="314325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pole tekstowe 8">
            <a:extLst>
              <a:ext uri="{FF2B5EF4-FFF2-40B4-BE49-F238E27FC236}">
                <a16:creationId xmlns:a16="http://schemas.microsoft.com/office/drawing/2014/main" id="{CD4C6F2C-19E7-3D42-A2F4-BA2CA8788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2" y="1844824"/>
            <a:ext cx="4535859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buNone/>
            </a:pPr>
            <a:r>
              <a:rPr lang="pl-PL" sz="18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from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neuron </a:t>
            </a:r>
            <a:r>
              <a:rPr lang="pl-PL" sz="1800" b="0" dirty="0">
                <a:solidFill>
                  <a:srgbClr val="AF00DB"/>
                </a:solidFill>
                <a:effectLst/>
                <a:latin typeface="Menlo" panose="020B0609030804020204" pitchFamily="49" charset="0"/>
              </a:rPr>
              <a:t>import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h,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gui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gui2</a:t>
            </a:r>
          </a:p>
          <a:p>
            <a:pPr>
              <a:buNone/>
            </a:pPr>
            <a:endParaRPr lang="pl-PL" sz="1800" b="0" dirty="0">
              <a:solidFill>
                <a:srgbClr val="001080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h.PlotShape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800" b="0" dirty="0">
                <a:solidFill>
                  <a:srgbClr val="0000FF"/>
                </a:solidFill>
                <a:effectLst/>
                <a:latin typeface="Menlo" panose="020B0609030804020204" pitchFamily="49" charset="0"/>
              </a:rPr>
              <a:t>True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.variable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8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"v"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.scale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-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80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40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.exec_menu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8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"</a:t>
            </a:r>
            <a:r>
              <a:rPr lang="pl-PL" sz="1800" b="0" dirty="0" err="1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Shape</a:t>
            </a:r>
            <a:r>
              <a:rPr lang="pl-PL" sz="1800" b="0" dirty="0">
                <a:solidFill>
                  <a:srgbClr val="A31515"/>
                </a:solidFill>
                <a:effectLst/>
                <a:latin typeface="Menlo" panose="020B0609030804020204" pitchFamily="49" charset="0"/>
              </a:rPr>
              <a:t> Plot"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.show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0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buNone/>
            </a:pP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h.flush_list.append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</a:t>
            </a:r>
            <a:r>
              <a:rPr lang="pl-PL" sz="1800" b="0" dirty="0" err="1">
                <a:solidFill>
                  <a:srgbClr val="001080"/>
                </a:solidFill>
                <a:effectLst/>
                <a:latin typeface="Menlo" panose="020B0609030804020204" pitchFamily="49" charset="0"/>
              </a:rPr>
              <a:t>ps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endParaRPr lang="pl-PL" altLang="pl-PL" sz="1800" noProof="1">
              <a:latin typeface="Menlo" panose="020B0609030804020204" pitchFamily="49" charset="0"/>
              <a:cs typeface="Menlo" panose="020B0609030804020204" pitchFamily="49" charset="0"/>
            </a:endParaRPr>
          </a:p>
          <a:p>
            <a:pPr>
              <a:buNone/>
            </a:pP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h.tstop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=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pl-PL" sz="1800" b="0" dirty="0">
                <a:solidFill>
                  <a:srgbClr val="098658"/>
                </a:solidFill>
                <a:effectLst/>
                <a:latin typeface="Menlo" panose="020B0609030804020204" pitchFamily="49" charset="0"/>
              </a:rPr>
              <a:t>100</a:t>
            </a:r>
            <a:endParaRPr lang="pl-PL" sz="1800" b="0" dirty="0">
              <a:solidFill>
                <a:srgbClr val="3B3B3B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h.nrncontrolmenu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</a:p>
          <a:p>
            <a:pPr>
              <a:buNone/>
            </a:pPr>
            <a:r>
              <a:rPr lang="pl-PL" sz="1800" b="0" dirty="0" err="1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h.movierunpanel</a:t>
            </a:r>
            <a:r>
              <a:rPr lang="pl-PL" sz="1800" b="0" dirty="0">
                <a:solidFill>
                  <a:srgbClr val="3B3B3B"/>
                </a:solidFill>
                <a:effectLst/>
                <a:latin typeface="Menlo" panose="020B0609030804020204" pitchFamily="49" charset="0"/>
              </a:rPr>
              <a:t>()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7471</TotalTime>
  <Words>804</Words>
  <Application>Microsoft Macintosh PowerPoint</Application>
  <PresentationFormat>Pokaz na ekranie (4:3)</PresentationFormat>
  <Paragraphs>106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Menlo</vt:lpstr>
      <vt:lpstr>Symbol</vt:lpstr>
      <vt:lpstr>Times New Roman</vt:lpstr>
      <vt:lpstr>Projekt domyślny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Doktryna neuronu</dc:title>
  <cp:lastModifiedBy>Microsoft Office User</cp:lastModifiedBy>
  <cp:revision>239</cp:revision>
  <dcterms:created xsi:type="dcterms:W3CDTF">2011-02-21T19:34:13Z</dcterms:created>
  <dcterms:modified xsi:type="dcterms:W3CDTF">2026-01-13T13:00:05Z</dcterms:modified>
</cp:coreProperties>
</file>