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handoutMasterIdLst>
    <p:handoutMasterId r:id="rId15"/>
  </p:handoutMasterIdLst>
  <p:sldIdLst>
    <p:sldId id="425" r:id="rId2"/>
    <p:sldId id="430" r:id="rId3"/>
    <p:sldId id="426" r:id="rId4"/>
    <p:sldId id="427" r:id="rId5"/>
    <p:sldId id="443" r:id="rId6"/>
    <p:sldId id="444" r:id="rId7"/>
    <p:sldId id="445" r:id="rId8"/>
    <p:sldId id="446" r:id="rId9"/>
    <p:sldId id="442" r:id="rId10"/>
    <p:sldId id="438" r:id="rId11"/>
    <p:sldId id="440" r:id="rId12"/>
    <p:sldId id="441" r:id="rId13"/>
    <p:sldId id="447" r:id="rId14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74"/>
  </p:normalViewPr>
  <p:slideViewPr>
    <p:cSldViewPr>
      <p:cViewPr varScale="1">
        <p:scale>
          <a:sx n="124" d="100"/>
          <a:sy n="124" d="100"/>
        </p:scale>
        <p:origin x="816" y="168"/>
      </p:cViewPr>
      <p:guideLst>
        <p:guide orient="horz" pos="38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>
            <a:extLst>
              <a:ext uri="{FF2B5EF4-FFF2-40B4-BE49-F238E27FC236}">
                <a16:creationId xmlns:a16="http://schemas.microsoft.com/office/drawing/2014/main" id="{A6FBA0A5-509F-48DC-667D-73AC5C9DA3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48E92645-C469-2E05-6F69-9A3B40D24DB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1028">
            <a:extLst>
              <a:ext uri="{FF2B5EF4-FFF2-40B4-BE49-F238E27FC236}">
                <a16:creationId xmlns:a16="http://schemas.microsoft.com/office/drawing/2014/main" id="{78B623BC-FEB8-2D34-FCD8-220E21FF4E1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1029">
            <a:extLst>
              <a:ext uri="{FF2B5EF4-FFF2-40B4-BE49-F238E27FC236}">
                <a16:creationId xmlns:a16="http://schemas.microsoft.com/office/drawing/2014/main" id="{FBDC3E07-F01D-4B43-4E07-776113E8A3C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E594B39A-EF45-0444-BABA-83C73641BC2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08879A-C188-76B9-996C-4B6638AAEB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3AECEC-BFAC-120C-7335-9A338BB4A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B8268C-CDDC-47E4-3F34-E99A7A7843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82902-4B1E-AE4A-9E96-C9BB1F742D7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79810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196F0D-1C8D-97A8-961B-842A42EC91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34444-9B91-2D12-4DA9-39592CB935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966DF2-6BAA-27B7-090A-1ECE31F4A6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D9AEA-EEE1-0742-8CE9-BB60FF73CC9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959995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55C60B-1380-EE4D-CDCA-4619FBF035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AA819F-AFD9-68D6-F3D4-1166DD529A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2C9D86-3292-0AAF-4C4F-B18B27CC64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8F4C6-AEB6-5B40-B8AA-8E559BA00F7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593411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3329A3-9144-95C8-8412-1D8D83613C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B1F2B1-E85B-3822-AAC8-484CAE0653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7D3EFD-E331-3AD9-CEEC-98CD4B9669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94088-CF7C-3F4C-A5D3-67D2E320558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92490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8BAEC3-B610-FF51-6CAE-94F59472BF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737202-4E12-A9F6-45D5-3504236DD2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AFC654-5B18-90D4-D58C-F34B6DA89E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0E59A-C3AA-1D4A-B975-A0AC7278AA5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79457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3BB476-0277-B15D-8C9B-153E44118E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36CFA7-461B-20CA-7D7A-A71C9C136D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2645E-3193-2E49-BCB1-E5C64E71A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F5E4E-FF7A-3D45-8BA4-448D57B9BF4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27444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201E1B-1D9B-FDF5-DD97-300286512B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DDDCC87-9099-7482-956E-8089B41453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63A3E42-E7EB-B06B-F0DC-D4B221EAB0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716B3-D0CF-B847-AB35-7CEBD8B37DF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91712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C70A1FD-38E8-A9A7-DA98-2D1FD09960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17791D-A3FE-C40E-31B9-E123D131B5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C9A18D-57CB-8D64-06EA-531331B17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B350C-C2E7-FF43-B892-878B9D2B269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0648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3CC583D-DE6C-7A63-AF6E-929E1807B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67CB5C6-C57A-4501-C89D-2202E5983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7F365D-7460-FED3-2706-DE3B43CC1C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A82DF-693F-404B-8478-22FC7ED37EB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17848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50D8F9-49AD-EB13-8087-ABD64E2096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40173C-531F-A85A-470A-1A733DEEC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16C2C1-D1CD-F392-FD49-2773531180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5B29D-FE8A-4746-AB1F-21B204285BC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46924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C8D351-B995-DFFA-8484-58AA76F442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809C5F-8657-CFB6-5BAA-284A448862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DAB7FB-FD43-97B8-D5C5-639C756D6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B8458-2A4E-894A-9E1A-915C9505C86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50264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47EF192-EA0F-D2EE-56B1-FB71225067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6A097D8-9E80-FBD6-1371-168F67ED8A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style wzorca tekstu</a:t>
            </a:r>
          </a:p>
          <a:p>
            <a:pPr lvl="1"/>
            <a:r>
              <a:rPr lang="en-US" altLang="pl-PL"/>
              <a:t>Drugi poziom</a:t>
            </a:r>
          </a:p>
          <a:p>
            <a:pPr lvl="2"/>
            <a:r>
              <a:rPr lang="en-US" altLang="pl-PL"/>
              <a:t>Trzeci poziom</a:t>
            </a:r>
          </a:p>
          <a:p>
            <a:pPr lvl="3"/>
            <a:r>
              <a:rPr lang="en-US" altLang="pl-PL"/>
              <a:t>Czwarty poziom</a:t>
            </a:r>
          </a:p>
          <a:p>
            <a:pPr lvl="4"/>
            <a:r>
              <a:rPr lang="en-US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CFE6EB-17A1-7A3F-C900-EFA8463244D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E6BDDD5-8757-BDCB-49E8-C3B2958944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D79EE5-70A5-06FE-4BDC-7029B93678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2E6858D-399C-A241-A74F-0B7C892A569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BD0A2B80-48EA-B20D-3108-B8DB6C1B0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podwójnej warstwy komórkej IAF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pl-PL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pic>
        <p:nvPicPr>
          <p:cNvPr id="14338" name="Obraz 9">
            <a:extLst>
              <a:ext uri="{FF2B5EF4-FFF2-40B4-BE49-F238E27FC236}">
                <a16:creationId xmlns:a16="http://schemas.microsoft.com/office/drawing/2014/main" id="{A1968FD8-D6DD-F63D-ED32-7C5928F3B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60575"/>
            <a:ext cx="69659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C480B965-B78D-CFD7-6605-3B96A925A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Cwiczenie</a:t>
            </a:r>
          </a:p>
        </p:txBody>
      </p:sp>
      <p:sp>
        <p:nvSpPr>
          <p:cNvPr id="23554" name="pole tekstowe 2">
            <a:extLst>
              <a:ext uri="{FF2B5EF4-FFF2-40B4-BE49-F238E27FC236}">
                <a16:creationId xmlns:a16="http://schemas.microsoft.com/office/drawing/2014/main" id="{D409F26E-AD65-ED82-D531-B469BED6A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1116013"/>
            <a:ext cx="7151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Narysować rasterplot dla komórek E, I oraz losowego wejścia</a:t>
            </a:r>
          </a:p>
        </p:txBody>
      </p:sp>
      <p:pic>
        <p:nvPicPr>
          <p:cNvPr id="23555" name="Obraz 2">
            <a:extLst>
              <a:ext uri="{FF2B5EF4-FFF2-40B4-BE49-F238E27FC236}">
                <a16:creationId xmlns:a16="http://schemas.microsoft.com/office/drawing/2014/main" id="{1B5F6080-DAC3-0AA3-9AAC-730DAC553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038" y="1844675"/>
            <a:ext cx="58420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ACA52997-02A2-C669-A3BC-DCE19441B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Cwiczenie</a:t>
            </a:r>
          </a:p>
        </p:txBody>
      </p:sp>
      <p:sp>
        <p:nvSpPr>
          <p:cNvPr id="24578" name="pole tekstowe 2">
            <a:extLst>
              <a:ext uri="{FF2B5EF4-FFF2-40B4-BE49-F238E27FC236}">
                <a16:creationId xmlns:a16="http://schemas.microsoft.com/office/drawing/2014/main" id="{6DA4A464-07A4-E63D-B081-120AC6607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638" y="1196975"/>
            <a:ext cx="6816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Narysować chwilową czestość odpalania dla obu populacji</a:t>
            </a:r>
          </a:p>
        </p:txBody>
      </p:sp>
      <p:pic>
        <p:nvPicPr>
          <p:cNvPr id="24579" name="Obraz 4">
            <a:extLst>
              <a:ext uri="{FF2B5EF4-FFF2-40B4-BE49-F238E27FC236}">
                <a16:creationId xmlns:a16="http://schemas.microsoft.com/office/drawing/2014/main" id="{D3BFB745-5692-824B-0A29-9A6FF0588B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0" y="1916113"/>
            <a:ext cx="58420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506C783B-4078-71C7-3640-0598E5F21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Cwiczenie</a:t>
            </a:r>
          </a:p>
        </p:txBody>
      </p:sp>
      <p:sp>
        <p:nvSpPr>
          <p:cNvPr id="25602" name="pole tekstowe 2">
            <a:extLst>
              <a:ext uri="{FF2B5EF4-FFF2-40B4-BE49-F238E27FC236}">
                <a16:creationId xmlns:a16="http://schemas.microsoft.com/office/drawing/2014/main" id="{8A75589F-217F-D8EE-487A-3DFAD2D43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062038"/>
            <a:ext cx="8497887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Dostroić parametry modelu (siła wejścia, prawdopodobieństwo i siła połączeń), aby uzyskać periodyczne zachowanie sieci. Oscylacja nie musi powstawać w wyniku wzajemnego oddziaływania między komórkami E oraz I, tzn. nie musi znikać po usunięciu połączeń E-&gt;I lub I-&gt;E.</a:t>
            </a:r>
          </a:p>
        </p:txBody>
      </p:sp>
      <p:pic>
        <p:nvPicPr>
          <p:cNvPr id="25603" name="Obraz 6">
            <a:extLst>
              <a:ext uri="{FF2B5EF4-FFF2-40B4-BE49-F238E27FC236}">
                <a16:creationId xmlns:a16="http://schemas.microsoft.com/office/drawing/2014/main" id="{1446B489-B704-51B4-1893-FE2CAE29B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3429000"/>
            <a:ext cx="3424237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Obraz 8">
            <a:extLst>
              <a:ext uri="{FF2B5EF4-FFF2-40B4-BE49-F238E27FC236}">
                <a16:creationId xmlns:a16="http://schemas.microsoft.com/office/drawing/2014/main" id="{8A339A1F-DFC5-7AB9-DBE4-8EBCBFB63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313" y="3429000"/>
            <a:ext cx="3424237" cy="256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FB8F3B09-B8ED-F9EE-CA1D-5735ECDC4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19050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Cwiczenie</a:t>
            </a:r>
          </a:p>
        </p:txBody>
      </p:sp>
      <p:sp>
        <p:nvSpPr>
          <p:cNvPr id="26626" name="pole tekstowe 2">
            <a:extLst>
              <a:ext uri="{FF2B5EF4-FFF2-40B4-BE49-F238E27FC236}">
                <a16:creationId xmlns:a16="http://schemas.microsoft.com/office/drawing/2014/main" id="{F888726B-ECEA-8F76-D0C0-7E69BE163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30275"/>
            <a:ext cx="84978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Uruchomić model podwójnej warstwy komórkowej dla komórek rzeczywistych i neuronów IAF. Porównać czasy symulacji.</a:t>
            </a:r>
          </a:p>
        </p:txBody>
      </p:sp>
      <p:sp>
        <p:nvSpPr>
          <p:cNvPr id="26627" name="pole tekstowe 10">
            <a:extLst>
              <a:ext uri="{FF2B5EF4-FFF2-40B4-BE49-F238E27FC236}">
                <a16:creationId xmlns:a16="http://schemas.microsoft.com/office/drawing/2014/main" id="{6666F036-5DBF-B072-9D82-18719D158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3697288"/>
            <a:ext cx="4038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400">
                <a:latin typeface="Menlo" panose="020B0609030804020204" pitchFamily="49" charset="0"/>
                <a:cs typeface="Menlo" panose="020B0609030804020204" pitchFamily="49" charset="0"/>
              </a:rPr>
              <a:t>Simulation time: 1.4900000095367432</a:t>
            </a:r>
          </a:p>
        </p:txBody>
      </p:sp>
      <p:sp>
        <p:nvSpPr>
          <p:cNvPr id="26628" name="pole tekstowe 11">
            <a:extLst>
              <a:ext uri="{FF2B5EF4-FFF2-40B4-BE49-F238E27FC236}">
                <a16:creationId xmlns:a16="http://schemas.microsoft.com/office/drawing/2014/main" id="{A1F70F21-DDAD-785D-79B1-9FDC3F223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6280150"/>
            <a:ext cx="3836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400">
                <a:latin typeface="Menlo" panose="020B0609030804020204" pitchFamily="49" charset="0"/>
                <a:cs typeface="Menlo" panose="020B0609030804020204" pitchFamily="49" charset="0"/>
              </a:rPr>
              <a:t>Simulation time: 2.319999933242798</a:t>
            </a:r>
          </a:p>
        </p:txBody>
      </p:sp>
      <p:sp>
        <p:nvSpPr>
          <p:cNvPr id="26629" name="pole tekstowe 12">
            <a:extLst>
              <a:ext uri="{FF2B5EF4-FFF2-40B4-BE49-F238E27FC236}">
                <a16:creationId xmlns:a16="http://schemas.microsoft.com/office/drawing/2014/main" id="{4DBA06A2-1889-15D7-7795-CC13616E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1188" y="2378075"/>
            <a:ext cx="661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panose="020B0604020202020204" pitchFamily="34" charset="0"/>
                <a:cs typeface="Arial" panose="020B0604020202020204" pitchFamily="34" charset="0"/>
              </a:rPr>
              <a:t>IAF</a:t>
            </a:r>
          </a:p>
        </p:txBody>
      </p:sp>
      <p:sp>
        <p:nvSpPr>
          <p:cNvPr id="26630" name="pole tekstowe 15">
            <a:extLst>
              <a:ext uri="{FF2B5EF4-FFF2-40B4-BE49-F238E27FC236}">
                <a16:creationId xmlns:a16="http://schemas.microsoft.com/office/drawing/2014/main" id="{C92F8CF3-4EF0-6328-DF50-93E6819E4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7863" y="4954588"/>
            <a:ext cx="5953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panose="020B0604020202020204" pitchFamily="34" charset="0"/>
                <a:cs typeface="Arial" panose="020B0604020202020204" pitchFamily="34" charset="0"/>
              </a:rPr>
              <a:t>PY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</a:p>
        </p:txBody>
      </p:sp>
      <p:sp>
        <p:nvSpPr>
          <p:cNvPr id="26631" name="pole tekstowe 19">
            <a:extLst>
              <a:ext uri="{FF2B5EF4-FFF2-40B4-BE49-F238E27FC236}">
                <a16:creationId xmlns:a16="http://schemas.microsoft.com/office/drawing/2014/main" id="{F2CE0638-F2CD-8D0E-20B7-6FA466726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082800"/>
            <a:ext cx="46053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t1 </a:t>
            </a:r>
            <a:r>
              <a:rPr lang="pl-PL" altLang="pl-PL" sz="16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 h.startsw()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h.finitialize()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h.continuerun(tstop </a:t>
            </a:r>
            <a:r>
              <a:rPr lang="pl-PL" altLang="pl-PL" sz="1600">
                <a:solidFill>
                  <a:srgbClr val="000000"/>
                </a:solidFill>
                <a:latin typeface="Menlo" panose="020B0609030804020204" pitchFamily="49" charset="0"/>
              </a:rPr>
              <a:t>*</a:t>
            </a: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 ms)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t2 </a:t>
            </a:r>
            <a:r>
              <a:rPr lang="pl-PL" altLang="pl-PL" sz="16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 h.startsw()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600">
                <a:solidFill>
                  <a:srgbClr val="795E26"/>
                </a:solidFill>
                <a:latin typeface="Menlo" panose="020B0609030804020204" pitchFamily="49" charset="0"/>
              </a:rPr>
              <a:t>print</a:t>
            </a: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1600">
                <a:solidFill>
                  <a:srgbClr val="A31515"/>
                </a:solidFill>
                <a:latin typeface="Menlo" panose="020B0609030804020204" pitchFamily="49" charset="0"/>
              </a:rPr>
              <a:t>'Simulation time:'</a:t>
            </a: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, t2</a:t>
            </a:r>
            <a:r>
              <a:rPr lang="pl-PL" altLang="pl-PL" sz="1600">
                <a:solidFill>
                  <a:srgbClr val="000000"/>
                </a:solidFill>
                <a:latin typeface="Menlo" panose="020B0609030804020204" pitchFamily="49" charset="0"/>
              </a:rPr>
              <a:t>-</a:t>
            </a:r>
            <a:r>
              <a:rPr lang="pl-PL" altLang="pl-PL" sz="1600">
                <a:solidFill>
                  <a:srgbClr val="3B3B3B"/>
                </a:solidFill>
                <a:latin typeface="Menlo" panose="020B0609030804020204" pitchFamily="49" charset="0"/>
              </a:rPr>
              <a:t>t1)</a:t>
            </a:r>
          </a:p>
        </p:txBody>
      </p:sp>
      <p:pic>
        <p:nvPicPr>
          <p:cNvPr id="26632" name="Obraz 18">
            <a:extLst>
              <a:ext uri="{FF2B5EF4-FFF2-40B4-BE49-F238E27FC236}">
                <a16:creationId xmlns:a16="http://schemas.microsoft.com/office/drawing/2014/main" id="{F9CD60AD-6664-6E13-2F92-F17E97FBB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788" y="1709738"/>
            <a:ext cx="2627312" cy="197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Obraz 21">
            <a:extLst>
              <a:ext uri="{FF2B5EF4-FFF2-40B4-BE49-F238E27FC236}">
                <a16:creationId xmlns:a16="http://schemas.microsoft.com/office/drawing/2014/main" id="{913AC500-E789-1CB6-EC7E-34273573F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788" y="4202113"/>
            <a:ext cx="2714625" cy="203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FA9AA332-D8C8-6930-7211-338554507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podwójnej warstwy komórkowej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pl-PL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pole tekstowe 2">
            <a:extLst>
              <a:ext uri="{FF2B5EF4-FFF2-40B4-BE49-F238E27FC236}">
                <a16:creationId xmlns:a16="http://schemas.microsoft.com/office/drawing/2014/main" id="{58BAF78E-B550-9DBE-1B3B-6AEC0E845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12875"/>
            <a:ext cx="7986713" cy="53244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Stworzyć model podwójnej warstwy komórek IAF o następujących własnościach: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Warstwa górna składa się z komórek pobudzających (np. 8x8).</a:t>
            </a:r>
          </a:p>
          <a:p>
            <a:pPr marL="342900" indent="-342900">
              <a:spcBef>
                <a:spcPct val="0"/>
              </a:spcBef>
              <a:buFontTx/>
              <a:buChar char="-"/>
              <a:defRPr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Warstwa dolna składa się z komórek hamujących (np. 4x4).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Każda komórka składa się z ciała neuronu (soma) i jest wyposażona w mechanizm IAF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 Połączenia wewnątrz każdej warstwy i pomiędzy warstwami są typu ’każdy z każdym’ (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-to-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) z ustalonym prawdopodobieństwem, które jest osobno określone dla każdego rodzaju połączenia.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pl-PL" alt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Każda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komórka pobudzająca dostaje nieskorelowane, losowe w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ejście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zewnętrzne</a:t>
            </a:r>
            <a:r>
              <a:rPr lang="en-US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ct val="0"/>
              </a:spcBef>
              <a:buFontTx/>
              <a:buChar char="-"/>
              <a:defRPr/>
            </a:pPr>
            <a:endParaRPr lang="en-US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1">
            <a:extLst>
              <a:ext uri="{FF2B5EF4-FFF2-40B4-BE49-F238E27FC236}">
                <a16:creationId xmlns:a16="http://schemas.microsoft.com/office/drawing/2014/main" id="{584AABAB-4285-E1C7-A803-923811CBC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184150"/>
            <a:ext cx="3303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latin typeface="Arial" panose="020B0604020202020204" pitchFamily="34" charset="0"/>
                <a:cs typeface="Arial" panose="020B0604020202020204" pitchFamily="34" charset="0"/>
              </a:rPr>
              <a:t>Struktura modelu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ED933D2-B17E-D5AA-4ABA-B98A378F0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268413"/>
            <a:ext cx="503237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A4FBFB6-42B6-F24B-76DA-D690EE2AF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1268413"/>
            <a:ext cx="503237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2EE4610-7511-3027-BE0F-AA33555A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565400"/>
            <a:ext cx="503237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56CEA86-7920-9666-50A1-30FA40635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8538" y="2565400"/>
            <a:ext cx="503237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26C5691-232A-4E56-5260-D7EF036CB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1916113"/>
            <a:ext cx="360362" cy="36036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6C41D6A-D5A6-0D9F-2D32-A5FD25E6A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1268413"/>
            <a:ext cx="504825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1C4169A-F3ED-E882-2D8B-D0556CBF6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1268413"/>
            <a:ext cx="504825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FF41FD7F-F981-0BA2-B747-3C4B5E31F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2565400"/>
            <a:ext cx="504825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E8D1473-8F7F-2D96-6F37-DA289DAE7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2565400"/>
            <a:ext cx="504825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05883FF-6D74-DA2B-8DF3-03D46F5DE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916113"/>
            <a:ext cx="358775" cy="360362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B6D7E1E-041F-E6BC-AAB9-E5EE5EED6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4365625"/>
            <a:ext cx="503238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972F594-F3EA-0EFD-F43E-F1009F6A3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365625"/>
            <a:ext cx="503238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E91E426-3940-1581-2C3E-F6435B547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661025"/>
            <a:ext cx="503238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16F1EE5-3A33-650A-0839-A8C60F2AE8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5661025"/>
            <a:ext cx="503238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9CE20FE-EF14-D5D6-8CAF-CA717C820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5013325"/>
            <a:ext cx="360363" cy="360363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84BFA3F-7643-FE89-3851-F6A7B8084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4365625"/>
            <a:ext cx="503237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D4F4D4E-D19A-76CA-2FB9-3EAD63D6E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365625"/>
            <a:ext cx="504825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757D007-6197-2BD0-E9B6-AC93D344F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5661025"/>
            <a:ext cx="503237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6DE0930-92D7-E8F4-FC92-63DD4CE79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5661025"/>
            <a:ext cx="504825" cy="504825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B0CF374-E6CE-6C5A-9790-A5FC9789E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5013325"/>
            <a:ext cx="360362" cy="360363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81FB6E7-6E74-9D91-D6E7-73496BBB5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3888" y="1363663"/>
            <a:ext cx="503237" cy="503237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D336439-325B-8E94-A107-DC6257032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325" y="2298700"/>
            <a:ext cx="360363" cy="360363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408" name="TextBox 3">
            <a:extLst>
              <a:ext uri="{FF2B5EF4-FFF2-40B4-BE49-F238E27FC236}">
                <a16:creationId xmlns:a16="http://schemas.microsoft.com/office/drawing/2014/main" id="{61CC7855-DA5D-2DAA-50D5-B9458BE31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1384300"/>
            <a:ext cx="1500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 sz="2400">
                <a:latin typeface="Arial" panose="020B0604020202020204" pitchFamily="34" charset="0"/>
                <a:cs typeface="Arial" panose="020B0604020202020204" pitchFamily="34" charset="0"/>
              </a:rPr>
              <a:t>IAF E cell</a:t>
            </a:r>
          </a:p>
        </p:txBody>
      </p:sp>
      <p:sp>
        <p:nvSpPr>
          <p:cNvPr id="16409" name="TextBox 4">
            <a:extLst>
              <a:ext uri="{FF2B5EF4-FFF2-40B4-BE49-F238E27FC236}">
                <a16:creationId xmlns:a16="http://schemas.microsoft.com/office/drawing/2014/main" id="{0511BEC7-17A4-0CE0-EAAB-CC960B9B1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9513" y="2241550"/>
            <a:ext cx="137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 sz="2400">
                <a:latin typeface="Arial" panose="020B0604020202020204" pitchFamily="34" charset="0"/>
                <a:cs typeface="Arial" panose="020B0604020202020204" pitchFamily="34" charset="0"/>
              </a:rPr>
              <a:t>IAF I</a:t>
            </a:r>
            <a:r>
              <a:rPr lang="en-US" altLang="pl-PL" sz="2400">
                <a:latin typeface="Symbol" pitchFamily="2" charset="2"/>
                <a:cs typeface="Arial" panose="020B0604020202020204" pitchFamily="34" charset="0"/>
              </a:rPr>
              <a:t> </a:t>
            </a:r>
            <a:r>
              <a:rPr lang="en-US" altLang="pl-PL" sz="2400"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endParaRPr lang="en-US" altLang="pl-PL" sz="2400">
              <a:latin typeface="Symbol" pitchFamily="2" charset="2"/>
              <a:cs typeface="Arial" panose="020B0604020202020204" pitchFamily="34" charset="0"/>
            </a:endParaRPr>
          </a:p>
        </p:txBody>
      </p:sp>
      <p:sp>
        <p:nvSpPr>
          <p:cNvPr id="16410" name="TextBox 9">
            <a:extLst>
              <a:ext uri="{FF2B5EF4-FFF2-40B4-BE49-F238E27FC236}">
                <a16:creationId xmlns:a16="http://schemas.microsoft.com/office/drawing/2014/main" id="{96BA565C-28A7-D8F1-C31A-8CB9A09A7F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1013" y="1252538"/>
            <a:ext cx="2193925" cy="1570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</p:txBody>
      </p:sp>
      <p:sp>
        <p:nvSpPr>
          <p:cNvPr id="16411" name="TextBox 40">
            <a:extLst>
              <a:ext uri="{FF2B5EF4-FFF2-40B4-BE49-F238E27FC236}">
                <a16:creationId xmlns:a16="http://schemas.microsoft.com/office/drawing/2014/main" id="{A5F11236-E9C6-D809-3341-326FD9B8E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0075" y="4357688"/>
            <a:ext cx="2016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 sz="2000">
                <a:latin typeface="Arial" panose="020B0604020202020204" pitchFamily="34" charset="0"/>
                <a:cs typeface="Arial" panose="020B0604020202020204" pitchFamily="34" charset="0"/>
              </a:rPr>
              <a:t>Stosunek liczby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 sz="2000">
                <a:latin typeface="Arial" panose="020B0604020202020204" pitchFamily="34" charset="0"/>
                <a:cs typeface="Arial" panose="020B0604020202020204" pitchFamily="34" charset="0"/>
              </a:rPr>
              <a:t>E:I = 4:1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1">
            <a:extLst>
              <a:ext uri="{FF2B5EF4-FFF2-40B4-BE49-F238E27FC236}">
                <a16:creationId xmlns:a16="http://schemas.microsoft.com/office/drawing/2014/main" id="{EA02529D-88BC-AEAF-B041-411BC937F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9363" y="276225"/>
            <a:ext cx="40576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latin typeface="Arial" panose="020B0604020202020204" pitchFamily="34" charset="0"/>
                <a:cs typeface="Arial" panose="020B0604020202020204" pitchFamily="34" charset="0"/>
              </a:rPr>
              <a:t>Połączenia w modelu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78E767D-AECB-DB77-A47E-3385B370B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50" y="3502025"/>
            <a:ext cx="503238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12F648D-D8E6-F599-81C8-673CC947C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7275" y="3502025"/>
            <a:ext cx="503238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CE06C77-A105-25E5-CDE4-F1CBC2E07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6550" y="4510088"/>
            <a:ext cx="360363" cy="3587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DD58DEA-8C1A-5362-DEC5-ADA8962748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75" y="3502025"/>
            <a:ext cx="504825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343BDAE-C67C-E69E-8601-2C1A1B4C6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4700" y="3502025"/>
            <a:ext cx="504825" cy="503238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F0E113A-8278-82FF-F546-42AD5C764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5563" y="4510088"/>
            <a:ext cx="358775" cy="3587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7416" name="TextBox 2">
            <a:extLst>
              <a:ext uri="{FF2B5EF4-FFF2-40B4-BE49-F238E27FC236}">
                <a16:creationId xmlns:a16="http://schemas.microsoft.com/office/drawing/2014/main" id="{64EAE13F-141E-1DE2-CB54-9DE7F0318A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538" y="1406525"/>
            <a:ext cx="1793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 sz="2000">
                <a:latin typeface="Arial" panose="020B0604020202020204" pitchFamily="34" charset="0"/>
                <a:cs typeface="Arial" panose="020B0604020202020204" pitchFamily="34" charset="0"/>
              </a:rPr>
              <a:t>Widok z boku: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1078F26-66AC-A318-7819-4589529012E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038350" y="4005263"/>
            <a:ext cx="504825" cy="431800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F5C0352-F175-D97E-9EF7-F9900AF6DE61}"/>
              </a:ext>
            </a:extLst>
          </p:cNvPr>
          <p:cNvCxnSpPr>
            <a:cxnSpLocks noChangeShapeType="1"/>
            <a:stCxn id="23" idx="0"/>
            <a:endCxn id="44" idx="3"/>
          </p:cNvCxnSpPr>
          <p:nvPr/>
        </p:nvCxnSpPr>
        <p:spPr bwMode="auto">
          <a:xfrm flipV="1">
            <a:off x="5314950" y="4129088"/>
            <a:ext cx="633413" cy="38100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4" name="Oval 43">
            <a:extLst>
              <a:ext uri="{FF2B5EF4-FFF2-40B4-BE49-F238E27FC236}">
                <a16:creationId xmlns:a16="http://schemas.microsoft.com/office/drawing/2014/main" id="{259EDB51-0C23-84AD-C394-E610307CA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6138" y="4005263"/>
            <a:ext cx="144462" cy="1444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252989C-0EBF-914C-6433-90F82E27F209}"/>
              </a:ext>
            </a:extLst>
          </p:cNvPr>
          <p:cNvCxnSpPr>
            <a:cxnSpLocks noChangeShapeType="1"/>
            <a:stCxn id="23" idx="0"/>
          </p:cNvCxnSpPr>
          <p:nvPr/>
        </p:nvCxnSpPr>
        <p:spPr bwMode="auto">
          <a:xfrm flipH="1" flipV="1">
            <a:off x="4702175" y="4076700"/>
            <a:ext cx="612775" cy="433388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643266D-F388-D2DA-282A-ABB92C8498EC}"/>
              </a:ext>
            </a:extLst>
          </p:cNvPr>
          <p:cNvCxnSpPr>
            <a:cxnSpLocks noChangeShapeType="1"/>
            <a:endCxn id="53" idx="3"/>
          </p:cNvCxnSpPr>
          <p:nvPr/>
        </p:nvCxnSpPr>
        <p:spPr bwMode="auto">
          <a:xfrm flipH="1" flipV="1">
            <a:off x="2881313" y="3984625"/>
            <a:ext cx="2397125" cy="525463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52" name="Oval 51">
            <a:extLst>
              <a:ext uri="{FF2B5EF4-FFF2-40B4-BE49-F238E27FC236}">
                <a16:creationId xmlns:a16="http://schemas.microsoft.com/office/drawing/2014/main" id="{D59162E4-E69B-26F0-EAB3-B5328991F24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751013" y="4868863"/>
            <a:ext cx="142875" cy="152400"/>
          </a:xfrm>
          <a:prstGeom prst="ellipse">
            <a:avLst/>
          </a:prstGeom>
          <a:solidFill>
            <a:srgbClr val="FF66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1BA27A2-8172-28C2-E62C-C1843B5834E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759075" y="3860800"/>
            <a:ext cx="142875" cy="144463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8F24AF49-9D5F-5267-23A0-FA47C776C95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93888" y="4437063"/>
            <a:ext cx="144462" cy="136525"/>
          </a:xfrm>
          <a:prstGeom prst="ellips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0" name="Arc 69">
            <a:extLst>
              <a:ext uri="{FF2B5EF4-FFF2-40B4-BE49-F238E27FC236}">
                <a16:creationId xmlns:a16="http://schemas.microsoft.com/office/drawing/2014/main" id="{340BDBE7-6E75-AFF2-8C44-D43E48A46A04}"/>
              </a:ext>
            </a:extLst>
          </p:cNvPr>
          <p:cNvSpPr>
            <a:spLocks/>
          </p:cNvSpPr>
          <p:nvPr/>
        </p:nvSpPr>
        <p:spPr bwMode="auto">
          <a:xfrm>
            <a:off x="958850" y="3068638"/>
            <a:ext cx="1655763" cy="649287"/>
          </a:xfrm>
          <a:custGeom>
            <a:avLst/>
            <a:gdLst>
              <a:gd name="T0" fmla="*/ 7 w 1655762"/>
              <a:gd name="T1" fmla="*/ 325939 h 649287"/>
              <a:gd name="T2" fmla="*/ 644656 w 1655762"/>
              <a:gd name="T3" fmla="*/ 8050 h 649287"/>
              <a:gd name="T4" fmla="*/ 1010479 w 1655762"/>
              <a:gd name="T5" fmla="*/ 7994 h 649287"/>
              <a:gd name="T6" fmla="*/ 1655763 w 1655762"/>
              <a:gd name="T7" fmla="*/ 324643 h 6492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55762" h="649287" stroke="0">
                <a:moveTo>
                  <a:pt x="7" y="325939"/>
                </a:moveTo>
                <a:cubicBezTo>
                  <a:pt x="-1541" y="173842"/>
                  <a:pt x="266405" y="41713"/>
                  <a:pt x="644656" y="8050"/>
                </a:cubicBezTo>
                <a:cubicBezTo>
                  <a:pt x="765061" y="-2665"/>
                  <a:pt x="890053" y="-2684"/>
                  <a:pt x="1010479" y="7994"/>
                </a:cubicBezTo>
                <a:cubicBezTo>
                  <a:pt x="1387825" y="41455"/>
                  <a:pt x="1655763" y="172935"/>
                  <a:pt x="1655763" y="324643"/>
                </a:cubicBezTo>
                <a:lnTo>
                  <a:pt x="827881" y="324644"/>
                </a:lnTo>
                <a:lnTo>
                  <a:pt x="7" y="325939"/>
                </a:lnTo>
                <a:close/>
              </a:path>
              <a:path w="1655762" h="649287" fill="none">
                <a:moveTo>
                  <a:pt x="7" y="325939"/>
                </a:moveTo>
                <a:cubicBezTo>
                  <a:pt x="-1541" y="173842"/>
                  <a:pt x="266405" y="41713"/>
                  <a:pt x="644656" y="8050"/>
                </a:cubicBezTo>
                <a:cubicBezTo>
                  <a:pt x="765061" y="-2665"/>
                  <a:pt x="890053" y="-2684"/>
                  <a:pt x="1010479" y="7994"/>
                </a:cubicBezTo>
                <a:cubicBezTo>
                  <a:pt x="1387825" y="41455"/>
                  <a:pt x="1655763" y="172935"/>
                  <a:pt x="1655763" y="324643"/>
                </a:cubicBez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pl-PL"/>
          </a:p>
        </p:txBody>
      </p:sp>
      <p:sp>
        <p:nvSpPr>
          <p:cNvPr id="71" name="Arc 70">
            <a:extLst>
              <a:ext uri="{FF2B5EF4-FFF2-40B4-BE49-F238E27FC236}">
                <a16:creationId xmlns:a16="http://schemas.microsoft.com/office/drawing/2014/main" id="{8BB4B6D9-85E4-9A8A-A842-FD312A360BCC}"/>
              </a:ext>
            </a:extLst>
          </p:cNvPr>
          <p:cNvSpPr>
            <a:spLocks/>
          </p:cNvSpPr>
          <p:nvPr/>
        </p:nvSpPr>
        <p:spPr bwMode="auto">
          <a:xfrm>
            <a:off x="958850" y="2781300"/>
            <a:ext cx="3527425" cy="1223963"/>
          </a:xfrm>
          <a:custGeom>
            <a:avLst/>
            <a:gdLst>
              <a:gd name="T0" fmla="*/ 18 w 3527425"/>
              <a:gd name="T1" fmla="*/ 614741 h 1223963"/>
              <a:gd name="T2" fmla="*/ 1416466 w 3527425"/>
              <a:gd name="T3" fmla="*/ 11978 h 1223963"/>
              <a:gd name="T4" fmla="*/ 2109757 w 3527425"/>
              <a:gd name="T5" fmla="*/ 11894 h 1223963"/>
              <a:gd name="T6" fmla="*/ 3527427 w 3527425"/>
              <a:gd name="T7" fmla="*/ 611981 h 12239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27425" h="1223963" stroke="0">
                <a:moveTo>
                  <a:pt x="18" y="614741"/>
                </a:moveTo>
                <a:cubicBezTo>
                  <a:pt x="-3784" y="322166"/>
                  <a:pt x="589770" y="69582"/>
                  <a:pt x="1416466" y="11978"/>
                </a:cubicBezTo>
                <a:cubicBezTo>
                  <a:pt x="1645271" y="-3965"/>
                  <a:pt x="1880920" y="-3994"/>
                  <a:pt x="2109757" y="11894"/>
                </a:cubicBezTo>
                <a:cubicBezTo>
                  <a:pt x="2934088" y="69126"/>
                  <a:pt x="3527427" y="320281"/>
                  <a:pt x="3527427" y="611981"/>
                </a:cubicBezTo>
                <a:lnTo>
                  <a:pt x="1763713" y="611982"/>
                </a:lnTo>
                <a:lnTo>
                  <a:pt x="18" y="614741"/>
                </a:lnTo>
                <a:close/>
              </a:path>
              <a:path w="3527425" h="1223963" fill="none">
                <a:moveTo>
                  <a:pt x="18" y="614741"/>
                </a:moveTo>
                <a:cubicBezTo>
                  <a:pt x="-3784" y="322166"/>
                  <a:pt x="589770" y="69582"/>
                  <a:pt x="1416466" y="11978"/>
                </a:cubicBezTo>
                <a:cubicBezTo>
                  <a:pt x="1645271" y="-3965"/>
                  <a:pt x="1880920" y="-3994"/>
                  <a:pt x="2109757" y="11894"/>
                </a:cubicBezTo>
                <a:cubicBezTo>
                  <a:pt x="2934088" y="69126"/>
                  <a:pt x="3527427" y="320281"/>
                  <a:pt x="3527427" y="611981"/>
                </a:cubicBez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pl-PL"/>
          </a:p>
        </p:txBody>
      </p:sp>
      <p:sp>
        <p:nvSpPr>
          <p:cNvPr id="72" name="Arc 71">
            <a:extLst>
              <a:ext uri="{FF2B5EF4-FFF2-40B4-BE49-F238E27FC236}">
                <a16:creationId xmlns:a16="http://schemas.microsoft.com/office/drawing/2014/main" id="{78BE9206-1595-A524-E33B-750230077ED0}"/>
              </a:ext>
            </a:extLst>
          </p:cNvPr>
          <p:cNvSpPr>
            <a:spLocks/>
          </p:cNvSpPr>
          <p:nvPr/>
        </p:nvSpPr>
        <p:spPr bwMode="auto">
          <a:xfrm>
            <a:off x="958850" y="2565400"/>
            <a:ext cx="5111750" cy="1584325"/>
          </a:xfrm>
          <a:custGeom>
            <a:avLst/>
            <a:gdLst>
              <a:gd name="T0" fmla="*/ 33 w 5111750"/>
              <a:gd name="T1" fmla="*/ 796162 h 1584325"/>
              <a:gd name="T2" fmla="*/ 2104620 w 5111750"/>
              <a:gd name="T3" fmla="*/ 12444 h 1584325"/>
              <a:gd name="T4" fmla="*/ 3005555 w 5111750"/>
              <a:gd name="T5" fmla="*/ 12357 h 1584325"/>
              <a:gd name="T6" fmla="*/ 5111751 w 5111750"/>
              <a:gd name="T7" fmla="*/ 792163 h 15843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111750" h="1584325" stroke="0">
                <a:moveTo>
                  <a:pt x="33" y="796162"/>
                </a:moveTo>
                <a:cubicBezTo>
                  <a:pt x="-6239" y="411109"/>
                  <a:pt x="881765" y="80429"/>
                  <a:pt x="2104620" y="12444"/>
                </a:cubicBezTo>
                <a:cubicBezTo>
                  <a:pt x="2402546" y="-4119"/>
                  <a:pt x="2707596" y="-4149"/>
                  <a:pt x="3005555" y="12357"/>
                </a:cubicBezTo>
                <a:cubicBezTo>
                  <a:pt x="4224347" y="79871"/>
                  <a:pt x="5111751" y="408427"/>
                  <a:pt x="5111751" y="792163"/>
                </a:cubicBezTo>
                <a:lnTo>
                  <a:pt x="2555875" y="792163"/>
                </a:lnTo>
                <a:lnTo>
                  <a:pt x="33" y="796162"/>
                </a:lnTo>
                <a:close/>
              </a:path>
              <a:path w="5111750" h="1584325" fill="none">
                <a:moveTo>
                  <a:pt x="33" y="796162"/>
                </a:moveTo>
                <a:cubicBezTo>
                  <a:pt x="-6239" y="411109"/>
                  <a:pt x="881765" y="80429"/>
                  <a:pt x="2104620" y="12444"/>
                </a:cubicBezTo>
                <a:cubicBezTo>
                  <a:pt x="2402546" y="-4119"/>
                  <a:pt x="2707596" y="-4149"/>
                  <a:pt x="3005555" y="12357"/>
                </a:cubicBezTo>
                <a:cubicBezTo>
                  <a:pt x="4224347" y="79871"/>
                  <a:pt x="5111751" y="408427"/>
                  <a:pt x="5111751" y="792163"/>
                </a:cubicBez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pl-PL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6A94DAF-35BD-6895-BB7E-2D585E1A3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3175" y="3357563"/>
            <a:ext cx="142875" cy="144462"/>
          </a:xfrm>
          <a:prstGeom prst="ellipse">
            <a:avLst/>
          </a:prstGeom>
          <a:noFill/>
          <a:ln w="28575">
            <a:solidFill>
              <a:srgbClr val="009973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A160AB6-4A99-02C6-B016-8D020B1B0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4838" y="3357563"/>
            <a:ext cx="144462" cy="144462"/>
          </a:xfrm>
          <a:prstGeom prst="ellipse">
            <a:avLst/>
          </a:prstGeom>
          <a:noFill/>
          <a:ln w="28575">
            <a:solidFill>
              <a:srgbClr val="009973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881C1E9E-6B36-BB6A-0D30-4EA3EFDCF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9163" y="3357563"/>
            <a:ext cx="144462" cy="144462"/>
          </a:xfrm>
          <a:prstGeom prst="ellipse">
            <a:avLst/>
          </a:prstGeom>
          <a:noFill/>
          <a:ln w="28575">
            <a:solidFill>
              <a:srgbClr val="009973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2F306F1D-9209-26C4-F400-EFF413AA1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113" y="4437063"/>
            <a:ext cx="142875" cy="144462"/>
          </a:xfrm>
          <a:prstGeom prst="ellips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4F12860-366F-D0DA-7696-5BBEB72AB1B4}"/>
              </a:ext>
            </a:extLst>
          </p:cNvPr>
          <p:cNvCxnSpPr>
            <a:cxnSpLocks noChangeShapeType="1"/>
            <a:endCxn id="76" idx="1"/>
          </p:cNvCxnSpPr>
          <p:nvPr/>
        </p:nvCxnSpPr>
        <p:spPr bwMode="auto">
          <a:xfrm>
            <a:off x="1101725" y="4005263"/>
            <a:ext cx="454025" cy="454025"/>
          </a:xfrm>
          <a:prstGeom prst="line">
            <a:avLst/>
          </a:prstGeom>
          <a:noFill/>
          <a:ln w="25400">
            <a:solidFill>
              <a:srgbClr val="3366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90FA80CE-54F7-5FF7-0B75-0BD79B7DB83B}"/>
              </a:ext>
            </a:extLst>
          </p:cNvPr>
          <p:cNvSpPr txBox="1"/>
          <p:nvPr/>
        </p:nvSpPr>
        <p:spPr>
          <a:xfrm>
            <a:off x="2759075" y="2852738"/>
            <a:ext cx="738188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200" dirty="0" err="1">
                <a:latin typeface="+mj-lt"/>
                <a:ea typeface="ＭＳ Ｐゴシック" charset="0"/>
                <a:cs typeface="ＭＳ Ｐゴシック" charset="0"/>
              </a:rPr>
              <a:t>waga</a:t>
            </a:r>
            <a:r>
              <a:rPr lang="en-US" sz="1200" dirty="0">
                <a:latin typeface="+mj-lt"/>
                <a:ea typeface="ＭＳ Ｐゴシック" charset="0"/>
                <a:cs typeface="ＭＳ Ｐゴシック" charset="0"/>
              </a:rPr>
              <a:t> ‘+’</a:t>
            </a:r>
          </a:p>
        </p:txBody>
      </p:sp>
      <p:sp>
        <p:nvSpPr>
          <p:cNvPr id="84" name="Arc 83">
            <a:extLst>
              <a:ext uri="{FF2B5EF4-FFF2-40B4-BE49-F238E27FC236}">
                <a16:creationId xmlns:a16="http://schemas.microsoft.com/office/drawing/2014/main" id="{85B2B910-B0F3-3A6B-FBAF-398568250DDC}"/>
              </a:ext>
            </a:extLst>
          </p:cNvPr>
          <p:cNvSpPr>
            <a:spLocks/>
          </p:cNvSpPr>
          <p:nvPr/>
        </p:nvSpPr>
        <p:spPr bwMode="auto">
          <a:xfrm flipV="1">
            <a:off x="1822450" y="4581525"/>
            <a:ext cx="3529013" cy="720725"/>
          </a:xfrm>
          <a:custGeom>
            <a:avLst/>
            <a:gdLst>
              <a:gd name="T0" fmla="*/ 52 w 3529012"/>
              <a:gd name="T1" fmla="*/ 363123 h 720725"/>
              <a:gd name="T2" fmla="*/ 1557391 w 3529012"/>
              <a:gd name="T3" fmla="*/ 2490 h 720725"/>
              <a:gd name="T4" fmla="*/ 1970885 w 3529012"/>
              <a:gd name="T5" fmla="*/ 2472 h 720725"/>
              <a:gd name="T6" fmla="*/ 3529012 w 3529012"/>
              <a:gd name="T7" fmla="*/ 360362 h 7207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29012" h="720725" stroke="0">
                <a:moveTo>
                  <a:pt x="52" y="363123"/>
                </a:moveTo>
                <a:cubicBezTo>
                  <a:pt x="-6840" y="179414"/>
                  <a:pt x="664056" y="24054"/>
                  <a:pt x="1557391" y="2490"/>
                </a:cubicBezTo>
                <a:cubicBezTo>
                  <a:pt x="1694743" y="-826"/>
                  <a:pt x="1833527" y="-831"/>
                  <a:pt x="1970885" y="2472"/>
                </a:cubicBezTo>
                <a:cubicBezTo>
                  <a:pt x="2859420" y="23843"/>
                  <a:pt x="3529012" y="177643"/>
                  <a:pt x="3529012" y="360362"/>
                </a:cubicBezTo>
                <a:lnTo>
                  <a:pt x="1764506" y="360363"/>
                </a:lnTo>
                <a:lnTo>
                  <a:pt x="52" y="363123"/>
                </a:lnTo>
                <a:close/>
              </a:path>
              <a:path w="3529012" h="720725" fill="none">
                <a:moveTo>
                  <a:pt x="52" y="363123"/>
                </a:moveTo>
                <a:cubicBezTo>
                  <a:pt x="-6840" y="179414"/>
                  <a:pt x="664056" y="24054"/>
                  <a:pt x="1557391" y="2490"/>
                </a:cubicBezTo>
                <a:cubicBezTo>
                  <a:pt x="1694743" y="-826"/>
                  <a:pt x="1833527" y="-831"/>
                  <a:pt x="1970885" y="2472"/>
                </a:cubicBezTo>
                <a:cubicBezTo>
                  <a:pt x="2859420" y="23843"/>
                  <a:pt x="3529012" y="177643"/>
                  <a:pt x="3529012" y="360362"/>
                </a:cubicBezTo>
              </a:path>
            </a:pathLst>
          </a:custGeom>
          <a:noFill/>
          <a:ln w="25400" cap="flat" cmpd="sng">
            <a:solidFill>
              <a:srgbClr val="FF6600"/>
            </a:solidFill>
            <a:prstDash val="solid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eaLnBrk="1" hangingPunct="1">
              <a:defRPr/>
            </a:pPr>
            <a:endParaRPr lang="pl-PL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76A76FEF-5196-2DB1-BFCF-9B65DC226DB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4559300" y="3933825"/>
            <a:ext cx="142875" cy="152400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7" name="Oval 38">
            <a:extLst>
              <a:ext uri="{FF2B5EF4-FFF2-40B4-BE49-F238E27FC236}">
                <a16:creationId xmlns:a16="http://schemas.microsoft.com/office/drawing/2014/main" id="{B7E030DC-E93C-EB1F-2AF9-28E974A91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6438" y="3468688"/>
            <a:ext cx="503237" cy="503237"/>
          </a:xfrm>
          <a:prstGeom prst="ellipse">
            <a:avLst/>
          </a:prstGeom>
          <a:solidFill>
            <a:srgbClr val="008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19050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8" name="Oval 39">
            <a:extLst>
              <a:ext uri="{FF2B5EF4-FFF2-40B4-BE49-F238E27FC236}">
                <a16:creationId xmlns:a16="http://schemas.microsoft.com/office/drawing/2014/main" id="{F2EE83A6-3977-8967-7196-ABB77447C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75" y="4403725"/>
            <a:ext cx="360363" cy="360363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n w="28575" cmpd="sng">
                <a:solidFill>
                  <a:schemeClr val="tx1"/>
                </a:solidFill>
              </a:ln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7438" name="TextBox 3">
            <a:extLst>
              <a:ext uri="{FF2B5EF4-FFF2-40B4-BE49-F238E27FC236}">
                <a16:creationId xmlns:a16="http://schemas.microsoft.com/office/drawing/2014/main" id="{A9CB9554-38A2-3333-9CC7-FF4109FAA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7300" y="3489325"/>
            <a:ext cx="1500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 sz="2400">
                <a:latin typeface="Arial" panose="020B0604020202020204" pitchFamily="34" charset="0"/>
                <a:cs typeface="Arial" panose="020B0604020202020204" pitchFamily="34" charset="0"/>
              </a:rPr>
              <a:t>IAF E cell</a:t>
            </a:r>
          </a:p>
        </p:txBody>
      </p:sp>
      <p:sp>
        <p:nvSpPr>
          <p:cNvPr id="17439" name="TextBox 4">
            <a:extLst>
              <a:ext uri="{FF2B5EF4-FFF2-40B4-BE49-F238E27FC236}">
                <a16:creationId xmlns:a16="http://schemas.microsoft.com/office/drawing/2014/main" id="{AFA4E018-AC9A-349A-B831-1453D99DB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2063" y="4346575"/>
            <a:ext cx="1373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l-PL" sz="2400">
                <a:latin typeface="Arial" panose="020B0604020202020204" pitchFamily="34" charset="0"/>
                <a:cs typeface="Arial" panose="020B0604020202020204" pitchFamily="34" charset="0"/>
              </a:rPr>
              <a:t>IAF I</a:t>
            </a:r>
            <a:r>
              <a:rPr lang="en-US" altLang="pl-PL" sz="2400">
                <a:latin typeface="Symbol" pitchFamily="2" charset="2"/>
                <a:cs typeface="Arial" panose="020B0604020202020204" pitchFamily="34" charset="0"/>
              </a:rPr>
              <a:t> </a:t>
            </a:r>
            <a:r>
              <a:rPr lang="en-US" altLang="pl-PL" sz="2400"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endParaRPr lang="en-US" altLang="pl-PL" sz="2400">
              <a:latin typeface="Symbol" pitchFamily="2" charset="2"/>
              <a:cs typeface="Arial" panose="020B0604020202020204" pitchFamily="34" charset="0"/>
            </a:endParaRPr>
          </a:p>
        </p:txBody>
      </p:sp>
      <p:sp>
        <p:nvSpPr>
          <p:cNvPr id="17440" name="TextBox 9">
            <a:extLst>
              <a:ext uri="{FF2B5EF4-FFF2-40B4-BE49-F238E27FC236}">
                <a16:creationId xmlns:a16="http://schemas.microsoft.com/office/drawing/2014/main" id="{66801866-4055-076A-5138-5A02F6B4A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3357563"/>
            <a:ext cx="2193925" cy="1570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pl-PL" sz="2400">
              <a:latin typeface="Symbol" pitchFamily="2" charset="2"/>
            </a:endParaRPr>
          </a:p>
        </p:txBody>
      </p:sp>
      <p:sp>
        <p:nvSpPr>
          <p:cNvPr id="48" name="TextBox 81">
            <a:extLst>
              <a:ext uri="{FF2B5EF4-FFF2-40B4-BE49-F238E27FC236}">
                <a16:creationId xmlns:a16="http://schemas.microsoft.com/office/drawing/2014/main" id="{6CE7D073-5268-FAD8-C6BA-1756B73546A9}"/>
              </a:ext>
            </a:extLst>
          </p:cNvPr>
          <p:cNvSpPr txBox="1"/>
          <p:nvPr/>
        </p:nvSpPr>
        <p:spPr>
          <a:xfrm>
            <a:off x="669925" y="4151313"/>
            <a:ext cx="738188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200" dirty="0" err="1">
                <a:latin typeface="+mj-lt"/>
                <a:ea typeface="ＭＳ Ｐゴシック" charset="0"/>
                <a:cs typeface="ＭＳ Ｐゴシック" charset="0"/>
              </a:rPr>
              <a:t>waga</a:t>
            </a:r>
            <a:r>
              <a:rPr lang="en-US" sz="1200" dirty="0">
                <a:latin typeface="+mj-lt"/>
                <a:ea typeface="ＭＳ Ｐゴシック" charset="0"/>
                <a:cs typeface="ＭＳ Ｐゴシック" charset="0"/>
              </a:rPr>
              <a:t> ‘+’</a:t>
            </a:r>
          </a:p>
        </p:txBody>
      </p:sp>
      <p:sp>
        <p:nvSpPr>
          <p:cNvPr id="56" name="TextBox 81">
            <a:extLst>
              <a:ext uri="{FF2B5EF4-FFF2-40B4-BE49-F238E27FC236}">
                <a16:creationId xmlns:a16="http://schemas.microsoft.com/office/drawing/2014/main" id="{7631FD8A-EDC0-DB5D-3DC7-D4FC8145F900}"/>
              </a:ext>
            </a:extLst>
          </p:cNvPr>
          <p:cNvSpPr txBox="1"/>
          <p:nvPr/>
        </p:nvSpPr>
        <p:spPr>
          <a:xfrm>
            <a:off x="3346450" y="4992688"/>
            <a:ext cx="7032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200" dirty="0" err="1">
                <a:latin typeface="+mj-lt"/>
                <a:ea typeface="ＭＳ Ｐゴシック" charset="0"/>
                <a:cs typeface="ＭＳ Ｐゴシック" charset="0"/>
              </a:rPr>
              <a:t>waga</a:t>
            </a:r>
            <a:r>
              <a:rPr lang="en-US" sz="1200" dirty="0">
                <a:latin typeface="+mj-lt"/>
                <a:ea typeface="ＭＳ Ｐゴシック" charset="0"/>
                <a:cs typeface="ＭＳ Ｐゴシック" charset="0"/>
              </a:rPr>
              <a:t> ‘-’</a:t>
            </a:r>
          </a:p>
        </p:txBody>
      </p:sp>
      <p:sp>
        <p:nvSpPr>
          <p:cNvPr id="57" name="TextBox 81">
            <a:extLst>
              <a:ext uri="{FF2B5EF4-FFF2-40B4-BE49-F238E27FC236}">
                <a16:creationId xmlns:a16="http://schemas.microsoft.com/office/drawing/2014/main" id="{A673CA48-DF55-9C84-78C8-76456F8D96F9}"/>
              </a:ext>
            </a:extLst>
          </p:cNvPr>
          <p:cNvSpPr txBox="1"/>
          <p:nvPr/>
        </p:nvSpPr>
        <p:spPr>
          <a:xfrm>
            <a:off x="5632450" y="4321175"/>
            <a:ext cx="7032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200" dirty="0" err="1">
                <a:latin typeface="+mj-lt"/>
                <a:ea typeface="ＭＳ Ｐゴシック" charset="0"/>
                <a:cs typeface="ＭＳ Ｐゴシック" charset="0"/>
              </a:rPr>
              <a:t>waga</a:t>
            </a:r>
            <a:r>
              <a:rPr lang="en-US" sz="1200" dirty="0">
                <a:latin typeface="+mj-lt"/>
                <a:ea typeface="ＭＳ Ｐゴシック" charset="0"/>
                <a:cs typeface="ＭＳ Ｐゴシック" charset="0"/>
              </a:rPr>
              <a:t> ‘-’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31AAF241-1013-DBE4-E548-13C2AA9A7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Tworzenie klasy Cell</a:t>
            </a:r>
          </a:p>
        </p:txBody>
      </p:sp>
      <p:sp>
        <p:nvSpPr>
          <p:cNvPr id="18434" name="pole tekstowe 5">
            <a:extLst>
              <a:ext uri="{FF2B5EF4-FFF2-40B4-BE49-F238E27FC236}">
                <a16:creationId xmlns:a16="http://schemas.microsoft.com/office/drawing/2014/main" id="{557817F1-BA68-35A7-FC82-8EDD93270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" y="1619250"/>
            <a:ext cx="813435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class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267F99"/>
                </a:solidFill>
                <a:latin typeface="Menlo" panose="020B0609030804020204" pitchFamily="49" charset="0"/>
              </a:rPr>
              <a:t>Cell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def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795E26"/>
                </a:solidFill>
                <a:latin typeface="Menlo" panose="020B0609030804020204" pitchFamily="49" charset="0"/>
              </a:rPr>
              <a:t>__init__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gid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x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y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z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._gid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gid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._setup_morphology(x, y, z)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._setup_biophysics()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._set_position(x, y, z) </a:t>
            </a:r>
            <a:r>
              <a:rPr lang="pl-PL" altLang="pl-PL" sz="2000">
                <a:solidFill>
                  <a:srgbClr val="008000"/>
                </a:solidFill>
                <a:latin typeface="Menlo" panose="020B0609030804020204" pitchFamily="49" charset="0"/>
              </a:rPr>
              <a:t># &lt;-- NEW</a:t>
            </a:r>
            <a:endParaRPr lang="pl-PL" altLang="pl-PL" sz="20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b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</a:b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  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def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795E26"/>
                </a:solidFill>
                <a:latin typeface="Menlo" panose="020B0609030804020204" pitchFamily="49" charset="0"/>
              </a:rPr>
              <a:t>__repr__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AF00DB"/>
                </a:solidFill>
                <a:latin typeface="Menlo" panose="020B0609030804020204" pitchFamily="49" charset="0"/>
              </a:rPr>
              <a:t>      return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A31515"/>
                </a:solidFill>
                <a:latin typeface="Menlo" panose="020B0609030804020204" pitchFamily="49" charset="0"/>
              </a:rPr>
              <a:t>"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{}</a:t>
            </a:r>
            <a:r>
              <a:rPr lang="pl-PL" altLang="pl-PL" sz="2000">
                <a:solidFill>
                  <a:srgbClr val="A31515"/>
                </a:solidFill>
                <a:latin typeface="Menlo" panose="020B0609030804020204" pitchFamily="49" charset="0"/>
              </a:rPr>
              <a:t>[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{}</a:t>
            </a:r>
            <a:r>
              <a:rPr lang="pl-PL" altLang="pl-PL" sz="2000">
                <a:solidFill>
                  <a:srgbClr val="A31515"/>
                </a:solidFill>
                <a:latin typeface="Menlo" panose="020B0609030804020204" pitchFamily="49" charset="0"/>
              </a:rPr>
              <a:t>]"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.format(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.name, 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._gid)</a:t>
            </a:r>
          </a:p>
          <a:p>
            <a:pPr>
              <a:spcBef>
                <a:spcPct val="0"/>
              </a:spcBef>
              <a:buFontTx/>
              <a:buNone/>
            </a:pPr>
            <a:b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</a:b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   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def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795E26"/>
                </a:solidFill>
                <a:latin typeface="Menlo" panose="020B0609030804020204" pitchFamily="49" charset="0"/>
              </a:rPr>
              <a:t>_set_position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x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y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z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.x, 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.y, 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.z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x, y, z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0DBCF002-8F9D-65CE-3F18-2B94E7155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Tworzenie klasy IAF_Neuron</a:t>
            </a:r>
          </a:p>
        </p:txBody>
      </p:sp>
      <p:sp>
        <p:nvSpPr>
          <p:cNvPr id="19458" name="pole tekstowe 4">
            <a:extLst>
              <a:ext uri="{FF2B5EF4-FFF2-40B4-BE49-F238E27FC236}">
                <a16:creationId xmlns:a16="http://schemas.microsoft.com/office/drawing/2014/main" id="{7FD31C8F-1459-C6E9-7AAD-1002D9E58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1536700"/>
            <a:ext cx="8278812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class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267F99"/>
                </a:solidFill>
                <a:latin typeface="Menlo" panose="020B0609030804020204" pitchFamily="49" charset="0"/>
              </a:rPr>
              <a:t>IAF_Neuron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2000">
                <a:solidFill>
                  <a:srgbClr val="267F99"/>
                </a:solidFill>
                <a:latin typeface="Menlo" panose="020B0609030804020204" pitchFamily="49" charset="0"/>
              </a:rPr>
              <a:t>Cell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  name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A31515"/>
                </a:solidFill>
                <a:latin typeface="Menlo" panose="020B0609030804020204" pitchFamily="49" charset="0"/>
              </a:rPr>
              <a:t>"IAF_Neuron"</a:t>
            </a:r>
            <a:endParaRPr lang="pl-PL" altLang="pl-PL" sz="20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b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</a:b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  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def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795E26"/>
                </a:solidFill>
                <a:latin typeface="Menlo" panose="020B0609030804020204" pitchFamily="49" charset="0"/>
              </a:rPr>
              <a:t>_setup_morphology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x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y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z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.soma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h.Section(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name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A31515"/>
                </a:solidFill>
                <a:latin typeface="Menlo" panose="020B0609030804020204" pitchFamily="49" charset="0"/>
              </a:rPr>
              <a:t>"soma"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, 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cell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.soma.pt3dclear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.soma.pt3dadd(x, y, z, </a:t>
            </a:r>
            <a:r>
              <a:rPr lang="pl-PL" altLang="pl-PL" sz="2000">
                <a:solidFill>
                  <a:srgbClr val="098658"/>
                </a:solidFill>
                <a:latin typeface="Menlo" panose="020B0609030804020204" pitchFamily="49" charset="0"/>
              </a:rPr>
              <a:t>10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.soma.pt3dadd(x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+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098658"/>
                </a:solidFill>
                <a:latin typeface="Menlo" panose="020B0609030804020204" pitchFamily="49" charset="0"/>
              </a:rPr>
              <a:t>10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, y, z, </a:t>
            </a:r>
            <a:r>
              <a:rPr lang="pl-PL" altLang="pl-PL" sz="2000">
                <a:solidFill>
                  <a:srgbClr val="098658"/>
                </a:solidFill>
                <a:latin typeface="Menlo" panose="020B0609030804020204" pitchFamily="49" charset="0"/>
              </a:rPr>
              <a:t>10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def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795E26"/>
                </a:solidFill>
                <a:latin typeface="Menlo" panose="020B0609030804020204" pitchFamily="49" charset="0"/>
              </a:rPr>
              <a:t>_setup_biophysics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2000">
                <a:solidFill>
                  <a:srgbClr val="001080"/>
                </a:solidFill>
                <a:latin typeface="Menlo" panose="020B0609030804020204" pitchFamily="49" charset="0"/>
              </a:rPr>
              <a:t>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.IAF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h.IntFire1()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.IAF.tau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000">
                <a:solidFill>
                  <a:srgbClr val="098658"/>
                </a:solidFill>
                <a:latin typeface="Menlo" panose="020B0609030804020204" pitchFamily="49" charset="0"/>
              </a:rPr>
              <a:t>20</a:t>
            </a:r>
            <a:endParaRPr lang="pl-PL" altLang="pl-PL" sz="20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solidFill>
                  <a:srgbClr val="0000FF"/>
                </a:solidFill>
                <a:latin typeface="Menlo" panose="020B0609030804020204" pitchFamily="49" charset="0"/>
              </a:rPr>
              <a:t>      self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.IAF.refrac </a:t>
            </a:r>
            <a:r>
              <a:rPr lang="pl-PL" altLang="pl-PL" sz="20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000">
                <a:solidFill>
                  <a:srgbClr val="3B3B3B"/>
                </a:solidFill>
                <a:latin typeface="Menlo" panose="020B0609030804020204" pitchFamily="49" charset="0"/>
              </a:rPr>
              <a:t> 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05ACE622-8A05-4D48-C22E-160532FE4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Tworzenie komórek klasy IAF_Neuron</a:t>
            </a:r>
          </a:p>
        </p:txBody>
      </p:sp>
      <p:sp>
        <p:nvSpPr>
          <p:cNvPr id="20482" name="pole tekstowe 5">
            <a:extLst>
              <a:ext uri="{FF2B5EF4-FFF2-40B4-BE49-F238E27FC236}">
                <a16:creationId xmlns:a16="http://schemas.microsoft.com/office/drawing/2014/main" id="{FF8B8294-D78A-CE56-2FEA-B6B5A9285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" y="1582738"/>
            <a:ext cx="8712200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0000FF"/>
                </a:solidFill>
                <a:latin typeface="Menlo" panose="020B0609030804020204" pitchFamily="49" charset="0"/>
              </a:rPr>
              <a:t>def</a:t>
            </a:r>
            <a:r>
              <a:rPr lang="pl-PL" altLang="pl-PL" sz="1800">
                <a:solidFill>
                  <a:srgbClr val="795E26"/>
                </a:solidFill>
                <a:latin typeface="Menlo" panose="020B0609030804020204" pitchFamily="49" charset="0"/>
              </a:rPr>
              <a:t>create_n_IAF_Neurons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(</a:t>
            </a:r>
            <a:r>
              <a:rPr lang="pl-PL" altLang="pl-PL" sz="1800">
                <a:solidFill>
                  <a:srgbClr val="001080"/>
                </a:solidFill>
                <a:latin typeface="Menlo" panose="020B0609030804020204" pitchFamily="49" charset="0"/>
              </a:rPr>
              <a:t>NETDIM_X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,</a:t>
            </a:r>
            <a:r>
              <a:rPr lang="pl-PL" altLang="pl-PL" sz="1800">
                <a:solidFill>
                  <a:srgbClr val="001080"/>
                </a:solidFill>
                <a:latin typeface="Menlo" panose="020B0609030804020204" pitchFamily="49" charset="0"/>
              </a:rPr>
              <a:t>NETDIM_Y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,</a:t>
            </a:r>
            <a:r>
              <a:rPr lang="pl-PL" altLang="pl-PL" sz="1800">
                <a:solidFill>
                  <a:srgbClr val="001080"/>
                </a:solidFill>
                <a:latin typeface="Menlo" panose="020B0609030804020204" pitchFamily="49" charset="0"/>
              </a:rPr>
              <a:t>NETDIM_Z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,</a:t>
            </a:r>
            <a:r>
              <a:rPr lang="pl-PL" altLang="pl-PL" sz="1800">
                <a:solidFill>
                  <a:srgbClr val="001080"/>
                </a:solidFill>
                <a:latin typeface="Menlo" panose="020B0609030804020204" pitchFamily="49" charset="0"/>
              </a:rPr>
              <a:t>x0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,</a:t>
            </a:r>
            <a:r>
              <a:rPr lang="pl-PL" altLang="pl-PL" sz="1800">
                <a:solidFill>
                  <a:srgbClr val="001080"/>
                </a:solidFill>
                <a:latin typeface="Menlo" panose="020B0609030804020204" pitchFamily="49" charset="0"/>
              </a:rPr>
              <a:t>y0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,</a:t>
            </a:r>
            <a:r>
              <a:rPr lang="pl-PL" altLang="pl-PL" sz="1800">
                <a:solidFill>
                  <a:srgbClr val="001080"/>
                </a:solidFill>
                <a:latin typeface="Menlo" panose="020B0609030804020204" pitchFamily="49" charset="0"/>
              </a:rPr>
              <a:t>z0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):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  Dx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098658"/>
                </a:solidFill>
                <a:latin typeface="Menlo" panose="020B0609030804020204" pitchFamily="49" charset="0"/>
              </a:rPr>
              <a:t>50</a:t>
            </a:r>
            <a:endParaRPr lang="pl-PL" altLang="pl-PL" sz="18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  Dy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098658"/>
                </a:solidFill>
                <a:latin typeface="Menlo" panose="020B0609030804020204" pitchFamily="49" charset="0"/>
              </a:rPr>
              <a:t>50</a:t>
            </a:r>
            <a:endParaRPr lang="pl-PL" altLang="pl-PL" sz="18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  Dz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098658"/>
                </a:solidFill>
                <a:latin typeface="Menlo" panose="020B0609030804020204" pitchFamily="49" charset="0"/>
              </a:rPr>
              <a:t>50</a:t>
            </a:r>
            <a:endParaRPr lang="pl-PL" altLang="pl-PL" sz="18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  cells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[]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  l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098658"/>
                </a:solidFill>
                <a:latin typeface="Menlo" panose="020B0609030804020204" pitchFamily="49" charset="0"/>
              </a:rPr>
              <a:t>0</a:t>
            </a:r>
            <a:endParaRPr lang="pl-PL" altLang="pl-PL" sz="18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AF00DB"/>
                </a:solidFill>
                <a:latin typeface="Menlo" panose="020B0609030804020204" pitchFamily="49" charset="0"/>
              </a:rPr>
              <a:t>   for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i </a:t>
            </a:r>
            <a:r>
              <a:rPr lang="pl-PL" altLang="pl-PL" sz="1800">
                <a:solidFill>
                  <a:srgbClr val="AF00DB"/>
                </a:solidFill>
                <a:latin typeface="Menlo" panose="020B0609030804020204" pitchFamily="49" charset="0"/>
              </a:rPr>
              <a:t>in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795E26"/>
                </a:solidFill>
                <a:latin typeface="Menlo" panose="020B0609030804020204" pitchFamily="49" charset="0"/>
              </a:rPr>
              <a:t>range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(NETDIM_X):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AF00DB"/>
                </a:solidFill>
                <a:latin typeface="Menlo" panose="020B0609030804020204" pitchFamily="49" charset="0"/>
              </a:rPr>
              <a:t>      for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j </a:t>
            </a:r>
            <a:r>
              <a:rPr lang="pl-PL" altLang="pl-PL" sz="1800">
                <a:solidFill>
                  <a:srgbClr val="AF00DB"/>
                </a:solidFill>
                <a:latin typeface="Menlo" panose="020B0609030804020204" pitchFamily="49" charset="0"/>
              </a:rPr>
              <a:t>in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795E26"/>
                </a:solidFill>
                <a:latin typeface="Menlo" panose="020B0609030804020204" pitchFamily="49" charset="0"/>
              </a:rPr>
              <a:t>range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(NETDIM_Y):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AF00DB"/>
                </a:solidFill>
                <a:latin typeface="Menlo" panose="020B0609030804020204" pitchFamily="49" charset="0"/>
              </a:rPr>
              <a:t>         for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k </a:t>
            </a:r>
            <a:r>
              <a:rPr lang="pl-PL" altLang="pl-PL" sz="1800">
                <a:solidFill>
                  <a:srgbClr val="AF00DB"/>
                </a:solidFill>
                <a:latin typeface="Menlo" panose="020B0609030804020204" pitchFamily="49" charset="0"/>
              </a:rPr>
              <a:t>in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795E26"/>
                </a:solidFill>
                <a:latin typeface="Menlo" panose="020B0609030804020204" pitchFamily="49" charset="0"/>
              </a:rPr>
              <a:t>range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(NETDIM_Z):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           cells.append(IAF_Neuron(l, x0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+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i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*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Dx, y0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+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j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*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Dy, z0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+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k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*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Dz))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           l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l </a:t>
            </a:r>
            <a:r>
              <a:rPr lang="pl-PL" altLang="pl-PL" sz="1800">
                <a:solidFill>
                  <a:srgbClr val="000000"/>
                </a:solidFill>
                <a:latin typeface="Menlo" panose="020B0609030804020204" pitchFamily="49" charset="0"/>
              </a:rPr>
              <a:t>+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1800">
                <a:solidFill>
                  <a:srgbClr val="098658"/>
                </a:solidFill>
                <a:latin typeface="Menlo" panose="020B0609030804020204" pitchFamily="49" charset="0"/>
              </a:rPr>
              <a:t>1</a:t>
            </a:r>
            <a:endParaRPr lang="pl-PL" altLang="pl-PL" sz="18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1800">
                <a:solidFill>
                  <a:srgbClr val="AF00DB"/>
                </a:solidFill>
                <a:latin typeface="Menlo" panose="020B0609030804020204" pitchFamily="49" charset="0"/>
              </a:rPr>
              <a:t>   return</a:t>
            </a:r>
            <a:r>
              <a:rPr lang="pl-PL" altLang="pl-PL" sz="1800">
                <a:solidFill>
                  <a:srgbClr val="3B3B3B"/>
                </a:solidFill>
                <a:latin typeface="Menlo" panose="020B0609030804020204" pitchFamily="49" charset="0"/>
              </a:rPr>
              <a:t> cells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CDBB0C64-02DE-D95D-DDBA-2E50E0126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Tworzenie połączeń pomiędzy komórkami klasy IAF_Neuron</a:t>
            </a:r>
          </a:p>
        </p:txBody>
      </p:sp>
      <p:sp>
        <p:nvSpPr>
          <p:cNvPr id="21506" name="pole tekstowe 4">
            <a:extLst>
              <a:ext uri="{FF2B5EF4-FFF2-40B4-BE49-F238E27FC236}">
                <a16:creationId xmlns:a16="http://schemas.microsoft.com/office/drawing/2014/main" id="{D781D3C9-C620-B49F-26EC-6479402A8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163" y="3284538"/>
            <a:ext cx="777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nc_EE </a:t>
            </a:r>
            <a:r>
              <a:rPr lang="pl-PL" altLang="pl-PL" sz="24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 h.NetCon(source.IAF, target.IAF)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nc_EE.weight[</a:t>
            </a:r>
            <a:r>
              <a:rPr lang="pl-PL" altLang="pl-PL" sz="2400">
                <a:solidFill>
                  <a:srgbClr val="098658"/>
                </a:solidFill>
                <a:latin typeface="Menlo" panose="020B0609030804020204" pitchFamily="49" charset="0"/>
              </a:rPr>
              <a:t>0</a:t>
            </a: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] </a:t>
            </a:r>
            <a:r>
              <a:rPr lang="pl-PL" altLang="pl-PL" sz="24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400">
                <a:solidFill>
                  <a:srgbClr val="098658"/>
                </a:solidFill>
                <a:latin typeface="Menlo" panose="020B0609030804020204" pitchFamily="49" charset="0"/>
              </a:rPr>
              <a:t>0.5</a:t>
            </a:r>
            <a:endParaRPr lang="pl-PL" altLang="pl-PL" sz="240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nc_EE.delay </a:t>
            </a:r>
            <a:r>
              <a:rPr lang="pl-PL" altLang="pl-PL" sz="2400">
                <a:solidFill>
                  <a:srgbClr val="000000"/>
                </a:solidFill>
                <a:latin typeface="Menlo" panose="020B0609030804020204" pitchFamily="49" charset="0"/>
              </a:rPr>
              <a:t>=</a:t>
            </a: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altLang="pl-PL" sz="2400">
                <a:solidFill>
                  <a:srgbClr val="098658"/>
                </a:solidFill>
                <a:latin typeface="Menlo" panose="020B0609030804020204" pitchFamily="49" charset="0"/>
              </a:rPr>
              <a:t>0.0005</a:t>
            </a:r>
            <a:r>
              <a:rPr lang="pl-PL" altLang="pl-PL" sz="2400">
                <a:solidFill>
                  <a:srgbClr val="000000"/>
                </a:solidFill>
                <a:latin typeface="Menlo" panose="020B0609030804020204" pitchFamily="49" charset="0"/>
              </a:rPr>
              <a:t>*</a:t>
            </a: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</a:rPr>
              <a:t>dist</a:t>
            </a:r>
          </a:p>
        </p:txBody>
      </p:sp>
      <p:sp>
        <p:nvSpPr>
          <p:cNvPr id="21507" name="pole tekstowe 2">
            <a:extLst>
              <a:ext uri="{FF2B5EF4-FFF2-40B4-BE49-F238E27FC236}">
                <a16:creationId xmlns:a16="http://schemas.microsoft.com/office/drawing/2014/main" id="{1919559A-C5EC-BDEE-9F6A-E435206290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917700"/>
            <a:ext cx="8967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400">
                <a:latin typeface="Arial" panose="020B0604020202020204" pitchFamily="34" charset="0"/>
                <a:cs typeface="Arial" panose="020B0604020202020204" pitchFamily="34" charset="0"/>
              </a:rPr>
              <a:t>Dla </a:t>
            </a: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  <a:cs typeface="Arial" panose="020B0604020202020204" pitchFamily="34" charset="0"/>
              </a:rPr>
              <a:t>source i target </a:t>
            </a:r>
            <a:r>
              <a:rPr lang="pl-PL" altLang="pl-PL" sz="2400">
                <a:solidFill>
                  <a:srgbClr val="3B3B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należących do klasy </a:t>
            </a:r>
            <a:r>
              <a:rPr lang="pl-PL" altLang="pl-PL" sz="2400">
                <a:solidFill>
                  <a:srgbClr val="3B3B3B"/>
                </a:solidFill>
                <a:latin typeface="Menlo" panose="020B0609030804020204" pitchFamily="49" charset="0"/>
                <a:cs typeface="Arial" panose="020B0604020202020204" pitchFamily="34" charset="0"/>
              </a:rPr>
              <a:t>IAF_Neuron:  </a:t>
            </a:r>
            <a:endParaRPr lang="pl-PL" altLang="pl-PL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5ABB2F8C-04A9-B611-2B51-50EA69BA1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035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Cwiczenie</a:t>
            </a:r>
          </a:p>
        </p:txBody>
      </p:sp>
      <p:sp>
        <p:nvSpPr>
          <p:cNvPr id="22530" name="pole tekstowe 2">
            <a:extLst>
              <a:ext uri="{FF2B5EF4-FFF2-40B4-BE49-F238E27FC236}">
                <a16:creationId xmlns:a16="http://schemas.microsoft.com/office/drawing/2014/main" id="{AE258D7B-D01D-B3A2-C7C4-66B04A6EA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400" y="1116013"/>
            <a:ext cx="772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Narysować przebieg zmiennej </a:t>
            </a:r>
            <a:r>
              <a:rPr lang="pl-PL" altLang="pl-PL" sz="2000" i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 dla pojedynczej komórki E oraz I</a:t>
            </a:r>
          </a:p>
        </p:txBody>
      </p:sp>
      <p:pic>
        <p:nvPicPr>
          <p:cNvPr id="22531" name="Obraz 6">
            <a:extLst>
              <a:ext uri="{FF2B5EF4-FFF2-40B4-BE49-F238E27FC236}">
                <a16:creationId xmlns:a16="http://schemas.microsoft.com/office/drawing/2014/main" id="{868573AD-AC24-7FD3-36C4-7D30F05C4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575"/>
            <a:ext cx="9144000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7781</TotalTime>
  <Words>694</Words>
  <Application>Microsoft Macintosh PowerPoint</Application>
  <PresentationFormat>Pokaz na ekranie (4:3)</PresentationFormat>
  <Paragraphs>91</Paragraphs>
  <Slides>13</Slides>
  <Notes>0</Notes>
  <HiddenSlides>1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Menlo</vt:lpstr>
      <vt:lpstr>Symbol</vt:lpstr>
      <vt:lpstr>Times New Roman</vt:lpstr>
      <vt:lpstr>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Doktryna neuronu</dc:title>
  <cp:lastModifiedBy>Microsoft Office User</cp:lastModifiedBy>
  <cp:revision>257</cp:revision>
  <dcterms:created xsi:type="dcterms:W3CDTF">2011-02-21T19:34:13Z</dcterms:created>
  <dcterms:modified xsi:type="dcterms:W3CDTF">2026-01-22T09:21:14Z</dcterms:modified>
</cp:coreProperties>
</file>