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3" r:id="rId4"/>
    <p:sldId id="265" r:id="rId5"/>
    <p:sldId id="267" r:id="rId6"/>
    <p:sldId id="268" r:id="rId7"/>
    <p:sldId id="274" r:id="rId8"/>
    <p:sldId id="266" r:id="rId9"/>
    <p:sldId id="273" r:id="rId10"/>
    <p:sldId id="270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6"/>
    <p:restoredTop sz="94627"/>
  </p:normalViewPr>
  <p:slideViewPr>
    <p:cSldViewPr snapToGrid="0" snapToObjects="1">
      <p:cViewPr varScale="1">
        <p:scale>
          <a:sx n="88" d="100"/>
          <a:sy n="88" d="100"/>
        </p:scale>
        <p:origin x="184" y="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1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9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09E-A171-FC42-9BB3-8F1678E571C5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271"/>
            <a:ext cx="7772400" cy="1470025"/>
          </a:xfrm>
        </p:spPr>
        <p:txBody>
          <a:bodyPr/>
          <a:lstStyle/>
          <a:p>
            <a:r>
              <a:rPr lang="en-US" dirty="0"/>
              <a:t>Od </a:t>
            </a:r>
            <a:r>
              <a:rPr lang="en-US" dirty="0" err="1"/>
              <a:t>neuronow</a:t>
            </a:r>
            <a:r>
              <a:rPr lang="en-US" dirty="0"/>
              <a:t> do </a:t>
            </a:r>
            <a:r>
              <a:rPr lang="en-US" dirty="0" err="1"/>
              <a:t>populacji</a:t>
            </a:r>
            <a:endParaRPr lang="en-US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0456"/>
            <a:ext cx="3615930" cy="27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 descr="Smi32neur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64" y="2230456"/>
            <a:ext cx="3051462" cy="2527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9364" y="4897998"/>
            <a:ext cx="319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Neurony</a:t>
            </a:r>
            <a:r>
              <a:rPr lang="en-US" sz="1200" dirty="0"/>
              <a:t> </a:t>
            </a:r>
            <a:r>
              <a:rPr lang="en-US" sz="1200" dirty="0" err="1"/>
              <a:t>piramidalne</a:t>
            </a:r>
            <a:r>
              <a:rPr lang="en-US" sz="1200" dirty="0"/>
              <a:t> </a:t>
            </a:r>
            <a:r>
              <a:rPr lang="en-US" sz="1200" dirty="0" err="1"/>
              <a:t>kory</a:t>
            </a:r>
            <a:r>
              <a:rPr lang="en-US" sz="1200" dirty="0"/>
              <a:t> </a:t>
            </a:r>
            <a:r>
              <a:rPr lang="en-US" sz="1200" dirty="0" err="1"/>
              <a:t>mozgowej</a:t>
            </a:r>
            <a:r>
              <a:rPr lang="en-US" sz="1200" dirty="0"/>
              <a:t> (</a:t>
            </a:r>
            <a:r>
              <a:rPr lang="en-US" sz="1200" dirty="0" err="1"/>
              <a:t>barwione</a:t>
            </a:r>
            <a:r>
              <a:rPr lang="en-US" sz="1200" dirty="0"/>
              <a:t> </a:t>
            </a:r>
            <a:r>
              <a:rPr lang="en-US" sz="1200" dirty="0" err="1"/>
              <a:t>metodą</a:t>
            </a:r>
            <a:r>
              <a:rPr lang="en-US" sz="1200" dirty="0"/>
              <a:t> </a:t>
            </a:r>
            <a:r>
              <a:rPr lang="en-US" sz="1200" dirty="0" err="1"/>
              <a:t>Golgiego</a:t>
            </a:r>
            <a:r>
              <a:rPr lang="en-US" sz="12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636" y="6263658"/>
            <a:ext cx="849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Częściowo</a:t>
            </a:r>
            <a:r>
              <a:rPr lang="en-US" dirty="0"/>
              <a:t> w </a:t>
            </a:r>
            <a:r>
              <a:rPr lang="en-US" dirty="0" err="1"/>
              <a:t>oparciu</a:t>
            </a:r>
            <a:r>
              <a:rPr lang="en-US" dirty="0"/>
              <a:t> o: http://</a:t>
            </a:r>
            <a:r>
              <a:rPr lang="en-US" dirty="0" err="1"/>
              <a:t>www.loria.fr</a:t>
            </a:r>
            <a:r>
              <a:rPr lang="en-US" dirty="0"/>
              <a:t>/~</a:t>
            </a:r>
            <a:r>
              <a:rPr lang="en-US" dirty="0" err="1"/>
              <a:t>huttaxel</a:t>
            </a:r>
            <a:r>
              <a:rPr lang="en-US" dirty="0"/>
              <a:t>/</a:t>
            </a:r>
            <a:r>
              <a:rPr lang="en-US" dirty="0" err="1"/>
              <a:t>filez</a:t>
            </a:r>
            <a:r>
              <a:rPr lang="en-US" dirty="0"/>
              <a:t>/Tutorial_CNS13_Hutt.pdf</a:t>
            </a:r>
          </a:p>
        </p:txBody>
      </p:sp>
    </p:spTree>
    <p:extLst>
      <p:ext uri="{BB962C8B-B14F-4D97-AF65-F5344CB8AC3E}">
        <p14:creationId xmlns:p14="http://schemas.microsoft.com/office/powerpoint/2010/main" val="30326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109261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Średni</a:t>
            </a:r>
            <a:r>
              <a:rPr lang="en-US" dirty="0"/>
              <a:t> </a:t>
            </a:r>
            <a:r>
              <a:rPr lang="en-US" dirty="0" err="1"/>
              <a:t>potencjał</a:t>
            </a:r>
            <a:r>
              <a:rPr lang="en-US" dirty="0"/>
              <a:t> </a:t>
            </a:r>
            <a:r>
              <a:rPr lang="en-US" dirty="0" err="1"/>
              <a:t>populacji</a:t>
            </a:r>
            <a:r>
              <a:rPr lang="en-US" dirty="0"/>
              <a:t>, a </a:t>
            </a:r>
            <a:r>
              <a:rPr lang="en-US" dirty="0" err="1"/>
              <a:t>częstość</a:t>
            </a:r>
            <a:r>
              <a:rPr lang="en-US" dirty="0"/>
              <a:t> </a:t>
            </a:r>
            <a:r>
              <a:rPr lang="en-US" dirty="0" err="1"/>
              <a:t>odpalania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9044" y="1727391"/>
            <a:ext cx="164249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Średni</a:t>
            </a:r>
            <a:r>
              <a:rPr lang="en-US" sz="1600" dirty="0"/>
              <a:t> </a:t>
            </a:r>
            <a:r>
              <a:rPr lang="en-US" sz="1600" dirty="0" err="1"/>
              <a:t>potencjał</a:t>
            </a:r>
            <a:r>
              <a:rPr lang="en-US" sz="1600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751907"/>
              </p:ext>
            </p:extLst>
          </p:nvPr>
        </p:nvGraphicFramePr>
        <p:xfrm>
          <a:off x="559044" y="2161093"/>
          <a:ext cx="57546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3" imgW="3403600" imgH="457200" progId="Equation.3">
                  <p:embed/>
                </p:oleObj>
              </mc:Choice>
              <mc:Fallback>
                <p:oleObj name="Equation" r:id="rId3" imgW="3403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044" y="2161093"/>
                        <a:ext cx="5754688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59044" y="5598981"/>
            <a:ext cx="84397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/>
              <a:t>P(t) jest </a:t>
            </a:r>
            <a:r>
              <a:rPr lang="en-US" sz="1600" dirty="0" err="1"/>
              <a:t>liczbą</a:t>
            </a:r>
            <a:r>
              <a:rPr lang="en-US" sz="1600" dirty="0"/>
              <a:t> </a:t>
            </a:r>
            <a:r>
              <a:rPr lang="en-US" sz="1600" dirty="0" err="1"/>
              <a:t>potencjalow</a:t>
            </a:r>
            <a:r>
              <a:rPr lang="en-US" sz="1600" dirty="0"/>
              <a:t> </a:t>
            </a:r>
            <a:r>
              <a:rPr lang="en-US" sz="1600" dirty="0" err="1"/>
              <a:t>czynnosciowych</a:t>
            </a:r>
            <a:r>
              <a:rPr lang="en-US" sz="1600" dirty="0"/>
              <a:t> (AP) w </a:t>
            </a:r>
            <a:r>
              <a:rPr lang="en-US" sz="1600" dirty="0" err="1"/>
              <a:t>populacji</a:t>
            </a:r>
            <a:r>
              <a:rPr lang="en-US" sz="1600" dirty="0"/>
              <a:t> n(t) w </a:t>
            </a:r>
            <a:r>
              <a:rPr lang="en-US" sz="1600" dirty="0" err="1"/>
              <a:t>jednostce</a:t>
            </a:r>
            <a:r>
              <a:rPr lang="en-US" sz="1600" dirty="0"/>
              <a:t> </a:t>
            </a:r>
            <a:r>
              <a:rPr lang="en-US" sz="1600" dirty="0" err="1"/>
              <a:t>czasu</a:t>
            </a:r>
            <a:r>
              <a:rPr lang="en-US" sz="1600" dirty="0"/>
              <a:t> </a:t>
            </a:r>
            <a:r>
              <a:rPr lang="en-US" sz="1600" dirty="0">
                <a:latin typeface="Symbol" charset="2"/>
                <a:cs typeface="Symbol" charset="2"/>
              </a:rPr>
              <a:t>D</a:t>
            </a:r>
            <a:r>
              <a:rPr lang="en-US" sz="1600" dirty="0"/>
              <a:t>t (</a:t>
            </a:r>
            <a:r>
              <a:rPr lang="en-US" sz="1600" dirty="0" err="1"/>
              <a:t>średnia</a:t>
            </a:r>
            <a:r>
              <a:rPr lang="en-US" sz="1600"/>
              <a:t> częstość</a:t>
            </a:r>
            <a:r>
              <a:rPr lang="en-US" sz="1600" dirty="0"/>
              <a:t> </a:t>
            </a:r>
            <a:r>
              <a:rPr lang="en-US" sz="1600" dirty="0" err="1"/>
              <a:t>odpalania</a:t>
            </a:r>
            <a:r>
              <a:rPr lang="en-US" sz="1600" dirty="0"/>
              <a:t> </a:t>
            </a:r>
            <a:r>
              <a:rPr lang="en-US" sz="1600" dirty="0" err="1"/>
              <a:t>populacji</a:t>
            </a:r>
            <a:r>
              <a:rPr lang="en-US" sz="1600" dirty="0"/>
              <a:t>, population firing rate).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err="1"/>
              <a:t>Jednostka</a:t>
            </a:r>
            <a:r>
              <a:rPr lang="en-US" sz="1600" dirty="0"/>
              <a:t> </a:t>
            </a:r>
            <a:r>
              <a:rPr lang="en-US" sz="1600" dirty="0" err="1"/>
              <a:t>czasu</a:t>
            </a:r>
            <a:r>
              <a:rPr lang="en-US" sz="1600" dirty="0"/>
              <a:t> </a:t>
            </a:r>
            <a:r>
              <a:rPr lang="en-US" sz="1600" dirty="0" err="1">
                <a:latin typeface="Symbol" charset="2"/>
                <a:cs typeface="Symbol" charset="2"/>
              </a:rPr>
              <a:t>D</a:t>
            </a:r>
            <a:r>
              <a:rPr lang="en-US" sz="1600" dirty="0" err="1"/>
              <a:t>t</a:t>
            </a:r>
            <a:r>
              <a:rPr lang="en-US" sz="1600" dirty="0"/>
              <a:t> jest, w </a:t>
            </a:r>
            <a:r>
              <a:rPr lang="en-US" sz="1600" dirty="0" err="1"/>
              <a:t>zależności</a:t>
            </a:r>
            <a:r>
              <a:rPr lang="en-US" sz="1600" dirty="0"/>
              <a:t> od </a:t>
            </a:r>
            <a:r>
              <a:rPr lang="en-US" sz="1600" dirty="0" err="1"/>
              <a:t>źródła</a:t>
            </a:r>
            <a:r>
              <a:rPr lang="en-US" sz="1600" dirty="0"/>
              <a:t> </a:t>
            </a:r>
            <a:r>
              <a:rPr lang="en-US" sz="1600" dirty="0" err="1"/>
              <a:t>literatury</a:t>
            </a:r>
            <a:r>
              <a:rPr lang="en-US" sz="1600" dirty="0"/>
              <a:t>, w </a:t>
            </a:r>
            <a:r>
              <a:rPr lang="en-US" sz="1600" dirty="0" err="1"/>
              <a:t>przedziale</a:t>
            </a:r>
            <a:r>
              <a:rPr lang="en-US" sz="1600" dirty="0"/>
              <a:t> 1 – 20 </a:t>
            </a:r>
            <a:r>
              <a:rPr lang="en-US" sz="1600" dirty="0" err="1"/>
              <a:t>ms.</a:t>
            </a:r>
            <a:endParaRPr lang="en-US" sz="16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84084"/>
              </p:ext>
            </p:extLst>
          </p:nvPr>
        </p:nvGraphicFramePr>
        <p:xfrm>
          <a:off x="652337" y="3310743"/>
          <a:ext cx="28130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5" imgW="1663700" imgH="457200" progId="Equation.3">
                  <p:embed/>
                </p:oleObj>
              </mc:Choice>
              <mc:Fallback>
                <p:oleObj name="Equation" r:id="rId5" imgW="1663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2337" y="3310743"/>
                        <a:ext cx="2813050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9044" y="2953972"/>
            <a:ext cx="160903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Możemy</a:t>
            </a:r>
            <a:r>
              <a:rPr lang="en-US" sz="1600" dirty="0"/>
              <a:t> </a:t>
            </a:r>
            <a:r>
              <a:rPr lang="en-US" sz="1600" dirty="0" err="1"/>
              <a:t>zapisać</a:t>
            </a:r>
            <a:r>
              <a:rPr lang="en-US" sz="1600" dirty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073216"/>
              </p:ext>
            </p:extLst>
          </p:nvPr>
        </p:nvGraphicFramePr>
        <p:xfrm>
          <a:off x="654397" y="4503384"/>
          <a:ext cx="302736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7" imgW="1790700" imgH="457200" progId="Equation.3">
                  <p:embed/>
                </p:oleObj>
              </mc:Choice>
              <mc:Fallback>
                <p:oleObj name="Equation" r:id="rId7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397" y="4503384"/>
                        <a:ext cx="3027362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2337" y="4134052"/>
            <a:ext cx="73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gdzie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9797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109261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Częstość</a:t>
            </a:r>
            <a:r>
              <a:rPr lang="en-US" dirty="0"/>
              <a:t> </a:t>
            </a:r>
            <a:r>
              <a:rPr lang="en-US" dirty="0" err="1"/>
              <a:t>odpalania</a:t>
            </a:r>
            <a:r>
              <a:rPr lang="en-US" dirty="0"/>
              <a:t>, a </a:t>
            </a:r>
            <a:r>
              <a:rPr lang="en-US" dirty="0" err="1"/>
              <a:t>średni</a:t>
            </a:r>
            <a:r>
              <a:rPr lang="en-US" dirty="0"/>
              <a:t> </a:t>
            </a:r>
            <a:r>
              <a:rPr lang="en-US" dirty="0" err="1"/>
              <a:t>potencjał</a:t>
            </a:r>
            <a:r>
              <a:rPr lang="en-US" dirty="0"/>
              <a:t> </a:t>
            </a:r>
            <a:r>
              <a:rPr lang="en-US" dirty="0" err="1"/>
              <a:t>populacji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037834"/>
            <a:ext cx="82994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Załóżmy</a:t>
            </a:r>
            <a:r>
              <a:rPr lang="en-US" dirty="0"/>
              <a:t> </a:t>
            </a:r>
            <a:r>
              <a:rPr lang="en-US" dirty="0" err="1"/>
              <a:t>gaussowski</a:t>
            </a:r>
            <a:r>
              <a:rPr lang="en-US" dirty="0"/>
              <a:t> </a:t>
            </a:r>
            <a:r>
              <a:rPr lang="en-US" dirty="0" err="1"/>
              <a:t>rozkład</a:t>
            </a:r>
            <a:r>
              <a:rPr lang="en-US" dirty="0"/>
              <a:t> </a:t>
            </a:r>
            <a:r>
              <a:rPr lang="en-US" dirty="0" err="1"/>
              <a:t>progów</a:t>
            </a:r>
            <a:r>
              <a:rPr lang="en-US" dirty="0"/>
              <a:t> D(V) </a:t>
            </a:r>
            <a:r>
              <a:rPr lang="en-US" dirty="0" err="1"/>
              <a:t>generacji</a:t>
            </a:r>
            <a:r>
              <a:rPr lang="en-US" dirty="0"/>
              <a:t> AP w </a:t>
            </a:r>
            <a:r>
              <a:rPr lang="en-US" dirty="0" err="1"/>
              <a:t>populacji</a:t>
            </a:r>
            <a:r>
              <a:rPr lang="en-US" dirty="0"/>
              <a:t> (</a:t>
            </a:r>
            <a:r>
              <a:rPr lang="en-US" dirty="0" err="1"/>
              <a:t>populacja</a:t>
            </a:r>
            <a:r>
              <a:rPr lang="en-US" dirty="0"/>
              <a:t> </a:t>
            </a:r>
            <a:r>
              <a:rPr lang="en-US" dirty="0" err="1"/>
              <a:t>niejednorodna</a:t>
            </a:r>
            <a:r>
              <a:rPr lang="en-US" dirty="0"/>
              <a:t>)</a:t>
            </a:r>
          </a:p>
          <a:p>
            <a:r>
              <a:rPr lang="en-US" dirty="0"/>
              <a:t>f(V) – </a:t>
            </a:r>
            <a:r>
              <a:rPr lang="en-US" dirty="0" err="1"/>
              <a:t>proporcja</a:t>
            </a:r>
            <a:r>
              <a:rPr lang="en-US" dirty="0"/>
              <a:t> </a:t>
            </a:r>
            <a:r>
              <a:rPr lang="en-US" dirty="0" err="1"/>
              <a:t>komórek</a:t>
            </a:r>
            <a:r>
              <a:rPr lang="en-US" dirty="0"/>
              <a:t> </a:t>
            </a:r>
            <a:r>
              <a:rPr lang="en-US" dirty="0" err="1"/>
              <a:t>populacji</a:t>
            </a:r>
            <a:r>
              <a:rPr lang="en-US" dirty="0"/>
              <a:t> </a:t>
            </a:r>
            <a:r>
              <a:rPr lang="en-US" dirty="0" err="1"/>
              <a:t>dostających</a:t>
            </a:r>
            <a:r>
              <a:rPr lang="en-US" dirty="0"/>
              <a:t> </a:t>
            </a:r>
            <a:r>
              <a:rPr lang="en-US" dirty="0" err="1"/>
              <a:t>ponadprogowe</a:t>
            </a:r>
            <a:r>
              <a:rPr lang="en-US" dirty="0"/>
              <a:t> </a:t>
            </a:r>
            <a:r>
              <a:rPr lang="en-US" dirty="0" err="1"/>
              <a:t>pobudzenie</a:t>
            </a:r>
            <a:endParaRPr lang="en-US" dirty="0"/>
          </a:p>
          <a:p>
            <a:r>
              <a:rPr lang="en-US" dirty="0"/>
              <a:t>P(t) – </a:t>
            </a:r>
            <a:r>
              <a:rPr lang="en-US" dirty="0" err="1"/>
              <a:t>częstość</a:t>
            </a:r>
            <a:r>
              <a:rPr lang="en-US" dirty="0"/>
              <a:t> </a:t>
            </a:r>
            <a:r>
              <a:rPr lang="en-US" dirty="0" err="1"/>
              <a:t>odpalania</a:t>
            </a:r>
            <a:r>
              <a:rPr lang="en-US" dirty="0"/>
              <a:t> </a:t>
            </a:r>
            <a:r>
              <a:rPr lang="en-US" dirty="0" err="1"/>
              <a:t>populacji</a:t>
            </a:r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max</a:t>
            </a:r>
            <a:r>
              <a:rPr lang="en-US" dirty="0"/>
              <a:t>  - </a:t>
            </a:r>
            <a:r>
              <a:rPr lang="en-US" dirty="0" err="1"/>
              <a:t>maksymalna</a:t>
            </a:r>
            <a:r>
              <a:rPr lang="en-US" dirty="0"/>
              <a:t> </a:t>
            </a:r>
            <a:r>
              <a:rPr lang="en-US" dirty="0" err="1"/>
              <a:t>częstość</a:t>
            </a:r>
            <a:r>
              <a:rPr lang="en-US" dirty="0"/>
              <a:t> </a:t>
            </a:r>
            <a:r>
              <a:rPr lang="en-US" dirty="0" err="1"/>
              <a:t>odpalania</a:t>
            </a:r>
            <a:r>
              <a:rPr lang="en-US" dirty="0"/>
              <a:t> </a:t>
            </a:r>
            <a:r>
              <a:rPr lang="en-US" dirty="0" err="1"/>
              <a:t>populacji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30499"/>
              </p:ext>
            </p:extLst>
          </p:nvPr>
        </p:nvGraphicFramePr>
        <p:xfrm>
          <a:off x="5812896" y="5677698"/>
          <a:ext cx="22971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3" imgW="1358900" imgH="419100" progId="Equation.3">
                  <p:embed/>
                </p:oleObj>
              </mc:Choice>
              <mc:Fallback>
                <p:oleObj name="Equation" r:id="rId3" imgW="1358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2896" y="5677698"/>
                        <a:ext cx="2297113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Zrzut ekranu 2015-10-02 (godz. 18.55.2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78964"/>
            <a:ext cx="3669828" cy="3019778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53675"/>
              </p:ext>
            </p:extLst>
          </p:nvPr>
        </p:nvGraphicFramePr>
        <p:xfrm>
          <a:off x="5783263" y="3792161"/>
          <a:ext cx="210343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6" imgW="1244600" imgH="685800" progId="Equation.3">
                  <p:embed/>
                </p:oleObj>
              </mc:Choice>
              <mc:Fallback>
                <p:oleObj name="Equation" r:id="rId6" imgW="12446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3263" y="3792161"/>
                        <a:ext cx="2103437" cy="115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47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109261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Dwa</a:t>
            </a:r>
            <a:r>
              <a:rPr lang="en-US" dirty="0"/>
              <a:t> </a:t>
            </a:r>
            <a:r>
              <a:rPr lang="en-US" dirty="0" err="1"/>
              <a:t>podstawowe</a:t>
            </a:r>
            <a:r>
              <a:rPr lang="en-US" dirty="0"/>
              <a:t> </a:t>
            </a:r>
            <a:r>
              <a:rPr lang="en-US" dirty="0" err="1"/>
              <a:t>elementy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populacyjnych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55" y="2785722"/>
            <a:ext cx="39243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57" y="1824349"/>
            <a:ext cx="3171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Średnia</a:t>
            </a:r>
            <a:r>
              <a:rPr lang="en-US" dirty="0"/>
              <a:t> </a:t>
            </a:r>
            <a:r>
              <a:rPr lang="en-US" dirty="0" err="1"/>
              <a:t>odpowiedź</a:t>
            </a:r>
            <a:r>
              <a:rPr lang="en-US" dirty="0"/>
              <a:t> </a:t>
            </a:r>
            <a:r>
              <a:rPr lang="en-US" dirty="0" err="1"/>
              <a:t>synaptyczna</a:t>
            </a:r>
            <a:endParaRPr lang="en-US" dirty="0"/>
          </a:p>
          <a:p>
            <a:r>
              <a:rPr lang="en-US" dirty="0"/>
              <a:t>(mean response function)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624" y="2785722"/>
            <a:ext cx="2053649" cy="2649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65703" y="1824349"/>
            <a:ext cx="3956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Średnia</a:t>
            </a:r>
            <a:r>
              <a:rPr lang="en-US" dirty="0"/>
              <a:t> </a:t>
            </a:r>
            <a:r>
              <a:rPr lang="en-US" dirty="0" err="1"/>
              <a:t>częstość</a:t>
            </a:r>
            <a:r>
              <a:rPr lang="en-US" dirty="0"/>
              <a:t> </a:t>
            </a:r>
            <a:r>
              <a:rPr lang="en-US" dirty="0" err="1"/>
              <a:t>odpalania</a:t>
            </a:r>
            <a:r>
              <a:rPr lang="en-US" dirty="0"/>
              <a:t> </a:t>
            </a:r>
            <a:r>
              <a:rPr lang="en-US" dirty="0" err="1"/>
              <a:t>populacji</a:t>
            </a:r>
            <a:r>
              <a:rPr lang="en-US" dirty="0"/>
              <a:t> </a:t>
            </a:r>
          </a:p>
          <a:p>
            <a:r>
              <a:rPr lang="en-US" dirty="0"/>
              <a:t>w </a:t>
            </a:r>
            <a:r>
              <a:rPr lang="en-US" dirty="0" err="1"/>
              <a:t>funkcji</a:t>
            </a:r>
            <a:r>
              <a:rPr lang="en-US" dirty="0"/>
              <a:t> </a:t>
            </a:r>
            <a:r>
              <a:rPr lang="en-US" dirty="0" err="1"/>
              <a:t>średniego</a:t>
            </a:r>
            <a:r>
              <a:rPr lang="en-US" dirty="0"/>
              <a:t> </a:t>
            </a:r>
            <a:r>
              <a:rPr lang="en-US" dirty="0" err="1"/>
              <a:t>potencjału</a:t>
            </a:r>
            <a:r>
              <a:rPr lang="en-US" dirty="0"/>
              <a:t> </a:t>
            </a:r>
            <a:r>
              <a:rPr lang="en-US" dirty="0" err="1"/>
              <a:t>populacji</a:t>
            </a:r>
            <a:endParaRPr lang="en-US" dirty="0"/>
          </a:p>
          <a:p>
            <a:r>
              <a:rPr lang="en-US" dirty="0"/>
              <a:t>(sigmoidal firing rate function) </a:t>
            </a:r>
          </a:p>
        </p:txBody>
      </p:sp>
    </p:spTree>
    <p:extLst>
      <p:ext uri="{BB962C8B-B14F-4D97-AF65-F5344CB8AC3E}">
        <p14:creationId xmlns:p14="http://schemas.microsoft.com/office/powerpoint/2010/main" val="73379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9931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</a:t>
            </a:r>
            <a:r>
              <a:rPr lang="en-US" dirty="0" err="1"/>
              <a:t>Lopesa</a:t>
            </a:r>
            <a:r>
              <a:rPr lang="en-US" dirty="0"/>
              <a:t> da </a:t>
            </a:r>
            <a:r>
              <a:rPr lang="en-US" dirty="0" err="1"/>
              <a:t>Silvy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396418"/>
            <a:ext cx="7620000" cy="3874741"/>
            <a:chOff x="0" y="1396418"/>
            <a:chExt cx="7620000" cy="38747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444" y="1396418"/>
              <a:ext cx="6801556" cy="376126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3414890"/>
              <a:ext cx="1848556" cy="1856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02094" y="63357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576" y="5282819"/>
            <a:ext cx="8702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Schemat populacyjnego modelu generacji aktywności rytmicznej EEG. Każda z populacji neuronalnych opisana jest funkcjami odpowiedzi impulsowej (</a:t>
            </a:r>
            <a:r>
              <a:rPr lang="pl-PL" i="1" dirty="0"/>
              <a:t>he</a:t>
            </a:r>
            <a:r>
              <a:rPr lang="pl-PL" dirty="0"/>
              <a:t>, </a:t>
            </a:r>
            <a:r>
              <a:rPr lang="pl-PL" i="1" dirty="0"/>
              <a:t>hi</a:t>
            </a:r>
            <a:r>
              <a:rPr lang="pl-PL" dirty="0"/>
              <a:t>) opisującymi potencjały postsynaptyczne oraz funkcją </a:t>
            </a:r>
            <a:r>
              <a:rPr lang="pl-PL" dirty="0" err="1"/>
              <a:t>sigmoidalną</a:t>
            </a:r>
            <a:r>
              <a:rPr lang="pl-PL" dirty="0"/>
              <a:t> opisującą generację potencjałów czynnościowych. Stałe </a:t>
            </a:r>
            <a:r>
              <a:rPr lang="pl-PL" i="1" dirty="0"/>
              <a:t>C</a:t>
            </a:r>
            <a:r>
              <a:rPr lang="pl-PL" i="1" baseline="-25000" dirty="0"/>
              <a:t>1</a:t>
            </a:r>
            <a:r>
              <a:rPr lang="pl-PL" dirty="0"/>
              <a:t> - </a:t>
            </a:r>
            <a:r>
              <a:rPr lang="pl-PL" i="1" dirty="0"/>
              <a:t>C</a:t>
            </a:r>
            <a:r>
              <a:rPr lang="pl-PL" i="1" baseline="-25000" dirty="0"/>
              <a:t>4</a:t>
            </a:r>
            <a:r>
              <a:rPr lang="pl-PL" dirty="0"/>
              <a:t> opisują ilość połączeń pomiędzy komórkami różnych typów. Sygnał wejściowy p(t) reprezentuje aktywność pozostałych obszarów mózgu.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271"/>
            <a:ext cx="7772400" cy="1470025"/>
          </a:xfrm>
        </p:spPr>
        <p:txBody>
          <a:bodyPr/>
          <a:lstStyle/>
          <a:p>
            <a:r>
              <a:rPr lang="en-US" dirty="0" err="1"/>
              <a:t>Aktywność</a:t>
            </a:r>
            <a:r>
              <a:rPr lang="en-US" dirty="0"/>
              <a:t> </a:t>
            </a:r>
            <a:r>
              <a:rPr lang="en-US" dirty="0" err="1"/>
              <a:t>synaptyczna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7163" y="2051699"/>
            <a:ext cx="37859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 </a:t>
            </a:r>
            <a:r>
              <a:rPr lang="en-US" sz="1600" dirty="0" err="1"/>
              <a:t>drzewie</a:t>
            </a:r>
            <a:r>
              <a:rPr lang="en-US" sz="1600" dirty="0"/>
              <a:t> </a:t>
            </a:r>
            <a:r>
              <a:rPr lang="en-US" sz="1600" dirty="0" err="1"/>
              <a:t>dendrytycznym</a:t>
            </a:r>
            <a:r>
              <a:rPr lang="en-US" sz="1600" dirty="0"/>
              <a:t> </a:t>
            </a:r>
            <a:r>
              <a:rPr lang="en-US" sz="1600" dirty="0" err="1"/>
              <a:t>neuronu</a:t>
            </a:r>
            <a:r>
              <a:rPr lang="en-US" sz="1600" dirty="0"/>
              <a:t> </a:t>
            </a:r>
            <a:r>
              <a:rPr lang="en-US" sz="1600" dirty="0" err="1"/>
              <a:t>istnieje</a:t>
            </a:r>
            <a:r>
              <a:rPr lang="en-US" sz="1600" dirty="0"/>
              <a:t> ok. 6000 – 10000 </a:t>
            </a:r>
            <a:r>
              <a:rPr lang="en-US" sz="1600" dirty="0" err="1"/>
              <a:t>synaps</a:t>
            </a:r>
            <a:r>
              <a:rPr lang="en-US" sz="1600" dirty="0"/>
              <a:t> </a:t>
            </a:r>
            <a:r>
              <a:rPr lang="en-US" sz="1600" dirty="0" err="1"/>
              <a:t>chemicznych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Receptory</a:t>
            </a:r>
            <a:r>
              <a:rPr lang="en-US" sz="1600" dirty="0"/>
              <a:t> </a:t>
            </a:r>
            <a:r>
              <a:rPr lang="en-US" sz="1600" dirty="0" err="1"/>
              <a:t>mogą</a:t>
            </a:r>
            <a:r>
              <a:rPr lang="en-US" sz="1600" dirty="0"/>
              <a:t> </a:t>
            </a:r>
            <a:r>
              <a:rPr lang="en-US" sz="1600" dirty="0" err="1"/>
              <a:t>być</a:t>
            </a:r>
            <a:r>
              <a:rPr lang="en-US" sz="1600" dirty="0"/>
              <a:t> </a:t>
            </a:r>
            <a:r>
              <a:rPr lang="en-US" sz="1600" dirty="0" err="1"/>
              <a:t>pobudzające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hamujące</a:t>
            </a:r>
            <a:r>
              <a:rPr lang="en-US" sz="1600" dirty="0"/>
              <a:t> – </a:t>
            </a:r>
            <a:r>
              <a:rPr lang="en-US" sz="1600" dirty="0" err="1"/>
              <a:t>depolaryzuja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hiperpolaryzuja</a:t>
            </a:r>
            <a:r>
              <a:rPr lang="en-US" sz="1600" dirty="0"/>
              <a:t> </a:t>
            </a:r>
            <a:r>
              <a:rPr lang="en-US" sz="1600" dirty="0" err="1"/>
              <a:t>błonę</a:t>
            </a:r>
            <a:r>
              <a:rPr lang="en-US" sz="1600" dirty="0"/>
              <a:t> </a:t>
            </a:r>
            <a:r>
              <a:rPr lang="en-US" sz="1600" dirty="0" err="1"/>
              <a:t>dendrytu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b="1" dirty="0" err="1"/>
              <a:t>neuroprzekaźnik</a:t>
            </a:r>
            <a:r>
              <a:rPr lang="en-US" sz="1600" b="1" dirty="0"/>
              <a:t>   receptor        </a:t>
            </a:r>
            <a:r>
              <a:rPr lang="en-US" sz="1600" b="1" dirty="0" err="1"/>
              <a:t>rodzaj</a:t>
            </a:r>
            <a:r>
              <a:rPr lang="en-US" sz="1600" b="1" dirty="0"/>
              <a:t> </a:t>
            </a:r>
          </a:p>
          <a:p>
            <a:endParaRPr lang="en-US" sz="1600" dirty="0"/>
          </a:p>
          <a:p>
            <a:r>
              <a:rPr lang="en-US" sz="1600" dirty="0" err="1">
                <a:solidFill>
                  <a:srgbClr val="FF0000"/>
                </a:solidFill>
              </a:rPr>
              <a:t>glutaminian</a:t>
            </a:r>
            <a:r>
              <a:rPr lang="en-US" sz="1600" dirty="0">
                <a:solidFill>
                  <a:srgbClr val="FF0000"/>
                </a:solidFill>
              </a:rPr>
              <a:t>            AMPA       </a:t>
            </a:r>
            <a:r>
              <a:rPr lang="en-US" sz="1600" dirty="0" err="1">
                <a:solidFill>
                  <a:srgbClr val="FF0000"/>
                </a:solidFill>
              </a:rPr>
              <a:t>pobudzający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err="1">
                <a:solidFill>
                  <a:srgbClr val="FF0000"/>
                </a:solidFill>
              </a:rPr>
              <a:t>glutaminian</a:t>
            </a:r>
            <a:r>
              <a:rPr lang="en-US" sz="1600" dirty="0">
                <a:solidFill>
                  <a:srgbClr val="FF0000"/>
                </a:solidFill>
              </a:rPr>
              <a:t>            NMDA       </a:t>
            </a:r>
            <a:r>
              <a:rPr lang="en-US" sz="1600" dirty="0" err="1">
                <a:solidFill>
                  <a:srgbClr val="FF0000"/>
                </a:solidFill>
              </a:rPr>
              <a:t>pobudzający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00FF"/>
                </a:solidFill>
              </a:rPr>
              <a:t>GABA                       GABA</a:t>
            </a:r>
            <a:r>
              <a:rPr lang="en-US" sz="1600" baseline="-25000" dirty="0">
                <a:solidFill>
                  <a:srgbClr val="0000FF"/>
                </a:solidFill>
              </a:rPr>
              <a:t>A           </a:t>
            </a:r>
            <a:r>
              <a:rPr lang="en-US" sz="1600" dirty="0" err="1">
                <a:solidFill>
                  <a:srgbClr val="0000FF"/>
                </a:solidFill>
              </a:rPr>
              <a:t>hamujący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GABA                       GABA</a:t>
            </a:r>
            <a:r>
              <a:rPr lang="en-US" sz="1600" baseline="-25000" dirty="0">
                <a:solidFill>
                  <a:srgbClr val="0000FF"/>
                </a:solidFill>
              </a:rPr>
              <a:t>B           </a:t>
            </a:r>
            <a:r>
              <a:rPr lang="en-US" sz="1600" dirty="0" err="1">
                <a:solidFill>
                  <a:srgbClr val="0000FF"/>
                </a:solidFill>
              </a:rPr>
              <a:t>hamujący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3" name="Picture 2" descr="synaps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57" y="2051699"/>
            <a:ext cx="2919249" cy="37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1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" y="-290217"/>
            <a:ext cx="9036050" cy="1136952"/>
          </a:xfrm>
        </p:spPr>
        <p:txBody>
          <a:bodyPr/>
          <a:lstStyle/>
          <a:p>
            <a:r>
              <a:rPr lang="en-US" dirty="0" err="1"/>
              <a:t>Odpowiedź</a:t>
            </a:r>
            <a:r>
              <a:rPr lang="en-US" dirty="0"/>
              <a:t> </a:t>
            </a:r>
            <a:r>
              <a:rPr lang="en-US" dirty="0" err="1"/>
              <a:t>synaptyczna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dendrycie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799829"/>
            <a:ext cx="3658743" cy="605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4168" y="763818"/>
            <a:ext cx="41052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latin typeface="+mj-lt"/>
              </a:rPr>
              <a:t>Natychmiastowy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wzrost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zanik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eksponencjalny</a:t>
            </a:r>
            <a:endParaRPr lang="en-US" sz="1600" dirty="0">
              <a:latin typeface="+mj-lt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83727"/>
            <a:ext cx="1841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6463" y="1528227"/>
            <a:ext cx="41767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t </a:t>
            </a:r>
            <a:r>
              <a:rPr lang="en-US" sz="1600" dirty="0">
                <a:latin typeface="+mj-lt"/>
              </a:rPr>
              <a:t>– </a:t>
            </a:r>
            <a:r>
              <a:rPr lang="en-US" sz="1600" dirty="0" err="1">
                <a:latin typeface="+mj-lt"/>
              </a:rPr>
              <a:t>stała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czasowa</a:t>
            </a:r>
            <a:r>
              <a:rPr lang="en-US" sz="1600" dirty="0">
                <a:latin typeface="+mj-lt"/>
              </a:rPr>
              <a:t>, t</a:t>
            </a:r>
            <a:r>
              <a:rPr lang="en-US" sz="1600" baseline="-25000" dirty="0">
                <a:latin typeface="+mj-lt"/>
              </a:rPr>
              <a:t>0</a:t>
            </a:r>
            <a:r>
              <a:rPr lang="en-US" sz="1600" dirty="0">
                <a:latin typeface="+mj-lt"/>
              </a:rPr>
              <a:t> – moment </a:t>
            </a:r>
            <a:r>
              <a:rPr lang="en-US" sz="1600" dirty="0" err="1">
                <a:latin typeface="+mj-lt"/>
              </a:rPr>
              <a:t>pojawienia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sie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potencjału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czynnościowego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g</a:t>
            </a:r>
            <a:r>
              <a:rPr lang="en-US" sz="1600" baseline="-25000" dirty="0" err="1">
                <a:latin typeface="+mj-lt"/>
              </a:rPr>
              <a:t>syn</a:t>
            </a:r>
            <a:r>
              <a:rPr lang="en-US" sz="1600" dirty="0">
                <a:latin typeface="+mj-lt"/>
              </a:rPr>
              <a:t>(t) = 0 </a:t>
            </a:r>
            <a:r>
              <a:rPr lang="en-US" sz="1600" dirty="0" err="1">
                <a:latin typeface="+mj-lt"/>
              </a:rPr>
              <a:t>dla</a:t>
            </a:r>
            <a:r>
              <a:rPr lang="en-US" sz="1600" dirty="0">
                <a:latin typeface="+mj-lt"/>
              </a:rPr>
              <a:t> t &lt; t</a:t>
            </a:r>
            <a:r>
              <a:rPr lang="en-US" sz="1600" baseline="-25000" dirty="0">
                <a:latin typeface="+mj-lt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5831" y="2112427"/>
            <a:ext cx="1525587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Maximum </a:t>
            </a:r>
            <a:r>
              <a:rPr lang="en-US" sz="1600" i="1" dirty="0">
                <a:latin typeface="+mn-lt"/>
              </a:rPr>
              <a:t>t = t</a:t>
            </a:r>
            <a:r>
              <a:rPr lang="en-US" sz="1600" i="1" baseline="-25000" dirty="0">
                <a:latin typeface="+mn-lt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4168" y="2828185"/>
            <a:ext cx="12033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latin typeface="+mj-lt"/>
              </a:rPr>
              <a:t>Funkcja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alfa</a:t>
            </a:r>
            <a:endParaRPr lang="en-US" sz="1600" dirty="0">
              <a:latin typeface="+mj-lt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63213"/>
            <a:ext cx="2438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80" y="3749951"/>
            <a:ext cx="850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45831" y="3683913"/>
            <a:ext cx="102994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Maximum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4168" y="4859336"/>
            <a:ext cx="27193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latin typeface="+mj-lt"/>
              </a:rPr>
              <a:t>Wzrost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zanik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eksponencjalny</a:t>
            </a:r>
            <a:endParaRPr lang="en-US" sz="1600" dirty="0">
              <a:latin typeface="+mj-lt"/>
            </a:endParaRPr>
          </a:p>
        </p:txBody>
      </p:sp>
      <p:pic>
        <p:nvPicPr>
          <p:cNvPr id="1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09" y="5157788"/>
            <a:ext cx="3365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80" y="5589588"/>
            <a:ext cx="294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237288"/>
            <a:ext cx="2984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72000" y="5661025"/>
            <a:ext cx="10398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Maximum</a:t>
            </a:r>
          </a:p>
        </p:txBody>
      </p:sp>
    </p:spTree>
    <p:extLst>
      <p:ext uri="{BB962C8B-B14F-4D97-AF65-F5344CB8AC3E}">
        <p14:creationId xmlns:p14="http://schemas.microsoft.com/office/powerpoint/2010/main" val="419538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271"/>
            <a:ext cx="7772400" cy="1470025"/>
          </a:xfrm>
        </p:spPr>
        <p:txBody>
          <a:bodyPr/>
          <a:lstStyle/>
          <a:p>
            <a:r>
              <a:rPr lang="en-US" dirty="0" err="1"/>
              <a:t>Kolumnowa</a:t>
            </a:r>
            <a:r>
              <a:rPr lang="en-US" dirty="0"/>
              <a:t> </a:t>
            </a:r>
            <a:r>
              <a:rPr lang="en-US" dirty="0" err="1"/>
              <a:t>orgranizacja</a:t>
            </a:r>
            <a:r>
              <a:rPr lang="en-US" dirty="0"/>
              <a:t> </a:t>
            </a:r>
            <a:r>
              <a:rPr lang="en-US" dirty="0" err="1"/>
              <a:t>kory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7163" y="2051699"/>
            <a:ext cx="3785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Kora</a:t>
            </a:r>
            <a:r>
              <a:rPr lang="en-US" sz="1600" dirty="0"/>
              <a:t> jest </a:t>
            </a:r>
            <a:r>
              <a:rPr lang="en-US" sz="1600" dirty="0" err="1"/>
              <a:t>zorganizowana</a:t>
            </a:r>
            <a:r>
              <a:rPr lang="en-US" sz="1600" dirty="0"/>
              <a:t> w </a:t>
            </a:r>
            <a:r>
              <a:rPr lang="en-US" sz="1600" dirty="0" err="1"/>
              <a:t>struktury</a:t>
            </a:r>
            <a:r>
              <a:rPr lang="en-US" sz="1600" dirty="0"/>
              <a:t> </a:t>
            </a:r>
            <a:r>
              <a:rPr lang="en-US" sz="1600" dirty="0" err="1"/>
              <a:t>nazywane</a:t>
            </a:r>
            <a:r>
              <a:rPr lang="en-US" sz="1600" dirty="0"/>
              <a:t> </a:t>
            </a:r>
            <a:r>
              <a:rPr lang="en-US" sz="1600" dirty="0" err="1"/>
              <a:t>makrokolumnami</a:t>
            </a:r>
            <a:r>
              <a:rPr lang="en-US" sz="1600" dirty="0"/>
              <a:t>. </a:t>
            </a:r>
            <a:r>
              <a:rPr lang="en-US" sz="1600" dirty="0" err="1"/>
              <a:t>Gęstość</a:t>
            </a:r>
            <a:r>
              <a:rPr lang="en-US" sz="1600" dirty="0"/>
              <a:t> </a:t>
            </a:r>
            <a:r>
              <a:rPr lang="en-US" sz="1600" dirty="0" err="1"/>
              <a:t>połączeń</a:t>
            </a:r>
            <a:r>
              <a:rPr lang="en-US" sz="1600" dirty="0"/>
              <a:t> </a:t>
            </a:r>
            <a:r>
              <a:rPr lang="en-US" sz="1600" dirty="0" err="1"/>
              <a:t>wewnątrz</a:t>
            </a:r>
            <a:r>
              <a:rPr lang="en-US" sz="1600" dirty="0"/>
              <a:t> </a:t>
            </a:r>
            <a:r>
              <a:rPr lang="en-US" sz="1600" dirty="0" err="1"/>
              <a:t>kolumny</a:t>
            </a:r>
            <a:r>
              <a:rPr lang="en-US" sz="1600" dirty="0"/>
              <a:t> jest </a:t>
            </a:r>
            <a:r>
              <a:rPr lang="en-US" sz="1600" dirty="0" err="1"/>
              <a:t>większa</a:t>
            </a:r>
            <a:r>
              <a:rPr lang="en-US" sz="1600" dirty="0"/>
              <a:t> </a:t>
            </a:r>
            <a:r>
              <a:rPr lang="en-US" sz="1600" dirty="0" err="1"/>
              <a:t>niż</a:t>
            </a:r>
            <a:r>
              <a:rPr lang="en-US" sz="1600" dirty="0"/>
              <a:t> </a:t>
            </a:r>
            <a:r>
              <a:rPr lang="en-US" sz="1600" dirty="0" err="1"/>
              <a:t>pomiędzy</a:t>
            </a:r>
            <a:r>
              <a:rPr lang="en-US" sz="1600" dirty="0"/>
              <a:t> </a:t>
            </a:r>
            <a:r>
              <a:rPr lang="en-US" sz="1600" dirty="0" err="1"/>
              <a:t>kolumnami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Kolumny</a:t>
            </a:r>
            <a:r>
              <a:rPr lang="en-US" sz="1600" dirty="0"/>
              <a:t> </a:t>
            </a:r>
            <a:r>
              <a:rPr lang="en-US" sz="1600" dirty="0" err="1"/>
              <a:t>mają</a:t>
            </a:r>
            <a:r>
              <a:rPr lang="en-US" sz="1600" dirty="0"/>
              <a:t> </a:t>
            </a:r>
            <a:r>
              <a:rPr lang="en-US" sz="1600" dirty="0" err="1"/>
              <a:t>średnice</a:t>
            </a:r>
            <a:r>
              <a:rPr lang="en-US" sz="1600" dirty="0"/>
              <a:t> 500 um – 1 mm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zawierają</a:t>
            </a:r>
            <a:r>
              <a:rPr lang="en-US" sz="1600" dirty="0"/>
              <a:t> 5000 – 10000 </a:t>
            </a:r>
            <a:r>
              <a:rPr lang="en-US" sz="1600" dirty="0" err="1"/>
              <a:t>neuronów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1" y="2051699"/>
            <a:ext cx="4895622" cy="37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272"/>
            <a:ext cx="7772400" cy="63759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Sygnał</a:t>
            </a:r>
            <a:r>
              <a:rPr lang="en-US" dirty="0"/>
              <a:t> EEG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336" y="6206474"/>
            <a:ext cx="68904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Sygnał</a:t>
            </a:r>
            <a:r>
              <a:rPr lang="en-US" sz="1600" dirty="0"/>
              <a:t> EEG </a:t>
            </a:r>
            <a:r>
              <a:rPr lang="en-US" sz="1600" dirty="0" err="1"/>
              <a:t>odzwierciedla</a:t>
            </a:r>
            <a:r>
              <a:rPr lang="en-US" sz="1600" dirty="0"/>
              <a:t> </a:t>
            </a:r>
            <a:r>
              <a:rPr lang="en-US" sz="1600" dirty="0" err="1"/>
              <a:t>uśrednioną</a:t>
            </a:r>
            <a:r>
              <a:rPr lang="en-US" sz="1600" dirty="0"/>
              <a:t> </a:t>
            </a:r>
            <a:r>
              <a:rPr lang="en-US" sz="1600" dirty="0" err="1"/>
              <a:t>aktywność</a:t>
            </a:r>
            <a:r>
              <a:rPr lang="en-US" sz="1600" dirty="0"/>
              <a:t> </a:t>
            </a:r>
            <a:r>
              <a:rPr lang="en-US" sz="1600" dirty="0" err="1"/>
              <a:t>synaptyczną</a:t>
            </a:r>
            <a:r>
              <a:rPr lang="en-US" sz="1600" dirty="0"/>
              <a:t> </a:t>
            </a:r>
            <a:r>
              <a:rPr lang="en-US" sz="1600" dirty="0" err="1"/>
              <a:t>dużych</a:t>
            </a:r>
            <a:r>
              <a:rPr lang="en-US" sz="1600" dirty="0"/>
              <a:t> </a:t>
            </a:r>
            <a:r>
              <a:rPr lang="en-US" sz="1600" dirty="0" err="1"/>
              <a:t>populacji</a:t>
            </a:r>
            <a:r>
              <a:rPr lang="en-US" sz="1600" dirty="0"/>
              <a:t> </a:t>
            </a:r>
            <a:r>
              <a:rPr lang="en-US" sz="1600" dirty="0" err="1"/>
              <a:t>neuronów</a:t>
            </a:r>
            <a:r>
              <a:rPr lang="en-US" sz="1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35444"/>
            <a:ext cx="74676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3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548"/>
            <a:ext cx="7772400" cy="113695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Potencjał</a:t>
            </a:r>
            <a:r>
              <a:rPr lang="en-US" dirty="0"/>
              <a:t> </a:t>
            </a:r>
            <a:r>
              <a:rPr lang="en-US" dirty="0" err="1"/>
              <a:t>zewnątrzkomórkowy</a:t>
            </a:r>
            <a:r>
              <a:rPr lang="en-US" dirty="0"/>
              <a:t> </a:t>
            </a:r>
            <a:r>
              <a:rPr lang="en-US" dirty="0" err="1"/>
              <a:t>neuronu</a:t>
            </a:r>
            <a:r>
              <a:rPr lang="en-US" dirty="0"/>
              <a:t> (</a:t>
            </a:r>
            <a:r>
              <a:rPr lang="en-US" dirty="0" err="1"/>
              <a:t>poziom</a:t>
            </a:r>
            <a:r>
              <a:rPr lang="en-US" dirty="0"/>
              <a:t> </a:t>
            </a:r>
            <a:r>
              <a:rPr lang="en-US" dirty="0" err="1"/>
              <a:t>mikroskopowy</a:t>
            </a:r>
            <a:r>
              <a:rPr lang="en-US" dirty="0"/>
              <a:t>)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0" b="2643"/>
          <a:stretch/>
        </p:blipFill>
        <p:spPr bwMode="auto">
          <a:xfrm>
            <a:off x="325049" y="2220982"/>
            <a:ext cx="3658743" cy="19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7440" y="2069457"/>
            <a:ext cx="3198812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latin typeface="+mj-lt"/>
              </a:rPr>
              <a:t>Prąd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synaptyczny</a:t>
            </a:r>
            <a:r>
              <a:rPr lang="en-US" sz="1600" dirty="0">
                <a:latin typeface="+mj-lt"/>
              </a:rPr>
              <a:t>: </a:t>
            </a:r>
            <a:r>
              <a:rPr lang="en-US" sz="1600" dirty="0"/>
              <a:t>I(t) = g(t)(V(t) - E )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err="1"/>
              <a:t>Dla</a:t>
            </a:r>
            <a:r>
              <a:rPr lang="en-US" sz="1600" dirty="0"/>
              <a:t> V(t)≈</a:t>
            </a:r>
            <a:r>
              <a:rPr lang="en-US" sz="1600" dirty="0" err="1"/>
              <a:t>V</a:t>
            </a:r>
            <a:r>
              <a:rPr lang="en-US" sz="1600" baseline="-25000" dirty="0" err="1"/>
              <a:t>rest</a:t>
            </a:r>
            <a:r>
              <a:rPr lang="en-US" sz="1600" dirty="0"/>
              <a:t> </a:t>
            </a:r>
            <a:r>
              <a:rPr lang="en-US" sz="1600" dirty="0" err="1"/>
              <a:t>dostajemy</a:t>
            </a:r>
            <a:r>
              <a:rPr lang="en-US" sz="1600" dirty="0"/>
              <a:t>: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I(t) = g(t)(</a:t>
            </a:r>
            <a:r>
              <a:rPr lang="en-US" sz="1600" dirty="0" err="1"/>
              <a:t>V</a:t>
            </a:r>
            <a:r>
              <a:rPr lang="en-US" sz="1600" baseline="-25000" dirty="0" err="1"/>
              <a:t>rest</a:t>
            </a:r>
            <a:r>
              <a:rPr lang="en-US" sz="1600" dirty="0"/>
              <a:t> - E )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err="1"/>
              <a:t>Potencjał</a:t>
            </a:r>
            <a:r>
              <a:rPr lang="en-US" sz="1600" dirty="0"/>
              <a:t> </a:t>
            </a:r>
            <a:r>
              <a:rPr lang="en-US" sz="1600" dirty="0" err="1"/>
              <a:t>zewnątrzkomórkowy</a:t>
            </a:r>
            <a:r>
              <a:rPr lang="en-US" sz="1600" dirty="0"/>
              <a:t>:</a:t>
            </a:r>
          </a:p>
          <a:p>
            <a:pPr>
              <a:defRPr/>
            </a:pPr>
            <a:r>
              <a:rPr lang="en-US" sz="1600" dirty="0" err="1"/>
              <a:t>V</a:t>
            </a:r>
            <a:r>
              <a:rPr lang="en-US" sz="1600" baseline="-25000" dirty="0" err="1"/>
              <a:t>extra</a:t>
            </a:r>
            <a:r>
              <a:rPr lang="en-US" sz="1600" dirty="0"/>
              <a:t> = RI(t) ~ g(t)</a:t>
            </a:r>
          </a:p>
        </p:txBody>
      </p:sp>
    </p:spTree>
    <p:extLst>
      <p:ext uri="{BB962C8B-B14F-4D97-AF65-F5344CB8AC3E}">
        <p14:creationId xmlns:p14="http://schemas.microsoft.com/office/powerpoint/2010/main" val="114018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525"/>
            <a:ext cx="7772400" cy="57894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Potencjał</a:t>
            </a:r>
            <a:r>
              <a:rPr lang="en-US" dirty="0"/>
              <a:t> </a:t>
            </a:r>
            <a:r>
              <a:rPr lang="en-US" dirty="0" err="1"/>
              <a:t>populacji</a:t>
            </a:r>
            <a:r>
              <a:rPr lang="en-US" dirty="0"/>
              <a:t> (</a:t>
            </a:r>
            <a:r>
              <a:rPr lang="en-US" dirty="0" err="1"/>
              <a:t>poziom</a:t>
            </a:r>
            <a:r>
              <a:rPr lang="en-US" dirty="0"/>
              <a:t> </a:t>
            </a:r>
            <a:r>
              <a:rPr lang="en-US" dirty="0" err="1"/>
              <a:t>mezoskopowy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0271" y="2558799"/>
            <a:ext cx="380645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Potencjał</a:t>
            </a:r>
            <a:r>
              <a:rPr lang="en-US" sz="1600" dirty="0"/>
              <a:t> </a:t>
            </a:r>
            <a:r>
              <a:rPr lang="en-US" sz="1600" dirty="0" err="1"/>
              <a:t>zewnątrzkomórkowy</a:t>
            </a:r>
            <a:r>
              <a:rPr lang="en-US" sz="1600" dirty="0"/>
              <a:t> w </a:t>
            </a:r>
            <a:r>
              <a:rPr lang="en-US" sz="1600" dirty="0" err="1"/>
              <a:t>populacji</a:t>
            </a:r>
            <a:r>
              <a:rPr lang="en-US" sz="1600" dirty="0"/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6" y="2558799"/>
            <a:ext cx="3951228" cy="326718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982678"/>
              </p:ext>
            </p:extLst>
          </p:nvPr>
        </p:nvGraphicFramePr>
        <p:xfrm>
          <a:off x="4895033" y="3069109"/>
          <a:ext cx="3563167" cy="77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4" imgW="2108200" imgH="457200" progId="Equation.3">
                  <p:embed/>
                </p:oleObj>
              </mc:Choice>
              <mc:Fallback>
                <p:oleObj name="Equation" r:id="rId4" imgW="2108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5033" y="3069109"/>
                        <a:ext cx="3563167" cy="772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40271" y="4148031"/>
            <a:ext cx="3948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h(t) - </a:t>
            </a:r>
            <a:r>
              <a:rPr lang="en-US" sz="1600" dirty="0" err="1"/>
              <a:t>odpowiedź</a:t>
            </a:r>
            <a:r>
              <a:rPr lang="en-US" sz="1600" dirty="0"/>
              <a:t> </a:t>
            </a:r>
            <a:r>
              <a:rPr lang="en-US" sz="1600" dirty="0" err="1"/>
              <a:t>synaptyczna</a:t>
            </a:r>
            <a:r>
              <a:rPr lang="en-US" sz="1600" dirty="0"/>
              <a:t> (synaptic response)</a:t>
            </a:r>
          </a:p>
          <a:p>
            <a:r>
              <a:rPr lang="en-US" sz="1600" dirty="0" err="1"/>
              <a:t>s</a:t>
            </a:r>
            <a:r>
              <a:rPr lang="en-US" sz="1600" baseline="-25000" dirty="0" err="1"/>
              <a:t>i</a:t>
            </a:r>
            <a:r>
              <a:rPr lang="en-US" sz="1600" dirty="0"/>
              <a:t> – </a:t>
            </a:r>
            <a:r>
              <a:rPr lang="en-US" sz="1600" dirty="0" err="1"/>
              <a:t>waga</a:t>
            </a:r>
            <a:r>
              <a:rPr lang="en-US" sz="1600" dirty="0"/>
              <a:t> </a:t>
            </a:r>
            <a:r>
              <a:rPr lang="en-US" sz="1600" dirty="0" err="1"/>
              <a:t>połączenia</a:t>
            </a:r>
            <a:endParaRPr lang="en-US" sz="1600" dirty="0"/>
          </a:p>
          <a:p>
            <a:pPr marL="285750" indent="-285750">
              <a:buFont typeface="Symbol" charset="0"/>
              <a:buChar char="d"/>
            </a:pPr>
            <a:r>
              <a:rPr lang="en-US" sz="1600" dirty="0"/>
              <a:t>– delta </a:t>
            </a:r>
            <a:r>
              <a:rPr lang="en-US" sz="1600" dirty="0" err="1"/>
              <a:t>Diraca</a:t>
            </a:r>
            <a:endParaRPr lang="en-US" sz="1600" dirty="0"/>
          </a:p>
          <a:p>
            <a:r>
              <a:rPr lang="en-US" sz="1600" dirty="0" err="1"/>
              <a:t>i</a:t>
            </a:r>
            <a:r>
              <a:rPr lang="en-US" sz="1600" dirty="0"/>
              <a:t> – </a:t>
            </a:r>
            <a:r>
              <a:rPr lang="en-US" sz="1600" dirty="0" err="1"/>
              <a:t>suma</a:t>
            </a:r>
            <a:r>
              <a:rPr lang="en-US" sz="1600" dirty="0"/>
              <a:t> 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en-US" sz="1600" dirty="0" err="1"/>
              <a:t>wszyskich</a:t>
            </a:r>
            <a:r>
              <a:rPr lang="en-US" sz="1600" dirty="0"/>
              <a:t> </a:t>
            </a:r>
            <a:r>
              <a:rPr lang="en-US" sz="1600" dirty="0" err="1"/>
              <a:t>czasach</a:t>
            </a:r>
            <a:r>
              <a:rPr lang="en-US" sz="1600" dirty="0"/>
              <a:t> </a:t>
            </a:r>
            <a:r>
              <a:rPr lang="en-US" sz="1600" dirty="0" err="1"/>
              <a:t>generacji</a:t>
            </a:r>
            <a:r>
              <a:rPr lang="en-US" sz="1600" dirty="0"/>
              <a:t> AP, we </a:t>
            </a:r>
            <a:r>
              <a:rPr lang="en-US" sz="1600" dirty="0" err="1"/>
              <a:t>wszystkich</a:t>
            </a:r>
            <a:r>
              <a:rPr lang="en-US" sz="1600" dirty="0"/>
              <a:t> </a:t>
            </a:r>
            <a:r>
              <a:rPr lang="en-US" sz="1600" dirty="0" err="1"/>
              <a:t>neuronach</a:t>
            </a:r>
            <a:r>
              <a:rPr lang="en-US" sz="16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996" y="1299182"/>
            <a:ext cx="8137726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/>
              <a:t>Rozważmy</a:t>
            </a:r>
            <a:r>
              <a:rPr lang="en-US" sz="1600" dirty="0"/>
              <a:t> </a:t>
            </a:r>
            <a:r>
              <a:rPr lang="en-US" sz="1600" dirty="0" err="1"/>
              <a:t>populację</a:t>
            </a:r>
            <a:r>
              <a:rPr lang="en-US" sz="1600" dirty="0"/>
              <a:t> </a:t>
            </a:r>
            <a:r>
              <a:rPr lang="en-US" sz="1600" dirty="0" err="1"/>
              <a:t>neuronów</a:t>
            </a:r>
            <a:r>
              <a:rPr lang="en-US" sz="1600" dirty="0"/>
              <a:t> </a:t>
            </a:r>
            <a:r>
              <a:rPr lang="en-US" sz="1600" dirty="0" err="1"/>
              <a:t>generującą</a:t>
            </a:r>
            <a:r>
              <a:rPr lang="en-US" sz="1600" dirty="0"/>
              <a:t> </a:t>
            </a:r>
            <a:r>
              <a:rPr lang="en-US" sz="1600" dirty="0" err="1"/>
              <a:t>potencjały</a:t>
            </a:r>
            <a:r>
              <a:rPr lang="en-US" sz="1600" dirty="0"/>
              <a:t> </a:t>
            </a:r>
            <a:r>
              <a:rPr lang="en-US" sz="1600" dirty="0" err="1"/>
              <a:t>czynnosciowe</a:t>
            </a:r>
            <a:r>
              <a:rPr lang="en-US" sz="1600" dirty="0"/>
              <a:t>. Suma </a:t>
            </a:r>
            <a:r>
              <a:rPr lang="en-US" sz="1600" dirty="0" err="1"/>
              <a:t>prądów</a:t>
            </a:r>
            <a:r>
              <a:rPr lang="en-US" sz="1600" dirty="0"/>
              <a:t> </a:t>
            </a:r>
            <a:r>
              <a:rPr lang="en-US" sz="1600" dirty="0" err="1"/>
              <a:t>synaptycznych</a:t>
            </a:r>
            <a:r>
              <a:rPr lang="en-US" sz="1600" dirty="0"/>
              <a:t> w </a:t>
            </a:r>
            <a:r>
              <a:rPr lang="en-US" sz="1600" dirty="0" err="1"/>
              <a:t>populacji</a:t>
            </a:r>
            <a:r>
              <a:rPr lang="en-US" sz="1600" dirty="0"/>
              <a:t> </a:t>
            </a:r>
            <a:r>
              <a:rPr lang="en-US" sz="1600" dirty="0" err="1"/>
              <a:t>tworzy</a:t>
            </a:r>
            <a:r>
              <a:rPr lang="en-US" sz="1600" dirty="0"/>
              <a:t> </a:t>
            </a:r>
            <a:r>
              <a:rPr lang="en-US" sz="1600" dirty="0" err="1"/>
              <a:t>zewnątrzkomórkowy</a:t>
            </a:r>
            <a:r>
              <a:rPr lang="en-US" sz="1600" dirty="0"/>
              <a:t> </a:t>
            </a:r>
            <a:r>
              <a:rPr lang="en-US" sz="1600" dirty="0" err="1"/>
              <a:t>potencjał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12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205"/>
            <a:ext cx="7772400" cy="57894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Potencjał</a:t>
            </a:r>
            <a:r>
              <a:rPr lang="en-US" dirty="0"/>
              <a:t> </a:t>
            </a:r>
            <a:r>
              <a:rPr lang="en-US" dirty="0" err="1"/>
              <a:t>populacji</a:t>
            </a:r>
            <a:r>
              <a:rPr lang="en-US" dirty="0"/>
              <a:t> (</a:t>
            </a:r>
            <a:r>
              <a:rPr lang="en-US" dirty="0" err="1"/>
              <a:t>poziom</a:t>
            </a:r>
            <a:r>
              <a:rPr lang="en-US" dirty="0"/>
              <a:t> </a:t>
            </a:r>
            <a:r>
              <a:rPr lang="en-US" dirty="0" err="1"/>
              <a:t>mezoskopowy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8692" y="1877340"/>
            <a:ext cx="77741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/>
              <a:t>Dla</a:t>
            </a:r>
            <a:r>
              <a:rPr lang="en-US" sz="1600" dirty="0"/>
              <a:t> </a:t>
            </a:r>
            <a:r>
              <a:rPr lang="en-US" sz="1600" dirty="0" err="1"/>
              <a:t>jednorodnych</a:t>
            </a:r>
            <a:r>
              <a:rPr lang="en-US" sz="1600" dirty="0"/>
              <a:t> </a:t>
            </a:r>
            <a:r>
              <a:rPr lang="en-US" sz="1600" dirty="0" err="1"/>
              <a:t>polaczen</a:t>
            </a:r>
            <a:r>
              <a:rPr lang="en-US" sz="1600" dirty="0"/>
              <a:t> w </a:t>
            </a:r>
            <a:r>
              <a:rPr lang="en-US" sz="1600" dirty="0" err="1"/>
              <a:t>populacji</a:t>
            </a:r>
            <a:r>
              <a:rPr lang="en-US" sz="1600" dirty="0"/>
              <a:t> </a:t>
            </a:r>
            <a:r>
              <a:rPr lang="en-US" sz="1600" dirty="0" err="1"/>
              <a:t>s</a:t>
            </a:r>
            <a:r>
              <a:rPr lang="en-US" sz="1600" baseline="-25000" dirty="0" err="1"/>
              <a:t>i</a:t>
            </a:r>
            <a:r>
              <a:rPr lang="en-US" sz="1600" dirty="0"/>
              <a:t> = S, </a:t>
            </a:r>
            <a:r>
              <a:rPr lang="en-US" sz="1600" dirty="0" err="1"/>
              <a:t>dostajemy</a:t>
            </a:r>
            <a:r>
              <a:rPr lang="en-US" sz="1600" dirty="0"/>
              <a:t>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5323"/>
              </p:ext>
            </p:extLst>
          </p:nvPr>
        </p:nvGraphicFramePr>
        <p:xfrm>
          <a:off x="3091499" y="2498707"/>
          <a:ext cx="268287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3" imgW="1587500" imgH="457200" progId="Equation.3">
                  <p:embed/>
                </p:oleObj>
              </mc:Choice>
              <mc:Fallback>
                <p:oleObj name="Equation" r:id="rId3" imgW="1587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1499" y="2498707"/>
                        <a:ext cx="2682875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8692" y="3666269"/>
            <a:ext cx="773028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/>
              <a:t>gdzie</a:t>
            </a:r>
            <a:r>
              <a:rPr lang="en-US" sz="1600" dirty="0"/>
              <a:t> s(t) </a:t>
            </a:r>
            <a:r>
              <a:rPr lang="en-US" sz="1600" dirty="0" err="1"/>
              <a:t>wyraża</a:t>
            </a:r>
            <a:r>
              <a:rPr lang="en-US" sz="1600" dirty="0"/>
              <a:t> </a:t>
            </a:r>
            <a:r>
              <a:rPr lang="en-US" sz="1600" dirty="0" err="1"/>
              <a:t>aktywność</a:t>
            </a:r>
            <a:r>
              <a:rPr lang="en-US" sz="1600" dirty="0"/>
              <a:t> </a:t>
            </a:r>
            <a:r>
              <a:rPr lang="en-US" sz="1600" dirty="0" err="1"/>
              <a:t>populacji</a:t>
            </a:r>
            <a:r>
              <a:rPr lang="en-US" sz="1600" dirty="0"/>
              <a:t> (</a:t>
            </a:r>
            <a:r>
              <a:rPr lang="en-US" sz="1600" dirty="0" err="1"/>
              <a:t>liczba</a:t>
            </a:r>
            <a:r>
              <a:rPr lang="en-US" sz="1600" dirty="0"/>
              <a:t> </a:t>
            </a:r>
            <a:r>
              <a:rPr lang="en-US" sz="1600" dirty="0" err="1"/>
              <a:t>aktywnych</a:t>
            </a:r>
            <a:r>
              <a:rPr lang="en-US" sz="1600" dirty="0"/>
              <a:t> </a:t>
            </a:r>
            <a:r>
              <a:rPr lang="en-US" sz="1600" dirty="0" err="1"/>
              <a:t>neuronow</a:t>
            </a:r>
            <a:r>
              <a:rPr lang="en-US" sz="1600" dirty="0"/>
              <a:t> w </a:t>
            </a:r>
            <a:r>
              <a:rPr lang="en-US" sz="1600" dirty="0" err="1"/>
              <a:t>czasie</a:t>
            </a:r>
            <a:r>
              <a:rPr lang="en-US" sz="1600" dirty="0"/>
              <a:t> t , population spike train):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944637"/>
              </p:ext>
            </p:extLst>
          </p:nvPr>
        </p:nvGraphicFramePr>
        <p:xfrm>
          <a:off x="3287049" y="4500646"/>
          <a:ext cx="18462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5" imgW="1092200" imgH="368300" progId="Equation.3">
                  <p:embed/>
                </p:oleObj>
              </mc:Choice>
              <mc:Fallback>
                <p:oleObj name="Equation" r:id="rId5" imgW="10922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7049" y="4500646"/>
                        <a:ext cx="1846262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12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7894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Zmiana</a:t>
            </a:r>
            <a:r>
              <a:rPr lang="en-US" dirty="0"/>
              <a:t> </a:t>
            </a:r>
            <a:r>
              <a:rPr lang="en-US" dirty="0" err="1"/>
              <a:t>granic</a:t>
            </a:r>
            <a:r>
              <a:rPr lang="en-US" dirty="0"/>
              <a:t> </a:t>
            </a:r>
            <a:r>
              <a:rPr lang="en-US" dirty="0" err="1"/>
              <a:t>całkowania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3071"/>
              </p:ext>
            </p:extLst>
          </p:nvPr>
        </p:nvGraphicFramePr>
        <p:xfrm>
          <a:off x="2111977" y="1672093"/>
          <a:ext cx="4934211" cy="418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2413000" imgH="2044700" progId="Equation.3">
                  <p:embed/>
                </p:oleObj>
              </mc:Choice>
              <mc:Fallback>
                <p:oleObj name="Equation" r:id="rId3" imgW="2413000" imgH="204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1977" y="1672093"/>
                        <a:ext cx="4934211" cy="418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310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531</Words>
  <Application>Microsoft Macintosh PowerPoint</Application>
  <PresentationFormat>Pokaz na ekranie (4:3)</PresentationFormat>
  <Paragraphs>71</Paragraphs>
  <Slides>13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Office Theme</vt:lpstr>
      <vt:lpstr>Equation</vt:lpstr>
      <vt:lpstr>Od neuronow do populacji</vt:lpstr>
      <vt:lpstr>Aktywność synaptyczna</vt:lpstr>
      <vt:lpstr>Odpowiedź synaptyczna na dendrycie</vt:lpstr>
      <vt:lpstr>Kolumnowa orgranizacja kory</vt:lpstr>
      <vt:lpstr>Sygnał EEG</vt:lpstr>
      <vt:lpstr>Potencjał zewnątrzkomórkowy neuronu (poziom mikroskopowy)</vt:lpstr>
      <vt:lpstr>Potencjał populacji (poziom mezoskopowy)</vt:lpstr>
      <vt:lpstr>Potencjał populacji (poziom mezoskopowy)</vt:lpstr>
      <vt:lpstr>Zmiana granic całkowania</vt:lpstr>
      <vt:lpstr>Średni potencjał populacji, a częstość odpalania</vt:lpstr>
      <vt:lpstr>Częstość odpalania, a średni potencjał populacji</vt:lpstr>
      <vt:lpstr>Dwa podstawowe elementy modeli populacyjnych</vt:lpstr>
      <vt:lpstr>Model Lopesa da Silvy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Modelowanie ukladu nerwowego</dc:title>
  <dc:creator>Piotr Suffczynski</dc:creator>
  <cp:lastModifiedBy>Microsoft Office User</cp:lastModifiedBy>
  <cp:revision>87</cp:revision>
  <dcterms:created xsi:type="dcterms:W3CDTF">2013-10-01T11:26:52Z</dcterms:created>
  <dcterms:modified xsi:type="dcterms:W3CDTF">2022-10-06T08:16:23Z</dcterms:modified>
</cp:coreProperties>
</file>