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4" r:id="rId3"/>
    <p:sldId id="275" r:id="rId4"/>
    <p:sldId id="276" r:id="rId5"/>
    <p:sldId id="273" r:id="rId6"/>
    <p:sldId id="277" r:id="rId7"/>
    <p:sldId id="27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7"/>
  </p:normalViewPr>
  <p:slideViewPr>
    <p:cSldViewPr snapToGrid="0" snapToObjects="1">
      <p:cViewPr varScale="1">
        <p:scale>
          <a:sx n="110" d="100"/>
          <a:sy n="110" d="100"/>
        </p:scale>
        <p:origin x="22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1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3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85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1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2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0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72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15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9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9809E-A171-FC42-9BB3-8F1678E571C5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46CBE-8E7E-1249-A61D-88EC6C2C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689"/>
            <a:ext cx="7772400" cy="59931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Rozszerzony</a:t>
            </a:r>
            <a:r>
              <a:rPr lang="en-US" dirty="0"/>
              <a:t> model </a:t>
            </a:r>
            <a:r>
              <a:rPr lang="en-US" dirty="0" err="1"/>
              <a:t>Lopesa</a:t>
            </a:r>
            <a:r>
              <a:rPr lang="en-US" dirty="0"/>
              <a:t> da </a:t>
            </a:r>
            <a:r>
              <a:rPr lang="en-US" dirty="0" err="1"/>
              <a:t>Silvy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1396418"/>
            <a:ext cx="7620000" cy="3874741"/>
            <a:chOff x="0" y="1396418"/>
            <a:chExt cx="7620000" cy="387474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18444" y="1396418"/>
              <a:ext cx="6801556" cy="3761269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0" y="3414890"/>
              <a:ext cx="1848556" cy="18562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502094" y="633571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2576" y="5282819"/>
            <a:ext cx="87020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Schemat populacyjnego modelu generacji aktywności rytmicznej EEG. Każda z trzech populacji neuronalnych opisana jest funkcjami odpowiedzi impulsowej (</a:t>
            </a:r>
            <a:r>
              <a:rPr lang="pl-PL" i="1" dirty="0"/>
              <a:t>he</a:t>
            </a:r>
            <a:r>
              <a:rPr lang="pl-PL" dirty="0"/>
              <a:t>, </a:t>
            </a:r>
            <a:r>
              <a:rPr lang="pl-PL" i="1" dirty="0"/>
              <a:t>hi</a:t>
            </a:r>
            <a:r>
              <a:rPr lang="pl-PL" dirty="0"/>
              <a:t>) opisującymi potencjały postsynaptyczne oraz funkcją </a:t>
            </a:r>
            <a:r>
              <a:rPr lang="pl-PL" dirty="0" err="1"/>
              <a:t>sigmoidalną</a:t>
            </a:r>
            <a:r>
              <a:rPr lang="pl-PL" dirty="0"/>
              <a:t> opisującą generację potencjałów czynnościowych. Stałe </a:t>
            </a:r>
            <a:r>
              <a:rPr lang="pl-PL" i="1" dirty="0"/>
              <a:t>C</a:t>
            </a:r>
            <a:r>
              <a:rPr lang="pl-PL" i="1" baseline="-25000" dirty="0"/>
              <a:t>1</a:t>
            </a:r>
            <a:r>
              <a:rPr lang="pl-PL" dirty="0"/>
              <a:t> - </a:t>
            </a:r>
            <a:r>
              <a:rPr lang="pl-PL" i="1" dirty="0"/>
              <a:t>C</a:t>
            </a:r>
            <a:r>
              <a:rPr lang="pl-PL" i="1" baseline="-25000" dirty="0"/>
              <a:t>4</a:t>
            </a:r>
            <a:r>
              <a:rPr lang="pl-PL" dirty="0"/>
              <a:t> opisują ilość połączeń pomiędzy komórkami różnych typów. Sygnał wejściowy p(t) reprezentuje aktywność pozostałych obszarów mózgu.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85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689"/>
            <a:ext cx="7772400" cy="599311"/>
          </a:xfrm>
        </p:spPr>
        <p:txBody>
          <a:bodyPr>
            <a:normAutofit fontScale="90000"/>
          </a:bodyPr>
          <a:lstStyle/>
          <a:p>
            <a:r>
              <a:rPr lang="en-US" dirty="0"/>
              <a:t>Model </a:t>
            </a:r>
            <a:r>
              <a:rPr lang="en-US" dirty="0" err="1"/>
              <a:t>Lopesa</a:t>
            </a:r>
            <a:r>
              <a:rPr lang="en-US" dirty="0"/>
              <a:t> da </a:t>
            </a:r>
            <a:r>
              <a:rPr lang="en-US" dirty="0" err="1"/>
              <a:t>Silvy</a:t>
            </a: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02094" y="633571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2576" y="5465508"/>
            <a:ext cx="87020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Każda z populacji neuronalnych opisana jest funkcjami odpowiedzi impulsowej (</a:t>
            </a:r>
            <a:r>
              <a:rPr lang="pl-PL" i="1" dirty="0"/>
              <a:t>he</a:t>
            </a:r>
            <a:r>
              <a:rPr lang="pl-PL" dirty="0"/>
              <a:t>, </a:t>
            </a:r>
            <a:r>
              <a:rPr lang="pl-PL" i="1" dirty="0"/>
              <a:t>hi</a:t>
            </a:r>
            <a:r>
              <a:rPr lang="pl-PL" dirty="0"/>
              <a:t>) opisującymi potencjały postsynaptyczne EPSP i IPSP oraz funkcją </a:t>
            </a:r>
            <a:r>
              <a:rPr lang="pl-PL" dirty="0" err="1"/>
              <a:t>sigmoidalną</a:t>
            </a:r>
            <a:r>
              <a:rPr lang="pl-PL" dirty="0"/>
              <a:t>, która wiąże średni potencjał populacji z częstością odpalania populacji. 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1356327"/>
            <a:ext cx="6921500" cy="37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254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689"/>
            <a:ext cx="7772400" cy="599311"/>
          </a:xfrm>
        </p:spPr>
        <p:txBody>
          <a:bodyPr>
            <a:normAutofit fontScale="90000"/>
          </a:bodyPr>
          <a:lstStyle/>
          <a:p>
            <a:r>
              <a:rPr lang="en-US" dirty="0"/>
              <a:t>Model </a:t>
            </a:r>
            <a:r>
              <a:rPr lang="en-US" dirty="0" err="1"/>
              <a:t>Lopesa</a:t>
            </a:r>
            <a:r>
              <a:rPr lang="en-US" dirty="0"/>
              <a:t> da </a:t>
            </a:r>
            <a:r>
              <a:rPr lang="en-US" dirty="0" err="1"/>
              <a:t>Silvy</a:t>
            </a:r>
            <a:r>
              <a:rPr lang="en-US" dirty="0"/>
              <a:t> - </a:t>
            </a:r>
            <a:r>
              <a:rPr lang="en-US" dirty="0" err="1"/>
              <a:t>specyfikacja</a:t>
            </a: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02094" y="633571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474033"/>
            <a:ext cx="2438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Odpowiedzi</a:t>
            </a:r>
            <a:r>
              <a:rPr lang="en-US" dirty="0"/>
              <a:t> </a:t>
            </a:r>
            <a:r>
              <a:rPr lang="en-US" dirty="0" err="1"/>
              <a:t>impulsowe</a:t>
            </a:r>
            <a:r>
              <a:rPr lang="en-US" dirty="0"/>
              <a:t>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687480"/>
              </p:ext>
            </p:extLst>
          </p:nvPr>
        </p:nvGraphicFramePr>
        <p:xfrm>
          <a:off x="685800" y="1906588"/>
          <a:ext cx="3328987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3" imgW="1968500" imgH="444500" progId="Equation.3">
                  <p:embed/>
                </p:oleObj>
              </mc:Choice>
              <mc:Fallback>
                <p:oleObj name="Equation" r:id="rId3" imgW="19685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1906588"/>
                        <a:ext cx="3328987" cy="750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53429" y="1938048"/>
            <a:ext cx="3431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= 1.6 mV; </a:t>
            </a:r>
            <a:r>
              <a:rPr lang="en-US" dirty="0">
                <a:latin typeface="Symbol" charset="2"/>
                <a:cs typeface="Symbol" charset="2"/>
              </a:rPr>
              <a:t>a</a:t>
            </a:r>
            <a:r>
              <a:rPr lang="en-US" baseline="-25000" dirty="0"/>
              <a:t>1</a:t>
            </a:r>
            <a:r>
              <a:rPr lang="en-US" dirty="0"/>
              <a:t> = 55 s</a:t>
            </a:r>
            <a:r>
              <a:rPr lang="en-US" baseline="30000" dirty="0"/>
              <a:t>-1</a:t>
            </a:r>
            <a:r>
              <a:rPr lang="en-US" dirty="0"/>
              <a:t>; </a:t>
            </a:r>
            <a:r>
              <a:rPr lang="en-US" dirty="0">
                <a:latin typeface="Symbol" charset="2"/>
                <a:cs typeface="Symbol" charset="2"/>
              </a:rPr>
              <a:t>a</a:t>
            </a:r>
            <a:r>
              <a:rPr lang="en-US" baseline="-25000" dirty="0"/>
              <a:t>2</a:t>
            </a:r>
            <a:r>
              <a:rPr lang="en-US" dirty="0"/>
              <a:t> = 605 s</a:t>
            </a:r>
            <a:r>
              <a:rPr lang="en-US" baseline="30000" dirty="0"/>
              <a:t>-1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3429" y="2275114"/>
            <a:ext cx="351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= -32 mV; </a:t>
            </a:r>
            <a:r>
              <a:rPr lang="en-US" dirty="0">
                <a:latin typeface="Symbol" charset="2"/>
                <a:cs typeface="Symbol" charset="2"/>
              </a:rPr>
              <a:t>b</a:t>
            </a:r>
            <a:r>
              <a:rPr lang="en-US" baseline="-25000" dirty="0"/>
              <a:t>1</a:t>
            </a:r>
            <a:r>
              <a:rPr lang="en-US" dirty="0"/>
              <a:t> = 27.5 s</a:t>
            </a:r>
            <a:r>
              <a:rPr lang="en-US" baseline="30000" dirty="0"/>
              <a:t>-1</a:t>
            </a:r>
            <a:r>
              <a:rPr lang="en-US" dirty="0"/>
              <a:t>; </a:t>
            </a:r>
            <a:r>
              <a:rPr lang="en-US" dirty="0">
                <a:latin typeface="Symbol" charset="2"/>
                <a:cs typeface="Symbol" charset="2"/>
              </a:rPr>
              <a:t>b</a:t>
            </a:r>
            <a:r>
              <a:rPr lang="en-US" baseline="-25000" dirty="0"/>
              <a:t>2</a:t>
            </a:r>
            <a:r>
              <a:rPr lang="en-US" dirty="0"/>
              <a:t> = 55 s</a:t>
            </a:r>
            <a:r>
              <a:rPr lang="en-US" baseline="30000" dirty="0"/>
              <a:t>-1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969004"/>
            <a:ext cx="2139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Funkcja </a:t>
            </a:r>
            <a:r>
              <a:rPr lang="pl-PL" dirty="0" err="1"/>
              <a:t>sigmoidalna</a:t>
            </a:r>
            <a:r>
              <a:rPr lang="en-US" dirty="0"/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228118"/>
            <a:ext cx="1753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Stałe sprzężenia: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8836" y="4644571"/>
            <a:ext cx="839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baseline="-25000" dirty="0"/>
              <a:t>1</a:t>
            </a:r>
            <a:r>
              <a:rPr lang="en-US" dirty="0"/>
              <a:t> = 32</a:t>
            </a:r>
          </a:p>
          <a:p>
            <a:r>
              <a:rPr lang="en-US" dirty="0"/>
              <a:t>C</a:t>
            </a:r>
            <a:r>
              <a:rPr lang="en-US" baseline="-25000" dirty="0"/>
              <a:t>2</a:t>
            </a:r>
            <a:r>
              <a:rPr lang="en-US" dirty="0"/>
              <a:t> = 3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82397"/>
              </p:ext>
            </p:extLst>
          </p:nvPr>
        </p:nvGraphicFramePr>
        <p:xfrm>
          <a:off x="823913" y="3444875"/>
          <a:ext cx="317817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5" imgW="1879600" imgH="482600" progId="Equation.3">
                  <p:embed/>
                </p:oleObj>
              </mc:Choice>
              <mc:Fallback>
                <p:oleObj name="Equation" r:id="rId5" imgW="1879600" imgH="4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3913" y="3444875"/>
                        <a:ext cx="3178175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847341" y="3675449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</a:t>
            </a:r>
            <a:r>
              <a:rPr lang="en-US" baseline="-25000" dirty="0" err="1"/>
              <a:t>max</a:t>
            </a:r>
            <a:r>
              <a:rPr lang="en-US" dirty="0"/>
              <a:t> = 50 </a:t>
            </a:r>
            <a:r>
              <a:rPr lang="en-US" dirty="0" err="1"/>
              <a:t>pps</a:t>
            </a:r>
            <a:r>
              <a:rPr lang="en-US" dirty="0"/>
              <a:t>; </a:t>
            </a:r>
            <a:r>
              <a:rPr lang="en-US" dirty="0" err="1"/>
              <a:t>V</a:t>
            </a:r>
            <a:r>
              <a:rPr lang="en-US" baseline="-25000" dirty="0" err="1"/>
              <a:t>th</a:t>
            </a:r>
            <a:r>
              <a:rPr lang="en-US" dirty="0"/>
              <a:t> = 7 mV; </a:t>
            </a:r>
            <a:r>
              <a:rPr lang="en-US" dirty="0">
                <a:latin typeface="Symbol" charset="2"/>
                <a:cs typeface="Symbol" charset="2"/>
              </a:rPr>
              <a:t>s</a:t>
            </a:r>
            <a:r>
              <a:rPr lang="en-US" dirty="0"/>
              <a:t> =-2 mV </a:t>
            </a:r>
            <a:endParaRPr lang="en-US" baseline="30000" dirty="0"/>
          </a:p>
        </p:txBody>
      </p:sp>
      <p:sp>
        <p:nvSpPr>
          <p:cNvPr id="21" name="TextBox 20"/>
          <p:cNvSpPr txBox="1"/>
          <p:nvPr/>
        </p:nvSpPr>
        <p:spPr>
          <a:xfrm>
            <a:off x="810014" y="5531511"/>
            <a:ext cx="14927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Wejście:</a:t>
            </a:r>
          </a:p>
          <a:p>
            <a:r>
              <a:rPr lang="pl-PL" dirty="0"/>
              <a:t>&lt;P&gt; = 450 </a:t>
            </a:r>
            <a:r>
              <a:rPr lang="pl-PL" dirty="0" err="1"/>
              <a:t>pps</a:t>
            </a:r>
            <a:endParaRPr lang="pl-PL" dirty="0"/>
          </a:p>
          <a:p>
            <a:r>
              <a:rPr lang="pl-PL" dirty="0">
                <a:latin typeface="Symbol" charset="2"/>
                <a:cs typeface="Symbol" charset="2"/>
              </a:rPr>
              <a:t>s</a:t>
            </a:r>
            <a:r>
              <a:rPr lang="pl-PL" baseline="30000" dirty="0"/>
              <a:t>2</a:t>
            </a:r>
            <a:r>
              <a:rPr lang="pl-PL" dirty="0"/>
              <a:t> = 100 pps</a:t>
            </a:r>
            <a:r>
              <a:rPr lang="pl-PL" baseline="30000" dirty="0"/>
              <a:t>2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7827" y="4432655"/>
            <a:ext cx="2696248" cy="202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31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689"/>
            <a:ext cx="7772400" cy="59931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Odpowiedzi</a:t>
            </a:r>
            <a:r>
              <a:rPr lang="en-US" dirty="0"/>
              <a:t> </a:t>
            </a:r>
            <a:r>
              <a:rPr lang="en-US" dirty="0" err="1"/>
              <a:t>impulsowe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474033"/>
            <a:ext cx="2438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Odpowiedzi</a:t>
            </a:r>
            <a:r>
              <a:rPr lang="en-US" dirty="0"/>
              <a:t> </a:t>
            </a:r>
            <a:r>
              <a:rPr lang="en-US" dirty="0" err="1"/>
              <a:t>impulsowe</a:t>
            </a:r>
            <a:r>
              <a:rPr lang="en-US" dirty="0"/>
              <a:t>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929639"/>
              </p:ext>
            </p:extLst>
          </p:nvPr>
        </p:nvGraphicFramePr>
        <p:xfrm>
          <a:off x="685800" y="1906588"/>
          <a:ext cx="3328987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1968500" imgH="444500" progId="Equation.3">
                  <p:embed/>
                </p:oleObj>
              </mc:Choice>
              <mc:Fallback>
                <p:oleObj name="Equation" r:id="rId3" imgW="19685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1906588"/>
                        <a:ext cx="3328987" cy="750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53429" y="1938048"/>
            <a:ext cx="3431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= 1.6 mV; </a:t>
            </a:r>
            <a:r>
              <a:rPr lang="en-US" dirty="0">
                <a:latin typeface="Symbol" charset="2"/>
                <a:cs typeface="Symbol" charset="2"/>
              </a:rPr>
              <a:t>a</a:t>
            </a:r>
            <a:r>
              <a:rPr lang="en-US" baseline="-25000" dirty="0"/>
              <a:t>1</a:t>
            </a:r>
            <a:r>
              <a:rPr lang="en-US" dirty="0"/>
              <a:t> = 55 s</a:t>
            </a:r>
            <a:r>
              <a:rPr lang="en-US" baseline="30000" dirty="0"/>
              <a:t>-1</a:t>
            </a:r>
            <a:r>
              <a:rPr lang="en-US" dirty="0"/>
              <a:t>; </a:t>
            </a:r>
            <a:r>
              <a:rPr lang="en-US" dirty="0">
                <a:latin typeface="Symbol" charset="2"/>
                <a:cs typeface="Symbol" charset="2"/>
              </a:rPr>
              <a:t>a</a:t>
            </a:r>
            <a:r>
              <a:rPr lang="en-US" baseline="-25000" dirty="0"/>
              <a:t>2</a:t>
            </a:r>
            <a:r>
              <a:rPr lang="en-US" dirty="0"/>
              <a:t> = 605 s</a:t>
            </a:r>
            <a:r>
              <a:rPr lang="en-US" baseline="30000" dirty="0"/>
              <a:t>-1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3429" y="2275114"/>
            <a:ext cx="351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= -32 mV; </a:t>
            </a:r>
            <a:r>
              <a:rPr lang="en-US" dirty="0">
                <a:latin typeface="Symbol" charset="2"/>
                <a:cs typeface="Symbol" charset="2"/>
              </a:rPr>
              <a:t>b</a:t>
            </a:r>
            <a:r>
              <a:rPr lang="en-US" baseline="-25000" dirty="0"/>
              <a:t>1</a:t>
            </a:r>
            <a:r>
              <a:rPr lang="en-US" dirty="0"/>
              <a:t> = 27.5 s</a:t>
            </a:r>
            <a:r>
              <a:rPr lang="en-US" baseline="30000" dirty="0"/>
              <a:t>-1</a:t>
            </a:r>
            <a:r>
              <a:rPr lang="en-US" dirty="0"/>
              <a:t>; </a:t>
            </a:r>
            <a:r>
              <a:rPr lang="en-US" dirty="0">
                <a:latin typeface="Symbol" charset="2"/>
                <a:cs typeface="Symbol" charset="2"/>
              </a:rPr>
              <a:t>b</a:t>
            </a:r>
            <a:r>
              <a:rPr lang="en-US" baseline="-25000" dirty="0"/>
              <a:t>2</a:t>
            </a:r>
            <a:r>
              <a:rPr lang="en-US" dirty="0"/>
              <a:t> = 55 s</a:t>
            </a:r>
            <a:r>
              <a:rPr lang="en-US" baseline="30000" dirty="0"/>
              <a:t>-1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504680"/>
            <a:ext cx="3455093" cy="25913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2906" y="3504680"/>
            <a:ext cx="3455093" cy="259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23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689"/>
            <a:ext cx="7772400" cy="57894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Transformata</a:t>
            </a:r>
            <a:r>
              <a:rPr lang="en-US" dirty="0"/>
              <a:t> </a:t>
            </a:r>
            <a:r>
              <a:rPr lang="en-US" dirty="0" err="1"/>
              <a:t>Laplace’a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478841"/>
              </p:ext>
            </p:extLst>
          </p:nvPr>
        </p:nvGraphicFramePr>
        <p:xfrm>
          <a:off x="3384550" y="1672093"/>
          <a:ext cx="1804024" cy="70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3" imgW="1168400" imgH="457200" progId="Equation.3">
                  <p:embed/>
                </p:oleObj>
              </mc:Choice>
              <mc:Fallback>
                <p:oleObj name="Equation" r:id="rId3" imgW="11684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84550" y="1672093"/>
                        <a:ext cx="1804024" cy="70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0421" y="1302761"/>
            <a:ext cx="1001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Definicja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0421" y="2451307"/>
            <a:ext cx="5309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Gdzie</a:t>
            </a:r>
            <a:r>
              <a:rPr lang="en-US" dirty="0"/>
              <a:t> </a:t>
            </a:r>
            <a:r>
              <a:rPr lang="en-US" dirty="0" err="1"/>
              <a:t>zespolona</a:t>
            </a:r>
            <a:r>
              <a:rPr lang="en-US" dirty="0"/>
              <a:t> </a:t>
            </a:r>
            <a:r>
              <a:rPr lang="en-US" dirty="0" err="1"/>
              <a:t>częstość</a:t>
            </a:r>
            <a:r>
              <a:rPr lang="en-US" dirty="0"/>
              <a:t> s = </a:t>
            </a:r>
            <a:r>
              <a:rPr lang="en-US" dirty="0">
                <a:latin typeface="Symbol" charset="2"/>
                <a:cs typeface="Symbol" charset="2"/>
              </a:rPr>
              <a:t>s</a:t>
            </a:r>
            <a:r>
              <a:rPr lang="en-US" dirty="0"/>
              <a:t> + </a:t>
            </a:r>
            <a:r>
              <a:rPr lang="en-US" dirty="0" err="1"/>
              <a:t>i</a:t>
            </a:r>
            <a:r>
              <a:rPr lang="en-US" dirty="0" err="1">
                <a:latin typeface="Symbol" charset="2"/>
                <a:cs typeface="Symbol" charset="2"/>
              </a:rPr>
              <a:t>w</a:t>
            </a:r>
            <a:r>
              <a:rPr lang="en-US" dirty="0">
                <a:latin typeface="Symbol" charset="2"/>
                <a:cs typeface="Symbol" charset="2"/>
              </a:rPr>
              <a:t>, s</a:t>
            </a:r>
            <a:r>
              <a:rPr lang="en-US" dirty="0"/>
              <a:t>, </a:t>
            </a:r>
            <a:r>
              <a:rPr lang="en-US" dirty="0">
                <a:latin typeface="Symbol" charset="2"/>
                <a:cs typeface="Symbol" charset="2"/>
              </a:rPr>
              <a:t>w </a:t>
            </a:r>
            <a:r>
              <a:rPr lang="en-US" dirty="0">
                <a:latin typeface="+mj-lt"/>
                <a:cs typeface="Symbol" charset="2"/>
              </a:rPr>
              <a:t> - </a:t>
            </a:r>
            <a:r>
              <a:rPr lang="en-US" dirty="0" err="1">
                <a:latin typeface="+mj-lt"/>
                <a:cs typeface="Symbol" charset="2"/>
              </a:rPr>
              <a:t>rzeczywiste</a:t>
            </a:r>
            <a:endParaRPr lang="en-US" dirty="0">
              <a:latin typeface="Symbol" charset="2"/>
              <a:cs typeface="Symbol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421" y="3438150"/>
            <a:ext cx="827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Transformata</a:t>
            </a:r>
            <a:r>
              <a:rPr lang="en-US" dirty="0"/>
              <a:t> </a:t>
            </a:r>
            <a:r>
              <a:rPr lang="en-US" dirty="0" err="1"/>
              <a:t>Fouriera</a:t>
            </a:r>
            <a:r>
              <a:rPr lang="en-US" dirty="0"/>
              <a:t> </a:t>
            </a:r>
            <a:r>
              <a:rPr lang="en-US" dirty="0" err="1"/>
              <a:t>stanowi</a:t>
            </a:r>
            <a:r>
              <a:rPr lang="en-US" dirty="0"/>
              <a:t> </a:t>
            </a:r>
            <a:r>
              <a:rPr lang="en-US" dirty="0" err="1"/>
              <a:t>szczególny</a:t>
            </a:r>
            <a:r>
              <a:rPr lang="en-US" dirty="0"/>
              <a:t> </a:t>
            </a:r>
            <a:r>
              <a:rPr lang="en-US" dirty="0" err="1"/>
              <a:t>przypadek</a:t>
            </a:r>
            <a:r>
              <a:rPr lang="en-US" dirty="0"/>
              <a:t> </a:t>
            </a:r>
            <a:r>
              <a:rPr lang="en-US" dirty="0" err="1"/>
              <a:t>transformaty</a:t>
            </a:r>
            <a:r>
              <a:rPr lang="en-US" dirty="0"/>
              <a:t> </a:t>
            </a:r>
            <a:r>
              <a:rPr lang="en-US" dirty="0" err="1"/>
              <a:t>Laplace’a</a:t>
            </a:r>
            <a:r>
              <a:rPr lang="en-US" dirty="0"/>
              <a:t> </a:t>
            </a:r>
            <a:r>
              <a:rPr lang="en-US" dirty="0" err="1"/>
              <a:t>dla</a:t>
            </a:r>
            <a:r>
              <a:rPr lang="en-US" dirty="0"/>
              <a:t> s = </a:t>
            </a:r>
            <a:r>
              <a:rPr lang="en-US" dirty="0" err="1"/>
              <a:t>i</a:t>
            </a:r>
            <a:r>
              <a:rPr lang="en-US" dirty="0" err="1">
                <a:latin typeface="Symbol" charset="2"/>
                <a:cs typeface="Symbol" charset="2"/>
              </a:rPr>
              <a:t>w</a:t>
            </a:r>
            <a:r>
              <a:rPr lang="en-US" dirty="0">
                <a:latin typeface="Symbol" charset="2"/>
                <a:cs typeface="Symbol" charset="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31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689"/>
            <a:ext cx="7948696" cy="57894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Transformata</a:t>
            </a:r>
            <a:r>
              <a:rPr lang="en-US" dirty="0"/>
              <a:t> </a:t>
            </a:r>
            <a:r>
              <a:rPr lang="en-US" dirty="0" err="1"/>
              <a:t>Laplace’a</a:t>
            </a:r>
            <a:r>
              <a:rPr lang="en-US" dirty="0"/>
              <a:t> </a:t>
            </a:r>
            <a:r>
              <a:rPr lang="en-US" dirty="0" err="1"/>
              <a:t>funkcji</a:t>
            </a:r>
            <a:r>
              <a:rPr lang="en-US" dirty="0"/>
              <a:t> </a:t>
            </a:r>
            <a:r>
              <a:rPr lang="en-US" dirty="0" err="1"/>
              <a:t>h</a:t>
            </a:r>
            <a:r>
              <a:rPr lang="en-US" baseline="-25000" dirty="0" err="1"/>
              <a:t>e,i</a:t>
            </a:r>
            <a:r>
              <a:rPr lang="en-US" dirty="0"/>
              <a:t>(t)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98264"/>
              </p:ext>
            </p:extLst>
          </p:nvPr>
        </p:nvGraphicFramePr>
        <p:xfrm>
          <a:off x="1228725" y="1760694"/>
          <a:ext cx="6116638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3" imgW="3962400" imgH="469900" progId="Equation.3">
                  <p:embed/>
                </p:oleObj>
              </mc:Choice>
              <mc:Fallback>
                <p:oleObj name="Equation" r:id="rId3" imgW="39624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1760694"/>
                        <a:ext cx="6116638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0421" y="1302761"/>
            <a:ext cx="100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Policzmy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2121" y="3172345"/>
            <a:ext cx="3728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Transformaty</a:t>
            </a:r>
            <a:r>
              <a:rPr lang="en-US" dirty="0"/>
              <a:t> </a:t>
            </a:r>
            <a:r>
              <a:rPr lang="en-US" dirty="0" err="1"/>
              <a:t>Laplace’a</a:t>
            </a:r>
            <a:r>
              <a:rPr lang="en-US" dirty="0"/>
              <a:t> </a:t>
            </a:r>
            <a:r>
              <a:rPr lang="en-US" dirty="0" err="1"/>
              <a:t>funkcji</a:t>
            </a:r>
            <a:r>
              <a:rPr lang="en-US" dirty="0"/>
              <a:t> h</a:t>
            </a:r>
            <a:r>
              <a:rPr lang="en-US" baseline="-25000" dirty="0"/>
              <a:t>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h</a:t>
            </a:r>
            <a:r>
              <a:rPr lang="en-US" baseline="-25000" dirty="0"/>
              <a:t>i</a:t>
            </a:r>
            <a:r>
              <a:rPr lang="en-US" dirty="0"/>
              <a:t>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934996"/>
              </p:ext>
            </p:extLst>
          </p:nvPr>
        </p:nvGraphicFramePr>
        <p:xfrm>
          <a:off x="685800" y="3789788"/>
          <a:ext cx="3328988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5" imgW="1968500" imgH="698500" progId="Equation.3">
                  <p:embed/>
                </p:oleObj>
              </mc:Choice>
              <mc:Fallback>
                <p:oleObj name="Equation" r:id="rId5" imgW="1968500" imgH="698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5800" y="3789788"/>
                        <a:ext cx="3328988" cy="1179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249335"/>
              </p:ext>
            </p:extLst>
          </p:nvPr>
        </p:nvGraphicFramePr>
        <p:xfrm>
          <a:off x="4530725" y="3778675"/>
          <a:ext cx="32861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7" imgW="1943100" imgH="698500" progId="Equation.3">
                  <p:embed/>
                </p:oleObj>
              </mc:Choice>
              <mc:Fallback>
                <p:oleObj name="Equation" r:id="rId7" imgW="1943100" imgH="698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30725" y="3778675"/>
                        <a:ext cx="3286125" cy="1179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5739076"/>
            <a:ext cx="3431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= 1.6 mV; </a:t>
            </a:r>
            <a:r>
              <a:rPr lang="en-US" dirty="0">
                <a:latin typeface="Symbol" charset="2"/>
                <a:cs typeface="Symbol" charset="2"/>
              </a:rPr>
              <a:t>a</a:t>
            </a:r>
            <a:r>
              <a:rPr lang="en-US" baseline="-25000" dirty="0"/>
              <a:t>1</a:t>
            </a:r>
            <a:r>
              <a:rPr lang="en-US" dirty="0"/>
              <a:t> = 55 s</a:t>
            </a:r>
            <a:r>
              <a:rPr lang="en-US" baseline="30000" dirty="0"/>
              <a:t>-1</a:t>
            </a:r>
            <a:r>
              <a:rPr lang="en-US" dirty="0"/>
              <a:t>; </a:t>
            </a:r>
            <a:r>
              <a:rPr lang="en-US" dirty="0">
                <a:latin typeface="Symbol" charset="2"/>
                <a:cs typeface="Symbol" charset="2"/>
              </a:rPr>
              <a:t>a</a:t>
            </a:r>
            <a:r>
              <a:rPr lang="en-US" baseline="-25000" dirty="0"/>
              <a:t>2</a:t>
            </a:r>
            <a:r>
              <a:rPr lang="en-US" dirty="0"/>
              <a:t> = 605 s</a:t>
            </a:r>
            <a:r>
              <a:rPr lang="en-US" baseline="30000" dirty="0"/>
              <a:t>-1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30725" y="5740416"/>
            <a:ext cx="351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= -32 mV; </a:t>
            </a:r>
            <a:r>
              <a:rPr lang="en-US" dirty="0">
                <a:latin typeface="Symbol" charset="2"/>
                <a:cs typeface="Symbol" charset="2"/>
              </a:rPr>
              <a:t>b</a:t>
            </a:r>
            <a:r>
              <a:rPr lang="en-US" baseline="-25000" dirty="0"/>
              <a:t>1</a:t>
            </a:r>
            <a:r>
              <a:rPr lang="en-US" dirty="0"/>
              <a:t> = 27.5 s</a:t>
            </a:r>
            <a:r>
              <a:rPr lang="en-US" baseline="30000" dirty="0"/>
              <a:t>-1</a:t>
            </a:r>
            <a:r>
              <a:rPr lang="en-US" dirty="0"/>
              <a:t>; </a:t>
            </a:r>
            <a:r>
              <a:rPr lang="en-US" dirty="0">
                <a:latin typeface="Symbol" charset="2"/>
                <a:cs typeface="Symbol" charset="2"/>
              </a:rPr>
              <a:t>b</a:t>
            </a:r>
            <a:r>
              <a:rPr lang="en-US" baseline="-25000" dirty="0"/>
              <a:t>2</a:t>
            </a:r>
            <a:r>
              <a:rPr lang="en-US" dirty="0"/>
              <a:t> = 55 s</a:t>
            </a:r>
            <a:r>
              <a:rPr lang="en-US" baseline="30000" dirty="0"/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917709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689"/>
            <a:ext cx="7948696" cy="57894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Sygnał</a:t>
            </a:r>
            <a:r>
              <a:rPr lang="en-US" dirty="0"/>
              <a:t> </a:t>
            </a:r>
            <a:r>
              <a:rPr lang="en-US" dirty="0" err="1"/>
              <a:t>wyjściowy</a:t>
            </a:r>
            <a:r>
              <a:rPr lang="en-US" dirty="0"/>
              <a:t> z </a:t>
            </a:r>
            <a:r>
              <a:rPr lang="en-US" dirty="0" err="1"/>
              <a:t>modelu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180" y="1782052"/>
            <a:ext cx="5489408" cy="411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738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3531</TotalTime>
  <Words>290</Words>
  <Application>Microsoft Macintosh PowerPoint</Application>
  <PresentationFormat>Pokaz na ekranie (4:3)</PresentationFormat>
  <Paragraphs>30</Paragraphs>
  <Slides>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Symbol</vt:lpstr>
      <vt:lpstr>Office Theme</vt:lpstr>
      <vt:lpstr>Equation</vt:lpstr>
      <vt:lpstr>Rozszerzony model Lopesa da Silvy</vt:lpstr>
      <vt:lpstr>Model Lopesa da Silvy </vt:lpstr>
      <vt:lpstr>Model Lopesa da Silvy - specyfikacja </vt:lpstr>
      <vt:lpstr>Odpowiedzi impulsowe</vt:lpstr>
      <vt:lpstr>Transformata Laplace’a</vt:lpstr>
      <vt:lpstr>Transformata Laplace’a funkcji he,i(t) </vt:lpstr>
      <vt:lpstr>Sygnał wyjściowy z modelu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Modelowanie ukladu nerwowego</dc:title>
  <dc:creator>Piotr Suffczynski</dc:creator>
  <cp:lastModifiedBy>Microsoft Office User</cp:lastModifiedBy>
  <cp:revision>94</cp:revision>
  <dcterms:created xsi:type="dcterms:W3CDTF">2013-10-01T11:26:52Z</dcterms:created>
  <dcterms:modified xsi:type="dcterms:W3CDTF">2021-10-05T11:27:21Z</dcterms:modified>
</cp:coreProperties>
</file>