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75" r:id="rId2"/>
    <p:sldId id="279" r:id="rId3"/>
    <p:sldId id="280" r:id="rId4"/>
    <p:sldId id="281" r:id="rId5"/>
    <p:sldId id="283" r:id="rId6"/>
    <p:sldId id="282" r:id="rId7"/>
    <p:sldId id="284" r:id="rId8"/>
    <p:sldId id="285" r:id="rId9"/>
    <p:sldId id="286" r:id="rId10"/>
    <p:sldId id="287" r:id="rId11"/>
    <p:sldId id="293" r:id="rId12"/>
    <p:sldId id="288" r:id="rId13"/>
    <p:sldId id="297" r:id="rId14"/>
    <p:sldId id="295" r:id="rId15"/>
    <p:sldId id="296" r:id="rId16"/>
    <p:sldId id="290" r:id="rId17"/>
    <p:sldId id="292" r:id="rId18"/>
    <p:sldId id="289" r:id="rId19"/>
    <p:sldId id="294" r:id="rId2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832"/>
    <p:restoredTop sz="94590"/>
  </p:normalViewPr>
  <p:slideViewPr>
    <p:cSldViewPr snapToGrid="0" snapToObjects="1">
      <p:cViewPr varScale="1">
        <p:scale>
          <a:sx n="99" d="100"/>
          <a:sy n="99" d="100"/>
        </p:scale>
        <p:origin x="1776" y="1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image" Target="../media/image3.e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image" Target="../media/image5.e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image" Target="../media/image7.e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10.emf"/><Relationship Id="rId1" Type="http://schemas.openxmlformats.org/officeDocument/2006/relationships/image" Target="../media/image9.emf"/></Relationships>
</file>

<file path=ppt/drawings/_rels/vmlDrawing6.v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image" Target="../media/image14.e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image" Target="../media/image17.emf"/><Relationship Id="rId1" Type="http://schemas.openxmlformats.org/officeDocument/2006/relationships/image" Target="../media/image16.emf"/><Relationship Id="rId4" Type="http://schemas.openxmlformats.org/officeDocument/2006/relationships/image" Target="../media/image19.emf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image" Target="../media/image21.emf"/><Relationship Id="rId1" Type="http://schemas.openxmlformats.org/officeDocument/2006/relationships/image" Target="../media/image20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39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29809E-A171-FC42-9BB3-8F1678E571C5}" type="datetimeFigureOut">
              <a:rPr lang="en-US" smtClean="0"/>
              <a:t>10/25/22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946CBE-8E7E-1249-A61D-88EC6C2C39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31194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Click to edit Master text styles</a:t>
            </a:r>
          </a:p>
          <a:p>
            <a:pPr lvl="1"/>
            <a:r>
              <a:rPr lang="pl-PL"/>
              <a:t>Second level</a:t>
            </a:r>
          </a:p>
          <a:p>
            <a:pPr lvl="2"/>
            <a:r>
              <a:rPr lang="pl-PL"/>
              <a:t>Third level</a:t>
            </a:r>
          </a:p>
          <a:p>
            <a:pPr lvl="3"/>
            <a:r>
              <a:rPr lang="pl-PL"/>
              <a:t>Fourth level</a:t>
            </a:r>
          </a:p>
          <a:p>
            <a:pPr lvl="4"/>
            <a:r>
              <a:rPr lang="pl-PL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29809E-A171-FC42-9BB3-8F1678E571C5}" type="datetimeFigureOut">
              <a:rPr lang="en-US" smtClean="0"/>
              <a:t>10/25/22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946CBE-8E7E-1249-A61D-88EC6C2C39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24602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/>
              <a:t>Click to edit Master text styles</a:t>
            </a:r>
          </a:p>
          <a:p>
            <a:pPr lvl="1"/>
            <a:r>
              <a:rPr lang="pl-PL"/>
              <a:t>Second level</a:t>
            </a:r>
          </a:p>
          <a:p>
            <a:pPr lvl="2"/>
            <a:r>
              <a:rPr lang="pl-PL"/>
              <a:t>Third level</a:t>
            </a:r>
          </a:p>
          <a:p>
            <a:pPr lvl="3"/>
            <a:r>
              <a:rPr lang="pl-PL"/>
              <a:t>Fourth level</a:t>
            </a:r>
          </a:p>
          <a:p>
            <a:pPr lvl="4"/>
            <a:r>
              <a:rPr lang="pl-PL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29809E-A171-FC42-9BB3-8F1678E571C5}" type="datetimeFigureOut">
              <a:rPr lang="en-US" smtClean="0"/>
              <a:t>10/25/22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946CBE-8E7E-1249-A61D-88EC6C2C39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16398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Click to edit Master text styles</a:t>
            </a:r>
          </a:p>
          <a:p>
            <a:pPr lvl="1"/>
            <a:r>
              <a:rPr lang="pl-PL"/>
              <a:t>Second level</a:t>
            </a:r>
          </a:p>
          <a:p>
            <a:pPr lvl="2"/>
            <a:r>
              <a:rPr lang="pl-PL"/>
              <a:t>Third level</a:t>
            </a:r>
          </a:p>
          <a:p>
            <a:pPr lvl="3"/>
            <a:r>
              <a:rPr lang="pl-PL"/>
              <a:t>Fourth level</a:t>
            </a:r>
          </a:p>
          <a:p>
            <a:pPr lvl="4"/>
            <a:r>
              <a:rPr lang="pl-PL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29809E-A171-FC42-9BB3-8F1678E571C5}" type="datetimeFigureOut">
              <a:rPr lang="en-US" smtClean="0"/>
              <a:t>10/25/22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946CBE-8E7E-1249-A61D-88EC6C2C39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79858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29809E-A171-FC42-9BB3-8F1678E571C5}" type="datetimeFigureOut">
              <a:rPr lang="en-US" smtClean="0"/>
              <a:t>10/25/22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946CBE-8E7E-1249-A61D-88EC6C2C39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01121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/>
              <a:t>Click to edit Master text styles</a:t>
            </a:r>
          </a:p>
          <a:p>
            <a:pPr lvl="1"/>
            <a:r>
              <a:rPr lang="pl-PL"/>
              <a:t>Second level</a:t>
            </a:r>
          </a:p>
          <a:p>
            <a:pPr lvl="2"/>
            <a:r>
              <a:rPr lang="pl-PL"/>
              <a:t>Third level</a:t>
            </a:r>
          </a:p>
          <a:p>
            <a:pPr lvl="3"/>
            <a:r>
              <a:rPr lang="pl-PL"/>
              <a:t>Fourth level</a:t>
            </a:r>
          </a:p>
          <a:p>
            <a:pPr lvl="4"/>
            <a:r>
              <a:rPr lang="pl-PL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/>
              <a:t>Click to edit Master text styles</a:t>
            </a:r>
          </a:p>
          <a:p>
            <a:pPr lvl="1"/>
            <a:r>
              <a:rPr lang="pl-PL"/>
              <a:t>Second level</a:t>
            </a:r>
          </a:p>
          <a:p>
            <a:pPr lvl="2"/>
            <a:r>
              <a:rPr lang="pl-PL"/>
              <a:t>Third level</a:t>
            </a:r>
          </a:p>
          <a:p>
            <a:pPr lvl="3"/>
            <a:r>
              <a:rPr lang="pl-PL"/>
              <a:t>Fourth level</a:t>
            </a:r>
          </a:p>
          <a:p>
            <a:pPr lvl="4"/>
            <a:r>
              <a:rPr lang="pl-PL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29809E-A171-FC42-9BB3-8F1678E571C5}" type="datetimeFigureOut">
              <a:rPr lang="en-US" smtClean="0"/>
              <a:t>10/25/22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946CBE-8E7E-1249-A61D-88EC6C2C39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78247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/>
              <a:t>Click to edit Master text styles</a:t>
            </a:r>
          </a:p>
          <a:p>
            <a:pPr lvl="1"/>
            <a:r>
              <a:rPr lang="pl-PL"/>
              <a:t>Second level</a:t>
            </a:r>
          </a:p>
          <a:p>
            <a:pPr lvl="2"/>
            <a:r>
              <a:rPr lang="pl-PL"/>
              <a:t>Third level</a:t>
            </a:r>
          </a:p>
          <a:p>
            <a:pPr lvl="3"/>
            <a:r>
              <a:rPr lang="pl-PL"/>
              <a:t>Fourth level</a:t>
            </a:r>
          </a:p>
          <a:p>
            <a:pPr lvl="4"/>
            <a:r>
              <a:rPr lang="pl-PL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/>
              <a:t>Click to edit Master text styles</a:t>
            </a:r>
          </a:p>
          <a:p>
            <a:pPr lvl="1"/>
            <a:r>
              <a:rPr lang="pl-PL"/>
              <a:t>Second level</a:t>
            </a:r>
          </a:p>
          <a:p>
            <a:pPr lvl="2"/>
            <a:r>
              <a:rPr lang="pl-PL"/>
              <a:t>Third level</a:t>
            </a:r>
          </a:p>
          <a:p>
            <a:pPr lvl="3"/>
            <a:r>
              <a:rPr lang="pl-PL"/>
              <a:t>Fourth level</a:t>
            </a:r>
          </a:p>
          <a:p>
            <a:pPr lvl="4"/>
            <a:r>
              <a:rPr lang="pl-PL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29809E-A171-FC42-9BB3-8F1678E571C5}" type="datetimeFigureOut">
              <a:rPr lang="en-US" smtClean="0"/>
              <a:t>10/25/22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946CBE-8E7E-1249-A61D-88EC6C2C39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78055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29809E-A171-FC42-9BB3-8F1678E571C5}" type="datetimeFigureOut">
              <a:rPr lang="en-US" smtClean="0"/>
              <a:t>10/25/22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946CBE-8E7E-1249-A61D-88EC6C2C39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38729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29809E-A171-FC42-9BB3-8F1678E571C5}" type="datetimeFigureOut">
              <a:rPr lang="en-US" smtClean="0"/>
              <a:t>10/25/22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946CBE-8E7E-1249-A61D-88EC6C2C39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61599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Click to edit Master text styles</a:t>
            </a:r>
          </a:p>
          <a:p>
            <a:pPr lvl="1"/>
            <a:r>
              <a:rPr lang="pl-PL"/>
              <a:t>Second level</a:t>
            </a:r>
          </a:p>
          <a:p>
            <a:pPr lvl="2"/>
            <a:r>
              <a:rPr lang="pl-PL"/>
              <a:t>Third level</a:t>
            </a:r>
          </a:p>
          <a:p>
            <a:pPr lvl="3"/>
            <a:r>
              <a:rPr lang="pl-PL"/>
              <a:t>Fourth level</a:t>
            </a:r>
          </a:p>
          <a:p>
            <a:pPr lvl="4"/>
            <a:r>
              <a:rPr lang="pl-PL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29809E-A171-FC42-9BB3-8F1678E571C5}" type="datetimeFigureOut">
              <a:rPr lang="en-US" smtClean="0"/>
              <a:t>10/25/22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946CBE-8E7E-1249-A61D-88EC6C2C39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40894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29809E-A171-FC42-9BB3-8F1678E571C5}" type="datetimeFigureOut">
              <a:rPr lang="en-US" smtClean="0"/>
              <a:t>10/25/22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946CBE-8E7E-1249-A61D-88EC6C2C39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28944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Click to edit Master text styles</a:t>
            </a:r>
          </a:p>
          <a:p>
            <a:pPr lvl="1"/>
            <a:r>
              <a:rPr lang="pl-PL"/>
              <a:t>Second level</a:t>
            </a:r>
          </a:p>
          <a:p>
            <a:pPr lvl="2"/>
            <a:r>
              <a:rPr lang="pl-PL"/>
              <a:t>Third level</a:t>
            </a:r>
          </a:p>
          <a:p>
            <a:pPr lvl="3"/>
            <a:r>
              <a:rPr lang="pl-PL"/>
              <a:t>Fourth level</a:t>
            </a:r>
          </a:p>
          <a:p>
            <a:pPr lvl="4"/>
            <a:r>
              <a:rPr lang="pl-PL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29809E-A171-FC42-9BB3-8F1678E571C5}" type="datetimeFigureOut">
              <a:rPr lang="en-US" smtClean="0"/>
              <a:t>10/25/22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946CBE-8E7E-1249-A61D-88EC6C2C39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38057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0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9.vml"/><Relationship Id="rId5" Type="http://schemas.openxmlformats.org/officeDocument/2006/relationships/image" Target="../media/image40.png"/><Relationship Id="rId4" Type="http://schemas.openxmlformats.org/officeDocument/2006/relationships/image" Target="../media/image39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2.emf"/><Relationship Id="rId4" Type="http://schemas.openxmlformats.org/officeDocument/2006/relationships/oleObject" Target="../embeddings/oleObject1.bin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4.emf"/><Relationship Id="rId5" Type="http://schemas.openxmlformats.org/officeDocument/2006/relationships/oleObject" Target="../embeddings/oleObject3.bin"/><Relationship Id="rId4" Type="http://schemas.openxmlformats.org/officeDocument/2006/relationships/image" Target="../media/image3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6.emf"/><Relationship Id="rId5" Type="http://schemas.openxmlformats.org/officeDocument/2006/relationships/oleObject" Target="../embeddings/oleObject5.bin"/><Relationship Id="rId4" Type="http://schemas.openxmlformats.org/officeDocument/2006/relationships/image" Target="../media/image5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8.emf"/><Relationship Id="rId5" Type="http://schemas.openxmlformats.org/officeDocument/2006/relationships/oleObject" Target="../embeddings/oleObject7.bin"/><Relationship Id="rId4" Type="http://schemas.openxmlformats.org/officeDocument/2006/relationships/image" Target="../media/image7.em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emf"/><Relationship Id="rId3" Type="http://schemas.openxmlformats.org/officeDocument/2006/relationships/oleObject" Target="../embeddings/oleObject8.bin"/><Relationship Id="rId7" Type="http://schemas.openxmlformats.org/officeDocument/2006/relationships/oleObject" Target="../embeddings/oleObject10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10.emf"/><Relationship Id="rId5" Type="http://schemas.openxmlformats.org/officeDocument/2006/relationships/oleObject" Target="../embeddings/oleObject9.bin"/><Relationship Id="rId10" Type="http://schemas.openxmlformats.org/officeDocument/2006/relationships/image" Target="../media/image13.png"/><Relationship Id="rId4" Type="http://schemas.openxmlformats.org/officeDocument/2006/relationships/image" Target="../media/image9.emf"/><Relationship Id="rId9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15.emf"/><Relationship Id="rId5" Type="http://schemas.openxmlformats.org/officeDocument/2006/relationships/oleObject" Target="../embeddings/oleObject12.bin"/><Relationship Id="rId4" Type="http://schemas.openxmlformats.org/officeDocument/2006/relationships/image" Target="../media/image14.em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emf"/><Relationship Id="rId3" Type="http://schemas.openxmlformats.org/officeDocument/2006/relationships/oleObject" Target="../embeddings/oleObject13.bin"/><Relationship Id="rId7" Type="http://schemas.openxmlformats.org/officeDocument/2006/relationships/oleObject" Target="../embeddings/oleObject15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17.emf"/><Relationship Id="rId5" Type="http://schemas.openxmlformats.org/officeDocument/2006/relationships/oleObject" Target="../embeddings/oleObject14.bin"/><Relationship Id="rId10" Type="http://schemas.openxmlformats.org/officeDocument/2006/relationships/image" Target="../media/image19.emf"/><Relationship Id="rId4" Type="http://schemas.openxmlformats.org/officeDocument/2006/relationships/image" Target="../media/image16.emf"/><Relationship Id="rId9" Type="http://schemas.openxmlformats.org/officeDocument/2006/relationships/oleObject" Target="../embeddings/oleObject16.bin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emf"/><Relationship Id="rId3" Type="http://schemas.openxmlformats.org/officeDocument/2006/relationships/oleObject" Target="../embeddings/oleObject17.bin"/><Relationship Id="rId7" Type="http://schemas.openxmlformats.org/officeDocument/2006/relationships/oleObject" Target="../embeddings/oleObject19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21.emf"/><Relationship Id="rId5" Type="http://schemas.openxmlformats.org/officeDocument/2006/relationships/oleObject" Target="../embeddings/oleObject18.bin"/><Relationship Id="rId4" Type="http://schemas.openxmlformats.org/officeDocument/2006/relationships/image" Target="../media/image20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416689"/>
            <a:ext cx="7772400" cy="599311"/>
          </a:xfrm>
        </p:spPr>
        <p:txBody>
          <a:bodyPr>
            <a:normAutofit fontScale="90000"/>
          </a:bodyPr>
          <a:lstStyle/>
          <a:p>
            <a:r>
              <a:rPr lang="en-US" dirty="0"/>
              <a:t>Model </a:t>
            </a:r>
            <a:r>
              <a:rPr lang="en-US" dirty="0" err="1"/>
              <a:t>Lopesa</a:t>
            </a:r>
            <a:r>
              <a:rPr lang="en-US" dirty="0"/>
              <a:t> da </a:t>
            </a:r>
            <a:r>
              <a:rPr lang="en-US" dirty="0" err="1"/>
              <a:t>Silvy</a:t>
            </a:r>
            <a:r>
              <a:rPr lang="en-US" dirty="0"/>
              <a:t> – </a:t>
            </a:r>
            <a:r>
              <a:rPr lang="en-US" dirty="0" err="1"/>
              <a:t>opis</a:t>
            </a:r>
            <a:r>
              <a:rPr lang="en-US" dirty="0"/>
              <a:t> </a:t>
            </a:r>
            <a:r>
              <a:rPr lang="en-US" dirty="0" err="1"/>
              <a:t>matematyczny</a:t>
            </a:r>
            <a:r>
              <a:rPr lang="en-US" dirty="0"/>
              <a:t>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85800" y="1568716"/>
            <a:ext cx="5652734" cy="175432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Zmienne</a:t>
            </a:r>
            <a:r>
              <a:rPr lang="en-US" dirty="0"/>
              <a:t> </a:t>
            </a:r>
            <a:r>
              <a:rPr lang="en-US" dirty="0" err="1"/>
              <a:t>modelu</a:t>
            </a:r>
            <a:r>
              <a:rPr lang="en-US" dirty="0"/>
              <a:t>:</a:t>
            </a:r>
          </a:p>
          <a:p>
            <a:r>
              <a:rPr lang="en-US" dirty="0" err="1"/>
              <a:t>V</a:t>
            </a:r>
            <a:r>
              <a:rPr lang="en-US" baseline="-25000" dirty="0" err="1"/>
              <a:t>e</a:t>
            </a:r>
            <a:r>
              <a:rPr lang="en-US" dirty="0"/>
              <a:t>(t) – </a:t>
            </a:r>
            <a:r>
              <a:rPr lang="en-US" dirty="0" err="1"/>
              <a:t>średni</a:t>
            </a:r>
            <a:r>
              <a:rPr lang="en-US" dirty="0"/>
              <a:t> </a:t>
            </a:r>
            <a:r>
              <a:rPr lang="en-US" dirty="0" err="1"/>
              <a:t>potencjał</a:t>
            </a:r>
            <a:r>
              <a:rPr lang="en-US" dirty="0"/>
              <a:t> w </a:t>
            </a:r>
            <a:r>
              <a:rPr lang="en-US" dirty="0" err="1"/>
              <a:t>populacji</a:t>
            </a:r>
            <a:r>
              <a:rPr lang="en-US" dirty="0"/>
              <a:t> </a:t>
            </a:r>
            <a:r>
              <a:rPr lang="en-US" dirty="0" err="1"/>
              <a:t>pobudzającej</a:t>
            </a:r>
            <a:endParaRPr lang="en-US" dirty="0"/>
          </a:p>
          <a:p>
            <a:r>
              <a:rPr lang="en-US" dirty="0"/>
              <a:t>E(t) – </a:t>
            </a:r>
            <a:r>
              <a:rPr lang="en-US" dirty="0" err="1"/>
              <a:t>średnia</a:t>
            </a:r>
            <a:r>
              <a:rPr lang="en-US" dirty="0"/>
              <a:t> </a:t>
            </a:r>
            <a:r>
              <a:rPr lang="en-US" dirty="0" err="1"/>
              <a:t>częstość</a:t>
            </a:r>
            <a:r>
              <a:rPr lang="en-US" dirty="0"/>
              <a:t> </a:t>
            </a:r>
            <a:r>
              <a:rPr lang="en-US" dirty="0" err="1"/>
              <a:t>odpalania</a:t>
            </a:r>
            <a:r>
              <a:rPr lang="en-US" dirty="0"/>
              <a:t> w </a:t>
            </a:r>
            <a:r>
              <a:rPr lang="en-US" dirty="0" err="1"/>
              <a:t>populacji</a:t>
            </a:r>
            <a:r>
              <a:rPr lang="en-US" dirty="0"/>
              <a:t> </a:t>
            </a:r>
            <a:r>
              <a:rPr lang="en-US" dirty="0" err="1"/>
              <a:t>pobudzającej</a:t>
            </a:r>
            <a:endParaRPr lang="en-US" dirty="0"/>
          </a:p>
          <a:p>
            <a:r>
              <a:rPr lang="en-US" dirty="0"/>
              <a:t>V</a:t>
            </a:r>
            <a:r>
              <a:rPr lang="en-US" baseline="-25000" dirty="0"/>
              <a:t>i</a:t>
            </a:r>
            <a:r>
              <a:rPr lang="en-US" dirty="0"/>
              <a:t>(t) – </a:t>
            </a:r>
            <a:r>
              <a:rPr lang="en-US" dirty="0" err="1"/>
              <a:t>średni</a:t>
            </a:r>
            <a:r>
              <a:rPr lang="en-US" dirty="0"/>
              <a:t> </a:t>
            </a:r>
            <a:r>
              <a:rPr lang="en-US" dirty="0" err="1"/>
              <a:t>potencjał</a:t>
            </a:r>
            <a:r>
              <a:rPr lang="en-US" dirty="0"/>
              <a:t> w </a:t>
            </a:r>
            <a:r>
              <a:rPr lang="en-US" dirty="0" err="1"/>
              <a:t>populacji</a:t>
            </a:r>
            <a:r>
              <a:rPr lang="en-US" dirty="0"/>
              <a:t> </a:t>
            </a:r>
            <a:r>
              <a:rPr lang="en-US" dirty="0" err="1"/>
              <a:t>hamującej</a:t>
            </a:r>
            <a:endParaRPr lang="en-US" dirty="0"/>
          </a:p>
          <a:p>
            <a:r>
              <a:rPr lang="en-US" dirty="0"/>
              <a:t>I(t) – </a:t>
            </a:r>
            <a:r>
              <a:rPr lang="en-US" dirty="0" err="1"/>
              <a:t>średnia</a:t>
            </a:r>
            <a:r>
              <a:rPr lang="en-US" dirty="0"/>
              <a:t> </a:t>
            </a:r>
            <a:r>
              <a:rPr lang="en-US" dirty="0" err="1"/>
              <a:t>częstość</a:t>
            </a:r>
            <a:r>
              <a:rPr lang="en-US" dirty="0"/>
              <a:t> </a:t>
            </a:r>
            <a:r>
              <a:rPr lang="en-US" dirty="0" err="1"/>
              <a:t>odpalania</a:t>
            </a:r>
            <a:r>
              <a:rPr lang="en-US" dirty="0"/>
              <a:t> w </a:t>
            </a:r>
            <a:r>
              <a:rPr lang="en-US" dirty="0" err="1"/>
              <a:t>populacji</a:t>
            </a:r>
            <a:r>
              <a:rPr lang="en-US" dirty="0"/>
              <a:t> </a:t>
            </a:r>
            <a:r>
              <a:rPr lang="en-US" dirty="0" err="1"/>
              <a:t>hamującej</a:t>
            </a:r>
            <a:endParaRPr lang="en-US" dirty="0"/>
          </a:p>
          <a:p>
            <a:endParaRPr lang="en-US" dirty="0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55364" y="3642504"/>
            <a:ext cx="4988032" cy="26724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243179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500" y="1003300"/>
            <a:ext cx="8001000" cy="5854700"/>
          </a:xfrm>
          <a:prstGeom prst="rect">
            <a:avLst/>
          </a:prstGeom>
        </p:spPr>
      </p:pic>
      <p:sp>
        <p:nvSpPr>
          <p:cNvPr id="7" name="Title 6"/>
          <p:cNvSpPr>
            <a:spLocks noGrp="1"/>
          </p:cNvSpPr>
          <p:nvPr>
            <p:ph type="ctrTitle"/>
          </p:nvPr>
        </p:nvSpPr>
        <p:spPr>
          <a:xfrm>
            <a:off x="800100" y="141471"/>
            <a:ext cx="7772400" cy="589411"/>
          </a:xfrm>
        </p:spPr>
        <p:txBody>
          <a:bodyPr>
            <a:normAutofit fontScale="90000"/>
          </a:bodyPr>
          <a:lstStyle/>
          <a:p>
            <a:r>
              <a:rPr lang="en-US" dirty="0" err="1"/>
              <a:t>Implementacja</a:t>
            </a:r>
            <a:r>
              <a:rPr lang="en-US" dirty="0"/>
              <a:t> w </a:t>
            </a:r>
            <a:r>
              <a:rPr lang="en-US" dirty="0" err="1"/>
              <a:t>Matlabie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570905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ctrTitle"/>
          </p:nvPr>
        </p:nvSpPr>
        <p:spPr>
          <a:xfrm>
            <a:off x="800100" y="141471"/>
            <a:ext cx="7772400" cy="589411"/>
          </a:xfrm>
        </p:spPr>
        <p:txBody>
          <a:bodyPr>
            <a:normAutofit fontScale="90000"/>
          </a:bodyPr>
          <a:lstStyle/>
          <a:p>
            <a:r>
              <a:rPr lang="en-US" dirty="0" err="1"/>
              <a:t>Gdy</a:t>
            </a:r>
            <a:r>
              <a:rPr lang="en-US" dirty="0"/>
              <a:t> symbolic toolbox </a:t>
            </a:r>
            <a:r>
              <a:rPr lang="en-US" dirty="0" err="1"/>
              <a:t>nie</a:t>
            </a:r>
            <a:r>
              <a:rPr lang="en-US" dirty="0"/>
              <a:t> </a:t>
            </a:r>
            <a:r>
              <a:rPr lang="en-US" dirty="0" err="1"/>
              <a:t>dziala</a:t>
            </a:r>
            <a:r>
              <a:rPr lang="en-US" dirty="0"/>
              <a:t>…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2701" y="1087917"/>
            <a:ext cx="6913032" cy="56430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876165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>
          <a:xfrm>
            <a:off x="781643" y="175106"/>
            <a:ext cx="7772400" cy="829043"/>
          </a:xfrm>
        </p:spPr>
        <p:txBody>
          <a:bodyPr>
            <a:noAutofit/>
          </a:bodyPr>
          <a:lstStyle/>
          <a:p>
            <a:r>
              <a:rPr lang="en-US" sz="3200" dirty="0" err="1"/>
              <a:t>Funkcja</a:t>
            </a:r>
            <a:r>
              <a:rPr lang="en-US" sz="3200" dirty="0"/>
              <a:t> </a:t>
            </a:r>
            <a:r>
              <a:rPr lang="en-US" sz="3200" dirty="0" err="1"/>
              <a:t>przenoszenia</a:t>
            </a:r>
            <a:r>
              <a:rPr lang="en-US" sz="3200" dirty="0"/>
              <a:t> </a:t>
            </a:r>
            <a:r>
              <a:rPr lang="en-US" sz="3200" dirty="0" err="1"/>
              <a:t>modelu</a:t>
            </a:r>
            <a:endParaRPr lang="en-US" sz="3200" dirty="0"/>
          </a:p>
        </p:txBody>
      </p:sp>
      <p:pic>
        <p:nvPicPr>
          <p:cNvPr id="3" name="Obraz 2">
            <a:extLst>
              <a:ext uri="{FF2B5EF4-FFF2-40B4-BE49-F238E27FC236}">
                <a16:creationId xmlns:a16="http://schemas.microsoft.com/office/drawing/2014/main" id="{512F0AD5-2660-EB40-BE04-474F6DCF695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6000" y="1111876"/>
            <a:ext cx="7112000" cy="533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120724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>
          <a:xfrm>
            <a:off x="781643" y="175106"/>
            <a:ext cx="7772400" cy="829043"/>
          </a:xfrm>
        </p:spPr>
        <p:txBody>
          <a:bodyPr>
            <a:noAutofit/>
          </a:bodyPr>
          <a:lstStyle/>
          <a:p>
            <a:r>
              <a:rPr lang="en-US" sz="3200" dirty="0" err="1"/>
              <a:t>Funkcja</a:t>
            </a:r>
            <a:r>
              <a:rPr lang="en-US" sz="3200" dirty="0"/>
              <a:t> </a:t>
            </a:r>
            <a:r>
              <a:rPr lang="en-US" sz="3200" dirty="0" err="1"/>
              <a:t>przenoszenia</a:t>
            </a:r>
            <a:r>
              <a:rPr lang="en-US" sz="3200" dirty="0"/>
              <a:t> </a:t>
            </a:r>
            <a:r>
              <a:rPr lang="en-US" sz="3200" dirty="0" err="1"/>
              <a:t>modelu</a:t>
            </a:r>
            <a:r>
              <a:rPr lang="en-US" sz="3200" dirty="0"/>
              <a:t> </a:t>
            </a:r>
            <a:r>
              <a:rPr lang="en-US" sz="3200" dirty="0" err="1"/>
              <a:t>i</a:t>
            </a:r>
            <a:r>
              <a:rPr lang="en-US" sz="3200" dirty="0"/>
              <a:t> </a:t>
            </a:r>
            <a:r>
              <a:rPr lang="en-US" sz="3200" dirty="0" err="1"/>
              <a:t>widmo</a:t>
            </a:r>
            <a:r>
              <a:rPr lang="en-US" sz="3200" dirty="0"/>
              <a:t> </a:t>
            </a:r>
            <a:r>
              <a:rPr lang="en-US" sz="3200" dirty="0" err="1"/>
              <a:t>mocy</a:t>
            </a:r>
            <a:r>
              <a:rPr lang="en-US" sz="3200" dirty="0"/>
              <a:t> </a:t>
            </a:r>
            <a:r>
              <a:rPr lang="en-US" sz="3200" dirty="0" err="1"/>
              <a:t>sygnału</a:t>
            </a:r>
            <a:endParaRPr lang="en-US" sz="3200" dirty="0"/>
          </a:p>
        </p:txBody>
      </p:sp>
      <p:pic>
        <p:nvPicPr>
          <p:cNvPr id="2" name="Obraz 1">
            <a:extLst>
              <a:ext uri="{FF2B5EF4-FFF2-40B4-BE49-F238E27FC236}">
                <a16:creationId xmlns:a16="http://schemas.microsoft.com/office/drawing/2014/main" id="{E347A7C6-B343-1842-AFD7-C178BC9AF1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6000" y="1202029"/>
            <a:ext cx="7112000" cy="533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380017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EAA34B98-00D8-F14F-BA87-997B9908072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5800" y="0"/>
            <a:ext cx="7772400" cy="599896"/>
          </a:xfrm>
        </p:spPr>
        <p:txBody>
          <a:bodyPr>
            <a:normAutofit/>
          </a:bodyPr>
          <a:lstStyle/>
          <a:p>
            <a:r>
              <a:rPr lang="en-US" sz="3200" dirty="0" err="1"/>
              <a:t>Implementacja</a:t>
            </a:r>
            <a:r>
              <a:rPr lang="en-US" sz="3200" dirty="0"/>
              <a:t> w </a:t>
            </a:r>
            <a:r>
              <a:rPr lang="en-US" sz="3200" dirty="0" err="1"/>
              <a:t>Matlabie</a:t>
            </a:r>
            <a:endParaRPr lang="en-US" sz="3200" dirty="0"/>
          </a:p>
        </p:txBody>
      </p:sp>
      <p:pic>
        <p:nvPicPr>
          <p:cNvPr id="8" name="Obraz 7">
            <a:extLst>
              <a:ext uri="{FF2B5EF4-FFF2-40B4-BE49-F238E27FC236}">
                <a16:creationId xmlns:a16="http://schemas.microsoft.com/office/drawing/2014/main" id="{219B459E-9987-8C44-9427-5CADB6075F4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6104" y="698500"/>
            <a:ext cx="8013700" cy="6159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536117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>
            <a:extLst>
              <a:ext uri="{FF2B5EF4-FFF2-40B4-BE49-F238E27FC236}">
                <a16:creationId xmlns:a16="http://schemas.microsoft.com/office/drawing/2014/main" id="{A2B257B6-8C2F-E046-9356-4BB6D9DF9B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5217" y="3220"/>
            <a:ext cx="633356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020989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>
          <a:xfrm>
            <a:off x="781643" y="175106"/>
            <a:ext cx="7772400" cy="829043"/>
          </a:xfrm>
        </p:spPr>
        <p:txBody>
          <a:bodyPr>
            <a:noAutofit/>
          </a:bodyPr>
          <a:lstStyle/>
          <a:p>
            <a:r>
              <a:rPr lang="en-US" sz="3200" dirty="0"/>
              <a:t>EEG </a:t>
            </a:r>
            <a:r>
              <a:rPr lang="en-US" sz="3200" dirty="0" err="1"/>
              <a:t>jako</a:t>
            </a:r>
            <a:r>
              <a:rPr lang="en-US" sz="3200" dirty="0"/>
              <a:t> </a:t>
            </a:r>
            <a:r>
              <a:rPr lang="en-US" sz="3200" dirty="0" err="1"/>
              <a:t>filtrowany</a:t>
            </a:r>
            <a:r>
              <a:rPr lang="en-US" sz="3200" dirty="0"/>
              <a:t> </a:t>
            </a:r>
            <a:r>
              <a:rPr lang="en-US" sz="3200" dirty="0" err="1"/>
              <a:t>szum</a:t>
            </a:r>
            <a:endParaRPr lang="en-US" sz="32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3083" y="2348361"/>
            <a:ext cx="3628171" cy="173640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37272" y="2001282"/>
            <a:ext cx="3621920" cy="208348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51696" y="1085387"/>
            <a:ext cx="870427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 </a:t>
            </a:r>
            <a:r>
              <a:rPr lang="en-US" dirty="0" err="1"/>
              <a:t>skali</a:t>
            </a:r>
            <a:r>
              <a:rPr lang="en-US" dirty="0"/>
              <a:t> </a:t>
            </a:r>
            <a:r>
              <a:rPr lang="en-US" dirty="0" err="1"/>
              <a:t>makroskopowej</a:t>
            </a:r>
            <a:r>
              <a:rPr lang="en-US" dirty="0"/>
              <a:t> EEG </a:t>
            </a:r>
            <a:r>
              <a:rPr lang="en-US" dirty="0" err="1"/>
              <a:t>mozna</a:t>
            </a:r>
            <a:r>
              <a:rPr lang="en-US" dirty="0"/>
              <a:t> </a:t>
            </a:r>
            <a:r>
              <a:rPr lang="en-US" dirty="0" err="1"/>
              <a:t>traktować</a:t>
            </a:r>
            <a:r>
              <a:rPr lang="en-US" dirty="0"/>
              <a:t> </a:t>
            </a:r>
            <a:r>
              <a:rPr lang="en-US" dirty="0" err="1"/>
              <a:t>jako</a:t>
            </a:r>
            <a:r>
              <a:rPr lang="en-US" dirty="0"/>
              <a:t> </a:t>
            </a:r>
            <a:r>
              <a:rPr lang="en-US" dirty="0" err="1"/>
              <a:t>biały</a:t>
            </a:r>
            <a:r>
              <a:rPr lang="en-US" dirty="0"/>
              <a:t>, </a:t>
            </a:r>
            <a:r>
              <a:rPr lang="en-US" dirty="0" err="1"/>
              <a:t>gaussowski</a:t>
            </a:r>
            <a:r>
              <a:rPr lang="en-US" dirty="0"/>
              <a:t>, </a:t>
            </a:r>
            <a:r>
              <a:rPr lang="en-US" dirty="0" err="1"/>
              <a:t>filtrowany</a:t>
            </a:r>
            <a:r>
              <a:rPr lang="en-US" dirty="0"/>
              <a:t> </a:t>
            </a:r>
            <a:r>
              <a:rPr lang="en-US" dirty="0" err="1"/>
              <a:t>szum</a:t>
            </a:r>
            <a:r>
              <a:rPr lang="en-US" dirty="0"/>
              <a:t>.</a:t>
            </a:r>
          </a:p>
          <a:p>
            <a:r>
              <a:rPr lang="en-US" dirty="0" err="1"/>
              <a:t>Zarówno</a:t>
            </a:r>
            <a:r>
              <a:rPr lang="en-US" dirty="0"/>
              <a:t> </a:t>
            </a:r>
            <a:r>
              <a:rPr lang="en-US" dirty="0" err="1"/>
              <a:t>generatorem</a:t>
            </a:r>
            <a:r>
              <a:rPr lang="en-US" dirty="0"/>
              <a:t>, </a:t>
            </a:r>
            <a:r>
              <a:rPr lang="en-US" dirty="0" err="1"/>
              <a:t>jak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filtrem</a:t>
            </a:r>
            <a:r>
              <a:rPr lang="en-US" dirty="0"/>
              <a:t>, </a:t>
            </a:r>
            <a:r>
              <a:rPr lang="en-US" dirty="0" err="1"/>
              <a:t>szumu</a:t>
            </a:r>
            <a:r>
              <a:rPr lang="en-US" dirty="0"/>
              <a:t> </a:t>
            </a:r>
            <a:r>
              <a:rPr lang="en-US" dirty="0" err="1"/>
              <a:t>są</a:t>
            </a:r>
            <a:r>
              <a:rPr lang="en-US" dirty="0"/>
              <a:t> </a:t>
            </a:r>
            <a:r>
              <a:rPr lang="en-US" dirty="0" err="1"/>
              <a:t>procesy</a:t>
            </a:r>
            <a:r>
              <a:rPr lang="en-US" dirty="0"/>
              <a:t> </a:t>
            </a:r>
            <a:r>
              <a:rPr lang="en-US" dirty="0" err="1"/>
              <a:t>zachodzące</a:t>
            </a:r>
            <a:r>
              <a:rPr lang="en-US" dirty="0"/>
              <a:t> w </a:t>
            </a:r>
            <a:r>
              <a:rPr lang="en-US" dirty="0" err="1"/>
              <a:t>sieciach</a:t>
            </a:r>
            <a:r>
              <a:rPr lang="en-US" dirty="0"/>
              <a:t> </a:t>
            </a:r>
            <a:r>
              <a:rPr lang="en-US" dirty="0" err="1"/>
              <a:t>neuronalnych</a:t>
            </a:r>
            <a:r>
              <a:rPr lang="en-US" dirty="0"/>
              <a:t>.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858054" y="6190078"/>
            <a:ext cx="635302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*Le Van </a:t>
            </a:r>
            <a:r>
              <a:rPr lang="en-US" sz="1200" dirty="0" err="1"/>
              <a:t>Quyen</a:t>
            </a:r>
            <a:r>
              <a:rPr lang="en-US" sz="1200" dirty="0"/>
              <a:t>, M. (2011). The </a:t>
            </a:r>
            <a:r>
              <a:rPr lang="en-US" sz="1200" dirty="0" err="1"/>
              <a:t>brainweb</a:t>
            </a:r>
            <a:r>
              <a:rPr lang="en-US" sz="1200" dirty="0"/>
              <a:t> of cross-scale interactions. </a:t>
            </a:r>
            <a:r>
              <a:rPr lang="en-US" sz="1200" i="1" dirty="0"/>
              <a:t>New Ideas Psychol.</a:t>
            </a:r>
            <a:r>
              <a:rPr lang="en-US" sz="1200" dirty="0"/>
              <a:t> 29, 57–63.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061259" y="2163695"/>
            <a:ext cx="2996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*</a:t>
            </a:r>
          </a:p>
        </p:txBody>
      </p:sp>
      <p:sp>
        <p:nvSpPr>
          <p:cNvPr id="10" name="Rectangle 9"/>
          <p:cNvSpPr/>
          <p:nvPr/>
        </p:nvSpPr>
        <p:spPr>
          <a:xfrm>
            <a:off x="3272048" y="4861943"/>
            <a:ext cx="961021" cy="560654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noFill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933483" y="4861943"/>
            <a:ext cx="961021" cy="560654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noFill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5377141" y="4873384"/>
            <a:ext cx="961021" cy="560654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noFill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33483" y="4853110"/>
            <a:ext cx="954728" cy="569487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52134" y="4873384"/>
            <a:ext cx="799120" cy="549213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1807635" y="4483778"/>
            <a:ext cx="11704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Biały</a:t>
            </a:r>
            <a:r>
              <a:rPr lang="en-US" dirty="0"/>
              <a:t> </a:t>
            </a:r>
            <a:r>
              <a:rPr lang="en-US" dirty="0" err="1"/>
              <a:t>szum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3146200" y="4483198"/>
            <a:ext cx="12875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Liniowy</a:t>
            </a:r>
            <a:r>
              <a:rPr lang="en-US" dirty="0"/>
              <a:t> </a:t>
            </a:r>
            <a:r>
              <a:rPr lang="en-US" dirty="0" err="1"/>
              <a:t>filtr</a:t>
            </a: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5548753" y="4504052"/>
            <a:ext cx="5557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EEG</a:t>
            </a:r>
          </a:p>
        </p:txBody>
      </p:sp>
      <p:cxnSp>
        <p:nvCxnSpPr>
          <p:cNvPr id="21" name="Straight Connector 20"/>
          <p:cNvCxnSpPr>
            <a:endCxn id="10" idx="1"/>
          </p:cNvCxnSpPr>
          <p:nvPr/>
        </p:nvCxnSpPr>
        <p:spPr>
          <a:xfrm flipV="1">
            <a:off x="2888211" y="5142270"/>
            <a:ext cx="383837" cy="2529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3" name="Straight Connector 22"/>
          <p:cNvCxnSpPr>
            <a:endCxn id="12" idx="1"/>
          </p:cNvCxnSpPr>
          <p:nvPr/>
        </p:nvCxnSpPr>
        <p:spPr>
          <a:xfrm>
            <a:off x="4245353" y="5147329"/>
            <a:ext cx="1131788" cy="6382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2" name="Picture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377141" y="4873384"/>
            <a:ext cx="961021" cy="5492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371028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>
          <a:xfrm>
            <a:off x="781643" y="175106"/>
            <a:ext cx="7772400" cy="829043"/>
          </a:xfrm>
        </p:spPr>
        <p:txBody>
          <a:bodyPr>
            <a:noAutofit/>
          </a:bodyPr>
          <a:lstStyle/>
          <a:p>
            <a:r>
              <a:rPr lang="en-US" sz="3200" dirty="0"/>
              <a:t>EEG </a:t>
            </a:r>
            <a:r>
              <a:rPr lang="en-US" sz="3200" dirty="0" err="1"/>
              <a:t>jako</a:t>
            </a:r>
            <a:r>
              <a:rPr lang="en-US" sz="3200" dirty="0"/>
              <a:t> </a:t>
            </a:r>
            <a:r>
              <a:rPr lang="en-US" sz="3200" dirty="0" err="1"/>
              <a:t>nieliniowa</a:t>
            </a:r>
            <a:r>
              <a:rPr lang="en-US" sz="3200" dirty="0"/>
              <a:t> </a:t>
            </a:r>
            <a:r>
              <a:rPr lang="en-US" sz="3200" dirty="0" err="1"/>
              <a:t>oscylacja</a:t>
            </a:r>
            <a:r>
              <a:rPr lang="en-US" sz="3200" dirty="0"/>
              <a:t>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51696" y="1085387"/>
            <a:ext cx="867329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Wybrane</a:t>
            </a:r>
            <a:r>
              <a:rPr lang="en-US" dirty="0"/>
              <a:t> </a:t>
            </a:r>
            <a:r>
              <a:rPr lang="en-US" dirty="0" err="1"/>
              <a:t>zapisy</a:t>
            </a:r>
            <a:r>
              <a:rPr lang="en-US" dirty="0"/>
              <a:t> EEG </a:t>
            </a:r>
            <a:r>
              <a:rPr lang="en-US" dirty="0" err="1"/>
              <a:t>można</a:t>
            </a:r>
            <a:r>
              <a:rPr lang="en-US" dirty="0"/>
              <a:t> </a:t>
            </a:r>
            <a:r>
              <a:rPr lang="en-US" dirty="0" err="1"/>
              <a:t>traktować</a:t>
            </a:r>
            <a:r>
              <a:rPr lang="en-US" dirty="0"/>
              <a:t> </a:t>
            </a:r>
            <a:r>
              <a:rPr lang="en-US" dirty="0" err="1"/>
              <a:t>jako</a:t>
            </a:r>
            <a:r>
              <a:rPr lang="en-US" dirty="0"/>
              <a:t> </a:t>
            </a:r>
            <a:r>
              <a:rPr lang="en-US" dirty="0" err="1"/>
              <a:t>oscylację</a:t>
            </a:r>
            <a:r>
              <a:rPr lang="en-US" dirty="0"/>
              <a:t> </a:t>
            </a:r>
            <a:r>
              <a:rPr lang="en-US" dirty="0" err="1"/>
              <a:t>generowaną</a:t>
            </a:r>
            <a:r>
              <a:rPr lang="en-US" dirty="0"/>
              <a:t> </a:t>
            </a:r>
            <a:r>
              <a:rPr lang="en-US" dirty="0" err="1"/>
              <a:t>przez</a:t>
            </a:r>
            <a:r>
              <a:rPr lang="en-US" dirty="0"/>
              <a:t> </a:t>
            </a:r>
            <a:r>
              <a:rPr lang="en-US" dirty="0" err="1"/>
              <a:t>nieliniowy</a:t>
            </a:r>
            <a:r>
              <a:rPr lang="en-US" dirty="0"/>
              <a:t> </a:t>
            </a:r>
            <a:r>
              <a:rPr lang="en-US" dirty="0" err="1"/>
              <a:t>układ</a:t>
            </a:r>
            <a:r>
              <a:rPr lang="en-US" dirty="0"/>
              <a:t> </a:t>
            </a:r>
            <a:r>
              <a:rPr lang="en-US" dirty="0" err="1"/>
              <a:t>dynamiczny</a:t>
            </a:r>
            <a:r>
              <a:rPr lang="en-US" dirty="0"/>
              <a:t> </a:t>
            </a:r>
            <a:r>
              <a:rPr lang="en-US" dirty="0" err="1"/>
              <a:t>posiadający</a:t>
            </a:r>
            <a:r>
              <a:rPr lang="en-US" dirty="0"/>
              <a:t> </a:t>
            </a:r>
            <a:r>
              <a:rPr lang="en-US" dirty="0" err="1"/>
              <a:t>atraktor</a:t>
            </a:r>
            <a:r>
              <a:rPr lang="en-US" dirty="0"/>
              <a:t> w </a:t>
            </a:r>
            <a:r>
              <a:rPr lang="en-US" dirty="0" err="1"/>
              <a:t>postaci</a:t>
            </a:r>
            <a:r>
              <a:rPr lang="en-US" dirty="0"/>
              <a:t> </a:t>
            </a:r>
            <a:r>
              <a:rPr lang="en-US" dirty="0" err="1"/>
              <a:t>cyklu</a:t>
            </a:r>
            <a:r>
              <a:rPr lang="en-US" dirty="0"/>
              <a:t> </a:t>
            </a:r>
            <a:r>
              <a:rPr lang="en-US" dirty="0" err="1"/>
              <a:t>granicznego</a:t>
            </a:r>
            <a:r>
              <a:rPr lang="en-US" dirty="0"/>
              <a:t>. </a:t>
            </a:r>
            <a:r>
              <a:rPr lang="en-US" dirty="0" err="1"/>
              <a:t>Układ</a:t>
            </a:r>
            <a:r>
              <a:rPr lang="en-US" dirty="0"/>
              <a:t> </a:t>
            </a:r>
            <a:r>
              <a:rPr lang="en-US" dirty="0" err="1"/>
              <a:t>generuje</a:t>
            </a:r>
            <a:r>
              <a:rPr lang="en-US" dirty="0"/>
              <a:t> </a:t>
            </a:r>
            <a:r>
              <a:rPr lang="en-US" dirty="0" err="1"/>
              <a:t>oscylacje</a:t>
            </a:r>
            <a:r>
              <a:rPr lang="en-US" dirty="0"/>
              <a:t> </a:t>
            </a:r>
            <a:r>
              <a:rPr lang="en-US" dirty="0" err="1"/>
              <a:t>również</a:t>
            </a:r>
            <a:r>
              <a:rPr lang="en-US" dirty="0"/>
              <a:t> w </a:t>
            </a:r>
            <a:r>
              <a:rPr lang="en-US" dirty="0" err="1"/>
              <a:t>przypadku</a:t>
            </a:r>
            <a:r>
              <a:rPr lang="en-US" dirty="0"/>
              <a:t> </a:t>
            </a:r>
            <a:r>
              <a:rPr lang="en-US" dirty="0" err="1"/>
              <a:t>braku</a:t>
            </a:r>
            <a:r>
              <a:rPr lang="en-US" dirty="0"/>
              <a:t> </a:t>
            </a:r>
            <a:r>
              <a:rPr lang="en-US" dirty="0" err="1"/>
              <a:t>wejściowego</a:t>
            </a:r>
            <a:r>
              <a:rPr lang="en-US" dirty="0"/>
              <a:t> </a:t>
            </a:r>
            <a:r>
              <a:rPr lang="en-US" dirty="0" err="1"/>
              <a:t>szumu</a:t>
            </a:r>
            <a:r>
              <a:rPr lang="en-US" dirty="0"/>
              <a:t>.</a:t>
            </a:r>
          </a:p>
        </p:txBody>
      </p:sp>
      <p:sp>
        <p:nvSpPr>
          <p:cNvPr id="10" name="Rectangle 9"/>
          <p:cNvSpPr/>
          <p:nvPr/>
        </p:nvSpPr>
        <p:spPr>
          <a:xfrm>
            <a:off x="3353863" y="3212373"/>
            <a:ext cx="961021" cy="560654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noFill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015298" y="3212373"/>
            <a:ext cx="961021" cy="560654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noFill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5458956" y="3223814"/>
            <a:ext cx="961021" cy="560654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noFill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15298" y="3203540"/>
            <a:ext cx="954728" cy="569487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1889450" y="2834208"/>
            <a:ext cx="11704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Biały</a:t>
            </a:r>
            <a:r>
              <a:rPr lang="en-US" dirty="0"/>
              <a:t> </a:t>
            </a:r>
            <a:r>
              <a:rPr lang="en-US" dirty="0" err="1"/>
              <a:t>szum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3212128" y="2289043"/>
            <a:ext cx="129419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err="1"/>
              <a:t>Nieliniowy</a:t>
            </a:r>
            <a:r>
              <a:rPr lang="en-US" dirty="0"/>
              <a:t> </a:t>
            </a:r>
          </a:p>
          <a:p>
            <a:pPr algn="ctr"/>
            <a:r>
              <a:rPr lang="en-US" dirty="0" err="1"/>
              <a:t>układ</a:t>
            </a:r>
            <a:endParaRPr lang="en-US" dirty="0"/>
          </a:p>
          <a:p>
            <a:pPr algn="ctr"/>
            <a:r>
              <a:rPr lang="en-US" dirty="0" err="1"/>
              <a:t>dynamiczny</a:t>
            </a: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5630568" y="2854482"/>
            <a:ext cx="5557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EEG</a:t>
            </a:r>
          </a:p>
        </p:txBody>
      </p:sp>
      <p:cxnSp>
        <p:nvCxnSpPr>
          <p:cNvPr id="21" name="Straight Connector 20"/>
          <p:cNvCxnSpPr>
            <a:endCxn id="10" idx="1"/>
          </p:cNvCxnSpPr>
          <p:nvPr/>
        </p:nvCxnSpPr>
        <p:spPr>
          <a:xfrm flipV="1">
            <a:off x="2970026" y="3492700"/>
            <a:ext cx="383837" cy="2529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4327168" y="3497759"/>
            <a:ext cx="1131788" cy="6382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25" name="Picture 2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58956" y="3276468"/>
            <a:ext cx="961021" cy="508000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22120" y="3238676"/>
            <a:ext cx="651722" cy="530929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3353863" y="4386759"/>
            <a:ext cx="961021" cy="560654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noFill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5458956" y="4398200"/>
            <a:ext cx="961021" cy="560654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noFill/>
            </a:endParaRPr>
          </a:p>
        </p:txBody>
      </p:sp>
      <p:cxnSp>
        <p:nvCxnSpPr>
          <p:cNvPr id="22" name="Straight Connector 21"/>
          <p:cNvCxnSpPr/>
          <p:nvPr/>
        </p:nvCxnSpPr>
        <p:spPr>
          <a:xfrm>
            <a:off x="4327168" y="4672145"/>
            <a:ext cx="1131788" cy="6382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26" name="Picture 2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22120" y="4413062"/>
            <a:ext cx="651722" cy="53092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58956" y="4464050"/>
            <a:ext cx="961021" cy="4799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69291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>
          <a:xfrm>
            <a:off x="792131" y="4698"/>
            <a:ext cx="7772400" cy="700797"/>
          </a:xfrm>
        </p:spPr>
        <p:txBody>
          <a:bodyPr>
            <a:noAutofit/>
          </a:bodyPr>
          <a:lstStyle/>
          <a:p>
            <a:r>
              <a:rPr lang="en-US" sz="3200" dirty="0" err="1"/>
              <a:t>Liniowy</a:t>
            </a:r>
            <a:r>
              <a:rPr lang="en-US" sz="3200" dirty="0"/>
              <a:t> </a:t>
            </a:r>
            <a:r>
              <a:rPr lang="en-US" sz="3200" dirty="0" err="1"/>
              <a:t>i</a:t>
            </a:r>
            <a:r>
              <a:rPr lang="en-US" sz="3200" dirty="0"/>
              <a:t> </a:t>
            </a:r>
            <a:r>
              <a:rPr lang="en-US" sz="3200" dirty="0" err="1"/>
              <a:t>nieliniowy</a:t>
            </a:r>
            <a:r>
              <a:rPr lang="en-US" sz="3200" dirty="0"/>
              <a:t> </a:t>
            </a:r>
            <a:r>
              <a:rPr lang="en-US" sz="3200" dirty="0" err="1"/>
              <a:t>rytm</a:t>
            </a:r>
            <a:r>
              <a:rPr lang="en-US" sz="3200" dirty="0"/>
              <a:t> </a:t>
            </a:r>
            <a:r>
              <a:rPr lang="en-US" sz="3200" dirty="0" err="1"/>
              <a:t>alfa</a:t>
            </a:r>
            <a:endParaRPr lang="en-US" sz="32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1643" y="2036944"/>
            <a:ext cx="3491461" cy="424924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85191" y="2152453"/>
            <a:ext cx="3307108" cy="412721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750431" y="1783121"/>
            <a:ext cx="14157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Eksperyment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6235195" y="1768488"/>
            <a:ext cx="7928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Model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858054" y="6315939"/>
            <a:ext cx="79140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err="1"/>
              <a:t>Stam</a:t>
            </a:r>
            <a:r>
              <a:rPr lang="en-US" sz="1200" dirty="0"/>
              <a:t> C., </a:t>
            </a:r>
            <a:r>
              <a:rPr lang="en-US" sz="1200" dirty="0" err="1"/>
              <a:t>Pijn</a:t>
            </a:r>
            <a:r>
              <a:rPr lang="en-US" sz="1200" dirty="0"/>
              <a:t> J.P., Suffczynski P. and Lopes da Silva F. H. Dynamics of the human alpha rhythm: evidence for non-linearity? </a:t>
            </a:r>
            <a:r>
              <a:rPr lang="en-US" sz="1200" i="1" dirty="0" err="1"/>
              <a:t>Clin</a:t>
            </a:r>
            <a:r>
              <a:rPr lang="en-US" sz="1200" i="1" dirty="0"/>
              <a:t>. </a:t>
            </a:r>
            <a:r>
              <a:rPr lang="en-US" sz="1200" i="1" dirty="0" err="1"/>
              <a:t>Neurophysiol</a:t>
            </a:r>
            <a:r>
              <a:rPr lang="en-US" sz="1200" i="1" dirty="0"/>
              <a:t>.</a:t>
            </a:r>
            <a:r>
              <a:rPr lang="en-US" sz="1200" dirty="0"/>
              <a:t> 110: 1801-1813, 1999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868542" y="847734"/>
            <a:ext cx="791407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Wyniki</a:t>
            </a:r>
            <a:r>
              <a:rPr lang="en-US" dirty="0"/>
              <a:t> </a:t>
            </a:r>
            <a:r>
              <a:rPr lang="en-US" dirty="0" err="1"/>
              <a:t>eksperymentalne</a:t>
            </a:r>
            <a:r>
              <a:rPr lang="en-US" dirty="0"/>
              <a:t>: 480 </a:t>
            </a:r>
            <a:r>
              <a:rPr lang="en-US" dirty="0" err="1"/>
              <a:t>zapisow</a:t>
            </a:r>
            <a:r>
              <a:rPr lang="en-US" dirty="0"/>
              <a:t>, 60 </a:t>
            </a:r>
            <a:r>
              <a:rPr lang="en-US" dirty="0" err="1"/>
              <a:t>osob</a:t>
            </a:r>
            <a:r>
              <a:rPr lang="en-US" dirty="0"/>
              <a:t>, 2 </a:t>
            </a:r>
            <a:r>
              <a:rPr lang="en-US" dirty="0" err="1"/>
              <a:t>kanaly</a:t>
            </a:r>
            <a:r>
              <a:rPr lang="en-US" dirty="0"/>
              <a:t>, 4 </a:t>
            </a:r>
            <a:r>
              <a:rPr lang="en-US" dirty="0" err="1"/>
              <a:t>zapisy</a:t>
            </a:r>
            <a:r>
              <a:rPr lang="en-US" dirty="0"/>
              <a:t>. 98.75% </a:t>
            </a:r>
            <a:r>
              <a:rPr lang="en-US" dirty="0" err="1"/>
              <a:t>sygnałów</a:t>
            </a:r>
            <a:r>
              <a:rPr lang="en-US" dirty="0"/>
              <a:t> </a:t>
            </a:r>
            <a:r>
              <a:rPr lang="en-US" dirty="0" err="1"/>
              <a:t>alfa</a:t>
            </a:r>
            <a:r>
              <a:rPr lang="en-US" dirty="0"/>
              <a:t> </a:t>
            </a:r>
            <a:r>
              <a:rPr lang="en-US" dirty="0" err="1"/>
              <a:t>reprezentuje</a:t>
            </a:r>
            <a:r>
              <a:rPr lang="en-US" dirty="0"/>
              <a:t> </a:t>
            </a:r>
            <a:r>
              <a:rPr lang="en-US" dirty="0" err="1"/>
              <a:t>filtrowany</a:t>
            </a:r>
            <a:r>
              <a:rPr lang="en-US" dirty="0"/>
              <a:t> </a:t>
            </a:r>
            <a:r>
              <a:rPr lang="en-US" dirty="0" err="1"/>
              <a:t>szum</a:t>
            </a:r>
            <a:r>
              <a:rPr lang="en-US" dirty="0"/>
              <a:t>. </a:t>
            </a:r>
            <a:r>
              <a:rPr lang="en-US" dirty="0" err="1"/>
              <a:t>Nieliniowy</a:t>
            </a:r>
            <a:r>
              <a:rPr lang="en-US" dirty="0"/>
              <a:t> </a:t>
            </a:r>
            <a:r>
              <a:rPr lang="en-US" dirty="0" err="1"/>
              <a:t>cykl</a:t>
            </a:r>
            <a:r>
              <a:rPr lang="en-US" dirty="0"/>
              <a:t> </a:t>
            </a:r>
            <a:r>
              <a:rPr lang="en-US" dirty="0" err="1"/>
              <a:t>graniczny</a:t>
            </a:r>
            <a:r>
              <a:rPr lang="en-US" dirty="0"/>
              <a:t> </a:t>
            </a:r>
            <a:r>
              <a:rPr lang="en-US" dirty="0" err="1"/>
              <a:t>występuje</a:t>
            </a:r>
            <a:r>
              <a:rPr lang="en-US" dirty="0"/>
              <a:t> w 1.25% </a:t>
            </a:r>
            <a:r>
              <a:rPr lang="en-US" dirty="0" err="1"/>
              <a:t>zapisów</a:t>
            </a:r>
            <a:r>
              <a:rPr lang="en-US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397699262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ctrTitle"/>
          </p:nvPr>
        </p:nvSpPr>
        <p:spPr>
          <a:xfrm>
            <a:off x="800100" y="141471"/>
            <a:ext cx="7772400" cy="589411"/>
          </a:xfrm>
        </p:spPr>
        <p:txBody>
          <a:bodyPr>
            <a:normAutofit fontScale="90000"/>
          </a:bodyPr>
          <a:lstStyle/>
          <a:p>
            <a:r>
              <a:rPr lang="en-US" dirty="0" err="1"/>
              <a:t>Czestość</a:t>
            </a:r>
            <a:r>
              <a:rPr lang="en-US" dirty="0"/>
              <a:t> </a:t>
            </a:r>
            <a:r>
              <a:rPr lang="en-US" dirty="0" err="1"/>
              <a:t>cyklu</a:t>
            </a:r>
            <a:r>
              <a:rPr lang="en-US" dirty="0"/>
              <a:t> </a:t>
            </a:r>
            <a:r>
              <a:rPr lang="en-US" dirty="0" err="1"/>
              <a:t>granicznego</a:t>
            </a:r>
            <a:r>
              <a:rPr lang="en-US" dirty="0"/>
              <a:t> </a:t>
            </a:r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50873588"/>
              </p:ext>
            </p:extLst>
          </p:nvPr>
        </p:nvGraphicFramePr>
        <p:xfrm>
          <a:off x="3176588" y="1633538"/>
          <a:ext cx="2806700" cy="581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5" name="Equation" r:id="rId3" imgW="2095500" imgH="431800" progId="Equation.3">
                  <p:embed/>
                </p:oleObj>
              </mc:Choice>
              <mc:Fallback>
                <p:oleObj name="Equation" r:id="rId3" imgW="2095500" imgH="4318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176588" y="1633538"/>
                        <a:ext cx="2806700" cy="5810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1291514" y="965200"/>
            <a:ext cx="46022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Czestość</a:t>
            </a:r>
            <a:r>
              <a:rPr lang="en-US" dirty="0"/>
              <a:t> </a:t>
            </a:r>
            <a:r>
              <a:rPr lang="en-US" dirty="0" err="1"/>
              <a:t>cyklu</a:t>
            </a:r>
            <a:r>
              <a:rPr lang="en-US" dirty="0"/>
              <a:t> </a:t>
            </a:r>
            <a:r>
              <a:rPr lang="en-US" dirty="0" err="1"/>
              <a:t>granicznego</a:t>
            </a:r>
            <a:r>
              <a:rPr lang="en-US" dirty="0"/>
              <a:t> </a:t>
            </a:r>
            <a:r>
              <a:rPr lang="en-US" dirty="0" err="1"/>
              <a:t>wyraża</a:t>
            </a:r>
            <a:r>
              <a:rPr lang="en-US" dirty="0"/>
              <a:t> </a:t>
            </a:r>
            <a:r>
              <a:rPr lang="en-US" dirty="0" err="1"/>
              <a:t>sie</a:t>
            </a:r>
            <a:r>
              <a:rPr lang="en-US" dirty="0"/>
              <a:t> </a:t>
            </a:r>
            <a:r>
              <a:rPr lang="en-US" dirty="0" err="1"/>
              <a:t>wzorem</a:t>
            </a:r>
            <a:r>
              <a:rPr lang="en-US" dirty="0"/>
              <a:t>: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291514" y="2210859"/>
            <a:ext cx="13311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Sprawdźmy</a:t>
            </a:r>
            <a:r>
              <a:rPr lang="en-US" dirty="0"/>
              <a:t>:</a:t>
            </a:r>
          </a:p>
        </p:txBody>
      </p:sp>
      <p:pic>
        <p:nvPicPr>
          <p:cNvPr id="10" name="Picture 9" descr="Zrzut ekranu 2017-10-10 (godz. 16.54.44)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1514" y="2858532"/>
            <a:ext cx="7403753" cy="291627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291514" y="5774802"/>
            <a:ext cx="691588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Wykonując</a:t>
            </a:r>
            <a:r>
              <a:rPr lang="en-US" dirty="0"/>
              <a:t> </a:t>
            </a:r>
            <a:r>
              <a:rPr lang="en-US" dirty="0" err="1"/>
              <a:t>skrypt</a:t>
            </a:r>
            <a:r>
              <a:rPr lang="en-US" dirty="0"/>
              <a:t> </a:t>
            </a:r>
            <a:r>
              <a:rPr lang="en-US" dirty="0" err="1"/>
              <a:t>dla</a:t>
            </a:r>
            <a:r>
              <a:rPr lang="en-US" dirty="0"/>
              <a:t> </a:t>
            </a:r>
            <a:r>
              <a:rPr lang="en-US" dirty="0" err="1"/>
              <a:t>parametrow</a:t>
            </a:r>
            <a:r>
              <a:rPr lang="en-US" dirty="0"/>
              <a:t> </a:t>
            </a:r>
            <a:r>
              <a:rPr lang="en-US" dirty="0" err="1"/>
              <a:t>modelu</a:t>
            </a:r>
            <a:r>
              <a:rPr lang="en-US" dirty="0"/>
              <a:t> </a:t>
            </a:r>
            <a:r>
              <a:rPr lang="en-US" dirty="0" err="1"/>
              <a:t>alfa</a:t>
            </a:r>
            <a:r>
              <a:rPr lang="en-US" dirty="0"/>
              <a:t> </a:t>
            </a:r>
            <a:r>
              <a:rPr lang="en-US" dirty="0" err="1"/>
              <a:t>otrzymujemy</a:t>
            </a:r>
            <a:r>
              <a:rPr lang="en-US" dirty="0"/>
              <a:t> f = 11.3 Hz.</a:t>
            </a:r>
          </a:p>
          <a:p>
            <a:endParaRPr lang="en-US" dirty="0"/>
          </a:p>
          <a:p>
            <a:r>
              <a:rPr lang="en-US" dirty="0"/>
              <a:t>Co </a:t>
            </a:r>
            <a:r>
              <a:rPr lang="en-US" dirty="0" err="1"/>
              <a:t>dostaniemy</a:t>
            </a:r>
            <a:r>
              <a:rPr lang="en-US" dirty="0"/>
              <a:t>, </a:t>
            </a:r>
            <a:r>
              <a:rPr lang="en-US" dirty="0" err="1"/>
              <a:t>gdy</a:t>
            </a:r>
            <a:r>
              <a:rPr lang="en-US" dirty="0"/>
              <a:t> </a:t>
            </a:r>
            <a:r>
              <a:rPr lang="en-US" dirty="0" err="1"/>
              <a:t>podwoimy</a:t>
            </a:r>
            <a:r>
              <a:rPr lang="en-US" dirty="0"/>
              <a:t> </a:t>
            </a:r>
            <a:r>
              <a:rPr lang="en-US" dirty="0" err="1"/>
              <a:t>wszystkie</a:t>
            </a:r>
            <a:r>
              <a:rPr lang="en-US" dirty="0"/>
              <a:t> </a:t>
            </a:r>
            <a:r>
              <a:rPr lang="en-US" dirty="0" err="1"/>
              <a:t>stałe</a:t>
            </a:r>
            <a:r>
              <a:rPr lang="en-US" dirty="0"/>
              <a:t> </a:t>
            </a:r>
            <a:r>
              <a:rPr lang="en-US" dirty="0" err="1"/>
              <a:t>narastania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zaniku</a:t>
            </a:r>
            <a:r>
              <a:rPr lang="en-US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7338876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416689"/>
            <a:ext cx="7772400" cy="599311"/>
          </a:xfrm>
        </p:spPr>
        <p:txBody>
          <a:bodyPr>
            <a:normAutofit fontScale="90000"/>
          </a:bodyPr>
          <a:lstStyle/>
          <a:p>
            <a:r>
              <a:rPr lang="en-US" dirty="0"/>
              <a:t>Model </a:t>
            </a:r>
            <a:r>
              <a:rPr lang="en-US" dirty="0" err="1"/>
              <a:t>Lopesa</a:t>
            </a:r>
            <a:r>
              <a:rPr lang="en-US" dirty="0"/>
              <a:t> da </a:t>
            </a:r>
            <a:r>
              <a:rPr lang="en-US" dirty="0" err="1"/>
              <a:t>Silvy</a:t>
            </a:r>
            <a:r>
              <a:rPr lang="en-US" dirty="0"/>
              <a:t> – </a:t>
            </a:r>
            <a:r>
              <a:rPr lang="en-US" dirty="0" err="1"/>
              <a:t>opis</a:t>
            </a:r>
            <a:r>
              <a:rPr lang="en-US" dirty="0"/>
              <a:t> </a:t>
            </a:r>
            <a:r>
              <a:rPr lang="en-US" dirty="0" err="1"/>
              <a:t>matematyczny</a:t>
            </a:r>
            <a:r>
              <a:rPr lang="en-US" dirty="0"/>
              <a:t>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85800" y="1568716"/>
            <a:ext cx="41012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Model </a:t>
            </a:r>
            <a:r>
              <a:rPr lang="en-US" dirty="0" err="1"/>
              <a:t>opisuje</a:t>
            </a:r>
            <a:r>
              <a:rPr lang="en-US" dirty="0"/>
              <a:t> </a:t>
            </a:r>
            <a:r>
              <a:rPr lang="en-US" dirty="0" err="1"/>
              <a:t>następujący</a:t>
            </a:r>
            <a:r>
              <a:rPr lang="en-US" dirty="0"/>
              <a:t> </a:t>
            </a:r>
            <a:r>
              <a:rPr lang="en-US" dirty="0" err="1"/>
              <a:t>układ</a:t>
            </a:r>
            <a:r>
              <a:rPr lang="en-US" dirty="0"/>
              <a:t> </a:t>
            </a:r>
            <a:r>
              <a:rPr lang="en-US" dirty="0" err="1"/>
              <a:t>równań</a:t>
            </a:r>
            <a:r>
              <a:rPr lang="en-US" dirty="0"/>
              <a:t>:</a:t>
            </a: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56188" y="2632984"/>
            <a:ext cx="3852001" cy="2063824"/>
          </a:xfrm>
          <a:prstGeom prst="rect">
            <a:avLst/>
          </a:prstGeom>
        </p:spPr>
      </p:pic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73651127"/>
              </p:ext>
            </p:extLst>
          </p:nvPr>
        </p:nvGraphicFramePr>
        <p:xfrm>
          <a:off x="685800" y="2129755"/>
          <a:ext cx="4370388" cy="2438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23" name="Equation" r:id="rId4" imgW="2832100" imgH="1574800" progId="Equation.3">
                  <p:embed/>
                </p:oleObj>
              </mc:Choice>
              <mc:Fallback>
                <p:oleObj name="Equation" r:id="rId4" imgW="2832100" imgH="15748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685800" y="2129755"/>
                        <a:ext cx="4370388" cy="2438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599017" y="4744734"/>
            <a:ext cx="71522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gdzie</a:t>
            </a:r>
            <a:r>
              <a:rPr lang="en-US" dirty="0"/>
              <a:t> </a:t>
            </a:r>
            <a:r>
              <a:rPr lang="en-US" i="1" dirty="0" err="1"/>
              <a:t>f</a:t>
            </a:r>
            <a:r>
              <a:rPr lang="en-US" i="1" baseline="-25000" dirty="0" err="1"/>
              <a:t>e,i</a:t>
            </a:r>
            <a:r>
              <a:rPr lang="en-US" dirty="0"/>
              <a:t>  - </a:t>
            </a:r>
            <a:r>
              <a:rPr lang="en-US" dirty="0" err="1"/>
              <a:t>funkcje</a:t>
            </a:r>
            <a:r>
              <a:rPr lang="en-US" dirty="0"/>
              <a:t> </a:t>
            </a:r>
            <a:r>
              <a:rPr lang="en-US" dirty="0" err="1"/>
              <a:t>sigmoidalne</a:t>
            </a:r>
            <a:r>
              <a:rPr lang="en-US" dirty="0"/>
              <a:t> </a:t>
            </a:r>
            <a:r>
              <a:rPr lang="en-US" dirty="0" err="1"/>
              <a:t>opisujące</a:t>
            </a:r>
            <a:r>
              <a:rPr lang="en-US" dirty="0"/>
              <a:t>  </a:t>
            </a:r>
            <a:r>
              <a:rPr lang="en-US" dirty="0" err="1"/>
              <a:t>związek</a:t>
            </a:r>
            <a:r>
              <a:rPr lang="en-US" dirty="0"/>
              <a:t> </a:t>
            </a:r>
            <a:r>
              <a:rPr lang="en-US" dirty="0" err="1"/>
              <a:t>pomiędzy</a:t>
            </a:r>
            <a:r>
              <a:rPr lang="en-US" dirty="0"/>
              <a:t> </a:t>
            </a:r>
            <a:r>
              <a:rPr lang="en-US" dirty="0" err="1"/>
              <a:t>częstością</a:t>
            </a:r>
            <a:r>
              <a:rPr lang="en-US" dirty="0"/>
              <a:t> </a:t>
            </a:r>
            <a:r>
              <a:rPr lang="en-US" dirty="0" err="1"/>
              <a:t>odpalania</a:t>
            </a:r>
            <a:r>
              <a:rPr lang="en-US" dirty="0"/>
              <a:t>, a </a:t>
            </a:r>
            <a:r>
              <a:rPr lang="en-US" dirty="0" err="1"/>
              <a:t>potencjałami</a:t>
            </a:r>
            <a:r>
              <a:rPr lang="en-US" dirty="0"/>
              <a:t> </a:t>
            </a:r>
            <a:r>
              <a:rPr lang="en-US" dirty="0" err="1"/>
              <a:t>błonowymi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6404467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416689"/>
            <a:ext cx="7772400" cy="599311"/>
          </a:xfrm>
        </p:spPr>
        <p:txBody>
          <a:bodyPr>
            <a:normAutofit fontScale="90000"/>
          </a:bodyPr>
          <a:lstStyle/>
          <a:p>
            <a:r>
              <a:rPr lang="en-US" dirty="0"/>
              <a:t>Model </a:t>
            </a:r>
            <a:r>
              <a:rPr lang="en-US" dirty="0" err="1"/>
              <a:t>Lopesa</a:t>
            </a:r>
            <a:r>
              <a:rPr lang="en-US" dirty="0"/>
              <a:t> da </a:t>
            </a:r>
            <a:r>
              <a:rPr lang="en-US" dirty="0" err="1"/>
              <a:t>Silvy</a:t>
            </a:r>
            <a:r>
              <a:rPr lang="en-US" dirty="0"/>
              <a:t> – </a:t>
            </a:r>
            <a:r>
              <a:rPr lang="en-US" dirty="0" err="1"/>
              <a:t>opis</a:t>
            </a:r>
            <a:r>
              <a:rPr lang="en-US" dirty="0"/>
              <a:t> </a:t>
            </a:r>
            <a:r>
              <a:rPr lang="en-US" dirty="0" err="1"/>
              <a:t>matematyczny</a:t>
            </a:r>
            <a:r>
              <a:rPr lang="en-US" dirty="0"/>
              <a:t>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85800" y="1568716"/>
            <a:ext cx="822238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Znajdźmy</a:t>
            </a:r>
            <a:r>
              <a:rPr lang="en-US" dirty="0"/>
              <a:t> </a:t>
            </a:r>
            <a:r>
              <a:rPr lang="en-US" dirty="0" err="1"/>
              <a:t>punkty</a:t>
            </a:r>
            <a:r>
              <a:rPr lang="en-US" dirty="0"/>
              <a:t> </a:t>
            </a:r>
            <a:r>
              <a:rPr lang="en-US" dirty="0" err="1"/>
              <a:t>stacjonarne</a:t>
            </a:r>
            <a:r>
              <a:rPr lang="en-US" dirty="0"/>
              <a:t> </a:t>
            </a:r>
            <a:r>
              <a:rPr lang="en-US" dirty="0" err="1"/>
              <a:t>dla</a:t>
            </a:r>
            <a:r>
              <a:rPr lang="en-US" dirty="0"/>
              <a:t> </a:t>
            </a:r>
            <a:r>
              <a:rPr lang="en-US" dirty="0" err="1"/>
              <a:t>tego</a:t>
            </a:r>
            <a:r>
              <a:rPr lang="en-US" dirty="0"/>
              <a:t> </a:t>
            </a:r>
            <a:r>
              <a:rPr lang="en-US" dirty="0" err="1"/>
              <a:t>modelu</a:t>
            </a:r>
            <a:r>
              <a:rPr lang="en-US" dirty="0"/>
              <a:t>. W </a:t>
            </a:r>
            <a:r>
              <a:rPr lang="en-US" dirty="0" err="1"/>
              <a:t>tym</a:t>
            </a:r>
            <a:r>
              <a:rPr lang="en-US" dirty="0"/>
              <a:t> </a:t>
            </a:r>
            <a:r>
              <a:rPr lang="en-US" dirty="0" err="1"/>
              <a:t>celu</a:t>
            </a:r>
            <a:r>
              <a:rPr lang="en-US" dirty="0"/>
              <a:t> </a:t>
            </a:r>
            <a:r>
              <a:rPr lang="en-US" dirty="0" err="1"/>
              <a:t>zakładamy</a:t>
            </a:r>
            <a:r>
              <a:rPr lang="en-US" dirty="0"/>
              <a:t>, </a:t>
            </a:r>
            <a:r>
              <a:rPr lang="en-US" dirty="0" err="1"/>
              <a:t>że</a:t>
            </a:r>
            <a:r>
              <a:rPr lang="en-US" dirty="0"/>
              <a:t> </a:t>
            </a:r>
            <a:r>
              <a:rPr lang="en-US" dirty="0" err="1"/>
              <a:t>zmienne</a:t>
            </a:r>
            <a:r>
              <a:rPr lang="en-US" dirty="0"/>
              <a:t> </a:t>
            </a:r>
            <a:r>
              <a:rPr lang="en-US" dirty="0" err="1"/>
              <a:t>przyjmują</a:t>
            </a:r>
            <a:r>
              <a:rPr lang="en-US" dirty="0"/>
              <a:t> </a:t>
            </a:r>
            <a:r>
              <a:rPr lang="en-US" dirty="0" err="1"/>
              <a:t>wartości</a:t>
            </a:r>
            <a:r>
              <a:rPr lang="en-US" dirty="0"/>
              <a:t> </a:t>
            </a:r>
            <a:r>
              <a:rPr lang="en-US" dirty="0" err="1"/>
              <a:t>stałe</a:t>
            </a:r>
            <a:r>
              <a:rPr lang="en-US" dirty="0"/>
              <a:t>, a </a:t>
            </a:r>
            <a:r>
              <a:rPr lang="en-US" dirty="0" err="1"/>
              <a:t>wejście</a:t>
            </a:r>
            <a:r>
              <a:rPr lang="en-US" dirty="0"/>
              <a:t> </a:t>
            </a:r>
            <a:r>
              <a:rPr lang="en-US" dirty="0" err="1"/>
              <a:t>zachowuje</a:t>
            </a:r>
            <a:r>
              <a:rPr lang="en-US" dirty="0"/>
              <a:t> </a:t>
            </a:r>
            <a:r>
              <a:rPr lang="en-US" dirty="0" err="1"/>
              <a:t>się</a:t>
            </a:r>
            <a:r>
              <a:rPr lang="en-US" dirty="0"/>
              <a:t> </a:t>
            </a:r>
            <a:r>
              <a:rPr lang="en-US" dirty="0" err="1"/>
              <a:t>stacjonarnie</a:t>
            </a:r>
            <a:r>
              <a:rPr lang="en-US" dirty="0"/>
              <a:t>. </a:t>
            </a:r>
            <a:r>
              <a:rPr lang="en-US" dirty="0" err="1"/>
              <a:t>Punkty</a:t>
            </a:r>
            <a:r>
              <a:rPr lang="en-US" dirty="0"/>
              <a:t> </a:t>
            </a:r>
            <a:r>
              <a:rPr lang="en-US" dirty="0" err="1"/>
              <a:t>stacjonarne</a:t>
            </a:r>
            <a:r>
              <a:rPr lang="en-US" dirty="0"/>
              <a:t> </a:t>
            </a:r>
            <a:r>
              <a:rPr lang="en-US" dirty="0" err="1"/>
              <a:t>oznaczamy</a:t>
            </a:r>
            <a:r>
              <a:rPr lang="en-US" dirty="0"/>
              <a:t> </a:t>
            </a:r>
            <a:r>
              <a:rPr lang="en-US" dirty="0" err="1"/>
              <a:t>przez</a:t>
            </a:r>
            <a:r>
              <a:rPr lang="en-US" dirty="0"/>
              <a:t> </a:t>
            </a:r>
            <a:r>
              <a:rPr lang="en-US" dirty="0" err="1"/>
              <a:t>nazwę</a:t>
            </a:r>
            <a:r>
              <a:rPr lang="en-US" dirty="0"/>
              <a:t> </a:t>
            </a:r>
            <a:r>
              <a:rPr lang="en-US" dirty="0" err="1"/>
              <a:t>zmiennej</a:t>
            </a:r>
            <a:r>
              <a:rPr lang="en-US" dirty="0"/>
              <a:t> z </a:t>
            </a:r>
            <a:r>
              <a:rPr lang="en-US" dirty="0" err="1"/>
              <a:t>kreską</a:t>
            </a:r>
            <a:r>
              <a:rPr lang="en-US" dirty="0"/>
              <a:t> </a:t>
            </a:r>
            <a:r>
              <a:rPr lang="en-US" dirty="0" err="1"/>
              <a:t>poziomą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górze</a:t>
            </a:r>
            <a:r>
              <a:rPr lang="en-US" dirty="0"/>
              <a:t>.</a:t>
            </a:r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17359155"/>
              </p:ext>
            </p:extLst>
          </p:nvPr>
        </p:nvGraphicFramePr>
        <p:xfrm>
          <a:off x="3208338" y="2599912"/>
          <a:ext cx="2998787" cy="2222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91" name="Equation" r:id="rId3" imgW="1943100" imgH="1435100" progId="Equation.3">
                  <p:embed/>
                </p:oleObj>
              </mc:Choice>
              <mc:Fallback>
                <p:oleObj name="Equation" r:id="rId3" imgW="1943100" imgH="14351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208338" y="2599912"/>
                        <a:ext cx="2998787" cy="2222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685800" y="5044837"/>
            <a:ext cx="27226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Wprowadzając</a:t>
            </a:r>
            <a:r>
              <a:rPr lang="en-US" dirty="0"/>
              <a:t> </a:t>
            </a:r>
            <a:r>
              <a:rPr lang="en-US" dirty="0" err="1"/>
              <a:t>oznaczenia</a:t>
            </a:r>
            <a:r>
              <a:rPr lang="en-US" dirty="0"/>
              <a:t>:</a:t>
            </a:r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0530133"/>
              </p:ext>
            </p:extLst>
          </p:nvPr>
        </p:nvGraphicFramePr>
        <p:xfrm>
          <a:off x="3208338" y="5414169"/>
          <a:ext cx="1528763" cy="14144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92" name="Equation" r:id="rId5" imgW="990600" imgH="914400" progId="Equation.3">
                  <p:embed/>
                </p:oleObj>
              </mc:Choice>
              <mc:Fallback>
                <p:oleObj name="Equation" r:id="rId5" imgW="990600" imgH="9144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3208338" y="5414169"/>
                        <a:ext cx="1528763" cy="14144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2833716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416689"/>
            <a:ext cx="7772400" cy="599311"/>
          </a:xfrm>
        </p:spPr>
        <p:txBody>
          <a:bodyPr>
            <a:normAutofit fontScale="90000"/>
          </a:bodyPr>
          <a:lstStyle/>
          <a:p>
            <a:r>
              <a:rPr lang="en-US" dirty="0"/>
              <a:t>Model </a:t>
            </a:r>
            <a:r>
              <a:rPr lang="en-US" dirty="0" err="1"/>
              <a:t>Lopesa</a:t>
            </a:r>
            <a:r>
              <a:rPr lang="en-US" dirty="0"/>
              <a:t> da </a:t>
            </a:r>
            <a:r>
              <a:rPr lang="en-US" dirty="0" err="1"/>
              <a:t>Silvy</a:t>
            </a:r>
            <a:r>
              <a:rPr lang="en-US" dirty="0"/>
              <a:t> – </a:t>
            </a:r>
            <a:r>
              <a:rPr lang="en-US" dirty="0" err="1"/>
              <a:t>opis</a:t>
            </a:r>
            <a:r>
              <a:rPr lang="en-US" dirty="0"/>
              <a:t> </a:t>
            </a:r>
            <a:r>
              <a:rPr lang="en-US" dirty="0" err="1"/>
              <a:t>matematyczny</a:t>
            </a:r>
            <a:r>
              <a:rPr lang="en-US" dirty="0"/>
              <a:t>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85800" y="1568716"/>
            <a:ext cx="82223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Dostajemy</a:t>
            </a:r>
            <a:r>
              <a:rPr lang="en-US" dirty="0"/>
              <a:t>:</a:t>
            </a:r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06561112"/>
              </p:ext>
            </p:extLst>
          </p:nvPr>
        </p:nvGraphicFramePr>
        <p:xfrm>
          <a:off x="3894138" y="1838136"/>
          <a:ext cx="1625600" cy="15541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514" name="Equation" r:id="rId3" imgW="1054100" imgH="1003300" progId="Equation.3">
                  <p:embed/>
                </p:oleObj>
              </mc:Choice>
              <mc:Fallback>
                <p:oleObj name="Equation" r:id="rId3" imgW="1054100" imgH="10033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894138" y="1838136"/>
                        <a:ext cx="1625600" cy="15541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685800" y="3547537"/>
            <a:ext cx="804361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Zbadajmy</a:t>
            </a:r>
            <a:r>
              <a:rPr lang="en-US" dirty="0"/>
              <a:t> </a:t>
            </a:r>
            <a:r>
              <a:rPr lang="en-US" dirty="0" err="1"/>
              <a:t>własności</a:t>
            </a:r>
            <a:r>
              <a:rPr lang="en-US" dirty="0"/>
              <a:t> </a:t>
            </a:r>
            <a:r>
              <a:rPr lang="en-US" dirty="0" err="1"/>
              <a:t>modelu</a:t>
            </a:r>
            <a:r>
              <a:rPr lang="en-US" dirty="0"/>
              <a:t> w </a:t>
            </a:r>
            <a:r>
              <a:rPr lang="en-US" dirty="0" err="1"/>
              <a:t>punktach</a:t>
            </a:r>
            <a:r>
              <a:rPr lang="en-US" dirty="0"/>
              <a:t> </a:t>
            </a:r>
            <a:r>
              <a:rPr lang="en-US" dirty="0" err="1"/>
              <a:t>stacjonarnych</a:t>
            </a:r>
            <a:r>
              <a:rPr lang="en-US" dirty="0"/>
              <a:t>. W </a:t>
            </a:r>
            <a:r>
              <a:rPr lang="en-US" dirty="0" err="1"/>
              <a:t>tym</a:t>
            </a:r>
            <a:r>
              <a:rPr lang="en-US" dirty="0"/>
              <a:t> </a:t>
            </a:r>
            <a:r>
              <a:rPr lang="en-US" dirty="0" err="1"/>
              <a:t>celu</a:t>
            </a:r>
            <a:r>
              <a:rPr lang="en-US" dirty="0"/>
              <a:t> </a:t>
            </a:r>
            <a:r>
              <a:rPr lang="en-US" dirty="0" err="1"/>
              <a:t>załóżmy</a:t>
            </a:r>
            <a:r>
              <a:rPr lang="en-US" dirty="0"/>
              <a:t>, </a:t>
            </a:r>
            <a:r>
              <a:rPr lang="en-US" dirty="0" err="1"/>
              <a:t>że</a:t>
            </a:r>
            <a:r>
              <a:rPr lang="en-US" dirty="0"/>
              <a:t> </a:t>
            </a:r>
            <a:r>
              <a:rPr lang="en-US" dirty="0" err="1"/>
              <a:t>wejścia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zmienne</a:t>
            </a:r>
            <a:r>
              <a:rPr lang="en-US" dirty="0"/>
              <a:t> </a:t>
            </a:r>
            <a:r>
              <a:rPr lang="en-US" dirty="0" err="1"/>
              <a:t>mają</a:t>
            </a:r>
            <a:r>
              <a:rPr lang="en-US" dirty="0"/>
              <a:t> </a:t>
            </a:r>
            <a:r>
              <a:rPr lang="en-US" dirty="0" err="1"/>
              <a:t>małe</a:t>
            </a:r>
            <a:r>
              <a:rPr lang="en-US" dirty="0"/>
              <a:t> </a:t>
            </a:r>
            <a:r>
              <a:rPr lang="en-US" dirty="0" err="1"/>
              <a:t>losowe</a:t>
            </a:r>
            <a:r>
              <a:rPr lang="en-US" dirty="0"/>
              <a:t> </a:t>
            </a:r>
            <a:r>
              <a:rPr lang="en-US" dirty="0" err="1"/>
              <a:t>odchylenia</a:t>
            </a:r>
            <a:r>
              <a:rPr lang="en-US" dirty="0"/>
              <a:t> od </a:t>
            </a:r>
            <a:r>
              <a:rPr lang="en-US" dirty="0" err="1"/>
              <a:t>swoich</a:t>
            </a:r>
            <a:r>
              <a:rPr lang="en-US" dirty="0"/>
              <a:t> </a:t>
            </a:r>
            <a:r>
              <a:rPr lang="en-US" dirty="0" err="1"/>
              <a:t>średnich</a:t>
            </a:r>
            <a:r>
              <a:rPr lang="en-US" dirty="0"/>
              <a:t>. W </a:t>
            </a:r>
            <a:r>
              <a:rPr lang="en-US" dirty="0" err="1"/>
              <a:t>celu</a:t>
            </a:r>
            <a:r>
              <a:rPr lang="en-US" dirty="0"/>
              <a:t> </a:t>
            </a:r>
            <a:r>
              <a:rPr lang="en-US" dirty="0" err="1"/>
              <a:t>opisu</a:t>
            </a:r>
            <a:r>
              <a:rPr lang="en-US" dirty="0"/>
              <a:t> </a:t>
            </a:r>
            <a:r>
              <a:rPr lang="en-US" dirty="0" err="1"/>
              <a:t>tych</a:t>
            </a:r>
            <a:r>
              <a:rPr lang="en-US" dirty="0"/>
              <a:t> </a:t>
            </a:r>
            <a:r>
              <a:rPr lang="en-US" dirty="0" err="1"/>
              <a:t>odchyleń</a:t>
            </a:r>
            <a:r>
              <a:rPr lang="en-US" dirty="0"/>
              <a:t> </a:t>
            </a:r>
            <a:r>
              <a:rPr lang="en-US" dirty="0" err="1"/>
              <a:t>wprowadźmy</a:t>
            </a:r>
            <a:r>
              <a:rPr lang="en-US" dirty="0"/>
              <a:t> </a:t>
            </a:r>
            <a:r>
              <a:rPr lang="en-US" dirty="0" err="1"/>
              <a:t>nowe</a:t>
            </a:r>
            <a:r>
              <a:rPr lang="en-US" dirty="0"/>
              <a:t> </a:t>
            </a:r>
            <a:r>
              <a:rPr lang="en-US" dirty="0" err="1"/>
              <a:t>zmienne</a:t>
            </a:r>
            <a:r>
              <a:rPr lang="en-US" dirty="0"/>
              <a:t>: </a:t>
            </a:r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35408489"/>
              </p:ext>
            </p:extLst>
          </p:nvPr>
        </p:nvGraphicFramePr>
        <p:xfrm>
          <a:off x="4084638" y="4693046"/>
          <a:ext cx="1547812" cy="19669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515" name="Equation" r:id="rId5" imgW="1003300" imgH="1270000" progId="Equation.3">
                  <p:embed/>
                </p:oleObj>
              </mc:Choice>
              <mc:Fallback>
                <p:oleObj name="Equation" r:id="rId5" imgW="1003300" imgH="12700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084638" y="4693046"/>
                        <a:ext cx="1547812" cy="19669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786005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416689"/>
            <a:ext cx="7772400" cy="599311"/>
          </a:xfrm>
        </p:spPr>
        <p:txBody>
          <a:bodyPr>
            <a:normAutofit fontScale="90000"/>
          </a:bodyPr>
          <a:lstStyle/>
          <a:p>
            <a:r>
              <a:rPr lang="en-US" dirty="0"/>
              <a:t>Model </a:t>
            </a:r>
            <a:r>
              <a:rPr lang="en-US" dirty="0" err="1"/>
              <a:t>Lopesa</a:t>
            </a:r>
            <a:r>
              <a:rPr lang="en-US" dirty="0"/>
              <a:t> da </a:t>
            </a:r>
            <a:r>
              <a:rPr lang="en-US" dirty="0" err="1"/>
              <a:t>Silvy</a:t>
            </a:r>
            <a:r>
              <a:rPr lang="en-US" dirty="0"/>
              <a:t> – </a:t>
            </a:r>
            <a:r>
              <a:rPr lang="en-US" dirty="0" err="1"/>
              <a:t>opis</a:t>
            </a:r>
            <a:r>
              <a:rPr lang="en-US" dirty="0"/>
              <a:t> </a:t>
            </a:r>
            <a:r>
              <a:rPr lang="en-US" dirty="0" err="1"/>
              <a:t>matematyczny</a:t>
            </a:r>
            <a:r>
              <a:rPr lang="en-US" dirty="0"/>
              <a:t>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85800" y="1384050"/>
            <a:ext cx="82223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Podstawiając</a:t>
            </a:r>
            <a:r>
              <a:rPr lang="en-US" dirty="0"/>
              <a:t> do </a:t>
            </a:r>
            <a:r>
              <a:rPr lang="en-US" dirty="0" err="1"/>
              <a:t>równań</a:t>
            </a:r>
            <a:r>
              <a:rPr lang="en-US" dirty="0"/>
              <a:t> </a:t>
            </a:r>
            <a:r>
              <a:rPr lang="en-US" dirty="0" err="1"/>
              <a:t>modelu</a:t>
            </a:r>
            <a:r>
              <a:rPr lang="en-US" dirty="0"/>
              <a:t> </a:t>
            </a:r>
            <a:r>
              <a:rPr lang="en-US" dirty="0" err="1"/>
              <a:t>dostajemy</a:t>
            </a:r>
            <a:r>
              <a:rPr lang="en-US" dirty="0"/>
              <a:t>:</a:t>
            </a:r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21888188"/>
              </p:ext>
            </p:extLst>
          </p:nvPr>
        </p:nvGraphicFramePr>
        <p:xfrm>
          <a:off x="1686461" y="1915787"/>
          <a:ext cx="5762625" cy="2222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560" name="Equation" r:id="rId3" imgW="3733800" imgH="1435100" progId="Equation.3">
                  <p:embed/>
                </p:oleObj>
              </mc:Choice>
              <mc:Fallback>
                <p:oleObj name="Equation" r:id="rId3" imgW="3733800" imgH="14351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686461" y="1915787"/>
                        <a:ext cx="5762625" cy="2222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685800" y="4158003"/>
            <a:ext cx="82223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Korzystając</a:t>
            </a:r>
            <a:r>
              <a:rPr lang="en-US" dirty="0"/>
              <a:t> z </a:t>
            </a:r>
            <a:r>
              <a:rPr lang="en-US" dirty="0" err="1"/>
              <a:t>równań</a:t>
            </a:r>
            <a:r>
              <a:rPr lang="en-US" dirty="0"/>
              <a:t> </a:t>
            </a:r>
            <a:r>
              <a:rPr lang="en-US" dirty="0" err="1"/>
              <a:t>wartości</a:t>
            </a:r>
            <a:r>
              <a:rPr lang="en-US" dirty="0"/>
              <a:t> </a:t>
            </a:r>
            <a:r>
              <a:rPr lang="en-US" dirty="0" err="1"/>
              <a:t>stałych</a:t>
            </a:r>
            <a:r>
              <a:rPr lang="en-US" dirty="0"/>
              <a:t> w </a:t>
            </a:r>
            <a:r>
              <a:rPr lang="en-US" dirty="0" err="1"/>
              <a:t>dwóch</a:t>
            </a:r>
            <a:r>
              <a:rPr lang="en-US" dirty="0"/>
              <a:t> </a:t>
            </a:r>
            <a:r>
              <a:rPr lang="en-US" dirty="0" err="1"/>
              <a:t>pierwszych</a:t>
            </a:r>
            <a:r>
              <a:rPr lang="en-US" dirty="0"/>
              <a:t> </a:t>
            </a:r>
            <a:r>
              <a:rPr lang="en-US" dirty="0" err="1"/>
              <a:t>równaniach</a:t>
            </a:r>
            <a:r>
              <a:rPr lang="en-US" dirty="0"/>
              <a:t>, </a:t>
            </a:r>
            <a:r>
              <a:rPr lang="en-US" dirty="0" err="1"/>
              <a:t>dostajemy</a:t>
            </a:r>
            <a:r>
              <a:rPr lang="en-US" dirty="0"/>
              <a:t>:</a:t>
            </a:r>
          </a:p>
        </p:txBody>
      </p:sp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31467292"/>
              </p:ext>
            </p:extLst>
          </p:nvPr>
        </p:nvGraphicFramePr>
        <p:xfrm>
          <a:off x="2400300" y="4591050"/>
          <a:ext cx="4332288" cy="2222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561" name="Equation" r:id="rId5" imgW="2806700" imgH="1435100" progId="Equation.3">
                  <p:embed/>
                </p:oleObj>
              </mc:Choice>
              <mc:Fallback>
                <p:oleObj name="Equation" r:id="rId5" imgW="2806700" imgH="14351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400300" y="4591050"/>
                        <a:ext cx="4332288" cy="2222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7754152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416689"/>
            <a:ext cx="7772400" cy="599311"/>
          </a:xfrm>
        </p:spPr>
        <p:txBody>
          <a:bodyPr>
            <a:normAutofit fontScale="90000"/>
          </a:bodyPr>
          <a:lstStyle/>
          <a:p>
            <a:r>
              <a:rPr lang="en-US" dirty="0"/>
              <a:t>Model </a:t>
            </a:r>
            <a:r>
              <a:rPr lang="en-US" dirty="0" err="1"/>
              <a:t>Lopesa</a:t>
            </a:r>
            <a:r>
              <a:rPr lang="en-US" dirty="0"/>
              <a:t> da </a:t>
            </a:r>
            <a:r>
              <a:rPr lang="en-US" dirty="0" err="1"/>
              <a:t>Silvy</a:t>
            </a:r>
            <a:r>
              <a:rPr lang="en-US" dirty="0"/>
              <a:t> – </a:t>
            </a:r>
            <a:r>
              <a:rPr lang="en-US" dirty="0" err="1"/>
              <a:t>opis</a:t>
            </a:r>
            <a:r>
              <a:rPr lang="en-US" dirty="0"/>
              <a:t> </a:t>
            </a:r>
            <a:r>
              <a:rPr lang="en-US" dirty="0" err="1"/>
              <a:t>matematyczny</a:t>
            </a:r>
            <a:r>
              <a:rPr lang="en-US" dirty="0"/>
              <a:t>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85800" y="1384050"/>
            <a:ext cx="82223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Rozwińmy</a:t>
            </a:r>
            <a:r>
              <a:rPr lang="en-US" dirty="0"/>
              <a:t> </a:t>
            </a:r>
            <a:r>
              <a:rPr lang="en-US" dirty="0" err="1"/>
              <a:t>funkcje</a:t>
            </a:r>
            <a:r>
              <a:rPr lang="en-US" dirty="0"/>
              <a:t> </a:t>
            </a:r>
            <a:r>
              <a:rPr lang="en-US" i="1" dirty="0"/>
              <a:t>f</a:t>
            </a:r>
            <a:r>
              <a:rPr lang="en-US" dirty="0"/>
              <a:t> w </a:t>
            </a:r>
            <a:r>
              <a:rPr lang="en-US" dirty="0" err="1"/>
              <a:t>szereg</a:t>
            </a:r>
            <a:r>
              <a:rPr lang="en-US" dirty="0"/>
              <a:t> </a:t>
            </a:r>
            <a:r>
              <a:rPr lang="en-US" dirty="0" err="1"/>
              <a:t>Taylora</a:t>
            </a:r>
            <a:r>
              <a:rPr lang="en-US" dirty="0"/>
              <a:t> </a:t>
            </a:r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05897100"/>
              </p:ext>
            </p:extLst>
          </p:nvPr>
        </p:nvGraphicFramePr>
        <p:xfrm>
          <a:off x="2127250" y="1856447"/>
          <a:ext cx="4881563" cy="6080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586" name="Equation" r:id="rId3" imgW="3162300" imgH="393700" progId="Equation.3">
                  <p:embed/>
                </p:oleObj>
              </mc:Choice>
              <mc:Fallback>
                <p:oleObj name="Equation" r:id="rId3" imgW="3162300" imgH="3937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127250" y="1856447"/>
                        <a:ext cx="4881563" cy="6080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36654203"/>
              </p:ext>
            </p:extLst>
          </p:nvPr>
        </p:nvGraphicFramePr>
        <p:xfrm>
          <a:off x="3138488" y="3054351"/>
          <a:ext cx="3078162" cy="3730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587" name="Equation" r:id="rId5" imgW="1993900" imgH="241300" progId="Equation.3">
                  <p:embed/>
                </p:oleObj>
              </mc:Choice>
              <mc:Fallback>
                <p:oleObj name="Equation" r:id="rId5" imgW="1993900" imgH="2413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3138488" y="3054351"/>
                        <a:ext cx="3078162" cy="3730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"/>
          <p:cNvSpPr/>
          <p:nvPr/>
        </p:nvSpPr>
        <p:spPr>
          <a:xfrm>
            <a:off x="722313" y="2464459"/>
            <a:ext cx="760022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zachowajmy</a:t>
            </a:r>
            <a:r>
              <a:rPr lang="en-US" dirty="0"/>
              <a:t> </a:t>
            </a:r>
            <a:r>
              <a:rPr lang="en-US" dirty="0" err="1"/>
              <a:t>jedynie</a:t>
            </a:r>
            <a:r>
              <a:rPr lang="en-US" dirty="0"/>
              <a:t> </a:t>
            </a:r>
            <a:r>
              <a:rPr lang="en-US" dirty="0" err="1"/>
              <a:t>pierwsze</a:t>
            </a:r>
            <a:r>
              <a:rPr lang="en-US" dirty="0"/>
              <a:t> </a:t>
            </a:r>
            <a:r>
              <a:rPr lang="en-US" dirty="0" err="1"/>
              <a:t>dwa</a:t>
            </a:r>
            <a:r>
              <a:rPr lang="en-US" dirty="0"/>
              <a:t> </a:t>
            </a:r>
            <a:r>
              <a:rPr lang="en-US" dirty="0" err="1"/>
              <a:t>wyrazy</a:t>
            </a:r>
            <a:r>
              <a:rPr lang="en-US" dirty="0"/>
              <a:t>, co </a:t>
            </a:r>
            <a:r>
              <a:rPr lang="en-US" dirty="0" err="1"/>
              <a:t>oznacza</a:t>
            </a:r>
            <a:r>
              <a:rPr lang="en-US" dirty="0"/>
              <a:t> </a:t>
            </a:r>
            <a:r>
              <a:rPr lang="en-US" dirty="0" err="1"/>
              <a:t>przyblizenie</a:t>
            </a:r>
            <a:r>
              <a:rPr lang="en-US" dirty="0"/>
              <a:t> </a:t>
            </a:r>
            <a:r>
              <a:rPr lang="en-US" dirty="0" err="1"/>
              <a:t>liniowe</a:t>
            </a:r>
            <a:r>
              <a:rPr lang="en-US" dirty="0"/>
              <a:t>:</a:t>
            </a:r>
          </a:p>
        </p:txBody>
      </p:sp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01467033"/>
              </p:ext>
            </p:extLst>
          </p:nvPr>
        </p:nvGraphicFramePr>
        <p:xfrm>
          <a:off x="3762160" y="3797329"/>
          <a:ext cx="1568450" cy="765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588" name="Equation" r:id="rId7" imgW="1016000" imgH="495300" progId="Equation.3">
                  <p:embed/>
                </p:oleObj>
              </mc:Choice>
              <mc:Fallback>
                <p:oleObj name="Equation" r:id="rId7" imgW="1016000" imgH="4953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3762160" y="3797329"/>
                        <a:ext cx="1568450" cy="7651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744478" y="3427997"/>
            <a:ext cx="17870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Mozemy</a:t>
            </a:r>
            <a:r>
              <a:rPr lang="en-US" dirty="0"/>
              <a:t> </a:t>
            </a:r>
            <a:r>
              <a:rPr lang="en-US" dirty="0" err="1"/>
              <a:t>zapisać</a:t>
            </a:r>
            <a:r>
              <a:rPr lang="en-US" dirty="0"/>
              <a:t>: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44478" y="4591753"/>
            <a:ext cx="78246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Gdzie</a:t>
            </a:r>
            <a:r>
              <a:rPr lang="en-US" dirty="0"/>
              <a:t> </a:t>
            </a:r>
            <a:r>
              <a:rPr lang="en-US" i="1" dirty="0" err="1"/>
              <a:t>q</a:t>
            </a:r>
            <a:r>
              <a:rPr lang="en-US" i="1" baseline="-25000" dirty="0" err="1"/>
              <a:t>e</a:t>
            </a:r>
            <a:r>
              <a:rPr lang="en-US" dirty="0"/>
              <a:t> jest </a:t>
            </a:r>
            <a:r>
              <a:rPr lang="en-US" dirty="0" err="1"/>
              <a:t>nachyleniem</a:t>
            </a:r>
            <a:r>
              <a:rPr lang="en-US" dirty="0"/>
              <a:t> </a:t>
            </a:r>
            <a:r>
              <a:rPr lang="en-US" dirty="0" err="1"/>
              <a:t>funkcji</a:t>
            </a:r>
            <a:r>
              <a:rPr lang="en-US" dirty="0"/>
              <a:t> </a:t>
            </a:r>
            <a:r>
              <a:rPr lang="en-US" i="1" dirty="0" err="1"/>
              <a:t>f</a:t>
            </a:r>
            <a:r>
              <a:rPr lang="en-US" i="1" baseline="-25000" dirty="0" err="1"/>
              <a:t>e</a:t>
            </a:r>
            <a:r>
              <a:rPr lang="en-US" i="1" dirty="0"/>
              <a:t>(V)</a:t>
            </a:r>
            <a:r>
              <a:rPr lang="en-US" dirty="0"/>
              <a:t> w </a:t>
            </a:r>
            <a:r>
              <a:rPr lang="en-US" dirty="0" err="1"/>
              <a:t>punkcie</a:t>
            </a:r>
            <a:r>
              <a:rPr lang="en-US" dirty="0"/>
              <a:t> ‘</a:t>
            </a:r>
            <a:r>
              <a:rPr lang="en-US" dirty="0" err="1"/>
              <a:t>pracy</a:t>
            </a:r>
            <a:r>
              <a:rPr lang="en-US" dirty="0"/>
              <a:t>’,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podobnie</a:t>
            </a:r>
            <a:r>
              <a:rPr lang="en-US" dirty="0"/>
              <a:t> </a:t>
            </a:r>
            <a:r>
              <a:rPr lang="en-US" i="1" dirty="0"/>
              <a:t>q</a:t>
            </a:r>
            <a:r>
              <a:rPr lang="en-US" i="1" baseline="-25000" dirty="0"/>
              <a:t>i</a:t>
            </a:r>
            <a:r>
              <a:rPr lang="en-US" dirty="0"/>
              <a:t>.</a:t>
            </a: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07644" y="5083597"/>
            <a:ext cx="2122488" cy="1591866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705638" y="5083597"/>
            <a:ext cx="2122488" cy="15918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24004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416689"/>
            <a:ext cx="7772400" cy="599311"/>
          </a:xfrm>
        </p:spPr>
        <p:txBody>
          <a:bodyPr>
            <a:normAutofit fontScale="90000"/>
          </a:bodyPr>
          <a:lstStyle/>
          <a:p>
            <a:r>
              <a:rPr lang="en-US" dirty="0"/>
              <a:t>Model </a:t>
            </a:r>
            <a:r>
              <a:rPr lang="en-US" dirty="0" err="1"/>
              <a:t>Lopesa</a:t>
            </a:r>
            <a:r>
              <a:rPr lang="en-US" dirty="0"/>
              <a:t> da </a:t>
            </a:r>
            <a:r>
              <a:rPr lang="en-US" dirty="0" err="1"/>
              <a:t>Silvy</a:t>
            </a:r>
            <a:r>
              <a:rPr lang="en-US" dirty="0"/>
              <a:t> – </a:t>
            </a:r>
            <a:r>
              <a:rPr lang="en-US" dirty="0" err="1"/>
              <a:t>opis</a:t>
            </a:r>
            <a:r>
              <a:rPr lang="en-US" dirty="0"/>
              <a:t> </a:t>
            </a:r>
            <a:r>
              <a:rPr lang="en-US" dirty="0" err="1"/>
              <a:t>matematyczny</a:t>
            </a:r>
            <a:r>
              <a:rPr lang="en-US" dirty="0"/>
              <a:t>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85800" y="1384050"/>
            <a:ext cx="82223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Wracając</a:t>
            </a:r>
            <a:r>
              <a:rPr lang="en-US" dirty="0"/>
              <a:t> do </a:t>
            </a:r>
            <a:r>
              <a:rPr lang="en-US" dirty="0" err="1"/>
              <a:t>równań</a:t>
            </a:r>
            <a:r>
              <a:rPr lang="en-US" dirty="0"/>
              <a:t> </a:t>
            </a:r>
            <a:r>
              <a:rPr lang="en-US" dirty="0" err="1"/>
              <a:t>modelu</a:t>
            </a:r>
            <a:r>
              <a:rPr lang="en-US" dirty="0"/>
              <a:t> </a:t>
            </a:r>
            <a:r>
              <a:rPr lang="en-US" dirty="0" err="1"/>
              <a:t>dostajemy</a:t>
            </a:r>
            <a:r>
              <a:rPr lang="en-US" dirty="0"/>
              <a:t>: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85800" y="4158003"/>
            <a:ext cx="82223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Stosując</a:t>
            </a:r>
            <a:r>
              <a:rPr lang="en-US" dirty="0"/>
              <a:t> </a:t>
            </a:r>
            <a:r>
              <a:rPr lang="en-US" dirty="0" err="1"/>
              <a:t>transformatę</a:t>
            </a:r>
            <a:r>
              <a:rPr lang="en-US" dirty="0"/>
              <a:t> </a:t>
            </a:r>
            <a:r>
              <a:rPr lang="en-US" dirty="0" err="1"/>
              <a:t>Laplace’a</a:t>
            </a:r>
            <a:r>
              <a:rPr lang="en-US" dirty="0"/>
              <a:t> do </a:t>
            </a:r>
            <a:r>
              <a:rPr lang="en-US" dirty="0" err="1"/>
              <a:t>układu</a:t>
            </a:r>
            <a:r>
              <a:rPr lang="en-US" dirty="0"/>
              <a:t> </a:t>
            </a:r>
            <a:r>
              <a:rPr lang="en-US" dirty="0" err="1"/>
              <a:t>równań</a:t>
            </a:r>
            <a:r>
              <a:rPr lang="en-US" dirty="0"/>
              <a:t>, </a:t>
            </a:r>
            <a:r>
              <a:rPr lang="en-US" dirty="0" err="1"/>
              <a:t>dostajemy</a:t>
            </a:r>
            <a:r>
              <a:rPr lang="en-US" dirty="0"/>
              <a:t>:</a:t>
            </a:r>
          </a:p>
        </p:txBody>
      </p:sp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13896721"/>
              </p:ext>
            </p:extLst>
          </p:nvPr>
        </p:nvGraphicFramePr>
        <p:xfrm>
          <a:off x="2400300" y="1820863"/>
          <a:ext cx="4332288" cy="2144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602" name="Equation" r:id="rId3" imgW="2806700" imgH="1384300" progId="Equation.3">
                  <p:embed/>
                </p:oleObj>
              </mc:Choice>
              <mc:Fallback>
                <p:oleObj name="Equation" r:id="rId3" imgW="2806700" imgH="13843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400300" y="1820863"/>
                        <a:ext cx="4332288" cy="21447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3000926"/>
              </p:ext>
            </p:extLst>
          </p:nvPr>
        </p:nvGraphicFramePr>
        <p:xfrm>
          <a:off x="3194050" y="4900613"/>
          <a:ext cx="2744788" cy="1397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603" name="Equation" r:id="rId5" imgW="1778000" imgH="901700" progId="Equation.3">
                  <p:embed/>
                </p:oleObj>
              </mc:Choice>
              <mc:Fallback>
                <p:oleObj name="Equation" r:id="rId5" imgW="1778000" imgH="9017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3194050" y="4900613"/>
                        <a:ext cx="2744788" cy="1397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2323679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416689"/>
            <a:ext cx="7772400" cy="599311"/>
          </a:xfrm>
        </p:spPr>
        <p:txBody>
          <a:bodyPr>
            <a:normAutofit fontScale="90000"/>
          </a:bodyPr>
          <a:lstStyle/>
          <a:p>
            <a:r>
              <a:rPr lang="en-US" dirty="0"/>
              <a:t>Model </a:t>
            </a:r>
            <a:r>
              <a:rPr lang="en-US" dirty="0" err="1"/>
              <a:t>Lopesa</a:t>
            </a:r>
            <a:r>
              <a:rPr lang="en-US" dirty="0"/>
              <a:t> da </a:t>
            </a:r>
            <a:r>
              <a:rPr lang="en-US" dirty="0" err="1"/>
              <a:t>Silvy</a:t>
            </a:r>
            <a:r>
              <a:rPr lang="en-US" dirty="0"/>
              <a:t> – </a:t>
            </a:r>
            <a:r>
              <a:rPr lang="en-US" dirty="0" err="1"/>
              <a:t>opis</a:t>
            </a:r>
            <a:r>
              <a:rPr lang="en-US" dirty="0"/>
              <a:t> </a:t>
            </a:r>
            <a:r>
              <a:rPr lang="en-US" dirty="0" err="1"/>
              <a:t>matematyczny</a:t>
            </a:r>
            <a:r>
              <a:rPr lang="en-US" dirty="0"/>
              <a:t>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85800" y="1384050"/>
            <a:ext cx="82223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Postawiajac</a:t>
            </a:r>
            <a:r>
              <a:rPr lang="en-US" dirty="0"/>
              <a:t> (3) </a:t>
            </a:r>
            <a:r>
              <a:rPr lang="en-US" dirty="0" err="1"/>
              <a:t>i</a:t>
            </a:r>
            <a:r>
              <a:rPr lang="en-US" dirty="0"/>
              <a:t> (4) </a:t>
            </a:r>
            <a:r>
              <a:rPr lang="en-US" dirty="0" err="1"/>
              <a:t>równanie</a:t>
            </a:r>
            <a:r>
              <a:rPr lang="en-US" dirty="0"/>
              <a:t> do (1) </a:t>
            </a:r>
            <a:r>
              <a:rPr lang="en-US" dirty="0" err="1"/>
              <a:t>i</a:t>
            </a:r>
            <a:r>
              <a:rPr lang="en-US" dirty="0"/>
              <a:t> (2) </a:t>
            </a:r>
            <a:r>
              <a:rPr lang="en-US" dirty="0" err="1"/>
              <a:t>dostajemy</a:t>
            </a:r>
            <a:r>
              <a:rPr lang="en-US" dirty="0"/>
              <a:t>: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85800" y="2844673"/>
            <a:ext cx="82223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 </a:t>
            </a:r>
            <a:r>
              <a:rPr lang="en-US" dirty="0" err="1"/>
              <a:t>następnie</a:t>
            </a:r>
            <a:r>
              <a:rPr lang="en-US" dirty="0"/>
              <a:t> </a:t>
            </a:r>
            <a:r>
              <a:rPr lang="en-US" dirty="0" err="1"/>
              <a:t>wyznaczamy</a:t>
            </a:r>
            <a:r>
              <a:rPr lang="en-US" dirty="0"/>
              <a:t> </a:t>
            </a:r>
            <a:r>
              <a:rPr lang="en-US" i="1" dirty="0" err="1"/>
              <a:t>v</a:t>
            </a:r>
            <a:r>
              <a:rPr lang="en-US" i="1" baseline="-25000" dirty="0" err="1"/>
              <a:t>e</a:t>
            </a:r>
            <a:r>
              <a:rPr lang="en-US" i="1" dirty="0"/>
              <a:t>(s)</a:t>
            </a:r>
            <a:r>
              <a:rPr lang="en-US" dirty="0"/>
              <a:t>:</a:t>
            </a:r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00150129"/>
              </p:ext>
            </p:extLst>
          </p:nvPr>
        </p:nvGraphicFramePr>
        <p:xfrm>
          <a:off x="2722563" y="4062413"/>
          <a:ext cx="3586162" cy="333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684" name="Equation" r:id="rId3" imgW="2324100" imgH="215900" progId="Equation.3">
                  <p:embed/>
                </p:oleObj>
              </mc:Choice>
              <mc:Fallback>
                <p:oleObj name="Equation" r:id="rId3" imgW="2324100" imgH="2159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722563" y="4062413"/>
                        <a:ext cx="3586162" cy="3333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46217595"/>
              </p:ext>
            </p:extLst>
          </p:nvPr>
        </p:nvGraphicFramePr>
        <p:xfrm>
          <a:off x="3133725" y="2127906"/>
          <a:ext cx="2998788" cy="688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685" name="Equation" r:id="rId5" imgW="1943100" imgH="444500" progId="Equation.3">
                  <p:embed/>
                </p:oleObj>
              </mc:Choice>
              <mc:Fallback>
                <p:oleObj name="Equation" r:id="rId5" imgW="1943100" imgH="4445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3133725" y="2127906"/>
                        <a:ext cx="2998788" cy="6889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40285798"/>
              </p:ext>
            </p:extLst>
          </p:nvPr>
        </p:nvGraphicFramePr>
        <p:xfrm>
          <a:off x="3481388" y="5640431"/>
          <a:ext cx="2606675" cy="669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686" name="Equation" r:id="rId7" imgW="1689100" imgH="431800" progId="Equation.3">
                  <p:embed/>
                </p:oleObj>
              </mc:Choice>
              <mc:Fallback>
                <p:oleObj name="Equation" r:id="rId7" imgW="1689100" imgH="4318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3481388" y="5640431"/>
                        <a:ext cx="2606675" cy="6699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813759" y="4795977"/>
            <a:ext cx="13475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Ostatecznie</a:t>
            </a:r>
            <a:r>
              <a:rPr lang="en-US" dirty="0"/>
              <a:t>:</a:t>
            </a:r>
          </a:p>
        </p:txBody>
      </p:sp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68804079"/>
              </p:ext>
            </p:extLst>
          </p:nvPr>
        </p:nvGraphicFramePr>
        <p:xfrm>
          <a:off x="2722563" y="3392488"/>
          <a:ext cx="3821112" cy="333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687" name="Equation" r:id="rId9" imgW="2476500" imgH="215900" progId="Equation.3">
                  <p:embed/>
                </p:oleObj>
              </mc:Choice>
              <mc:Fallback>
                <p:oleObj name="Equation" r:id="rId9" imgW="2476500" imgH="2159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2722563" y="3392488"/>
                        <a:ext cx="3821112" cy="3333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1109167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416689"/>
            <a:ext cx="7772400" cy="599311"/>
          </a:xfrm>
        </p:spPr>
        <p:txBody>
          <a:bodyPr>
            <a:normAutofit fontScale="90000"/>
          </a:bodyPr>
          <a:lstStyle/>
          <a:p>
            <a:r>
              <a:rPr lang="en-US" dirty="0"/>
              <a:t>Model </a:t>
            </a:r>
            <a:r>
              <a:rPr lang="en-US" dirty="0" err="1"/>
              <a:t>Lopesa</a:t>
            </a:r>
            <a:r>
              <a:rPr lang="en-US" dirty="0"/>
              <a:t> da </a:t>
            </a:r>
            <a:r>
              <a:rPr lang="en-US" dirty="0" err="1"/>
              <a:t>Silvy</a:t>
            </a:r>
            <a:r>
              <a:rPr lang="en-US" dirty="0"/>
              <a:t> – </a:t>
            </a:r>
            <a:r>
              <a:rPr lang="en-US" dirty="0" err="1"/>
              <a:t>opis</a:t>
            </a:r>
            <a:r>
              <a:rPr lang="en-US" dirty="0"/>
              <a:t> </a:t>
            </a:r>
            <a:r>
              <a:rPr lang="en-US" dirty="0" err="1"/>
              <a:t>matematyczny</a:t>
            </a:r>
            <a:r>
              <a:rPr lang="en-US" dirty="0"/>
              <a:t> 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05298" y="1591569"/>
            <a:ext cx="45323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Uwzględniając</a:t>
            </a:r>
            <a:r>
              <a:rPr lang="en-US" dirty="0"/>
              <a:t> </a:t>
            </a:r>
            <a:r>
              <a:rPr lang="en-US" dirty="0" err="1"/>
              <a:t>postać</a:t>
            </a:r>
            <a:r>
              <a:rPr lang="en-US" dirty="0"/>
              <a:t> </a:t>
            </a:r>
            <a:r>
              <a:rPr lang="en-US" i="1" dirty="0"/>
              <a:t>h</a:t>
            </a:r>
            <a:r>
              <a:rPr lang="en-US" i="1" baseline="-25000" dirty="0"/>
              <a:t>e</a:t>
            </a:r>
            <a:r>
              <a:rPr lang="en-US" i="1" dirty="0"/>
              <a:t>(s), h</a:t>
            </a:r>
            <a:r>
              <a:rPr lang="en-US" i="1" baseline="-25000" dirty="0"/>
              <a:t>i</a:t>
            </a:r>
            <a:r>
              <a:rPr lang="en-US" i="1" dirty="0"/>
              <a:t>(s)</a:t>
            </a:r>
            <a:r>
              <a:rPr lang="en-US" dirty="0"/>
              <a:t>, </a:t>
            </a:r>
            <a:r>
              <a:rPr lang="en-US" dirty="0" err="1"/>
              <a:t>dostajemy</a:t>
            </a:r>
            <a:r>
              <a:rPr lang="en-US" dirty="0"/>
              <a:t>:</a:t>
            </a:r>
          </a:p>
        </p:txBody>
      </p:sp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5384566"/>
              </p:ext>
            </p:extLst>
          </p:nvPr>
        </p:nvGraphicFramePr>
        <p:xfrm>
          <a:off x="2702502" y="3927642"/>
          <a:ext cx="3350739" cy="58141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671" name="Equation" r:id="rId3" imgW="2501900" imgH="431800" progId="Equation.3">
                  <p:embed/>
                </p:oleObj>
              </mc:Choice>
              <mc:Fallback>
                <p:oleObj name="Equation" r:id="rId3" imgW="2501900" imgH="4318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702502" y="3927642"/>
                        <a:ext cx="3350739" cy="58141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505298" y="4309350"/>
            <a:ext cx="6736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gdzie</a:t>
            </a:r>
            <a:endParaRPr lang="en-US" dirty="0"/>
          </a:p>
        </p:txBody>
      </p:sp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62871816"/>
              </p:ext>
            </p:extLst>
          </p:nvPr>
        </p:nvGraphicFramePr>
        <p:xfrm>
          <a:off x="3035506" y="4891308"/>
          <a:ext cx="2907668" cy="31657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672" name="Equation" r:id="rId5" imgW="1993900" imgH="215900" progId="Equation.3">
                  <p:embed/>
                </p:oleObj>
              </mc:Choice>
              <mc:Fallback>
                <p:oleObj name="Equation" r:id="rId5" imgW="1993900" imgH="2159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3035506" y="4891308"/>
                        <a:ext cx="2907668" cy="31657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505298" y="5255251"/>
            <a:ext cx="847071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Współczynnik</a:t>
            </a:r>
            <a:r>
              <a:rPr lang="en-US" dirty="0"/>
              <a:t> </a:t>
            </a:r>
            <a:r>
              <a:rPr lang="en-US" i="1" dirty="0"/>
              <a:t>K</a:t>
            </a:r>
            <a:r>
              <a:rPr lang="en-US" dirty="0"/>
              <a:t> jest </a:t>
            </a:r>
            <a:r>
              <a:rPr lang="en-US" dirty="0" err="1"/>
              <a:t>charakterystyczny</a:t>
            </a:r>
            <a:r>
              <a:rPr lang="en-US" dirty="0"/>
              <a:t> </a:t>
            </a:r>
            <a:r>
              <a:rPr lang="en-US" dirty="0" err="1"/>
              <a:t>dla</a:t>
            </a:r>
            <a:r>
              <a:rPr lang="en-US" dirty="0"/>
              <a:t> </a:t>
            </a:r>
            <a:r>
              <a:rPr lang="en-US" dirty="0" err="1"/>
              <a:t>modelu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opisuje</a:t>
            </a:r>
            <a:r>
              <a:rPr lang="en-US" dirty="0"/>
              <a:t> </a:t>
            </a:r>
            <a:r>
              <a:rPr lang="en-US" dirty="0" err="1"/>
              <a:t>wzmocnienie</a:t>
            </a:r>
            <a:r>
              <a:rPr lang="en-US" dirty="0"/>
              <a:t> w </a:t>
            </a:r>
            <a:r>
              <a:rPr lang="en-US" dirty="0" err="1"/>
              <a:t>pętli</a:t>
            </a:r>
            <a:r>
              <a:rPr lang="en-US" dirty="0"/>
              <a:t> </a:t>
            </a:r>
            <a:r>
              <a:rPr lang="en-US" dirty="0" err="1"/>
              <a:t>sprzężenia</a:t>
            </a:r>
            <a:r>
              <a:rPr lang="en-US" dirty="0"/>
              <a:t> </a:t>
            </a:r>
            <a:r>
              <a:rPr lang="en-US" dirty="0" err="1"/>
              <a:t>zwrotnego</a:t>
            </a:r>
            <a:r>
              <a:rPr lang="en-US" dirty="0"/>
              <a:t>. Jest to </a:t>
            </a:r>
            <a:r>
              <a:rPr lang="en-US" dirty="0" err="1"/>
              <a:t>liniowa</a:t>
            </a:r>
            <a:r>
              <a:rPr lang="en-US" dirty="0"/>
              <a:t> </a:t>
            </a:r>
            <a:r>
              <a:rPr lang="en-US" dirty="0" err="1"/>
              <a:t>kombinacja</a:t>
            </a:r>
            <a:r>
              <a:rPr lang="en-US" dirty="0"/>
              <a:t> </a:t>
            </a:r>
            <a:r>
              <a:rPr lang="en-US" dirty="0" err="1"/>
              <a:t>stałych</a:t>
            </a:r>
            <a:r>
              <a:rPr lang="en-US" dirty="0"/>
              <a:t> </a:t>
            </a:r>
            <a:r>
              <a:rPr lang="en-US" dirty="0" err="1"/>
              <a:t>sprzężenia</a:t>
            </a:r>
            <a:r>
              <a:rPr lang="en-US" dirty="0"/>
              <a:t> </a:t>
            </a:r>
            <a:r>
              <a:rPr lang="en-US" i="1" dirty="0"/>
              <a:t>c</a:t>
            </a:r>
            <a:r>
              <a:rPr lang="en-US" i="1" baseline="-25000" dirty="0"/>
              <a:t>1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i="1" dirty="0"/>
              <a:t>c</a:t>
            </a:r>
            <a:r>
              <a:rPr lang="en-US" i="1" baseline="-25000" dirty="0"/>
              <a:t>2</a:t>
            </a:r>
            <a:r>
              <a:rPr lang="en-US" dirty="0"/>
              <a:t>, </a:t>
            </a:r>
            <a:r>
              <a:rPr lang="en-US" dirty="0" err="1"/>
              <a:t>pochodnych</a:t>
            </a:r>
            <a:r>
              <a:rPr lang="en-US" dirty="0"/>
              <a:t> </a:t>
            </a:r>
            <a:r>
              <a:rPr lang="en-US" dirty="0" err="1"/>
              <a:t>funkcji</a:t>
            </a:r>
            <a:r>
              <a:rPr lang="en-US" dirty="0"/>
              <a:t> </a:t>
            </a:r>
            <a:r>
              <a:rPr lang="en-US" dirty="0" err="1"/>
              <a:t>sigmoidalnych</a:t>
            </a:r>
            <a:r>
              <a:rPr lang="en-US" dirty="0"/>
              <a:t> w </a:t>
            </a:r>
            <a:r>
              <a:rPr lang="en-US" dirty="0" err="1"/>
              <a:t>punktach</a:t>
            </a:r>
            <a:r>
              <a:rPr lang="en-US" dirty="0"/>
              <a:t> ‘</a:t>
            </a:r>
            <a:r>
              <a:rPr lang="en-US" dirty="0" err="1"/>
              <a:t>pracy</a:t>
            </a:r>
            <a:r>
              <a:rPr lang="en-US" dirty="0"/>
              <a:t>’, </a:t>
            </a:r>
            <a:r>
              <a:rPr lang="en-US" i="1" dirty="0" err="1"/>
              <a:t>q</a:t>
            </a:r>
            <a:r>
              <a:rPr lang="en-US" i="1" baseline="-25000" dirty="0" err="1"/>
              <a:t>e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i="1" dirty="0"/>
              <a:t>q</a:t>
            </a:r>
            <a:r>
              <a:rPr lang="en-US" i="1" baseline="-25000" dirty="0"/>
              <a:t>i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parametrów</a:t>
            </a:r>
            <a:r>
              <a:rPr lang="en-US" dirty="0"/>
              <a:t> </a:t>
            </a:r>
            <a:r>
              <a:rPr lang="en-US" dirty="0" err="1"/>
              <a:t>odpowiedzi</a:t>
            </a:r>
            <a:r>
              <a:rPr lang="en-US" dirty="0"/>
              <a:t> </a:t>
            </a:r>
            <a:r>
              <a:rPr lang="en-US" dirty="0" err="1"/>
              <a:t>synaptycznych</a:t>
            </a:r>
            <a:r>
              <a:rPr lang="en-US" dirty="0"/>
              <a:t>. </a:t>
            </a:r>
            <a:r>
              <a:rPr lang="en-US" dirty="0" err="1"/>
              <a:t>Widmo</a:t>
            </a:r>
            <a:r>
              <a:rPr lang="en-US" dirty="0"/>
              <a:t> </a:t>
            </a:r>
            <a:r>
              <a:rPr lang="en-US" dirty="0" err="1"/>
              <a:t>mocy</a:t>
            </a:r>
            <a:r>
              <a:rPr lang="en-US" dirty="0"/>
              <a:t> </a:t>
            </a:r>
            <a:r>
              <a:rPr lang="en-US" i="1" dirty="0" err="1"/>
              <a:t>V</a:t>
            </a:r>
            <a:r>
              <a:rPr lang="en-US" i="1" baseline="-25000" dirty="0" err="1"/>
              <a:t>e</a:t>
            </a:r>
            <a:r>
              <a:rPr lang="en-US" dirty="0"/>
              <a:t>(</a:t>
            </a:r>
            <a:r>
              <a:rPr lang="en-US" i="1" dirty="0"/>
              <a:t>t</a:t>
            </a:r>
            <a:r>
              <a:rPr lang="en-US" dirty="0"/>
              <a:t>) </a:t>
            </a:r>
            <a:r>
              <a:rPr lang="en-US" dirty="0" err="1"/>
              <a:t>możemy</a:t>
            </a:r>
            <a:r>
              <a:rPr lang="en-US" dirty="0"/>
              <a:t> </a:t>
            </a:r>
            <a:r>
              <a:rPr lang="en-US" dirty="0" err="1"/>
              <a:t>otrzymac</a:t>
            </a:r>
            <a:r>
              <a:rPr lang="en-US" dirty="0"/>
              <a:t>́ z </a:t>
            </a:r>
            <a:r>
              <a:rPr lang="en-US" dirty="0" err="1"/>
              <a:t>wyrażeniana</a:t>
            </a:r>
            <a:r>
              <a:rPr lang="en-US" dirty="0"/>
              <a:t> </a:t>
            </a:r>
            <a:r>
              <a:rPr lang="en-US" i="1" dirty="0" err="1"/>
              <a:t>v</a:t>
            </a:r>
            <a:r>
              <a:rPr lang="en-US" i="1" baseline="-25000" dirty="0" err="1"/>
              <a:t>e</a:t>
            </a:r>
            <a:r>
              <a:rPr lang="en-US" dirty="0"/>
              <a:t>(</a:t>
            </a:r>
            <a:r>
              <a:rPr lang="en-US" i="1" dirty="0"/>
              <a:t>s</a:t>
            </a:r>
            <a:r>
              <a:rPr lang="en-US" dirty="0"/>
              <a:t>) </a:t>
            </a:r>
            <a:r>
              <a:rPr lang="en-US" dirty="0" err="1"/>
              <a:t>przez</a:t>
            </a:r>
            <a:r>
              <a:rPr lang="en-US" dirty="0"/>
              <a:t> </a:t>
            </a:r>
            <a:r>
              <a:rPr lang="en-US" dirty="0" err="1"/>
              <a:t>podstawienie</a:t>
            </a:r>
            <a:r>
              <a:rPr lang="en-US" dirty="0"/>
              <a:t> </a:t>
            </a:r>
            <a:r>
              <a:rPr lang="en-US" i="1" dirty="0" err="1"/>
              <a:t>iω</a:t>
            </a:r>
            <a:r>
              <a:rPr lang="en-US" dirty="0"/>
              <a:t> w </a:t>
            </a:r>
            <a:r>
              <a:rPr lang="en-US" dirty="0" err="1"/>
              <a:t>miejsce</a:t>
            </a:r>
            <a:r>
              <a:rPr lang="en-US" dirty="0"/>
              <a:t> </a:t>
            </a:r>
            <a:r>
              <a:rPr lang="en-US" i="1" dirty="0"/>
              <a:t>s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kładąc</a:t>
            </a:r>
            <a:r>
              <a:rPr lang="en-US" dirty="0"/>
              <a:t> </a:t>
            </a:r>
            <a:r>
              <a:rPr lang="en-US" i="1" dirty="0"/>
              <a:t>p</a:t>
            </a:r>
            <a:r>
              <a:rPr lang="en-US" dirty="0"/>
              <a:t>(</a:t>
            </a:r>
            <a:r>
              <a:rPr lang="en-US" i="1" dirty="0"/>
              <a:t>s</a:t>
            </a:r>
            <a:r>
              <a:rPr lang="en-US" dirty="0"/>
              <a:t>) </a:t>
            </a:r>
            <a:r>
              <a:rPr lang="en-US" dirty="0" err="1"/>
              <a:t>stałe</a:t>
            </a:r>
            <a:r>
              <a:rPr lang="en-US" dirty="0"/>
              <a:t>, </a:t>
            </a:r>
            <a:r>
              <a:rPr lang="en-US" dirty="0" err="1"/>
              <a:t>poniewaz</a:t>
            </a:r>
            <a:r>
              <a:rPr lang="en-US" dirty="0"/>
              <a:t>̇ </a:t>
            </a:r>
            <a:r>
              <a:rPr lang="en-US" i="1" dirty="0"/>
              <a:t>P</a:t>
            </a:r>
            <a:r>
              <a:rPr lang="en-US" dirty="0"/>
              <a:t>(</a:t>
            </a:r>
            <a:r>
              <a:rPr lang="en-US" i="1" dirty="0"/>
              <a:t>t</a:t>
            </a:r>
            <a:r>
              <a:rPr lang="en-US" dirty="0"/>
              <a:t>) jest </a:t>
            </a:r>
            <a:r>
              <a:rPr lang="en-US" dirty="0" err="1"/>
              <a:t>białym</a:t>
            </a:r>
            <a:r>
              <a:rPr lang="en-US" dirty="0"/>
              <a:t> </a:t>
            </a:r>
            <a:r>
              <a:rPr lang="en-US" dirty="0" err="1"/>
              <a:t>szumem</a:t>
            </a:r>
            <a:r>
              <a:rPr lang="en-US" dirty="0"/>
              <a:t>.</a:t>
            </a:r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39276312"/>
              </p:ext>
            </p:extLst>
          </p:nvPr>
        </p:nvGraphicFramePr>
        <p:xfrm>
          <a:off x="685800" y="2057699"/>
          <a:ext cx="8136467" cy="133088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673" name="Equation" r:id="rId7" imgW="6477000" imgH="1054100" progId="Equation.3">
                  <p:embed/>
                </p:oleObj>
              </mc:Choice>
              <mc:Fallback>
                <p:oleObj name="Equation" r:id="rId7" imgW="6477000" imgH="10541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685800" y="2057699"/>
                        <a:ext cx="8136467" cy="133088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505298" y="3522134"/>
            <a:ext cx="13475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Ostatecznie</a:t>
            </a:r>
            <a:r>
              <a:rPr lang="en-US" dirty="0"/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315752116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4186</TotalTime>
  <Words>651</Words>
  <Application>Microsoft Macintosh PowerPoint</Application>
  <PresentationFormat>Pokaz na ekranie (4:3)</PresentationFormat>
  <Paragraphs>66</Paragraphs>
  <Slides>19</Slides>
  <Notes>0</Notes>
  <HiddenSlides>0</HiddenSlides>
  <MMClips>0</MMClips>
  <ScaleCrop>false</ScaleCrop>
  <HeadingPairs>
    <vt:vector size="8" baseType="variant">
      <vt:variant>
        <vt:lpstr>Używane czcionki</vt:lpstr>
      </vt:variant>
      <vt:variant>
        <vt:i4>2</vt:i4>
      </vt:variant>
      <vt:variant>
        <vt:lpstr>Motyw</vt:lpstr>
      </vt:variant>
      <vt:variant>
        <vt:i4>1</vt:i4>
      </vt:variant>
      <vt:variant>
        <vt:lpstr>Osadzone serwery OLE</vt:lpstr>
      </vt:variant>
      <vt:variant>
        <vt:i4>1</vt:i4>
      </vt:variant>
      <vt:variant>
        <vt:lpstr>Tytuły slajdów</vt:lpstr>
      </vt:variant>
      <vt:variant>
        <vt:i4>19</vt:i4>
      </vt:variant>
    </vt:vector>
  </HeadingPairs>
  <TitlesOfParts>
    <vt:vector size="23" baseType="lpstr">
      <vt:lpstr>Arial</vt:lpstr>
      <vt:lpstr>Calibri</vt:lpstr>
      <vt:lpstr>Office Theme</vt:lpstr>
      <vt:lpstr>Equation</vt:lpstr>
      <vt:lpstr>Model Lopesa da Silvy – opis matematyczny </vt:lpstr>
      <vt:lpstr>Model Lopesa da Silvy – opis matematyczny </vt:lpstr>
      <vt:lpstr>Model Lopesa da Silvy – opis matematyczny </vt:lpstr>
      <vt:lpstr>Model Lopesa da Silvy – opis matematyczny </vt:lpstr>
      <vt:lpstr>Model Lopesa da Silvy – opis matematyczny </vt:lpstr>
      <vt:lpstr>Model Lopesa da Silvy – opis matematyczny </vt:lpstr>
      <vt:lpstr>Model Lopesa da Silvy – opis matematyczny </vt:lpstr>
      <vt:lpstr>Model Lopesa da Silvy – opis matematyczny </vt:lpstr>
      <vt:lpstr>Model Lopesa da Silvy – opis matematyczny </vt:lpstr>
      <vt:lpstr>Implementacja w Matlabie</vt:lpstr>
      <vt:lpstr>Gdy symbolic toolbox nie dziala…</vt:lpstr>
      <vt:lpstr>Funkcja przenoszenia modelu</vt:lpstr>
      <vt:lpstr>Funkcja przenoszenia modelu i widmo mocy sygnału</vt:lpstr>
      <vt:lpstr>Implementacja w Matlabie</vt:lpstr>
      <vt:lpstr>Prezentacja programu PowerPoint</vt:lpstr>
      <vt:lpstr>EEG jako filtrowany szum</vt:lpstr>
      <vt:lpstr>EEG jako nieliniowa oscylacja </vt:lpstr>
      <vt:lpstr>Liniowy i nieliniowy rytm alfa</vt:lpstr>
      <vt:lpstr>Czestość cyklu granicznego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Modelowanie ukladu nerwowego</dc:title>
  <dc:creator>Piotr Suffczynski</dc:creator>
  <cp:lastModifiedBy>Microsoft Office User</cp:lastModifiedBy>
  <cp:revision>143</cp:revision>
  <dcterms:created xsi:type="dcterms:W3CDTF">2013-10-01T11:26:52Z</dcterms:created>
  <dcterms:modified xsi:type="dcterms:W3CDTF">2022-10-25T11:29:05Z</dcterms:modified>
</cp:coreProperties>
</file>