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416" r:id="rId2"/>
    <p:sldId id="305" r:id="rId3"/>
    <p:sldId id="421" r:id="rId4"/>
    <p:sldId id="319" r:id="rId5"/>
    <p:sldId id="385" r:id="rId6"/>
    <p:sldId id="387" r:id="rId7"/>
    <p:sldId id="388" r:id="rId8"/>
    <p:sldId id="418" r:id="rId9"/>
    <p:sldId id="389" r:id="rId10"/>
    <p:sldId id="424" r:id="rId11"/>
    <p:sldId id="398" r:id="rId12"/>
    <p:sldId id="400" r:id="rId13"/>
    <p:sldId id="405" r:id="rId14"/>
    <p:sldId id="407" r:id="rId15"/>
    <p:sldId id="409" r:id="rId16"/>
    <p:sldId id="410" r:id="rId17"/>
    <p:sldId id="411" r:id="rId18"/>
    <p:sldId id="412" r:id="rId19"/>
    <p:sldId id="413" r:id="rId20"/>
    <p:sldId id="414"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272">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96405"/>
  </p:normalViewPr>
  <p:slideViewPr>
    <p:cSldViewPr>
      <p:cViewPr varScale="1">
        <p:scale>
          <a:sx n="131" d="100"/>
          <a:sy n="131" d="100"/>
        </p:scale>
        <p:origin x="1368" y="184"/>
      </p:cViewPr>
      <p:guideLst>
        <p:guide orient="horz" pos="4272"/>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662F40D0-0047-F4DC-8057-D0B9656DF4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pl-PL"/>
          </a:p>
        </p:txBody>
      </p:sp>
      <p:sp>
        <p:nvSpPr>
          <p:cNvPr id="3" name="Symbol zastępczy daty 2">
            <a:extLst>
              <a:ext uri="{FF2B5EF4-FFF2-40B4-BE49-F238E27FC236}">
                <a16:creationId xmlns:a16="http://schemas.microsoft.com/office/drawing/2014/main" id="{6818DFE8-0391-A804-BD9C-655FF16DD0D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2154B3F0-17F3-0D42-B2B8-FB88D53435E6}" type="datetimeFigureOut">
              <a:rPr lang="pl-PL"/>
              <a:pPr>
                <a:defRPr/>
              </a:pPr>
              <a:t>21.05.2025</a:t>
            </a:fld>
            <a:endParaRPr lang="pl-PL"/>
          </a:p>
        </p:txBody>
      </p:sp>
      <p:sp>
        <p:nvSpPr>
          <p:cNvPr id="4" name="Symbol zastępczy obrazu slajdu 3">
            <a:extLst>
              <a:ext uri="{FF2B5EF4-FFF2-40B4-BE49-F238E27FC236}">
                <a16:creationId xmlns:a16="http://schemas.microsoft.com/office/drawing/2014/main" id="{1E271A3E-EDC0-E845-3F9D-8F09DA424CA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BD28D06B-1589-6C1B-CCB6-BA02B3CD3B0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F6EB41D5-8405-B791-2105-AB15D630434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pl-PL"/>
          </a:p>
        </p:txBody>
      </p:sp>
      <p:sp>
        <p:nvSpPr>
          <p:cNvPr id="7" name="Symbol zastępczy numeru slajdu 6">
            <a:extLst>
              <a:ext uri="{FF2B5EF4-FFF2-40B4-BE49-F238E27FC236}">
                <a16:creationId xmlns:a16="http://schemas.microsoft.com/office/drawing/2014/main" id="{C07EF62F-EA74-34EB-89FE-3BDD2464B35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F980C97F-FA9B-984E-9E39-94B65D9B61A3}"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wynalazki.andrej.edu.pl/index.php/wynalazki/12-c/108-celuloza" TargetMode="External"/><Relationship Id="rId3" Type="http://schemas.openxmlformats.org/officeDocument/2006/relationships/hyperlink" Target="https://www.wynalazki.andrej.edu.pl/index.php/mapa-swiata/1096-usa" TargetMode="External"/><Relationship Id="rId7" Type="http://schemas.openxmlformats.org/officeDocument/2006/relationships/hyperlink" Target="https://www.wynalazki.andrej.edu.pl/index.php/wynalazki/24-k/276-klej"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wynalazki.andrej.edu.pl/index.php/wynalazki/30-p/424-papier" TargetMode="External"/><Relationship Id="rId5" Type="http://schemas.openxmlformats.org/officeDocument/2006/relationships/hyperlink" Target="https://www.wynalazki.andrej.edu.pl/index.php/wynalazki/11-b/77-banknoty" TargetMode="External"/><Relationship Id="rId4" Type="http://schemas.openxmlformats.org/officeDocument/2006/relationships/hyperlink" Target="https://www.wynalazki.andrej.edu.pl/index.php/wynalazcy/48-h/880-hyat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ymbol zastępczy obrazu slajdu 1">
            <a:extLst>
              <a:ext uri="{FF2B5EF4-FFF2-40B4-BE49-F238E27FC236}">
                <a16:creationId xmlns:a16="http://schemas.microsoft.com/office/drawing/2014/main" id="{6E4AEB8A-89D2-023C-00B9-1777722DE2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Symbol zastępczy notatek 2">
            <a:extLst>
              <a:ext uri="{FF2B5EF4-FFF2-40B4-BE49-F238E27FC236}">
                <a16:creationId xmlns:a16="http://schemas.microsoft.com/office/drawing/2014/main" id="{6C18DCE4-378A-117C-35DF-83E51F5A89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pl-PL">
                <a:ea typeface="ＭＳ Ｐゴシック" panose="020B0600070205080204" pitchFamily="34" charset="-128"/>
              </a:rPr>
              <a:t>Muybridge byl angielskim fotografem pracującym w USA.</a:t>
            </a:r>
          </a:p>
          <a:p>
            <a:pPr eaLnBrk="1" hangingPunct="1">
              <a:spcBef>
                <a:spcPct val="0"/>
              </a:spcBef>
            </a:pPr>
            <a:r>
              <a:rPr lang="pl-PL" altLang="pl-PL">
                <a:ea typeface="ＭＳ Ｐゴシック" panose="020B0600070205080204" pitchFamily="34" charset="-128"/>
              </a:rPr>
              <a:t>Były gubernator Kaliforni, wlasciciel stadniny koni, prowadził spor, czy </a:t>
            </a:r>
            <a:r>
              <a:rPr lang="pl-PL" altLang="pl-PL"/>
              <a:t>galopujący koń odrywa od ziemi wszystkie cztery kopyta.</a:t>
            </a:r>
          </a:p>
          <a:p>
            <a:pPr eaLnBrk="1" hangingPunct="1">
              <a:spcBef>
                <a:spcPct val="0"/>
              </a:spcBef>
            </a:pPr>
            <a:r>
              <a:rPr lang="en-US" altLang="pl-PL">
                <a:ea typeface="ＭＳ Ｐゴシック" panose="020B0600070205080204" pitchFamily="34" charset="-128"/>
              </a:rPr>
              <a:t>Muybridge </a:t>
            </a:r>
            <a:r>
              <a:rPr lang="pl-PL" altLang="pl-PL"/>
              <a:t>ustawil </a:t>
            </a:r>
            <a:r>
              <a:rPr lang="en-US" altLang="pl-PL">
                <a:ea typeface="ＭＳ Ｐゴシック" panose="020B0600070205080204" pitchFamily="34" charset="-128"/>
              </a:rPr>
              <a:t>w</a:t>
            </a:r>
            <a:r>
              <a:rPr lang="pl-PL" altLang="pl-PL"/>
              <a:t>zdłuż toru w Palo Alto aparaty fotograficzne, rejestrujące poszczególne etapy biegu zwierzęcia. W poprzek toru rozciągnięte były nici, które uruchamiały spusty migawki kolejnych aparatów. W ten sposób </a:t>
            </a:r>
            <a:r>
              <a:rPr lang="en-US" altLang="pl-PL">
                <a:ea typeface="ＭＳ Ｐゴシック" panose="020B0600070205080204" pitchFamily="34" charset="-128"/>
              </a:rPr>
              <a:t>Muybridge </a:t>
            </a:r>
            <a:r>
              <a:rPr lang="pl-PL" altLang="pl-PL"/>
              <a:t>uchwycił na zdjęciu szybko poruszające się zwierzę i sfotografował kolejne fazy ruchu. </a:t>
            </a:r>
            <a:endParaRPr lang="pl-PL" altLang="pl-PL">
              <a:ea typeface="ＭＳ Ｐゴシック" panose="020B0600070205080204" pitchFamily="34" charset="-128"/>
            </a:endParaRPr>
          </a:p>
          <a:p>
            <a:endParaRPr lang="pl-PL" altLang="pl-PL"/>
          </a:p>
        </p:txBody>
      </p:sp>
      <p:sp>
        <p:nvSpPr>
          <p:cNvPr id="28675" name="Symbol zastępczy numeru slajdu 3">
            <a:extLst>
              <a:ext uri="{FF2B5EF4-FFF2-40B4-BE49-F238E27FC236}">
                <a16:creationId xmlns:a16="http://schemas.microsoft.com/office/drawing/2014/main" id="{AE9981A8-8CDC-00E4-80CD-7056703CFD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4531912-7D29-C54A-9507-664698F8A59A}" type="slidenum">
              <a:rPr lang="pl-PL" altLang="pl-PL" sz="1200" smtClean="0"/>
              <a:pPr/>
              <a:t>6</a:t>
            </a:fld>
            <a:endParaRPr lang="pl-PL" altLang="pl-P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ymbol zastępczy obrazu slajdu 1">
            <a:extLst>
              <a:ext uri="{FF2B5EF4-FFF2-40B4-BE49-F238E27FC236}">
                <a16:creationId xmlns:a16="http://schemas.microsoft.com/office/drawing/2014/main" id="{A5C69B02-5148-DC1F-3182-D6BCACFEF4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Symbol zastępczy notatek 2">
            <a:extLst>
              <a:ext uri="{FF2B5EF4-FFF2-40B4-BE49-F238E27FC236}">
                <a16:creationId xmlns:a16="http://schemas.microsoft.com/office/drawing/2014/main" id="{EA503A15-6304-6E64-9178-33B6D7AD05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pl-PL">
                <a:ea typeface="ＭＳ Ｐゴシック" panose="020B0600070205080204" pitchFamily="34" charset="-128"/>
              </a:rPr>
              <a:t>Z</a:t>
            </a:r>
            <a:r>
              <a:rPr lang="en-US" altLang="pl-PL">
                <a:ea typeface="ＭＳ Ｐゴシック" panose="020B0600070205080204" pitchFamily="34" charset="-128"/>
              </a:rPr>
              <a:t>oopraxis</a:t>
            </a:r>
            <a:r>
              <a:rPr lang="pl-PL" altLang="pl-PL">
                <a:ea typeface="ＭＳ Ｐゴシック" panose="020B0600070205080204" pitchFamily="34" charset="-128"/>
              </a:rPr>
              <a:t>kop uzywał szklanych dyskow, na których były znajdowaly się obrazy fotograficzne. Urządzenie to zainspirowalo Edisona do wynalezienia kinetoskopu. </a:t>
            </a:r>
            <a:r>
              <a:rPr lang="en-US" altLang="pl-PL"/>
              <a:t>Bracia Lumiere ulepszyli </a:t>
            </a:r>
            <a:r>
              <a:rPr lang="pl-PL" altLang="pl-PL">
                <a:ea typeface="ＭＳ Ｐゴシック" panose="020B0600070205080204" pitchFamily="34" charset="-128"/>
              </a:rPr>
              <a:t>kinetoskop i pokazali pierwszy film w</a:t>
            </a:r>
            <a:r>
              <a:rPr lang="en-US" altLang="pl-PL"/>
              <a:t> 1895.</a:t>
            </a:r>
          </a:p>
          <a:p>
            <a:pPr eaLnBrk="1" hangingPunct="1">
              <a:spcBef>
                <a:spcPct val="0"/>
              </a:spcBef>
            </a:pPr>
            <a:endParaRPr lang="pl-PL" altLang="pl-PL"/>
          </a:p>
          <a:p>
            <a:pPr eaLnBrk="1" hangingPunct="1">
              <a:spcBef>
                <a:spcPct val="0"/>
              </a:spcBef>
            </a:pPr>
            <a:r>
              <a:rPr lang="pl-PL" altLang="pl-PL"/>
              <a:t>Człowiekiem, który wymyślił celuloid wspólnie z bratem Izajaszem, był właściciel drukarni, </a:t>
            </a:r>
            <a:r>
              <a:rPr lang="pl-PL" altLang="pl-PL">
                <a:hlinkClick r:id="rId3"/>
              </a:rPr>
              <a:t>amerykański</a:t>
            </a:r>
            <a:r>
              <a:rPr lang="pl-PL" altLang="pl-PL"/>
              <a:t> wynalazca </a:t>
            </a:r>
            <a:r>
              <a:rPr lang="pl-PL" altLang="pl-PL">
                <a:hlinkClick r:id="rId4"/>
              </a:rPr>
              <a:t>John Wesley Hyatt</a:t>
            </a:r>
            <a:r>
              <a:rPr lang="pl-PL" altLang="pl-PL"/>
              <a:t>. Odkrycia dokonał niejako przypadkiem, usiłując wygrać nagrodę 10 tysięcy </a:t>
            </a:r>
            <a:r>
              <a:rPr lang="pl-PL" altLang="pl-PL">
                <a:hlinkClick r:id="rId5"/>
              </a:rPr>
              <a:t>dolarów</a:t>
            </a:r>
            <a:r>
              <a:rPr lang="pl-PL" altLang="pl-PL"/>
              <a:t> na najlepszy materiał do produkcji kul bilardowych, imitujący kość słoniową. Kiedy John skaleczył się w palec, zalał go kolodium, część rozlewając na półkę, gdzie leżały składniki, z których próbował stworzyć kulę: trociny, </a:t>
            </a:r>
            <a:r>
              <a:rPr lang="pl-PL" altLang="pl-PL">
                <a:hlinkClick r:id="rId6"/>
              </a:rPr>
              <a:t>papier</a:t>
            </a:r>
            <a:r>
              <a:rPr lang="pl-PL" altLang="pl-PL"/>
              <a:t> i </a:t>
            </a:r>
            <a:r>
              <a:rPr lang="pl-PL" altLang="pl-PL">
                <a:hlinkClick r:id="rId7"/>
              </a:rPr>
              <a:t>klej</a:t>
            </a:r>
            <a:r>
              <a:rPr lang="pl-PL" altLang="pl-PL"/>
              <a:t>. Po jakimś czasie na półce powstała warstwa sztywnej </a:t>
            </a:r>
            <a:r>
              <a:rPr lang="pl-PL" altLang="pl-PL">
                <a:hlinkClick r:id="rId8"/>
              </a:rPr>
              <a:t>celulozy</a:t>
            </a:r>
            <a:r>
              <a:rPr lang="pl-PL" altLang="pl-PL"/>
              <a:t>. Dalsze eksperymenty doprowadziły braci do wynalezienia celuloidu. </a:t>
            </a:r>
            <a:br>
              <a:rPr lang="pl-PL" altLang="pl-PL"/>
            </a:br>
            <a:endParaRPr lang="pl-PL" altLang="pl-PL"/>
          </a:p>
        </p:txBody>
      </p:sp>
      <p:sp>
        <p:nvSpPr>
          <p:cNvPr id="30723" name="Symbol zastępczy numeru slajdu 3">
            <a:extLst>
              <a:ext uri="{FF2B5EF4-FFF2-40B4-BE49-F238E27FC236}">
                <a16:creationId xmlns:a16="http://schemas.microsoft.com/office/drawing/2014/main" id="{9868BBDF-7ADD-159F-D6AD-0C34EAD331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D117881-DF5E-B740-BA1A-A993121A5519}" type="slidenum">
              <a:rPr lang="pl-PL" altLang="pl-PL" sz="1200" smtClean="0"/>
              <a:pPr/>
              <a:t>7</a:t>
            </a:fld>
            <a:endParaRPr lang="pl-PL" altLang="pl-P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ymbol zastępczy obrazu slajdu 1">
            <a:extLst>
              <a:ext uri="{FF2B5EF4-FFF2-40B4-BE49-F238E27FC236}">
                <a16:creationId xmlns:a16="http://schemas.microsoft.com/office/drawing/2014/main" id="{B4127A49-8593-6590-ED63-FDF56B8962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Symbol zastępczy notatek 2">
            <a:extLst>
              <a:ext uri="{FF2B5EF4-FFF2-40B4-BE49-F238E27FC236}">
                <a16:creationId xmlns:a16="http://schemas.microsoft.com/office/drawing/2014/main" id="{DD852521-6BAB-7888-6C6F-B52E3DC216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pl-PL">
                <a:ea typeface="ＭＳ Ｐゴシック" panose="020B0600070205080204" pitchFamily="34" charset="-128"/>
              </a:rPr>
              <a:t>Efekt bullet-time  - zatrzymanie lub spowolnienie czasu ujęcia. Najczęściej towarzyszy my ruch kamery wokół postaci.</a:t>
            </a:r>
            <a:endParaRPr lang="pl-PL" altLang="pl-PL"/>
          </a:p>
        </p:txBody>
      </p:sp>
      <p:sp>
        <p:nvSpPr>
          <p:cNvPr id="32771" name="Symbol zastępczy numeru slajdu 3">
            <a:extLst>
              <a:ext uri="{FF2B5EF4-FFF2-40B4-BE49-F238E27FC236}">
                <a16:creationId xmlns:a16="http://schemas.microsoft.com/office/drawing/2014/main" id="{FC49C533-F0E0-5A52-B364-D963B089A6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58C435E-6DAA-CD4E-AA67-25777B6C7DA4}" type="slidenum">
              <a:rPr lang="pl-PL" altLang="pl-PL" sz="1200" smtClean="0"/>
              <a:pPr/>
              <a:t>8</a:t>
            </a:fld>
            <a:endParaRPr lang="pl-PL" altLang="pl-PL"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ymbol zastępczy obrazu slajdu 1">
            <a:extLst>
              <a:ext uri="{FF2B5EF4-FFF2-40B4-BE49-F238E27FC236}">
                <a16:creationId xmlns:a16="http://schemas.microsoft.com/office/drawing/2014/main" id="{88844E7D-24DF-42F4-A373-A54F18C5B1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Symbol zastępczy notatek 2">
            <a:extLst>
              <a:ext uri="{FF2B5EF4-FFF2-40B4-BE49-F238E27FC236}">
                <a16:creationId xmlns:a16="http://schemas.microsoft.com/office/drawing/2014/main" id="{7206139A-9A05-414D-9AB3-E44A8DC3FD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pl-PL"/>
              <a:t>Efference copy may be responsible for the fact that tickling oneself is less ticklish than being tickled by another person. Based on representation of motor command, the brain predicts and compensates for sensory consequences of motor actions. Another example are saccades – when we move our eyes the image appears static because motor command to move the eyes is used to predict and compensate for changes in visual input.</a:t>
            </a:r>
          </a:p>
          <a:p>
            <a:pPr eaLnBrk="1" hangingPunct="1">
              <a:spcBef>
                <a:spcPct val="0"/>
              </a:spcBef>
            </a:pPr>
            <a:endParaRPr lang="pl-PL" altLang="pl-PL"/>
          </a:p>
        </p:txBody>
      </p:sp>
      <p:sp>
        <p:nvSpPr>
          <p:cNvPr id="34819" name="Symbol zastępczy numeru slajdu 3">
            <a:extLst>
              <a:ext uri="{FF2B5EF4-FFF2-40B4-BE49-F238E27FC236}">
                <a16:creationId xmlns:a16="http://schemas.microsoft.com/office/drawing/2014/main" id="{9F99ABB2-A5AD-8800-D3B9-7296825396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1010C8-6740-434E-9C19-75907532C92A}" type="slidenum">
              <a:rPr lang="pl-PL" altLang="pl-PL" sz="1200" smtClean="0"/>
              <a:pPr/>
              <a:t>9</a:t>
            </a:fld>
            <a:endParaRPr lang="pl-PL" altLang="pl-PL"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Click to edit Master subtitle style</a:t>
            </a:r>
          </a:p>
        </p:txBody>
      </p:sp>
      <p:sp>
        <p:nvSpPr>
          <p:cNvPr id="4" name="Rectangle 4">
            <a:extLst>
              <a:ext uri="{FF2B5EF4-FFF2-40B4-BE49-F238E27FC236}">
                <a16:creationId xmlns:a16="http://schemas.microsoft.com/office/drawing/2014/main" id="{1DFF3833-D8DB-B1A2-8737-9B037879B4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4409D5-DDDD-A34D-3DD2-EBB5F11B4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D58C91-E29C-022B-097E-8E969ED4C87B}"/>
              </a:ext>
            </a:extLst>
          </p:cNvPr>
          <p:cNvSpPr>
            <a:spLocks noGrp="1" noChangeArrowheads="1"/>
          </p:cNvSpPr>
          <p:nvPr>
            <p:ph type="sldNum" sz="quarter" idx="12"/>
          </p:nvPr>
        </p:nvSpPr>
        <p:spPr>
          <a:ln/>
        </p:spPr>
        <p:txBody>
          <a:bodyPr/>
          <a:lstStyle>
            <a:lvl1pPr>
              <a:defRPr/>
            </a:lvl1pPr>
          </a:lstStyle>
          <a:p>
            <a:pPr>
              <a:defRPr/>
            </a:pPr>
            <a:fld id="{90510A4D-F087-8A4A-B2A8-4A5A58141CBC}" type="slidenum">
              <a:rPr lang="en-US" altLang="pl-PL"/>
              <a:pPr>
                <a:defRPr/>
              </a:pPr>
              <a:t>‹#›</a:t>
            </a:fld>
            <a:endParaRPr lang="en-US" altLang="pl-PL"/>
          </a:p>
        </p:txBody>
      </p:sp>
    </p:spTree>
    <p:extLst>
      <p:ext uri="{BB962C8B-B14F-4D97-AF65-F5344CB8AC3E}">
        <p14:creationId xmlns:p14="http://schemas.microsoft.com/office/powerpoint/2010/main" val="159864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8C916DEB-FD8E-B4AD-C260-9782C347C5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08A8C2-C10D-7BFD-B6F8-2C0E75D398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B2C25B-1FA9-C804-0BB5-8EA847BC7C00}"/>
              </a:ext>
            </a:extLst>
          </p:cNvPr>
          <p:cNvSpPr>
            <a:spLocks noGrp="1" noChangeArrowheads="1"/>
          </p:cNvSpPr>
          <p:nvPr>
            <p:ph type="sldNum" sz="quarter" idx="12"/>
          </p:nvPr>
        </p:nvSpPr>
        <p:spPr>
          <a:ln/>
        </p:spPr>
        <p:txBody>
          <a:bodyPr/>
          <a:lstStyle>
            <a:lvl1pPr>
              <a:defRPr/>
            </a:lvl1pPr>
          </a:lstStyle>
          <a:p>
            <a:pPr>
              <a:defRPr/>
            </a:pPr>
            <a:fld id="{7DA65503-36B7-A647-8DDA-83AF83F0197E}" type="slidenum">
              <a:rPr lang="en-US" altLang="pl-PL"/>
              <a:pPr>
                <a:defRPr/>
              </a:pPr>
              <a:t>‹#›</a:t>
            </a:fld>
            <a:endParaRPr lang="en-US" altLang="pl-PL"/>
          </a:p>
        </p:txBody>
      </p:sp>
    </p:spTree>
    <p:extLst>
      <p:ext uri="{BB962C8B-B14F-4D97-AF65-F5344CB8AC3E}">
        <p14:creationId xmlns:p14="http://schemas.microsoft.com/office/powerpoint/2010/main" val="280000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pl-PL"/>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66560908-FFF7-1F44-9947-147859A4BF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D6E396-C533-44C2-2FA6-B8DFE1628E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2B996E-3EF8-16D1-7398-0CAD4354AA4D}"/>
              </a:ext>
            </a:extLst>
          </p:cNvPr>
          <p:cNvSpPr>
            <a:spLocks noGrp="1" noChangeArrowheads="1"/>
          </p:cNvSpPr>
          <p:nvPr>
            <p:ph type="sldNum" sz="quarter" idx="12"/>
          </p:nvPr>
        </p:nvSpPr>
        <p:spPr>
          <a:ln/>
        </p:spPr>
        <p:txBody>
          <a:bodyPr/>
          <a:lstStyle>
            <a:lvl1pPr>
              <a:defRPr/>
            </a:lvl1pPr>
          </a:lstStyle>
          <a:p>
            <a:pPr>
              <a:defRPr/>
            </a:pPr>
            <a:fld id="{47E116BE-4000-4C4E-B629-5C56EFA00183}" type="slidenum">
              <a:rPr lang="en-US" altLang="pl-PL"/>
              <a:pPr>
                <a:defRPr/>
              </a:pPr>
              <a:t>‹#›</a:t>
            </a:fld>
            <a:endParaRPr lang="en-US" altLang="pl-PL"/>
          </a:p>
        </p:txBody>
      </p:sp>
    </p:spTree>
    <p:extLst>
      <p:ext uri="{BB962C8B-B14F-4D97-AF65-F5344CB8AC3E}">
        <p14:creationId xmlns:p14="http://schemas.microsoft.com/office/powerpoint/2010/main" val="281122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a:extLst>
              <a:ext uri="{FF2B5EF4-FFF2-40B4-BE49-F238E27FC236}">
                <a16:creationId xmlns:a16="http://schemas.microsoft.com/office/drawing/2014/main" id="{F1F639D4-C489-B750-3D3D-4AA369C4D3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0D0376-8500-A299-970A-B7B3E7C19D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35893D-B0A7-F69C-8C8B-B96165840456}"/>
              </a:ext>
            </a:extLst>
          </p:cNvPr>
          <p:cNvSpPr>
            <a:spLocks noGrp="1" noChangeArrowheads="1"/>
          </p:cNvSpPr>
          <p:nvPr>
            <p:ph type="sldNum" sz="quarter" idx="12"/>
          </p:nvPr>
        </p:nvSpPr>
        <p:spPr>
          <a:ln/>
        </p:spPr>
        <p:txBody>
          <a:bodyPr/>
          <a:lstStyle>
            <a:lvl1pPr>
              <a:defRPr/>
            </a:lvl1pPr>
          </a:lstStyle>
          <a:p>
            <a:pPr>
              <a:defRPr/>
            </a:pPr>
            <a:fld id="{4893D178-17E4-3442-9411-D200E09564E7}" type="slidenum">
              <a:rPr lang="en-US" altLang="pl-PL"/>
              <a:pPr>
                <a:defRPr/>
              </a:pPr>
              <a:t>‹#›</a:t>
            </a:fld>
            <a:endParaRPr lang="en-US" altLang="pl-PL"/>
          </a:p>
        </p:txBody>
      </p:sp>
    </p:spTree>
    <p:extLst>
      <p:ext uri="{BB962C8B-B14F-4D97-AF65-F5344CB8AC3E}">
        <p14:creationId xmlns:p14="http://schemas.microsoft.com/office/powerpoint/2010/main" val="403878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Click to edit Master text styles</a:t>
            </a:r>
          </a:p>
        </p:txBody>
      </p:sp>
      <p:sp>
        <p:nvSpPr>
          <p:cNvPr id="4" name="Rectangle 4">
            <a:extLst>
              <a:ext uri="{FF2B5EF4-FFF2-40B4-BE49-F238E27FC236}">
                <a16:creationId xmlns:a16="http://schemas.microsoft.com/office/drawing/2014/main" id="{A5AEFF19-2B35-296E-EFE0-25E5416EC0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F6B87C-3914-27A3-FFBA-EB75DD3534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A0F1AC-3987-F0C3-6F58-3F852841CFA9}"/>
              </a:ext>
            </a:extLst>
          </p:cNvPr>
          <p:cNvSpPr>
            <a:spLocks noGrp="1" noChangeArrowheads="1"/>
          </p:cNvSpPr>
          <p:nvPr>
            <p:ph type="sldNum" sz="quarter" idx="12"/>
          </p:nvPr>
        </p:nvSpPr>
        <p:spPr>
          <a:ln/>
        </p:spPr>
        <p:txBody>
          <a:bodyPr/>
          <a:lstStyle>
            <a:lvl1pPr>
              <a:defRPr/>
            </a:lvl1pPr>
          </a:lstStyle>
          <a:p>
            <a:pPr>
              <a:defRPr/>
            </a:pPr>
            <a:fld id="{6C69795F-1943-B745-A735-5CFC832E185A}" type="slidenum">
              <a:rPr lang="en-US" altLang="pl-PL"/>
              <a:pPr>
                <a:defRPr/>
              </a:pPr>
              <a:t>‹#›</a:t>
            </a:fld>
            <a:endParaRPr lang="en-US" altLang="pl-PL"/>
          </a:p>
        </p:txBody>
      </p:sp>
    </p:spTree>
    <p:extLst>
      <p:ext uri="{BB962C8B-B14F-4D97-AF65-F5344CB8AC3E}">
        <p14:creationId xmlns:p14="http://schemas.microsoft.com/office/powerpoint/2010/main" val="188634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Rectangle 4">
            <a:extLst>
              <a:ext uri="{FF2B5EF4-FFF2-40B4-BE49-F238E27FC236}">
                <a16:creationId xmlns:a16="http://schemas.microsoft.com/office/drawing/2014/main" id="{CE68101D-2923-305F-1359-BB0584AED2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9DDB20-6C7B-1312-62FD-D1CBB8F4CD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92A944-1E1E-187E-F6FF-471D03870A1E}"/>
              </a:ext>
            </a:extLst>
          </p:cNvPr>
          <p:cNvSpPr>
            <a:spLocks noGrp="1" noChangeArrowheads="1"/>
          </p:cNvSpPr>
          <p:nvPr>
            <p:ph type="sldNum" sz="quarter" idx="12"/>
          </p:nvPr>
        </p:nvSpPr>
        <p:spPr>
          <a:ln/>
        </p:spPr>
        <p:txBody>
          <a:bodyPr/>
          <a:lstStyle>
            <a:lvl1pPr>
              <a:defRPr/>
            </a:lvl1pPr>
          </a:lstStyle>
          <a:p>
            <a:pPr>
              <a:defRPr/>
            </a:pPr>
            <a:fld id="{183979BF-7CDA-8249-8650-4E00983A5415}" type="slidenum">
              <a:rPr lang="en-US" altLang="pl-PL"/>
              <a:pPr>
                <a:defRPr/>
              </a:pPr>
              <a:t>‹#›</a:t>
            </a:fld>
            <a:endParaRPr lang="en-US" altLang="pl-PL"/>
          </a:p>
        </p:txBody>
      </p:sp>
    </p:spTree>
    <p:extLst>
      <p:ext uri="{BB962C8B-B14F-4D97-AF65-F5344CB8AC3E}">
        <p14:creationId xmlns:p14="http://schemas.microsoft.com/office/powerpoint/2010/main" val="245276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pl-P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7" name="Rectangle 4">
            <a:extLst>
              <a:ext uri="{FF2B5EF4-FFF2-40B4-BE49-F238E27FC236}">
                <a16:creationId xmlns:a16="http://schemas.microsoft.com/office/drawing/2014/main" id="{1C721F8B-496A-2721-B392-B269675034E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7AD368E-D839-BC2E-0D63-9F4CB39653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93F178B-52E2-94E0-D7F4-422D03494BD5}"/>
              </a:ext>
            </a:extLst>
          </p:cNvPr>
          <p:cNvSpPr>
            <a:spLocks noGrp="1" noChangeArrowheads="1"/>
          </p:cNvSpPr>
          <p:nvPr>
            <p:ph type="sldNum" sz="quarter" idx="12"/>
          </p:nvPr>
        </p:nvSpPr>
        <p:spPr>
          <a:ln/>
        </p:spPr>
        <p:txBody>
          <a:bodyPr/>
          <a:lstStyle>
            <a:lvl1pPr>
              <a:defRPr/>
            </a:lvl1pPr>
          </a:lstStyle>
          <a:p>
            <a:pPr>
              <a:defRPr/>
            </a:pPr>
            <a:fld id="{75264C59-357B-AF40-802F-F587E26C98FE}" type="slidenum">
              <a:rPr lang="en-US" altLang="pl-PL"/>
              <a:pPr>
                <a:defRPr/>
              </a:pPr>
              <a:t>‹#›</a:t>
            </a:fld>
            <a:endParaRPr lang="en-US" altLang="pl-PL"/>
          </a:p>
        </p:txBody>
      </p:sp>
    </p:spTree>
    <p:extLst>
      <p:ext uri="{BB962C8B-B14F-4D97-AF65-F5344CB8AC3E}">
        <p14:creationId xmlns:p14="http://schemas.microsoft.com/office/powerpoint/2010/main" val="124085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Rectangle 4">
            <a:extLst>
              <a:ext uri="{FF2B5EF4-FFF2-40B4-BE49-F238E27FC236}">
                <a16:creationId xmlns:a16="http://schemas.microsoft.com/office/drawing/2014/main" id="{3829B768-17B8-3DF1-5105-E81A6C99BB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6D9E633-4236-93B9-D4B9-27E1CBAD93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EE6D4C-C664-6001-9CA3-5F5910E4C07B}"/>
              </a:ext>
            </a:extLst>
          </p:cNvPr>
          <p:cNvSpPr>
            <a:spLocks noGrp="1" noChangeArrowheads="1"/>
          </p:cNvSpPr>
          <p:nvPr>
            <p:ph type="sldNum" sz="quarter" idx="12"/>
          </p:nvPr>
        </p:nvSpPr>
        <p:spPr>
          <a:ln/>
        </p:spPr>
        <p:txBody>
          <a:bodyPr/>
          <a:lstStyle>
            <a:lvl1pPr>
              <a:defRPr/>
            </a:lvl1pPr>
          </a:lstStyle>
          <a:p>
            <a:pPr>
              <a:defRPr/>
            </a:pPr>
            <a:fld id="{814D530F-9CE9-944A-AFFB-5261BE7F2FA7}" type="slidenum">
              <a:rPr lang="en-US" altLang="pl-PL"/>
              <a:pPr>
                <a:defRPr/>
              </a:pPr>
              <a:t>‹#›</a:t>
            </a:fld>
            <a:endParaRPr lang="en-US" altLang="pl-PL"/>
          </a:p>
        </p:txBody>
      </p:sp>
    </p:spTree>
    <p:extLst>
      <p:ext uri="{BB962C8B-B14F-4D97-AF65-F5344CB8AC3E}">
        <p14:creationId xmlns:p14="http://schemas.microsoft.com/office/powerpoint/2010/main" val="344354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DA9CC6-6813-6A91-1AA7-BA1B0B8A419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FF492D-4BD5-72D4-54C3-8CEAE6C710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79C4ADC-065D-300C-568F-84AA84761ECB}"/>
              </a:ext>
            </a:extLst>
          </p:cNvPr>
          <p:cNvSpPr>
            <a:spLocks noGrp="1" noChangeArrowheads="1"/>
          </p:cNvSpPr>
          <p:nvPr>
            <p:ph type="sldNum" sz="quarter" idx="12"/>
          </p:nvPr>
        </p:nvSpPr>
        <p:spPr>
          <a:ln/>
        </p:spPr>
        <p:txBody>
          <a:bodyPr/>
          <a:lstStyle>
            <a:lvl1pPr>
              <a:defRPr/>
            </a:lvl1pPr>
          </a:lstStyle>
          <a:p>
            <a:pPr>
              <a:defRPr/>
            </a:pPr>
            <a:fld id="{1BACF7E0-C2CE-A24C-87F8-AC32F05DBBF9}" type="slidenum">
              <a:rPr lang="en-US" altLang="pl-PL"/>
              <a:pPr>
                <a:defRPr/>
              </a:pPr>
              <a:t>‹#›</a:t>
            </a:fld>
            <a:endParaRPr lang="en-US" altLang="pl-PL"/>
          </a:p>
        </p:txBody>
      </p:sp>
    </p:spTree>
    <p:extLst>
      <p:ext uri="{BB962C8B-B14F-4D97-AF65-F5344CB8AC3E}">
        <p14:creationId xmlns:p14="http://schemas.microsoft.com/office/powerpoint/2010/main" val="126180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4">
            <a:extLst>
              <a:ext uri="{FF2B5EF4-FFF2-40B4-BE49-F238E27FC236}">
                <a16:creationId xmlns:a16="http://schemas.microsoft.com/office/drawing/2014/main" id="{5DEA61AA-C6BD-305E-7BC4-49B9D13AD3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635006-6B8D-2DD8-B12E-4A433C45E4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81CC72-0E58-C917-EBA7-A0BB6DF728DC}"/>
              </a:ext>
            </a:extLst>
          </p:cNvPr>
          <p:cNvSpPr>
            <a:spLocks noGrp="1" noChangeArrowheads="1"/>
          </p:cNvSpPr>
          <p:nvPr>
            <p:ph type="sldNum" sz="quarter" idx="12"/>
          </p:nvPr>
        </p:nvSpPr>
        <p:spPr>
          <a:ln/>
        </p:spPr>
        <p:txBody>
          <a:bodyPr/>
          <a:lstStyle>
            <a:lvl1pPr>
              <a:defRPr/>
            </a:lvl1pPr>
          </a:lstStyle>
          <a:p>
            <a:pPr>
              <a:defRPr/>
            </a:pPr>
            <a:fld id="{9E0FB7DC-4570-5948-A134-AEBEDFA5EDB6}" type="slidenum">
              <a:rPr lang="en-US" altLang="pl-PL"/>
              <a:pPr>
                <a:defRPr/>
              </a:pPr>
              <a:t>‹#›</a:t>
            </a:fld>
            <a:endParaRPr lang="en-US" altLang="pl-PL"/>
          </a:p>
        </p:txBody>
      </p:sp>
    </p:spTree>
    <p:extLst>
      <p:ext uri="{BB962C8B-B14F-4D97-AF65-F5344CB8AC3E}">
        <p14:creationId xmlns:p14="http://schemas.microsoft.com/office/powerpoint/2010/main" val="217105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Rectangle 4">
            <a:extLst>
              <a:ext uri="{FF2B5EF4-FFF2-40B4-BE49-F238E27FC236}">
                <a16:creationId xmlns:a16="http://schemas.microsoft.com/office/drawing/2014/main" id="{296034A4-AC13-C935-4626-A27AF1F9A9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A792CE-668A-38B8-60D7-8449D8AA29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9EA4AC6-57FB-95DE-F8E9-936883657EAF}"/>
              </a:ext>
            </a:extLst>
          </p:cNvPr>
          <p:cNvSpPr>
            <a:spLocks noGrp="1" noChangeArrowheads="1"/>
          </p:cNvSpPr>
          <p:nvPr>
            <p:ph type="sldNum" sz="quarter" idx="12"/>
          </p:nvPr>
        </p:nvSpPr>
        <p:spPr>
          <a:ln/>
        </p:spPr>
        <p:txBody>
          <a:bodyPr/>
          <a:lstStyle>
            <a:lvl1pPr>
              <a:defRPr/>
            </a:lvl1pPr>
          </a:lstStyle>
          <a:p>
            <a:pPr>
              <a:defRPr/>
            </a:pPr>
            <a:fld id="{31DC2B19-9224-644E-B423-7C82FCBB8ABE}" type="slidenum">
              <a:rPr lang="en-US" altLang="pl-PL"/>
              <a:pPr>
                <a:defRPr/>
              </a:pPr>
              <a:t>‹#›</a:t>
            </a:fld>
            <a:endParaRPr lang="en-US" altLang="pl-PL"/>
          </a:p>
        </p:txBody>
      </p:sp>
    </p:spTree>
    <p:extLst>
      <p:ext uri="{BB962C8B-B14F-4D97-AF65-F5344CB8AC3E}">
        <p14:creationId xmlns:p14="http://schemas.microsoft.com/office/powerpoint/2010/main" val="185917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5F4F792-AD7B-894B-33AE-07FD4EB8660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l-PL"/>
              <a:t>Kliknij, aby edytować styl wzorca tytułu</a:t>
            </a:r>
          </a:p>
        </p:txBody>
      </p:sp>
      <p:sp>
        <p:nvSpPr>
          <p:cNvPr id="1027" name="Rectangle 3">
            <a:extLst>
              <a:ext uri="{FF2B5EF4-FFF2-40B4-BE49-F238E27FC236}">
                <a16:creationId xmlns:a16="http://schemas.microsoft.com/office/drawing/2014/main" id="{ED390BF7-006D-DCE6-87D7-1E7DFEE08BD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l-PL"/>
              <a:t>Kliknij, aby edytować style wzorca tekstu</a:t>
            </a:r>
          </a:p>
          <a:p>
            <a:pPr lvl="1"/>
            <a:r>
              <a:rPr lang="en-US" altLang="pl-PL"/>
              <a:t>Drugi poziom</a:t>
            </a:r>
          </a:p>
          <a:p>
            <a:pPr lvl="2"/>
            <a:r>
              <a:rPr lang="en-US" altLang="pl-PL"/>
              <a:t>Trzeci poziom</a:t>
            </a:r>
          </a:p>
          <a:p>
            <a:pPr lvl="3"/>
            <a:r>
              <a:rPr lang="en-US" altLang="pl-PL"/>
              <a:t>Czwarty poziom</a:t>
            </a:r>
          </a:p>
          <a:p>
            <a:pPr lvl="4"/>
            <a:r>
              <a:rPr lang="en-US" altLang="pl-PL"/>
              <a:t>Piąty poziom</a:t>
            </a:r>
          </a:p>
        </p:txBody>
      </p:sp>
      <p:sp>
        <p:nvSpPr>
          <p:cNvPr id="1028" name="Rectangle 4">
            <a:extLst>
              <a:ext uri="{FF2B5EF4-FFF2-40B4-BE49-F238E27FC236}">
                <a16:creationId xmlns:a16="http://schemas.microsoft.com/office/drawing/2014/main" id="{ED1D4611-73F8-9BB7-7145-E91A5695491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mn-ea"/>
              </a:defRPr>
            </a:lvl1pPr>
          </a:lstStyle>
          <a:p>
            <a:pPr>
              <a:defRPr/>
            </a:pPr>
            <a:endParaRPr lang="en-US"/>
          </a:p>
        </p:txBody>
      </p:sp>
      <p:sp>
        <p:nvSpPr>
          <p:cNvPr id="1029" name="Rectangle 5">
            <a:extLst>
              <a:ext uri="{FF2B5EF4-FFF2-40B4-BE49-F238E27FC236}">
                <a16:creationId xmlns:a16="http://schemas.microsoft.com/office/drawing/2014/main" id="{5D524527-F3AA-927F-7918-EA154CF86C7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mn-ea"/>
              </a:defRPr>
            </a:lvl1pPr>
          </a:lstStyle>
          <a:p>
            <a:pPr>
              <a:defRPr/>
            </a:pPr>
            <a:endParaRPr lang="en-US"/>
          </a:p>
        </p:txBody>
      </p:sp>
      <p:sp>
        <p:nvSpPr>
          <p:cNvPr id="1030" name="Rectangle 6">
            <a:extLst>
              <a:ext uri="{FF2B5EF4-FFF2-40B4-BE49-F238E27FC236}">
                <a16:creationId xmlns:a16="http://schemas.microsoft.com/office/drawing/2014/main" id="{31446ACB-310E-1D91-F243-597B128187B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5600DB1-7A4C-5543-9C66-5011C3D15E21}"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44A4BF94-B814-83F8-9BDE-AD6344DB428A}"/>
              </a:ext>
            </a:extLst>
          </p:cNvPr>
          <p:cNvSpPr>
            <a:spLocks noGrp="1" noChangeArrowheads="1"/>
          </p:cNvSpPr>
          <p:nvPr>
            <p:ph type="title"/>
          </p:nvPr>
        </p:nvSpPr>
        <p:spPr>
          <a:xfrm>
            <a:off x="1866900" y="152400"/>
            <a:ext cx="5410200" cy="533400"/>
          </a:xfrm>
        </p:spPr>
        <p:txBody>
          <a:bodyPr/>
          <a:lstStyle/>
          <a:p>
            <a:pPr eaLnBrk="1" hangingPunct="1"/>
            <a:r>
              <a:rPr lang="pl-PL" altLang="pl-PL" sz="1600">
                <a:ea typeface="ＭＳ Ｐゴシック" panose="020B0600070205080204" pitchFamily="34" charset="-128"/>
              </a:rPr>
              <a:t>Ruch</a:t>
            </a:r>
            <a:endParaRPr lang="en-US" altLang="pl-PL" sz="1600">
              <a:ea typeface="ＭＳ Ｐゴシック" panose="020B0600070205080204" pitchFamily="34" charset="-128"/>
            </a:endParaRPr>
          </a:p>
        </p:txBody>
      </p:sp>
      <p:pic>
        <p:nvPicPr>
          <p:cNvPr id="15362" name="Picture 4" descr="C:\Users\Piotr\Students\Bioelektrycznosc\stroboscopy-basketball-1a.jpg">
            <a:extLst>
              <a:ext uri="{FF2B5EF4-FFF2-40B4-BE49-F238E27FC236}">
                <a16:creationId xmlns:a16="http://schemas.microsoft.com/office/drawing/2014/main" id="{2DC7C886-2C39-6B4E-8F48-D175A1A3D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752600"/>
            <a:ext cx="830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F8A629E4-61CE-1668-0FDE-FB25CE6C3361}"/>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1600">
                <a:ea typeface="ＭＳ Ｐゴシック" panose="020B0600070205080204" pitchFamily="34" charset="-128"/>
              </a:rPr>
              <a:t>Centralne generatory wzorca</a:t>
            </a:r>
            <a:endParaRPr lang="en-US" altLang="pl-PL" sz="1600">
              <a:ea typeface="ＭＳ Ｐゴシック" panose="020B0600070205080204" pitchFamily="34" charset="-128"/>
            </a:endParaRPr>
          </a:p>
        </p:txBody>
      </p:sp>
      <p:sp>
        <p:nvSpPr>
          <p:cNvPr id="36866" name="Rectangle 4">
            <a:extLst>
              <a:ext uri="{FF2B5EF4-FFF2-40B4-BE49-F238E27FC236}">
                <a16:creationId xmlns:a16="http://schemas.microsoft.com/office/drawing/2014/main" id="{174CE86F-DD4D-A3E9-3806-0D9B3C1E08B4}"/>
              </a:ext>
            </a:extLst>
          </p:cNvPr>
          <p:cNvSpPr>
            <a:spLocks noChangeArrowheads="1"/>
          </p:cNvSpPr>
          <p:nvPr/>
        </p:nvSpPr>
        <p:spPr bwMode="auto">
          <a:xfrm>
            <a:off x="819150" y="67945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solidFill>
                  <a:schemeClr val="tx2"/>
                </a:solidFill>
              </a:rPr>
              <a:t>Centralny generator wzorca (CPG) – mechanizm neuronalny generacji rytmicznych i skoordynowanych impulsów do motoneuronów</a:t>
            </a:r>
          </a:p>
        </p:txBody>
      </p:sp>
      <p:sp>
        <p:nvSpPr>
          <p:cNvPr id="36867" name="Text Box 5">
            <a:extLst>
              <a:ext uri="{FF2B5EF4-FFF2-40B4-BE49-F238E27FC236}">
                <a16:creationId xmlns:a16="http://schemas.microsoft.com/office/drawing/2014/main" id="{B51F75BE-640A-613F-802E-F51C89164602}"/>
              </a:ext>
            </a:extLst>
          </p:cNvPr>
          <p:cNvSpPr txBox="1">
            <a:spLocks noChangeArrowheads="1"/>
          </p:cNvSpPr>
          <p:nvPr/>
        </p:nvSpPr>
        <p:spPr bwMode="auto">
          <a:xfrm>
            <a:off x="269875" y="5229225"/>
            <a:ext cx="8874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Oznaczenia: E, F – populacje neuronów pobudzających motoneruony, Me – extensor motoneuron, Mf – flexor motoneuron, połączenia pobudzające – profile otwarte, połączenia hamujące – profile wypełnione.</a:t>
            </a:r>
          </a:p>
          <a:p>
            <a:pPr eaLnBrk="1" hangingPunct="1">
              <a:spcBef>
                <a:spcPct val="50000"/>
              </a:spcBef>
              <a:buFontTx/>
              <a:buNone/>
            </a:pPr>
            <a:r>
              <a:rPr lang="pl-PL" altLang="pl-PL" sz="1200"/>
              <a:t>Neurony ruchowe Me, Mf są aktywowane przez odpowiadające im neurony E,F. Dzięki połączeniom hamującym między neuronami, gdy jedna grupa jest aktywna, druga jest hamowana. Adaptacja w połączeniach hamujących między dwoma pół-ośrodkami (half-center), umożliwia przełączanie aktywności między ośrodkami.</a:t>
            </a:r>
          </a:p>
        </p:txBody>
      </p:sp>
      <p:pic>
        <p:nvPicPr>
          <p:cNvPr id="36868" name="Picture 2">
            <a:extLst>
              <a:ext uri="{FF2B5EF4-FFF2-40B4-BE49-F238E27FC236}">
                <a16:creationId xmlns:a16="http://schemas.microsoft.com/office/drawing/2014/main" id="{307A4759-0C86-DED9-274C-58F535962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022" r="65501"/>
          <a:stretch>
            <a:fillRect/>
          </a:stretch>
        </p:blipFill>
        <p:spPr bwMode="auto">
          <a:xfrm>
            <a:off x="3228975" y="1676400"/>
            <a:ext cx="268605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E2667218-98C0-3B0D-C24B-5BCCCAC2A137}"/>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1600">
                <a:ea typeface="ＭＳ Ｐゴシック" panose="020B0600070205080204" pitchFamily="34" charset="-128"/>
              </a:rPr>
              <a:t>Rdzeniowe mechanizmy chodzenia</a:t>
            </a:r>
            <a:endParaRPr lang="en-US" altLang="pl-PL" sz="1600">
              <a:ea typeface="ＭＳ Ｐゴシック" panose="020B0600070205080204" pitchFamily="34" charset="-128"/>
            </a:endParaRPr>
          </a:p>
        </p:txBody>
      </p:sp>
      <p:sp>
        <p:nvSpPr>
          <p:cNvPr id="43010" name="Rectangle 3">
            <a:extLst>
              <a:ext uri="{FF2B5EF4-FFF2-40B4-BE49-F238E27FC236}">
                <a16:creationId xmlns:a16="http://schemas.microsoft.com/office/drawing/2014/main" id="{9A16F570-3CA7-E5D8-1D3D-6D7CF417F797}"/>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43011" name="Text Box 4">
            <a:extLst>
              <a:ext uri="{FF2B5EF4-FFF2-40B4-BE49-F238E27FC236}">
                <a16:creationId xmlns:a16="http://schemas.microsoft.com/office/drawing/2014/main" id="{29B83B3E-FAAB-DAB2-09E3-186FF87279BB}"/>
              </a:ext>
            </a:extLst>
          </p:cNvPr>
          <p:cNvSpPr txBox="1">
            <a:spLocks noChangeArrowheads="1"/>
          </p:cNvSpPr>
          <p:nvPr/>
        </p:nvSpPr>
        <p:spPr bwMode="auto">
          <a:xfrm>
            <a:off x="715963" y="5486400"/>
            <a:ext cx="750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Centralny generator wzorca generujący chodzenie u kota jest typu ‘half-center’ i znajduje się w rdzeniu kręgowym. A. Krótka stymulacja ipsilateralnego FRA (flexor reflex afferents) wywołuje krótką sekwencję rytmicznej aktywności neuronów ruchowych zginaczy i prostowników. B. Stwierdzono, że system interneuronów generujących aktywność zginaczy hamuje system interneuronów generujących aktywność prostowników i odwrotnie. C. Interneurony w pół-ośrodkach znajdują się w rejonie istoty szarej rdzenia kręgowego.</a:t>
            </a:r>
          </a:p>
        </p:txBody>
      </p:sp>
      <p:pic>
        <p:nvPicPr>
          <p:cNvPr id="43012" name="Picture 5">
            <a:extLst>
              <a:ext uri="{FF2B5EF4-FFF2-40B4-BE49-F238E27FC236}">
                <a16:creationId xmlns:a16="http://schemas.microsoft.com/office/drawing/2014/main" id="{7ACA77B9-1B97-0E28-1433-5483C8CB5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42481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1C6C1854-B0B7-CBDD-EE7D-56424246FCC0}"/>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Hierarchiczna struktura organizacji kontroli ruchu</a:t>
            </a:r>
            <a:endParaRPr lang="en-US" altLang="pl-PL" sz="2400">
              <a:ea typeface="ＭＳ Ｐゴシック" panose="020B0600070205080204" pitchFamily="34" charset="-128"/>
            </a:endParaRPr>
          </a:p>
        </p:txBody>
      </p:sp>
      <p:sp>
        <p:nvSpPr>
          <p:cNvPr id="45058" name="Rectangle 3">
            <a:extLst>
              <a:ext uri="{FF2B5EF4-FFF2-40B4-BE49-F238E27FC236}">
                <a16:creationId xmlns:a16="http://schemas.microsoft.com/office/drawing/2014/main" id="{1FAB3FF0-B775-66D6-0D64-CC289A182D14}"/>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45059" name="Picture 4" descr="C:\Users\Piotr\Students\Bioelektrycznosc\2007_8\movement_control_hierarchy.png">
            <a:extLst>
              <a:ext uri="{FF2B5EF4-FFF2-40B4-BE49-F238E27FC236}">
                <a16:creationId xmlns:a16="http://schemas.microsoft.com/office/drawing/2014/main" id="{398DB4FE-6DE7-ABAB-7C8E-F2312DCDC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32575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5">
            <a:extLst>
              <a:ext uri="{FF2B5EF4-FFF2-40B4-BE49-F238E27FC236}">
                <a16:creationId xmlns:a16="http://schemas.microsoft.com/office/drawing/2014/main" id="{54C8820D-31FA-1AB4-63C4-25D78195D9A9}"/>
              </a:ext>
            </a:extLst>
          </p:cNvPr>
          <p:cNvSpPr txBox="1">
            <a:spLocks noChangeArrowheads="1"/>
          </p:cNvSpPr>
          <p:nvPr/>
        </p:nvSpPr>
        <p:spPr bwMode="auto">
          <a:xfrm>
            <a:off x="4876800" y="2565400"/>
            <a:ext cx="36576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Układy motoryczne mają trzy poziomy kontroli – rdzeń kręgowy, pień mózgu i kora mózgowa. Są one zorganizowane zarówno szeregowo, jak i równolegle.</a:t>
            </a:r>
          </a:p>
          <a:p>
            <a:pPr eaLnBrk="1" hangingPunct="1">
              <a:spcBef>
                <a:spcPct val="50000"/>
              </a:spcBef>
              <a:buFontTx/>
              <a:buNone/>
            </a:pPr>
            <a:r>
              <a:rPr lang="pl-PL" altLang="pl-PL" sz="1600"/>
              <a:t>Obszary motoryczne kory mózgowej mogą wpływać na rdzeń kręgowy bezpośrednio lub przez pień mózgu.</a:t>
            </a:r>
          </a:p>
          <a:p>
            <a:pPr eaLnBrk="1" hangingPunct="1">
              <a:spcBef>
                <a:spcPct val="50000"/>
              </a:spcBef>
              <a:buFontTx/>
              <a:buNone/>
            </a:pPr>
            <a:r>
              <a:rPr lang="pl-PL" altLang="pl-PL" sz="1600"/>
              <a:t>Wszystkie trzy poziomy układu motorycznego otrzymują bodźce czuciowe i są również pod wpływem dwóch niezależnych układów podkorowych: zwojów podstawy i móżdżku.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56D22CA9-E024-A05F-4FA4-7F0E30ECF250}"/>
              </a:ext>
            </a:extLst>
          </p:cNvPr>
          <p:cNvSpPr>
            <a:spLocks noGrp="1" noChangeArrowheads="1"/>
          </p:cNvSpPr>
          <p:nvPr>
            <p:ph type="title" idx="4294967295"/>
          </p:nvPr>
        </p:nvSpPr>
        <p:spPr>
          <a:xfrm>
            <a:off x="827088" y="152400"/>
            <a:ext cx="7848600" cy="762000"/>
          </a:xfrm>
        </p:spPr>
        <p:txBody>
          <a:bodyPr/>
          <a:lstStyle/>
          <a:p>
            <a:pPr eaLnBrk="1" hangingPunct="1"/>
            <a:r>
              <a:rPr lang="pl-PL" altLang="pl-PL" sz="2400">
                <a:ea typeface="ＭＳ Ｐゴシック" panose="020B0600070205080204" pitchFamily="34" charset="-128"/>
              </a:rPr>
              <a:t>Ośrodki pnia mózgu inicjują lokomocję i kontrolują jej prędkość</a:t>
            </a:r>
            <a:endParaRPr lang="en-US" altLang="pl-PL" sz="2400">
              <a:ea typeface="ＭＳ Ｐゴシック" panose="020B0600070205080204" pitchFamily="34" charset="-128"/>
            </a:endParaRPr>
          </a:p>
        </p:txBody>
      </p:sp>
      <p:sp>
        <p:nvSpPr>
          <p:cNvPr id="50178" name="Rectangle 3">
            <a:extLst>
              <a:ext uri="{FF2B5EF4-FFF2-40B4-BE49-F238E27FC236}">
                <a16:creationId xmlns:a16="http://schemas.microsoft.com/office/drawing/2014/main" id="{72A79EF2-CE8E-3AB6-DCBD-2EC3EB5C68C4}"/>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50179" name="Picture 4" descr="C:\Users\Piotr\Students\Bioelektrycznosc\2007_8\locomotion_speed.png">
            <a:extLst>
              <a:ext uri="{FF2B5EF4-FFF2-40B4-BE49-F238E27FC236}">
                <a16:creationId xmlns:a16="http://schemas.microsoft.com/office/drawing/2014/main" id="{2EAA3AED-8CFD-EF55-36A9-5037E736E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96975"/>
            <a:ext cx="5173663"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5">
            <a:extLst>
              <a:ext uri="{FF2B5EF4-FFF2-40B4-BE49-F238E27FC236}">
                <a16:creationId xmlns:a16="http://schemas.microsoft.com/office/drawing/2014/main" id="{5E3ECEF4-015E-30B7-8FC8-0DB2C22154D6}"/>
              </a:ext>
            </a:extLst>
          </p:cNvPr>
          <p:cNvSpPr>
            <a:spLocks noChangeArrowheads="1"/>
          </p:cNvSpPr>
          <p:nvPr/>
        </p:nvSpPr>
        <p:spPr bwMode="auto">
          <a:xfrm>
            <a:off x="4038600" y="4724400"/>
            <a:ext cx="4724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400"/>
              <a:t>Wzrost pobudzenia elektrycznego przyłożonego do </a:t>
            </a:r>
            <a:r>
              <a:rPr lang="en-US" altLang="pl-PL" sz="1400"/>
              <a:t>mesencephalic locomotor region (MLR</a:t>
            </a:r>
            <a:r>
              <a:rPr lang="pl-PL" altLang="pl-PL" sz="1400"/>
              <a:t>, część pnia mózgu</a:t>
            </a:r>
            <a:r>
              <a:rPr lang="en-US" altLang="pl-PL" sz="1400"/>
              <a:t>) </a:t>
            </a:r>
            <a:r>
              <a:rPr lang="pl-PL" altLang="pl-PL" sz="1400"/>
              <a:t>u kotów z przeciętym połączeniem do kory mózgowej, zmienia krok i prędkość chodu. W miarę wzrostu prędkości, tylne łapy zmieniają krok z naprzemiennego na równoczesne zgięcia i wyprosty.</a:t>
            </a:r>
            <a:endParaRPr lang="en-US" altLang="pl-PL"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256F6EA7-E018-E4F6-BDEE-2BB6DA376B8E}"/>
              </a:ext>
            </a:extLst>
          </p:cNvPr>
          <p:cNvSpPr>
            <a:spLocks noGrp="1" noChangeArrowheads="1"/>
          </p:cNvSpPr>
          <p:nvPr>
            <p:ph type="title" idx="4294967295"/>
          </p:nvPr>
        </p:nvSpPr>
        <p:spPr>
          <a:xfrm>
            <a:off x="2724150" y="0"/>
            <a:ext cx="3695700" cy="533400"/>
          </a:xfrm>
        </p:spPr>
        <p:txBody>
          <a:bodyPr/>
          <a:lstStyle/>
          <a:p>
            <a:pPr eaLnBrk="1" hangingPunct="1"/>
            <a:r>
              <a:rPr lang="pl-PL" altLang="pl-PL" sz="1600">
                <a:ea typeface="ＭＳ Ｐゴシック" panose="020B0600070205080204" pitchFamily="34" charset="-128"/>
              </a:rPr>
              <a:t>Móżdżek</a:t>
            </a:r>
            <a:endParaRPr lang="en-US" altLang="pl-PL" sz="1600">
              <a:ea typeface="ＭＳ Ｐゴシック" panose="020B0600070205080204" pitchFamily="34" charset="-128"/>
            </a:endParaRPr>
          </a:p>
        </p:txBody>
      </p:sp>
      <p:sp>
        <p:nvSpPr>
          <p:cNvPr id="51202" name="Rectangle 3">
            <a:extLst>
              <a:ext uri="{FF2B5EF4-FFF2-40B4-BE49-F238E27FC236}">
                <a16:creationId xmlns:a16="http://schemas.microsoft.com/office/drawing/2014/main" id="{018B1E3C-18F7-99B4-24D5-F2ADF44F5227}"/>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1203" name="Text Box 4">
            <a:extLst>
              <a:ext uri="{FF2B5EF4-FFF2-40B4-BE49-F238E27FC236}">
                <a16:creationId xmlns:a16="http://schemas.microsoft.com/office/drawing/2014/main" id="{882F49A1-F704-043E-DA1A-BC555BC7CE75}"/>
              </a:ext>
            </a:extLst>
          </p:cNvPr>
          <p:cNvSpPr txBox="1">
            <a:spLocks noChangeArrowheads="1"/>
          </p:cNvSpPr>
          <p:nvPr/>
        </p:nvSpPr>
        <p:spPr bwMode="auto">
          <a:xfrm>
            <a:off x="533400" y="1066800"/>
            <a:ext cx="40386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pl-PL" altLang="pl-PL" sz="1600"/>
              <a:t> ma 10-100 * 10</a:t>
            </a:r>
            <a:r>
              <a:rPr lang="pl-PL" altLang="pl-PL" sz="1600" baseline="30000"/>
              <a:t>9</a:t>
            </a:r>
            <a:r>
              <a:rPr lang="pl-PL" altLang="pl-PL" sz="1600"/>
              <a:t> neuronów (więcej niż wszystkie pozostałe części mózgu razem wzięte)</a:t>
            </a:r>
          </a:p>
          <a:p>
            <a:pPr eaLnBrk="1" hangingPunct="1">
              <a:spcBef>
                <a:spcPct val="50000"/>
              </a:spcBef>
              <a:buFontTx/>
              <a:buChar char="-"/>
            </a:pPr>
            <a:r>
              <a:rPr lang="pl-PL" altLang="pl-PL" sz="1600"/>
              <a:t> liczba połączeń z korą mózgową – 40*10</a:t>
            </a:r>
            <a:r>
              <a:rPr lang="pl-PL" altLang="pl-PL" sz="1600" baseline="30000"/>
              <a:t>6 </a:t>
            </a:r>
            <a:r>
              <a:rPr lang="pl-PL" altLang="pl-PL" sz="1600"/>
              <a:t>(trakt optyczny - 1* 10</a:t>
            </a:r>
            <a:r>
              <a:rPr lang="pl-PL" altLang="pl-PL" sz="1600" baseline="30000"/>
              <a:t>6</a:t>
            </a:r>
            <a:r>
              <a:rPr lang="pl-PL" altLang="pl-PL" sz="1600"/>
              <a:t>)</a:t>
            </a:r>
          </a:p>
          <a:p>
            <a:pPr eaLnBrk="1" hangingPunct="1">
              <a:spcBef>
                <a:spcPct val="50000"/>
              </a:spcBef>
              <a:buFontTx/>
              <a:buChar char="-"/>
            </a:pPr>
            <a:r>
              <a:rPr lang="pl-PL" altLang="pl-PL" sz="1600"/>
              <a:t> budowa modułowa (wykonywanie tych samych operacji na różnych wejściach)</a:t>
            </a:r>
          </a:p>
        </p:txBody>
      </p:sp>
      <p:pic>
        <p:nvPicPr>
          <p:cNvPr id="51204" name="Picture 5" descr="C:\Users\Piotr\Students\Bioelektrycznosc\cerebellum_cells.jpeg">
            <a:extLst>
              <a:ext uri="{FF2B5EF4-FFF2-40B4-BE49-F238E27FC236}">
                <a16:creationId xmlns:a16="http://schemas.microsoft.com/office/drawing/2014/main" id="{5FDE2A64-8C02-A2EA-FA53-FBB76D4F7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0"/>
            <a:ext cx="3844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6">
            <a:extLst>
              <a:ext uri="{FF2B5EF4-FFF2-40B4-BE49-F238E27FC236}">
                <a16:creationId xmlns:a16="http://schemas.microsoft.com/office/drawing/2014/main" id="{7EDF4919-94E3-5C10-BE30-5158B4C2B51C}"/>
              </a:ext>
            </a:extLst>
          </p:cNvPr>
          <p:cNvSpPr>
            <a:spLocks noChangeArrowheads="1"/>
          </p:cNvSpPr>
          <p:nvPr/>
        </p:nvSpPr>
        <p:spPr bwMode="auto">
          <a:xfrm>
            <a:off x="6096000" y="0"/>
            <a:ext cx="1600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pic>
        <p:nvPicPr>
          <p:cNvPr id="51206" name="Picture 7" descr="C:\Users\Piotr\Students\Bioelektrycznosc\cerebellum_cells.gif">
            <a:extLst>
              <a:ext uri="{FF2B5EF4-FFF2-40B4-BE49-F238E27FC236}">
                <a16:creationId xmlns:a16="http://schemas.microsoft.com/office/drawing/2014/main" id="{CF4954E2-76E3-6885-A488-B55733B03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4114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8">
            <a:extLst>
              <a:ext uri="{FF2B5EF4-FFF2-40B4-BE49-F238E27FC236}">
                <a16:creationId xmlns:a16="http://schemas.microsoft.com/office/drawing/2014/main" id="{CCF3D98A-8263-6AB3-194F-FA872A452276}"/>
              </a:ext>
            </a:extLst>
          </p:cNvPr>
          <p:cNvSpPr>
            <a:spLocks noChangeArrowheads="1"/>
          </p:cNvSpPr>
          <p:nvPr/>
        </p:nvSpPr>
        <p:spPr bwMode="auto">
          <a:xfrm>
            <a:off x="228600" y="546735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dirty="0"/>
              <a:t>Móżdżek kontroluje układ ruchowy porównując polecenia ruchowe z ich rzeczywistym wykonaniem i koryguje komendy w korze mózgowej i pniu mózgu podczas wykonywania oraz powtarzania ruchu. Funkcjom tym służą trzy aspekty organizacji: 1. Duża liczba wejść (40 razy więcej niż wyjść). 2. Wyjścia do kory motorycznej i pnia mózgu – struktur kontrolujących ruch. 3. Transmisja synaptyczna w obwodach móżdżku może być modyfikowana, co umożliwia adaptację motoryczną i uczenie.</a:t>
            </a:r>
            <a:endParaRPr lang="en-US" altLang="pl-PL"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B404FCC9-949E-55E6-4AA5-6E40D16AD145}"/>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1600">
                <a:ea typeface="ＭＳ Ｐゴシック" panose="020B0600070205080204" pitchFamily="34" charset="-128"/>
              </a:rPr>
              <a:t>Kora móżdżku – wejścia i wyjścia</a:t>
            </a:r>
            <a:endParaRPr lang="en-US" altLang="pl-PL" sz="1600">
              <a:ea typeface="ＭＳ Ｐゴシック" panose="020B0600070205080204" pitchFamily="34" charset="-128"/>
            </a:endParaRPr>
          </a:p>
        </p:txBody>
      </p:sp>
      <p:sp>
        <p:nvSpPr>
          <p:cNvPr id="53250" name="Rectangle 3">
            <a:extLst>
              <a:ext uri="{FF2B5EF4-FFF2-40B4-BE49-F238E27FC236}">
                <a16:creationId xmlns:a16="http://schemas.microsoft.com/office/drawing/2014/main" id="{A637F49D-3C54-87F2-AD84-C50CAA7E718A}"/>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3251" name="Text Box 4">
            <a:extLst>
              <a:ext uri="{FF2B5EF4-FFF2-40B4-BE49-F238E27FC236}">
                <a16:creationId xmlns:a16="http://schemas.microsoft.com/office/drawing/2014/main" id="{00815FD5-0956-D4E3-5B38-BC75265B957E}"/>
              </a:ext>
            </a:extLst>
          </p:cNvPr>
          <p:cNvSpPr txBox="1">
            <a:spLocks noChangeArrowheads="1"/>
          </p:cNvSpPr>
          <p:nvPr/>
        </p:nvSpPr>
        <p:spPr bwMode="auto">
          <a:xfrm>
            <a:off x="5410200" y="3789040"/>
            <a:ext cx="3429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pl-PL" sz="1600" dirty="0" err="1"/>
              <a:t>Módżek</a:t>
            </a:r>
            <a:r>
              <a:rPr lang="en-US" altLang="pl-PL" sz="1600" dirty="0"/>
              <a:t> </a:t>
            </a:r>
            <a:r>
              <a:rPr lang="en-US" altLang="pl-PL" sz="1600" dirty="0" err="1"/>
              <a:t>dostaje</a:t>
            </a:r>
            <a:r>
              <a:rPr lang="en-US" altLang="pl-PL" sz="1600" dirty="0"/>
              <a:t> </a:t>
            </a:r>
            <a:r>
              <a:rPr lang="en-US" altLang="pl-PL" sz="1600" dirty="0" err="1"/>
              <a:t>wejście</a:t>
            </a:r>
            <a:r>
              <a:rPr lang="en-US" altLang="pl-PL" sz="1600" dirty="0"/>
              <a:t> </a:t>
            </a:r>
            <a:r>
              <a:rPr lang="en-US" altLang="pl-PL" sz="1600" dirty="0" err="1"/>
              <a:t>dwiema</a:t>
            </a:r>
            <a:r>
              <a:rPr lang="en-US" altLang="pl-PL" sz="1600" dirty="0"/>
              <a:t> </a:t>
            </a:r>
            <a:r>
              <a:rPr lang="en-US" altLang="pl-PL" sz="1600" dirty="0" err="1"/>
              <a:t>drogami</a:t>
            </a:r>
            <a:r>
              <a:rPr lang="en-US" altLang="pl-PL" sz="1600" dirty="0"/>
              <a:t>. </a:t>
            </a:r>
            <a:r>
              <a:rPr lang="en-US" altLang="pl-PL" sz="1600" dirty="0" err="1"/>
              <a:t>Włókna</a:t>
            </a:r>
            <a:r>
              <a:rPr lang="en-US" altLang="pl-PL" sz="1600" dirty="0"/>
              <a:t> </a:t>
            </a:r>
            <a:r>
              <a:rPr lang="en-US" altLang="pl-PL" sz="1600" dirty="0" err="1"/>
              <a:t>kiciaste</a:t>
            </a:r>
            <a:r>
              <a:rPr lang="en-US" altLang="pl-PL" sz="1600" dirty="0"/>
              <a:t> (mossy fibers) </a:t>
            </a:r>
            <a:r>
              <a:rPr lang="pl-PL" altLang="pl-PL" sz="1600" dirty="0"/>
              <a:t>pobudzają komórki ziarniste, które włóknami równoległymi pobudzają kilkaset komórek </a:t>
            </a:r>
            <a:r>
              <a:rPr lang="pl-PL" altLang="pl-PL" sz="1600" dirty="0" err="1"/>
              <a:t>Purkinjego</a:t>
            </a:r>
            <a:r>
              <a:rPr lang="pl-PL" altLang="pl-PL" sz="1600" dirty="0"/>
              <a:t>. Włókna pnące (c</a:t>
            </a:r>
            <a:r>
              <a:rPr lang="en-US" altLang="pl-PL" sz="1600" dirty="0" err="1"/>
              <a:t>limbing</a:t>
            </a:r>
            <a:r>
              <a:rPr lang="en-US" altLang="pl-PL" sz="1600" dirty="0"/>
              <a:t> fibers)</a:t>
            </a:r>
            <a:r>
              <a:rPr lang="pl-PL" altLang="pl-PL" sz="1600" dirty="0"/>
              <a:t> tworzą połączenia w kierunku prostopadłym z ok. 10 komórkami </a:t>
            </a:r>
            <a:r>
              <a:rPr lang="pl-PL" altLang="pl-PL" sz="1600" dirty="0" err="1"/>
              <a:t>Purkinjego</a:t>
            </a:r>
            <a:r>
              <a:rPr lang="pl-PL" altLang="pl-PL" sz="1600" dirty="0"/>
              <a:t>. Połączenia wejściowe tworzą więc macierz ortogonalną.</a:t>
            </a:r>
          </a:p>
        </p:txBody>
      </p:sp>
      <p:pic>
        <p:nvPicPr>
          <p:cNvPr id="53252" name="Picture 5" descr="C:\Users\Piotr\Students\Bioelektrycznosc\2007_8\cerebellum2.png">
            <a:extLst>
              <a:ext uri="{FF2B5EF4-FFF2-40B4-BE49-F238E27FC236}">
                <a16:creationId xmlns:a16="http://schemas.microsoft.com/office/drawing/2014/main" id="{B8CA9CBC-D5BC-8254-6457-CA73D5B00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2592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A646638A-7D34-AF1C-3712-7AC964E21F2A}"/>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Obwód móżdżku</a:t>
            </a:r>
            <a:endParaRPr lang="en-US" altLang="pl-PL" sz="2400">
              <a:ea typeface="ＭＳ Ｐゴシック" panose="020B0600070205080204" pitchFamily="34" charset="-128"/>
            </a:endParaRPr>
          </a:p>
        </p:txBody>
      </p:sp>
      <p:pic>
        <p:nvPicPr>
          <p:cNvPr id="54274" name="Picture 3" descr="C:\Users\Piotr\Students\Bioelektrycznosc\2007_8\cerebellum3.png">
            <a:extLst>
              <a:ext uri="{FF2B5EF4-FFF2-40B4-BE49-F238E27FC236}">
                <a16:creationId xmlns:a16="http://schemas.microsoft.com/office/drawing/2014/main" id="{C99E88AC-B806-83F8-AFC2-460F461B6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762000"/>
            <a:ext cx="4513263"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4">
            <a:extLst>
              <a:ext uri="{FF2B5EF4-FFF2-40B4-BE49-F238E27FC236}">
                <a16:creationId xmlns:a16="http://schemas.microsoft.com/office/drawing/2014/main" id="{76C5C45F-3281-48CF-3265-735EB4A0DEE3}"/>
              </a:ext>
            </a:extLst>
          </p:cNvPr>
          <p:cNvSpPr txBox="1">
            <a:spLocks noChangeArrowheads="1"/>
          </p:cNvSpPr>
          <p:nvPr/>
        </p:nvSpPr>
        <p:spPr bwMode="auto">
          <a:xfrm>
            <a:off x="5486400" y="1916113"/>
            <a:ext cx="35814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dirty="0"/>
              <a:t>Podstawowe cechy obwodu:</a:t>
            </a:r>
          </a:p>
          <a:p>
            <a:pPr eaLnBrk="1" hangingPunct="1">
              <a:spcBef>
                <a:spcPct val="50000"/>
              </a:spcBef>
              <a:buFontTx/>
              <a:buAutoNum type="arabicPeriod"/>
            </a:pPr>
            <a:r>
              <a:rPr lang="pl-PL" altLang="pl-PL" sz="1600" dirty="0"/>
              <a:t>Oba wejścia, bezpośrednie (</a:t>
            </a:r>
            <a:r>
              <a:rPr lang="pl-PL" altLang="pl-PL" sz="1600" dirty="0" err="1"/>
              <a:t>climbing</a:t>
            </a:r>
            <a:r>
              <a:rPr lang="pl-PL" altLang="pl-PL" sz="1600" dirty="0"/>
              <a:t> </a:t>
            </a:r>
            <a:r>
              <a:rPr lang="pl-PL" altLang="pl-PL" sz="1600" dirty="0" err="1"/>
              <a:t>fibers</a:t>
            </a:r>
            <a:r>
              <a:rPr lang="pl-PL" altLang="pl-PL" sz="1600" dirty="0"/>
              <a:t> CF) i pośrednie (</a:t>
            </a:r>
            <a:r>
              <a:rPr lang="pl-PL" altLang="pl-PL" sz="1600" dirty="0" err="1"/>
              <a:t>mossy</a:t>
            </a:r>
            <a:r>
              <a:rPr lang="pl-PL" altLang="pl-PL" sz="1600" dirty="0"/>
              <a:t> </a:t>
            </a:r>
            <a:r>
              <a:rPr lang="pl-PL" altLang="pl-PL" sz="1600" dirty="0" err="1"/>
              <a:t>fibers</a:t>
            </a:r>
            <a:r>
              <a:rPr lang="pl-PL" altLang="pl-PL" sz="1600" dirty="0"/>
              <a:t> MF - k. ziarniste –włókna równoległe) są pobudzające.</a:t>
            </a:r>
          </a:p>
          <a:p>
            <a:pPr eaLnBrk="1" hangingPunct="1">
              <a:spcBef>
                <a:spcPct val="50000"/>
              </a:spcBef>
              <a:buFontTx/>
              <a:buAutoNum type="arabicPeriod"/>
            </a:pPr>
            <a:r>
              <a:rPr lang="pl-PL" altLang="pl-PL" sz="1600" dirty="0"/>
              <a:t>Jądra głębokie również dostają wejścia z CF i MF.</a:t>
            </a:r>
          </a:p>
          <a:p>
            <a:pPr eaLnBrk="1" hangingPunct="1">
              <a:spcBef>
                <a:spcPct val="50000"/>
              </a:spcBef>
              <a:buFontTx/>
              <a:buAutoNum type="arabicPeriod"/>
            </a:pPr>
            <a:r>
              <a:rPr lang="pl-PL" altLang="pl-PL" sz="1600" dirty="0"/>
              <a:t>Wszystkie inne połączenia, w tym komórki </a:t>
            </a:r>
            <a:r>
              <a:rPr lang="pl-PL" altLang="pl-PL" sz="1600" dirty="0" err="1"/>
              <a:t>Purkinjego</a:t>
            </a:r>
            <a:r>
              <a:rPr lang="pl-PL" altLang="pl-PL" sz="1600" dirty="0"/>
              <a:t>, są hamujące.</a:t>
            </a:r>
          </a:p>
          <a:p>
            <a:pPr eaLnBrk="1" hangingPunct="1">
              <a:spcBef>
                <a:spcPct val="50000"/>
              </a:spcBef>
              <a:buFontTx/>
              <a:buAutoNum type="arabicPeriod"/>
            </a:pPr>
            <a:r>
              <a:rPr lang="pl-PL" altLang="pl-PL" sz="1600" dirty="0"/>
              <a:t>Wyjściowa pętla pobudzająca przez jądra głębokie jest modulowana przez pętlę hamującą kory móżdżku, co pozwala na regulację ruchów w czasie rzeczywistym.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78A301F7-C9F7-88FB-76D9-A6E67E1DB61B}"/>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Aktywność w </a:t>
            </a:r>
            <a:r>
              <a:rPr lang="pl-PL" altLang="pl-PL" sz="2400">
                <a:solidFill>
                  <a:schemeClr val="tx1"/>
                </a:solidFill>
                <a:ea typeface="ＭＳ Ｐゴシック" panose="020B0600070205080204" pitchFamily="34" charset="-128"/>
              </a:rPr>
              <a:t>komórkach Purkinjego</a:t>
            </a:r>
            <a:endParaRPr lang="en-US" altLang="pl-PL" sz="2400">
              <a:solidFill>
                <a:schemeClr val="tx1"/>
              </a:solidFill>
              <a:ea typeface="ＭＳ Ｐゴシック" panose="020B0600070205080204" pitchFamily="34" charset="-128"/>
            </a:endParaRPr>
          </a:p>
        </p:txBody>
      </p:sp>
      <p:sp>
        <p:nvSpPr>
          <p:cNvPr id="55298" name="Rectangle 3">
            <a:extLst>
              <a:ext uri="{FF2B5EF4-FFF2-40B4-BE49-F238E27FC236}">
                <a16:creationId xmlns:a16="http://schemas.microsoft.com/office/drawing/2014/main" id="{10CAA169-E5E7-9ECE-853D-F1DDC114FC71}"/>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5299" name="Text Box 4">
            <a:extLst>
              <a:ext uri="{FF2B5EF4-FFF2-40B4-BE49-F238E27FC236}">
                <a16:creationId xmlns:a16="http://schemas.microsoft.com/office/drawing/2014/main" id="{571DA0E1-D76C-0DFD-61AC-EA176F596ECB}"/>
              </a:ext>
            </a:extLst>
          </p:cNvPr>
          <p:cNvSpPr txBox="1">
            <a:spLocks noChangeArrowheads="1"/>
          </p:cNvSpPr>
          <p:nvPr/>
        </p:nvSpPr>
        <p:spPr bwMode="auto">
          <a:xfrm>
            <a:off x="5004048" y="1700808"/>
            <a:ext cx="3581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dirty="0"/>
              <a:t>Oba wejścia pobudzające tworzą różne wzorce wyładowań w komórkach </a:t>
            </a:r>
            <a:r>
              <a:rPr lang="pl-PL" altLang="pl-PL" sz="1600" dirty="0" err="1"/>
              <a:t>Purkinjego</a:t>
            </a:r>
            <a:r>
              <a:rPr lang="pl-PL" altLang="pl-PL" sz="1600" dirty="0"/>
              <a:t>. Wyładowania złożone (prawa klamra) są wywołane poprzez synapsy </a:t>
            </a:r>
            <a:r>
              <a:rPr lang="en-US" altLang="pl-PL" sz="1600" dirty="0"/>
              <a:t>climbing fibers</a:t>
            </a:r>
            <a:r>
              <a:rPr lang="pl-PL" altLang="pl-PL" sz="1600" dirty="0"/>
              <a:t>, a pojedyncze wyładowania</a:t>
            </a:r>
            <a:r>
              <a:rPr lang="en-US" altLang="pl-PL" sz="1600" dirty="0"/>
              <a:t> </a:t>
            </a:r>
            <a:r>
              <a:rPr lang="pl-PL" altLang="pl-PL" sz="1600" dirty="0"/>
              <a:t>(lewa klamra) są wywołane wejściem z </a:t>
            </a:r>
            <a:r>
              <a:rPr lang="en-US" altLang="pl-PL" sz="1600" dirty="0"/>
              <a:t>mossy fiber</a:t>
            </a:r>
            <a:r>
              <a:rPr lang="pl-PL" altLang="pl-PL" sz="1600" dirty="0"/>
              <a:t>. </a:t>
            </a:r>
          </a:p>
          <a:p>
            <a:pPr eaLnBrk="1" hangingPunct="1">
              <a:spcBef>
                <a:spcPct val="50000"/>
              </a:spcBef>
              <a:buFontTx/>
              <a:buNone/>
            </a:pPr>
            <a:r>
              <a:rPr lang="pl-PL" altLang="pl-PL" sz="1600" dirty="0"/>
              <a:t>Uważa się, że </a:t>
            </a:r>
            <a:r>
              <a:rPr lang="pl-PL" altLang="pl-PL" sz="1600" dirty="0" err="1"/>
              <a:t>mossy</a:t>
            </a:r>
            <a:r>
              <a:rPr lang="pl-PL" altLang="pl-PL" sz="1600" dirty="0"/>
              <a:t> i </a:t>
            </a:r>
            <a:r>
              <a:rPr lang="pl-PL" altLang="pl-PL" sz="1600" dirty="0" err="1"/>
              <a:t>climbing</a:t>
            </a:r>
            <a:r>
              <a:rPr lang="pl-PL" altLang="pl-PL" sz="1600" dirty="0"/>
              <a:t> </a:t>
            </a:r>
            <a:r>
              <a:rPr lang="pl-PL" altLang="pl-PL" sz="1600" dirty="0" err="1"/>
              <a:t>fibers</a:t>
            </a:r>
            <a:r>
              <a:rPr lang="pl-PL" altLang="pl-PL" sz="1600" dirty="0"/>
              <a:t> różnie kodują własności ruch.</a:t>
            </a:r>
          </a:p>
          <a:p>
            <a:pPr eaLnBrk="1" hangingPunct="1">
              <a:spcBef>
                <a:spcPct val="50000"/>
              </a:spcBef>
              <a:buFontTx/>
              <a:buNone/>
            </a:pPr>
            <a:r>
              <a:rPr lang="pl-PL" altLang="pl-PL" sz="1600" dirty="0"/>
              <a:t>Częstość wyładowań w </a:t>
            </a:r>
            <a:r>
              <a:rPr lang="en-US" altLang="pl-PL" sz="1600" dirty="0"/>
              <a:t>mossy fiber </a:t>
            </a:r>
            <a:r>
              <a:rPr lang="pl-PL" altLang="pl-PL" sz="1600" dirty="0"/>
              <a:t>koduje czas trwania i natężenie ruchu. </a:t>
            </a:r>
          </a:p>
          <a:p>
            <a:pPr eaLnBrk="1" hangingPunct="1">
              <a:spcBef>
                <a:spcPct val="50000"/>
              </a:spcBef>
              <a:buFontTx/>
              <a:buNone/>
            </a:pPr>
            <a:r>
              <a:rPr lang="pl-PL" altLang="pl-PL" sz="1600" dirty="0"/>
              <a:t>Wyładowania w </a:t>
            </a:r>
            <a:r>
              <a:rPr lang="en-US" altLang="pl-PL" sz="1600" dirty="0"/>
              <a:t>climbing fiber</a:t>
            </a:r>
            <a:r>
              <a:rPr lang="pl-PL" altLang="pl-PL" sz="1600" dirty="0"/>
              <a:t>s są rzadkie i kodują prawdopodobnie czasowe zależności w sygnałach przychodzących oraz mogą być ‘wyzwalaczem’ aktywności.</a:t>
            </a:r>
          </a:p>
        </p:txBody>
      </p:sp>
      <p:pic>
        <p:nvPicPr>
          <p:cNvPr id="55300" name="Picture 5" descr="C:\Users\Piotr\Students\Bioelektrycznosc\2007_8\cerebellum4.png">
            <a:extLst>
              <a:ext uri="{FF2B5EF4-FFF2-40B4-BE49-F238E27FC236}">
                <a16:creationId xmlns:a16="http://schemas.microsoft.com/office/drawing/2014/main" id="{C3DAF3B2-03F1-BA0E-BD07-8B8B8C2B3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40768"/>
            <a:ext cx="366871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EC2FA47D-FE0A-9AFE-DB95-71C174141711}"/>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Plastyczność w móżdżku</a:t>
            </a:r>
            <a:endParaRPr lang="en-US" altLang="pl-PL" sz="2400">
              <a:ea typeface="ＭＳ Ｐゴシック" panose="020B0600070205080204" pitchFamily="34" charset="-128"/>
            </a:endParaRPr>
          </a:p>
        </p:txBody>
      </p:sp>
      <p:sp>
        <p:nvSpPr>
          <p:cNvPr id="56322" name="Rectangle 3">
            <a:extLst>
              <a:ext uri="{FF2B5EF4-FFF2-40B4-BE49-F238E27FC236}">
                <a16:creationId xmlns:a16="http://schemas.microsoft.com/office/drawing/2014/main" id="{CFF2672D-733D-370D-28D8-26C160EBB8E1}"/>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6323" name="Text Box 5">
            <a:extLst>
              <a:ext uri="{FF2B5EF4-FFF2-40B4-BE49-F238E27FC236}">
                <a16:creationId xmlns:a16="http://schemas.microsoft.com/office/drawing/2014/main" id="{54041A88-1B75-75C8-FFE5-DDBF7EE0EF1D}"/>
              </a:ext>
            </a:extLst>
          </p:cNvPr>
          <p:cNvSpPr txBox="1">
            <a:spLocks noChangeArrowheads="1"/>
          </p:cNvSpPr>
          <p:nvPr/>
        </p:nvSpPr>
        <p:spPr bwMode="auto">
          <a:xfrm>
            <a:off x="4572000" y="2438400"/>
            <a:ext cx="3429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Mechanizm: Aktywacja włókien pnących prowadzi do zwiększenia stężenia Ca</a:t>
            </a:r>
            <a:r>
              <a:rPr lang="pl-PL" altLang="pl-PL" sz="1600" baseline="30000"/>
              <a:t>2+</a:t>
            </a:r>
            <a:r>
              <a:rPr lang="pl-PL" altLang="pl-PL" sz="1600"/>
              <a:t> w komórkach Purkinjego. Wapń uruchamia mechanizm przekaźnictwa wtórnego, który obniża czułość receptorów glutaminergicznych AMPA w synapsach włókien równoległych.</a:t>
            </a:r>
          </a:p>
        </p:txBody>
      </p:sp>
      <p:sp>
        <p:nvSpPr>
          <p:cNvPr id="56324" name="Rectangle 6">
            <a:extLst>
              <a:ext uri="{FF2B5EF4-FFF2-40B4-BE49-F238E27FC236}">
                <a16:creationId xmlns:a16="http://schemas.microsoft.com/office/drawing/2014/main" id="{6053E8F8-AC35-628E-9E7D-C8AADDC32661}"/>
              </a:ext>
            </a:extLst>
          </p:cNvPr>
          <p:cNvSpPr>
            <a:spLocks noChangeArrowheads="1"/>
          </p:cNvSpPr>
          <p:nvPr/>
        </p:nvSpPr>
        <p:spPr bwMode="auto">
          <a:xfrm>
            <a:off x="228600" y="685800"/>
            <a:ext cx="8334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t>Uczenie w móżdżku polega na zjawisku długotrwałego osłabienie synaptycznego (long-term depression, LTD) w synapsach włókien równoległych z komórkami Purkinjego w wyniku pobudzania komórek Purkinjego poprzez włókna pnące (climbing fibers). Osłabienie może się utrzymywać minuty lub godziny i zależy od depolaryzacji komórek Purkinjego wywołanej aktywnością włókien pnących.</a:t>
            </a:r>
            <a:endParaRPr lang="en-US" altLang="pl-PL" sz="1600"/>
          </a:p>
        </p:txBody>
      </p:sp>
      <p:sp>
        <p:nvSpPr>
          <p:cNvPr id="56325" name="Rectangle 7">
            <a:extLst>
              <a:ext uri="{FF2B5EF4-FFF2-40B4-BE49-F238E27FC236}">
                <a16:creationId xmlns:a16="http://schemas.microsoft.com/office/drawing/2014/main" id="{2E764123-BFB1-DDA1-779F-660543ACC117}"/>
              </a:ext>
            </a:extLst>
          </p:cNvPr>
          <p:cNvSpPr>
            <a:spLocks noChangeArrowheads="1"/>
          </p:cNvSpPr>
          <p:nvPr/>
        </p:nvSpPr>
        <p:spPr bwMode="auto">
          <a:xfrm>
            <a:off x="304800" y="5345113"/>
            <a:ext cx="88392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b="1" dirty="0"/>
              <a:t>Uczenie się ruchów</a:t>
            </a:r>
          </a:p>
          <a:p>
            <a:pPr eaLnBrk="1" hangingPunct="1">
              <a:spcBef>
                <a:spcPct val="50000"/>
              </a:spcBef>
              <a:buFontTx/>
              <a:buNone/>
            </a:pPr>
            <a:r>
              <a:rPr lang="pl-PL" altLang="pl-PL" sz="1600" dirty="0"/>
              <a:t>Włókna pnące (</a:t>
            </a:r>
            <a:r>
              <a:rPr lang="pl-PL" altLang="pl-PL" sz="1600" dirty="0" err="1"/>
              <a:t>climbing</a:t>
            </a:r>
            <a:r>
              <a:rPr lang="pl-PL" altLang="pl-PL" sz="1600" dirty="0"/>
              <a:t> </a:t>
            </a:r>
            <a:r>
              <a:rPr lang="pl-PL" altLang="pl-PL" sz="1600" dirty="0" err="1"/>
              <a:t>fibres</a:t>
            </a:r>
            <a:r>
              <a:rPr lang="pl-PL" altLang="pl-PL" sz="1600" dirty="0"/>
              <a:t>) przekazują informację o błędzie motorycznym z jądra oliwki do komórek </a:t>
            </a:r>
            <a:r>
              <a:rPr lang="pl-PL" altLang="pl-PL" sz="1600" dirty="0" err="1"/>
              <a:t>Purkinjego</a:t>
            </a:r>
            <a:r>
              <a:rPr lang="pl-PL" altLang="pl-PL" sz="1600" dirty="0"/>
              <a:t>. Ponowne pojawienie się tej samej informacji wejściowej powoduje mniejsze pobudzenie (LTD) hamujących komórek </a:t>
            </a:r>
            <a:r>
              <a:rPr lang="pl-PL" altLang="pl-PL" sz="1600" dirty="0" err="1"/>
              <a:t>Purkinjego</a:t>
            </a:r>
            <a:r>
              <a:rPr lang="pl-PL" altLang="pl-PL" sz="1600" dirty="0"/>
              <a:t> przez włókna równoległe. Kolejne próby wykonania danego zadania zmieniają wyjście z komórek </a:t>
            </a:r>
            <a:r>
              <a:rPr lang="pl-PL" altLang="pl-PL" sz="1600" dirty="0" err="1"/>
              <a:t>Purkinjego</a:t>
            </a:r>
            <a:r>
              <a:rPr lang="pl-PL" altLang="pl-PL" sz="1600" dirty="0"/>
              <a:t> tak, że wykonanie ruchu ulega poprawie.</a:t>
            </a:r>
            <a:endParaRPr lang="en-US" altLang="pl-PL" sz="1600" dirty="0"/>
          </a:p>
        </p:txBody>
      </p:sp>
      <p:pic>
        <p:nvPicPr>
          <p:cNvPr id="56326" name="Picture 8" descr="Znalezione obrazy dla zapytania cerebellum ltd">
            <a:extLst>
              <a:ext uri="{FF2B5EF4-FFF2-40B4-BE49-F238E27FC236}">
                <a16:creationId xmlns:a16="http://schemas.microsoft.com/office/drawing/2014/main" id="{A67B6C40-EB73-CAB5-610B-5185B708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2049463"/>
            <a:ext cx="3862387"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7ADF0E73-66C9-EE00-BCF5-99D12249EBC7}"/>
              </a:ext>
            </a:extLst>
          </p:cNvPr>
          <p:cNvSpPr>
            <a:spLocks noGrp="1" noChangeArrowheads="1"/>
          </p:cNvSpPr>
          <p:nvPr>
            <p:ph type="title" idx="4294967295"/>
          </p:nvPr>
        </p:nvSpPr>
        <p:spPr>
          <a:xfrm>
            <a:off x="1866900" y="152400"/>
            <a:ext cx="5729288" cy="828675"/>
          </a:xfrm>
        </p:spPr>
        <p:txBody>
          <a:bodyPr/>
          <a:lstStyle/>
          <a:p>
            <a:pPr eaLnBrk="1" hangingPunct="1"/>
            <a:r>
              <a:rPr lang="pl-PL" altLang="pl-PL" sz="2400">
                <a:solidFill>
                  <a:schemeClr val="tx1"/>
                </a:solidFill>
                <a:ea typeface="ＭＳ Ｐゴシック" panose="020B0600070205080204" pitchFamily="34" charset="-128"/>
              </a:rPr>
              <a:t>Uczenie w móżdżku na przykładzie adaptacji koordynacji wzrokowo-ruchowej</a:t>
            </a:r>
            <a:endParaRPr lang="en-US" altLang="pl-PL" sz="2400">
              <a:solidFill>
                <a:schemeClr val="tx1"/>
              </a:solidFill>
              <a:ea typeface="ＭＳ Ｐゴシック" panose="020B0600070205080204" pitchFamily="34" charset="-128"/>
            </a:endParaRPr>
          </a:p>
        </p:txBody>
      </p:sp>
      <p:sp>
        <p:nvSpPr>
          <p:cNvPr id="57346" name="Rectangle 3">
            <a:extLst>
              <a:ext uri="{FF2B5EF4-FFF2-40B4-BE49-F238E27FC236}">
                <a16:creationId xmlns:a16="http://schemas.microsoft.com/office/drawing/2014/main" id="{9DC3A89A-DD86-F3AA-138E-927E09E10BFA}"/>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7347" name="Rectangle 4">
            <a:extLst>
              <a:ext uri="{FF2B5EF4-FFF2-40B4-BE49-F238E27FC236}">
                <a16:creationId xmlns:a16="http://schemas.microsoft.com/office/drawing/2014/main" id="{099CCF6A-231B-78A3-493F-7305A10139BF}"/>
              </a:ext>
            </a:extLst>
          </p:cNvPr>
          <p:cNvSpPr>
            <a:spLocks noChangeArrowheads="1"/>
          </p:cNvSpPr>
          <p:nvPr/>
        </p:nvSpPr>
        <p:spPr bwMode="auto">
          <a:xfrm>
            <a:off x="4876800" y="3810000"/>
            <a:ext cx="36576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600"/>
              <a:t>A, B. W wyniku okularów zakrzywiających widzenie, wzrok widzi cel z lewej strony. Początkowo ręka kieruje lotkę w stronę widzianego celu. Następnie następuje korekta rzutu w prawo wg doświadczenia, a nie patrzenia, tak, że wykonanie zadania ulega poprawie.</a:t>
            </a:r>
          </a:p>
          <a:p>
            <a:pPr eaLnBrk="1" hangingPunct="1">
              <a:spcBef>
                <a:spcPct val="50000"/>
              </a:spcBef>
              <a:buFontTx/>
              <a:buNone/>
            </a:pPr>
            <a:r>
              <a:rPr lang="pl-PL" altLang="pl-PL" sz="1600"/>
              <a:t>C. Adaptacja nie występuje u pacjenta z jednostronnym uszkodzeniem móżdżku.</a:t>
            </a:r>
            <a:endParaRPr lang="pl-PL" altLang="pl-PL" sz="1600" b="1"/>
          </a:p>
        </p:txBody>
      </p:sp>
      <p:pic>
        <p:nvPicPr>
          <p:cNvPr id="57348" name="Picture 5" descr="C:\Users\Piotr\Students\Bioelektrycznosc\2007_8\cerebellum_learning.png">
            <a:extLst>
              <a:ext uri="{FF2B5EF4-FFF2-40B4-BE49-F238E27FC236}">
                <a16:creationId xmlns:a16="http://schemas.microsoft.com/office/drawing/2014/main" id="{1C97B01A-3E5D-33E9-C088-9A9E22667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49338"/>
            <a:ext cx="4194175"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BA7E07BE-A742-B15E-B256-4288024D66EA}"/>
              </a:ext>
            </a:extLst>
          </p:cNvPr>
          <p:cNvSpPr>
            <a:spLocks noGrp="1" noChangeArrowheads="1"/>
          </p:cNvSpPr>
          <p:nvPr>
            <p:ph type="title"/>
          </p:nvPr>
        </p:nvSpPr>
        <p:spPr>
          <a:xfrm>
            <a:off x="1866900" y="152400"/>
            <a:ext cx="5410200" cy="533400"/>
          </a:xfrm>
        </p:spPr>
        <p:txBody>
          <a:bodyPr/>
          <a:lstStyle/>
          <a:p>
            <a:pPr eaLnBrk="1" hangingPunct="1"/>
            <a:r>
              <a:rPr lang="pl-PL" altLang="pl-PL" sz="1600">
                <a:ea typeface="ＭＳ Ｐゴシック" panose="020B0600070205080204" pitchFamily="34" charset="-128"/>
              </a:rPr>
              <a:t>Aktywność ruchowa</a:t>
            </a:r>
            <a:endParaRPr lang="en-US" altLang="pl-PL" sz="1600">
              <a:ea typeface="ＭＳ Ｐゴシック" panose="020B0600070205080204" pitchFamily="34" charset="-128"/>
            </a:endParaRPr>
          </a:p>
        </p:txBody>
      </p:sp>
      <p:sp>
        <p:nvSpPr>
          <p:cNvPr id="18434" name="Rectangle 3">
            <a:extLst>
              <a:ext uri="{FF2B5EF4-FFF2-40B4-BE49-F238E27FC236}">
                <a16:creationId xmlns:a16="http://schemas.microsoft.com/office/drawing/2014/main" id="{83219D00-31E7-D9B0-BF28-96FDE8A543DD}"/>
              </a:ext>
            </a:extLst>
          </p:cNvPr>
          <p:cNvSpPr>
            <a:spLocks noChangeArrowheads="1"/>
          </p:cNvSpPr>
          <p:nvPr/>
        </p:nvSpPr>
        <p:spPr bwMode="auto">
          <a:xfrm>
            <a:off x="762000" y="1219200"/>
            <a:ext cx="23558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solidFill>
                  <a:schemeClr val="tx2"/>
                </a:solidFill>
              </a:rPr>
              <a:t>System ruchowy generuje:</a:t>
            </a:r>
          </a:p>
          <a:p>
            <a:pPr eaLnBrk="1" hangingPunct="1">
              <a:spcBef>
                <a:spcPct val="0"/>
              </a:spcBef>
              <a:buFontTx/>
              <a:buNone/>
            </a:pPr>
            <a:r>
              <a:rPr lang="pl-PL" altLang="pl-PL" sz="1600">
                <a:solidFill>
                  <a:schemeClr val="tx2"/>
                </a:solidFill>
              </a:rPr>
              <a:t>- odruchy</a:t>
            </a:r>
          </a:p>
          <a:p>
            <a:pPr eaLnBrk="1" hangingPunct="1">
              <a:spcBef>
                <a:spcPct val="0"/>
              </a:spcBef>
              <a:buFontTx/>
              <a:buChar char="-"/>
            </a:pPr>
            <a:r>
              <a:rPr lang="pl-PL" altLang="pl-PL" sz="1600">
                <a:solidFill>
                  <a:schemeClr val="tx2"/>
                </a:solidFill>
              </a:rPr>
              <a:t> ruchy rytmiczne</a:t>
            </a:r>
          </a:p>
          <a:p>
            <a:pPr eaLnBrk="1" hangingPunct="1">
              <a:spcBef>
                <a:spcPct val="0"/>
              </a:spcBef>
              <a:buFontTx/>
              <a:buChar char="-"/>
            </a:pPr>
            <a:r>
              <a:rPr lang="pl-PL" altLang="pl-PL" sz="1600">
                <a:solidFill>
                  <a:schemeClr val="tx2"/>
                </a:solidFill>
              </a:rPr>
              <a:t> ruchy zamierzone</a:t>
            </a:r>
            <a:endParaRPr lang="en-US" altLang="pl-PL" sz="1600">
              <a:solidFill>
                <a:schemeClr val="tx2"/>
              </a:solidFill>
            </a:endParaRPr>
          </a:p>
        </p:txBody>
      </p:sp>
      <p:pic>
        <p:nvPicPr>
          <p:cNvPr id="18435" name="Picture 4" descr="C:\Users\Piotr\Students\Bioelektrycznosc\_938722_greene_new300.jpg">
            <a:extLst>
              <a:ext uri="{FF2B5EF4-FFF2-40B4-BE49-F238E27FC236}">
                <a16:creationId xmlns:a16="http://schemas.microsoft.com/office/drawing/2014/main" id="{D14C0DFE-1EAD-FD5D-79F3-8432E840B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543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C:\Users\Piotr\Students\Bioelektrycznosc\medical_knee_hammer.jpg">
            <a:extLst>
              <a:ext uri="{FF2B5EF4-FFF2-40B4-BE49-F238E27FC236}">
                <a16:creationId xmlns:a16="http://schemas.microsoft.com/office/drawing/2014/main" id="{C1153B45-3481-6C58-3BE9-C9512E6DE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90600"/>
            <a:ext cx="14414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C:\Users\Piotr\Students\Bioelektrycznosc\femalefootballer-330x220.jpg">
            <a:extLst>
              <a:ext uri="{FF2B5EF4-FFF2-40B4-BE49-F238E27FC236}">
                <a16:creationId xmlns:a16="http://schemas.microsoft.com/office/drawing/2014/main" id="{3BA2703D-0214-6AC7-93A9-692D7FAB6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06680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C:\Users\Piotr\Students\Bioelektrycznosc\jumping,twirling_webres.jpg">
            <a:extLst>
              <a:ext uri="{FF2B5EF4-FFF2-40B4-BE49-F238E27FC236}">
                <a16:creationId xmlns:a16="http://schemas.microsoft.com/office/drawing/2014/main" id="{D2024AEA-9150-2B52-BAE2-6594BBB862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429000"/>
            <a:ext cx="31257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9640B84C-B963-F8F7-36F9-56A2EE0E8929}"/>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solidFill>
                  <a:schemeClr val="tx1"/>
                </a:solidFill>
                <a:ea typeface="ＭＳ Ｐゴシック" panose="020B0600070205080204" pitchFamily="34" charset="-128"/>
              </a:rPr>
              <a:t>Defekty wywołane uszkodzeniami móżdżku</a:t>
            </a:r>
            <a:endParaRPr lang="en-US" altLang="pl-PL" sz="2400">
              <a:solidFill>
                <a:schemeClr val="tx1"/>
              </a:solidFill>
              <a:ea typeface="ＭＳ Ｐゴシック" panose="020B0600070205080204" pitchFamily="34" charset="-128"/>
            </a:endParaRPr>
          </a:p>
        </p:txBody>
      </p:sp>
      <p:sp>
        <p:nvSpPr>
          <p:cNvPr id="58370" name="Rectangle 3">
            <a:extLst>
              <a:ext uri="{FF2B5EF4-FFF2-40B4-BE49-F238E27FC236}">
                <a16:creationId xmlns:a16="http://schemas.microsoft.com/office/drawing/2014/main" id="{47794D3A-A6DA-2746-19B0-F6F33F5350C5}"/>
              </a:ext>
            </a:extLst>
          </p:cNvPr>
          <p:cNvSpPr>
            <a:spLocks noChangeArrowheads="1"/>
          </p:cNvSpPr>
          <p:nvPr/>
        </p:nvSpPr>
        <p:spPr bwMode="auto">
          <a:xfrm>
            <a:off x="7848600" y="5715000"/>
            <a:ext cx="685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l-PL" altLang="pl-PL" sz="2400"/>
          </a:p>
        </p:txBody>
      </p:sp>
      <p:sp>
        <p:nvSpPr>
          <p:cNvPr id="53252" name="Rectangle 4">
            <a:extLst>
              <a:ext uri="{FF2B5EF4-FFF2-40B4-BE49-F238E27FC236}">
                <a16:creationId xmlns:a16="http://schemas.microsoft.com/office/drawing/2014/main" id="{B76D2D4A-53C6-11C0-BFCD-07E639F74B19}"/>
              </a:ext>
            </a:extLst>
          </p:cNvPr>
          <p:cNvSpPr>
            <a:spLocks noChangeArrowheads="1"/>
          </p:cNvSpPr>
          <p:nvPr/>
        </p:nvSpPr>
        <p:spPr bwMode="auto">
          <a:xfrm>
            <a:off x="4600575" y="1073150"/>
            <a:ext cx="4038600" cy="5508625"/>
          </a:xfrm>
          <a:prstGeom prst="rect">
            <a:avLst/>
          </a:prstGeom>
          <a:noFill/>
          <a:ln>
            <a:noFill/>
          </a:ln>
        </p:spPr>
        <p:txBody>
          <a:bodyPr>
            <a:spAutoFit/>
          </a:bodyPr>
          <a:lstStyle>
            <a:lvl1pPr marL="457200" indent="-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defRPr/>
            </a:pPr>
            <a:r>
              <a:rPr lang="pl-PL" altLang="pl-PL" sz="1600" dirty="0"/>
              <a:t>Uszkodzenia móżdżku prowadzą do zaburzeń koordynacji ruchowej.</a:t>
            </a:r>
          </a:p>
          <a:p>
            <a:pPr eaLnBrk="1" hangingPunct="1">
              <a:spcBef>
                <a:spcPct val="50000"/>
              </a:spcBef>
              <a:buFontTx/>
              <a:buChar char="•"/>
              <a:defRPr/>
            </a:pPr>
            <a:r>
              <a:rPr lang="pl-PL" altLang="pl-PL" sz="1600" dirty="0"/>
              <a:t>Uszkodzenie prawej półkuli móżdżku opóźnia wykonanie ruchu (zaciśnięcie obu dłoni na sygnał ‘go’). Ruch lewą ręką jest opóźniony.</a:t>
            </a:r>
          </a:p>
          <a:p>
            <a:pPr eaLnBrk="1" hangingPunct="1">
              <a:spcBef>
                <a:spcPct val="50000"/>
              </a:spcBef>
              <a:buFontTx/>
              <a:buChar char="•"/>
              <a:defRPr/>
            </a:pPr>
            <a:r>
              <a:rPr lang="pl-PL" altLang="pl-PL" sz="1600" dirty="0"/>
              <a:t>Pacjent ma kłopoty w sterowaniu ruchem, by dotknąć czubek nosa. Tremor zwiększa się wraz ze zbliżaniem się do nosa.</a:t>
            </a:r>
          </a:p>
          <a:p>
            <a:pPr eaLnBrk="1" hangingPunct="1">
              <a:spcBef>
                <a:spcPct val="50000"/>
              </a:spcBef>
              <a:buFontTx/>
              <a:buChar char="•"/>
              <a:defRPr/>
            </a:pPr>
            <a:r>
              <a:rPr lang="pl-PL" altLang="pl-PL" sz="1600" dirty="0"/>
              <a:t>Niemożność wykonania regularnych ruchów  - zginanie i prostowanie przedramienia w łokciu.</a:t>
            </a:r>
          </a:p>
          <a:p>
            <a:pPr marL="0" indent="0" eaLnBrk="1" hangingPunct="1">
              <a:spcBef>
                <a:spcPct val="50000"/>
              </a:spcBef>
              <a:defRPr/>
            </a:pPr>
            <a:r>
              <a:rPr lang="pl-PL" altLang="pl-PL" sz="1600" dirty="0"/>
              <a:t>Uszkodzenie móżdżku prowadzi również do deficytów funkcji poznawczych – podejmowaniu decyzji, orientacji przestrzennej, języku </a:t>
            </a:r>
            <a:r>
              <a:rPr lang="pl-PL" altLang="pl-PL" sz="1600"/>
              <a:t>i nastroju. </a:t>
            </a:r>
            <a:r>
              <a:rPr lang="pl-PL" altLang="pl-PL" sz="1600" dirty="0"/>
              <a:t>Stanowi to wyzwanie dla tradycyjnego poglądu, że móżdżek jest odpowiedzialny wyłącznie za regulację funkcji motorycznych.</a:t>
            </a:r>
          </a:p>
        </p:txBody>
      </p:sp>
      <p:pic>
        <p:nvPicPr>
          <p:cNvPr id="58372" name="Picture 5">
            <a:extLst>
              <a:ext uri="{FF2B5EF4-FFF2-40B4-BE49-F238E27FC236}">
                <a16:creationId xmlns:a16="http://schemas.microsoft.com/office/drawing/2014/main" id="{02199857-D364-9E64-B671-0959EE735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249555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821EA7F9-CA5E-05BF-6746-9C30ED7A7620}"/>
              </a:ext>
            </a:extLst>
          </p:cNvPr>
          <p:cNvSpPr>
            <a:spLocks noGrp="1" noChangeArrowheads="1"/>
          </p:cNvSpPr>
          <p:nvPr>
            <p:ph type="title"/>
          </p:nvPr>
        </p:nvSpPr>
        <p:spPr>
          <a:xfrm>
            <a:off x="1866900" y="152400"/>
            <a:ext cx="5410200" cy="533400"/>
          </a:xfrm>
        </p:spPr>
        <p:txBody>
          <a:bodyPr/>
          <a:lstStyle/>
          <a:p>
            <a:pPr eaLnBrk="1" hangingPunct="1"/>
            <a:r>
              <a:rPr lang="pl-PL" altLang="pl-PL" sz="2400">
                <a:ea typeface="ＭＳ Ｐゴシック" panose="020B0600070205080204" pitchFamily="34" charset="-128"/>
              </a:rPr>
              <a:t>Odruchy</a:t>
            </a:r>
            <a:endParaRPr lang="en-US" altLang="pl-PL" sz="2400">
              <a:ea typeface="ＭＳ Ｐゴシック" panose="020B0600070205080204" pitchFamily="34" charset="-128"/>
            </a:endParaRPr>
          </a:p>
        </p:txBody>
      </p:sp>
      <p:sp>
        <p:nvSpPr>
          <p:cNvPr id="19458" name="Rectangle 1">
            <a:extLst>
              <a:ext uri="{FF2B5EF4-FFF2-40B4-BE49-F238E27FC236}">
                <a16:creationId xmlns:a16="http://schemas.microsoft.com/office/drawing/2014/main" id="{15CFA989-A9FD-9905-779E-C39E98A07AE6}"/>
              </a:ext>
            </a:extLst>
          </p:cNvPr>
          <p:cNvSpPr>
            <a:spLocks noChangeArrowheads="1"/>
          </p:cNvSpPr>
          <p:nvPr/>
        </p:nvSpPr>
        <p:spPr bwMode="auto">
          <a:xfrm>
            <a:off x="755650" y="981075"/>
            <a:ext cx="79930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pl-PL" sz="1600"/>
              <a:t>Odruchy to mimowolne, skoordynowane wzorce skurczów i rozkurczów mięśni, wywołane przez bodźce obwodowe.</a:t>
            </a:r>
          </a:p>
          <a:p>
            <a:pPr eaLnBrk="1" hangingPunct="1">
              <a:spcBef>
                <a:spcPct val="0"/>
              </a:spcBef>
              <a:buFontTx/>
              <a:buNone/>
            </a:pPr>
            <a:endParaRPr lang="en-US" altLang="pl-PL" sz="1600"/>
          </a:p>
          <a:p>
            <a:pPr eaLnBrk="1" hangingPunct="1">
              <a:spcBef>
                <a:spcPct val="0"/>
              </a:spcBef>
              <a:buFontTx/>
              <a:buNone/>
            </a:pPr>
            <a:r>
              <a:rPr lang="pl-PL" altLang="pl-PL" sz="1600"/>
              <a:t>Charles Sherrington zaproponował, ze odruch jest podstawową jednostką funkcjonalną rdzenia kręgowego oraz innych części układu nerwowego. </a:t>
            </a:r>
          </a:p>
          <a:p>
            <a:pPr eaLnBrk="1" hangingPunct="1">
              <a:spcBef>
                <a:spcPct val="0"/>
              </a:spcBef>
              <a:buFontTx/>
              <a:buNone/>
            </a:pPr>
            <a:endParaRPr lang="pl-PL" altLang="pl-PL" sz="1600"/>
          </a:p>
          <a:p>
            <a:pPr eaLnBrk="1" hangingPunct="1">
              <a:spcBef>
                <a:spcPct val="0"/>
              </a:spcBef>
              <a:buFontTx/>
              <a:buNone/>
            </a:pPr>
            <a:r>
              <a:rPr lang="pl-PL" altLang="pl-PL" sz="1600"/>
              <a:t>Wprowadził również pojęcie łuku odruchowego – droga impulsu nerwowego od receptora do efektora.</a:t>
            </a:r>
            <a:endParaRPr lang="en-US" altLang="pl-PL" sz="1600"/>
          </a:p>
        </p:txBody>
      </p:sp>
      <p:pic>
        <p:nvPicPr>
          <p:cNvPr id="19459" name="Picture 8">
            <a:extLst>
              <a:ext uri="{FF2B5EF4-FFF2-40B4-BE49-F238E27FC236}">
                <a16:creationId xmlns:a16="http://schemas.microsoft.com/office/drawing/2014/main" id="{D13BAC9D-9AE3-F266-7CD6-A0FB93B450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3309938"/>
            <a:ext cx="7167563"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3A363E07-EDF4-988E-AD62-A0ABC221EE1C}"/>
              </a:ext>
            </a:extLst>
          </p:cNvPr>
          <p:cNvSpPr>
            <a:spLocks noGrp="1" noChangeArrowheads="1"/>
          </p:cNvSpPr>
          <p:nvPr>
            <p:ph type="title"/>
          </p:nvPr>
        </p:nvSpPr>
        <p:spPr>
          <a:xfrm>
            <a:off x="1866900" y="152400"/>
            <a:ext cx="5410200" cy="533400"/>
          </a:xfrm>
        </p:spPr>
        <p:txBody>
          <a:bodyPr/>
          <a:lstStyle/>
          <a:p>
            <a:pPr eaLnBrk="1" hangingPunct="1"/>
            <a:r>
              <a:rPr lang="pl-PL" altLang="pl-PL" sz="2400">
                <a:ea typeface="ＭＳ Ｐゴシック" panose="020B0600070205080204" pitchFamily="34" charset="-128"/>
              </a:rPr>
              <a:t>Odruchy rdzeniowe</a:t>
            </a:r>
            <a:endParaRPr lang="en-US" altLang="pl-PL" sz="2400">
              <a:ea typeface="ＭＳ Ｐゴシック" panose="020B0600070205080204" pitchFamily="34" charset="-128"/>
            </a:endParaRPr>
          </a:p>
        </p:txBody>
      </p:sp>
      <p:pic>
        <p:nvPicPr>
          <p:cNvPr id="25602" name="Picture 3" descr="C:\Users\Piotr\Students\Bioelektrycznosc\reflexes.gif">
            <a:extLst>
              <a:ext uri="{FF2B5EF4-FFF2-40B4-BE49-F238E27FC236}">
                <a16:creationId xmlns:a16="http://schemas.microsoft.com/office/drawing/2014/main" id="{081B93C8-8224-BEF3-7F3A-D55C25BC8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8" y="838200"/>
            <a:ext cx="493553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2E9C8C80-4E02-3924-DFF7-231F4309B27F}"/>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Odruchy rdzeniowe i nadrdzeniowe</a:t>
            </a:r>
            <a:endParaRPr lang="en-US" altLang="pl-PL" sz="2400">
              <a:ea typeface="ＭＳ Ｐゴシック" panose="020B0600070205080204" pitchFamily="34" charset="-128"/>
            </a:endParaRPr>
          </a:p>
        </p:txBody>
      </p:sp>
      <p:pic>
        <p:nvPicPr>
          <p:cNvPr id="26626" name="Picture 5" descr="C:\Users\Piotr\Students\Bioelektrycznosc\2007_8\supraspinal.png">
            <a:extLst>
              <a:ext uri="{FF2B5EF4-FFF2-40B4-BE49-F238E27FC236}">
                <a16:creationId xmlns:a16="http://schemas.microsoft.com/office/drawing/2014/main" id="{42453030-13DE-9023-6541-38D7888FD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851"/>
          <a:stretch>
            <a:fillRect/>
          </a:stretch>
        </p:blipFill>
        <p:spPr bwMode="auto">
          <a:xfrm>
            <a:off x="1428750" y="1390650"/>
            <a:ext cx="62865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7">
            <a:extLst>
              <a:ext uri="{FF2B5EF4-FFF2-40B4-BE49-F238E27FC236}">
                <a16:creationId xmlns:a16="http://schemas.microsoft.com/office/drawing/2014/main" id="{9777090C-DC2E-AE28-8B68-21D7A46A1D2F}"/>
              </a:ext>
            </a:extLst>
          </p:cNvPr>
          <p:cNvSpPr>
            <a:spLocks noChangeArrowheads="1"/>
          </p:cNvSpPr>
          <p:nvPr/>
        </p:nvSpPr>
        <p:spPr bwMode="auto">
          <a:xfrm>
            <a:off x="506413" y="5486400"/>
            <a:ext cx="81311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l-PL" altLang="pl-PL" sz="1600"/>
              <a:t>Bodźce czuciowe wywołują odruchy poprzez obwody rdzenia i dłuższe obwody nadrdzeniowe. Krótkie rozciągniecie mięśnia kciuka powoduje szybką odpowiedź (M1) w rozciąganym mięśniu i wolniejszą odpowiedź (M2) biorącą się z przekazywania bodźca przez obwód zawierający korę motoryczną.</a:t>
            </a:r>
            <a:endParaRPr lang="en-US" altLang="pl-PL"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DC9AAC1-EC47-5008-5AA2-F4DED67955BB}"/>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2400">
                <a:ea typeface="ＭＳ Ｐゴシック" panose="020B0600070205080204" pitchFamily="34" charset="-128"/>
              </a:rPr>
              <a:t>Lokomocja</a:t>
            </a:r>
            <a:endParaRPr lang="en-US" altLang="pl-PL" sz="2400">
              <a:ea typeface="ＭＳ Ｐゴシック" panose="020B0600070205080204" pitchFamily="34" charset="-128"/>
            </a:endParaRPr>
          </a:p>
        </p:txBody>
      </p:sp>
      <p:pic>
        <p:nvPicPr>
          <p:cNvPr id="27650" name="Picture 3" descr="C:\Users\Piotr\Students\Bioelektrycznosc\800px-The_Horse_in_Motion.jpg">
            <a:extLst>
              <a:ext uri="{FF2B5EF4-FFF2-40B4-BE49-F238E27FC236}">
                <a16:creationId xmlns:a16="http://schemas.microsoft.com/office/drawing/2014/main" id="{23B3B932-1159-3D5F-DD99-40734246F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620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9F1D99AD-F988-4B64-B322-99C6A307C7CB}"/>
              </a:ext>
            </a:extLst>
          </p:cNvPr>
          <p:cNvSpPr>
            <a:spLocks noGrp="1" noChangeArrowheads="1"/>
          </p:cNvSpPr>
          <p:nvPr>
            <p:ph type="title" idx="4294967295"/>
          </p:nvPr>
        </p:nvSpPr>
        <p:spPr>
          <a:xfrm>
            <a:off x="1598613" y="274638"/>
            <a:ext cx="5946775" cy="533400"/>
          </a:xfrm>
        </p:spPr>
        <p:txBody>
          <a:bodyPr/>
          <a:lstStyle/>
          <a:p>
            <a:pPr eaLnBrk="1" hangingPunct="1"/>
            <a:r>
              <a:rPr lang="en-US" altLang="pl-PL" sz="2400">
                <a:ea typeface="ＭＳ Ｐゴシック" panose="020B0600070205080204" pitchFamily="34" charset="-128"/>
              </a:rPr>
              <a:t>Eadweard Muybridge </a:t>
            </a:r>
            <a:r>
              <a:rPr lang="pl-PL" altLang="pl-PL" sz="2400">
                <a:ea typeface="ＭＳ Ｐゴシック" panose="020B0600070205080204" pitchFamily="34" charset="-128"/>
              </a:rPr>
              <a:t>i z</a:t>
            </a:r>
            <a:r>
              <a:rPr lang="en-US" altLang="pl-PL" sz="2400">
                <a:ea typeface="ＭＳ Ｐゴシック" panose="020B0600070205080204" pitchFamily="34" charset="-128"/>
              </a:rPr>
              <a:t>oopraksis</a:t>
            </a:r>
            <a:r>
              <a:rPr lang="pl-PL" altLang="pl-PL" sz="2400">
                <a:ea typeface="ＭＳ Ｐゴシック" panose="020B0600070205080204" pitchFamily="34" charset="-128"/>
              </a:rPr>
              <a:t>kop (1879)</a:t>
            </a:r>
          </a:p>
        </p:txBody>
      </p:sp>
      <p:pic>
        <p:nvPicPr>
          <p:cNvPr id="29698" name="Picture 3" descr="C:\Users\Piotr\Students\Bioelektrycznosc\Muybridge_race_horse_animated.gif">
            <a:extLst>
              <a:ext uri="{FF2B5EF4-FFF2-40B4-BE49-F238E27FC236}">
                <a16:creationId xmlns:a16="http://schemas.microsoft.com/office/drawing/2014/main" id="{84C215E0-558B-1B47-B798-8E9B1D0A41F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7526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descr="C:\Users\Piotr\Students\Bioelektrycznosc\zoopraxiscope.jpg">
            <a:extLst>
              <a:ext uri="{FF2B5EF4-FFF2-40B4-BE49-F238E27FC236}">
                <a16:creationId xmlns:a16="http://schemas.microsoft.com/office/drawing/2014/main" id="{C7C43A04-1AD5-D44C-EE18-F9E849B4AE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8" y="4945063"/>
            <a:ext cx="3586162"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0E63CD7-D130-D740-961B-435485AF1447}"/>
              </a:ext>
            </a:extLst>
          </p:cNvPr>
          <p:cNvSpPr>
            <a:spLocks noGrp="1" noChangeArrowheads="1"/>
          </p:cNvSpPr>
          <p:nvPr>
            <p:ph type="title" idx="4294967295"/>
          </p:nvPr>
        </p:nvSpPr>
        <p:spPr>
          <a:xfrm>
            <a:off x="1866900" y="152400"/>
            <a:ext cx="5410200" cy="533400"/>
          </a:xfrm>
        </p:spPr>
        <p:txBody>
          <a:bodyPr/>
          <a:lstStyle/>
          <a:p>
            <a:pPr eaLnBrk="1" hangingPunct="1"/>
            <a:r>
              <a:rPr lang="pl-PL" altLang="pl-PL" sz="1600">
                <a:ea typeface="ＭＳ Ｐゴシック" panose="020B0600070205080204" pitchFamily="34" charset="-128"/>
              </a:rPr>
              <a:t>Efekt bullet-time – Matrix (1999)</a:t>
            </a:r>
          </a:p>
        </p:txBody>
      </p:sp>
      <p:pic>
        <p:nvPicPr>
          <p:cNvPr id="31746" name="Picture 1">
            <a:extLst>
              <a:ext uri="{FF2B5EF4-FFF2-40B4-BE49-F238E27FC236}">
                <a16:creationId xmlns:a16="http://schemas.microsoft.com/office/drawing/2014/main" id="{DDF01A13-9A51-7B8D-315A-E90A1B5F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079500"/>
            <a:ext cx="52228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a:extLst>
              <a:ext uri="{FF2B5EF4-FFF2-40B4-BE49-F238E27FC236}">
                <a16:creationId xmlns:a16="http://schemas.microsoft.com/office/drawing/2014/main" id="{47ECA926-BB5E-37A9-2C39-C4586B130B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644900"/>
            <a:ext cx="52006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7C708EA-9788-F016-45B4-6E997D25A967}"/>
              </a:ext>
            </a:extLst>
          </p:cNvPr>
          <p:cNvSpPr>
            <a:spLocks noGrp="1" noChangeArrowheads="1"/>
          </p:cNvSpPr>
          <p:nvPr>
            <p:ph type="title" idx="4294967295"/>
          </p:nvPr>
        </p:nvSpPr>
        <p:spPr>
          <a:xfrm>
            <a:off x="2251075" y="161925"/>
            <a:ext cx="5410200" cy="533400"/>
          </a:xfrm>
        </p:spPr>
        <p:txBody>
          <a:bodyPr/>
          <a:lstStyle/>
          <a:p>
            <a:pPr eaLnBrk="1" hangingPunct="1"/>
            <a:r>
              <a:rPr lang="pl-PL" altLang="pl-PL" sz="1600">
                <a:ea typeface="ＭＳ Ｐゴシック" panose="020B0600070205080204" pitchFamily="34" charset="-128"/>
              </a:rPr>
              <a:t>Składowe systemów motorycznych</a:t>
            </a:r>
            <a:endParaRPr lang="en-US" altLang="pl-PL" sz="1600">
              <a:ea typeface="ＭＳ Ｐゴシック" panose="020B0600070205080204" pitchFamily="34" charset="-128"/>
            </a:endParaRPr>
          </a:p>
        </p:txBody>
      </p:sp>
      <p:pic>
        <p:nvPicPr>
          <p:cNvPr id="33794" name="Picture 3" descr="C:\Users\Piotr\Students\Bioelektrycznosc\motor_system_components.gif">
            <a:extLst>
              <a:ext uri="{FF2B5EF4-FFF2-40B4-BE49-F238E27FC236}">
                <a16:creationId xmlns:a16="http://schemas.microsoft.com/office/drawing/2014/main" id="{3BE029F0-C4D5-A238-F4A2-30079992C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838200"/>
            <a:ext cx="4640263"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4">
            <a:extLst>
              <a:ext uri="{FF2B5EF4-FFF2-40B4-BE49-F238E27FC236}">
                <a16:creationId xmlns:a16="http://schemas.microsoft.com/office/drawing/2014/main" id="{297F5329-E82C-DC12-EA5C-703BC54B6788}"/>
              </a:ext>
            </a:extLst>
          </p:cNvPr>
          <p:cNvSpPr txBox="1">
            <a:spLocks noChangeArrowheads="1"/>
          </p:cNvSpPr>
          <p:nvPr/>
        </p:nvSpPr>
        <p:spPr bwMode="auto">
          <a:xfrm>
            <a:off x="685800" y="60960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pl-PL" altLang="pl-PL" sz="1200"/>
              <a:t>Główne komponenty większości systemów motorycznych: mięśnie, generator aktywności rytmicznej i ośrodki kontroli ruchu</a:t>
            </a:r>
          </a:p>
        </p:txBody>
      </p:sp>
    </p:spTree>
  </p:cSld>
  <p:clrMapOvr>
    <a:masterClrMapping/>
  </p:clrMapOvr>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2796</TotalTime>
  <Words>1409</Words>
  <Application>Microsoft Macintosh PowerPoint</Application>
  <PresentationFormat>Pokaz na ekranie (4:3)</PresentationFormat>
  <Paragraphs>76</Paragraphs>
  <Slides>20</Slides>
  <Notes>4</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20</vt:i4>
      </vt:variant>
    </vt:vector>
  </HeadingPairs>
  <TitlesOfParts>
    <vt:vector size="23" baseType="lpstr">
      <vt:lpstr>Calibri</vt:lpstr>
      <vt:lpstr>Times New Roman</vt:lpstr>
      <vt:lpstr>Projekt domyślny</vt:lpstr>
      <vt:lpstr>Ruch</vt:lpstr>
      <vt:lpstr>Aktywność ruchowa</vt:lpstr>
      <vt:lpstr>Odruchy</vt:lpstr>
      <vt:lpstr>Odruchy rdzeniowe</vt:lpstr>
      <vt:lpstr>Odruchy rdzeniowe i nadrdzeniowe</vt:lpstr>
      <vt:lpstr>Lokomocja</vt:lpstr>
      <vt:lpstr>Eadweard Muybridge i zoopraksiskop (1879)</vt:lpstr>
      <vt:lpstr>Efekt bullet-time – Matrix (1999)</vt:lpstr>
      <vt:lpstr>Składowe systemów motorycznych</vt:lpstr>
      <vt:lpstr>Centralne generatory wzorca</vt:lpstr>
      <vt:lpstr>Rdzeniowe mechanizmy chodzenia</vt:lpstr>
      <vt:lpstr>Hierarchiczna struktura organizacji kontroli ruchu</vt:lpstr>
      <vt:lpstr>Ośrodki pnia mózgu inicjują lokomocję i kontrolują jej prędkość</vt:lpstr>
      <vt:lpstr>Móżdżek</vt:lpstr>
      <vt:lpstr>Kora móżdżku – wejścia i wyjścia</vt:lpstr>
      <vt:lpstr>Obwód móżdżku</vt:lpstr>
      <vt:lpstr>Aktywność w komórkach Purkinjego</vt:lpstr>
      <vt:lpstr>Plastyczność w móżdżku</vt:lpstr>
      <vt:lpstr>Uczenie w móżdżku na przykładzie adaptacji koordynacji wzrokowo-ruchowej</vt:lpstr>
      <vt:lpstr>Defekty wywołane uszkodzeniami móżdżku</vt:lpstr>
    </vt:vector>
  </TitlesOfParts>
  <Company>Warsaw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Funkcje ruchowe</dc:title>
  <dc:creator>Piotr Suffczyński</dc:creator>
  <cp:lastModifiedBy>Microsoft Office User</cp:lastModifiedBy>
  <cp:revision>228</cp:revision>
  <dcterms:created xsi:type="dcterms:W3CDTF">2012-05-08T21:31:29Z</dcterms:created>
  <dcterms:modified xsi:type="dcterms:W3CDTF">2025-05-21T11:55:16Z</dcterms:modified>
</cp:coreProperties>
</file>