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sldIdLst>
    <p:sldId id="423" r:id="rId2"/>
    <p:sldId id="256" r:id="rId3"/>
    <p:sldId id="327" r:id="rId4"/>
    <p:sldId id="320" r:id="rId5"/>
    <p:sldId id="321" r:id="rId6"/>
    <p:sldId id="322" r:id="rId7"/>
    <p:sldId id="299" r:id="rId8"/>
    <p:sldId id="257" r:id="rId9"/>
    <p:sldId id="258" r:id="rId10"/>
    <p:sldId id="260" r:id="rId11"/>
    <p:sldId id="262" r:id="rId12"/>
    <p:sldId id="424" r:id="rId13"/>
    <p:sldId id="263" r:id="rId14"/>
    <p:sldId id="264" r:id="rId15"/>
    <p:sldId id="265" r:id="rId16"/>
    <p:sldId id="266" r:id="rId17"/>
    <p:sldId id="267" r:id="rId18"/>
    <p:sldId id="268" r:id="rId19"/>
    <p:sldId id="269" r:id="rId20"/>
    <p:sldId id="313" r:id="rId21"/>
    <p:sldId id="425" r:id="rId22"/>
    <p:sldId id="426" r:id="rId23"/>
    <p:sldId id="325" r:id="rId24"/>
    <p:sldId id="427" r:id="rId25"/>
    <p:sldId id="270" r:id="rId26"/>
    <p:sldId id="271" r:id="rId27"/>
    <p:sldId id="272" r:id="rId28"/>
    <p:sldId id="428" r:id="rId29"/>
    <p:sldId id="328" r:id="rId30"/>
    <p:sldId id="324" r:id="rId31"/>
    <p:sldId id="429" r:id="rId32"/>
    <p:sldId id="273" r:id="rId33"/>
    <p:sldId id="274" r:id="rId34"/>
    <p:sldId id="275" r:id="rId35"/>
    <p:sldId id="276" r:id="rId36"/>
    <p:sldId id="323" r:id="rId37"/>
    <p:sldId id="277" r:id="rId3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4272">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536"/>
    <p:restoredTop sz="86592"/>
  </p:normalViewPr>
  <p:slideViewPr>
    <p:cSldViewPr>
      <p:cViewPr varScale="1">
        <p:scale>
          <a:sx n="107" d="100"/>
          <a:sy n="107" d="100"/>
        </p:scale>
        <p:origin x="2496" y="168"/>
      </p:cViewPr>
      <p:guideLst>
        <p:guide orient="horz" pos="4272"/>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24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ymbol zastępczy nagłówka 1">
            <a:extLst>
              <a:ext uri="{FF2B5EF4-FFF2-40B4-BE49-F238E27FC236}">
                <a16:creationId xmlns:a16="http://schemas.microsoft.com/office/drawing/2014/main" id="{D9D0ECF1-D542-A6FF-78DC-BB64FA163D0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vl1pPr>
          </a:lstStyle>
          <a:p>
            <a:pPr>
              <a:defRPr/>
            </a:pPr>
            <a:endParaRPr lang="pl-PL"/>
          </a:p>
        </p:txBody>
      </p:sp>
      <p:sp>
        <p:nvSpPr>
          <p:cNvPr id="3" name="Symbol zastępczy daty 2">
            <a:extLst>
              <a:ext uri="{FF2B5EF4-FFF2-40B4-BE49-F238E27FC236}">
                <a16:creationId xmlns:a16="http://schemas.microsoft.com/office/drawing/2014/main" id="{B285A863-DC9F-B293-0B9B-C5E07FBB5449}"/>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a:lvl1pPr>
          </a:lstStyle>
          <a:p>
            <a:pPr>
              <a:defRPr/>
            </a:pPr>
            <a:fld id="{C4B9C339-FDFB-0748-9770-1300F9ED1669}" type="datetimeFigureOut">
              <a:rPr lang="pl-PL"/>
              <a:pPr>
                <a:defRPr/>
              </a:pPr>
              <a:t>28.05.2025</a:t>
            </a:fld>
            <a:endParaRPr lang="pl-PL"/>
          </a:p>
        </p:txBody>
      </p:sp>
      <p:sp>
        <p:nvSpPr>
          <p:cNvPr id="4" name="Symbol zastępczy obrazu slajdu 3">
            <a:extLst>
              <a:ext uri="{FF2B5EF4-FFF2-40B4-BE49-F238E27FC236}">
                <a16:creationId xmlns:a16="http://schemas.microsoft.com/office/drawing/2014/main" id="{E5B0878B-6B61-8086-C19F-81AB2F110168}"/>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pl-PL" noProof="0"/>
          </a:p>
        </p:txBody>
      </p:sp>
      <p:sp>
        <p:nvSpPr>
          <p:cNvPr id="5" name="Symbol zastępczy notatek 4">
            <a:extLst>
              <a:ext uri="{FF2B5EF4-FFF2-40B4-BE49-F238E27FC236}">
                <a16:creationId xmlns:a16="http://schemas.microsoft.com/office/drawing/2014/main" id="{947A0B21-E2BD-B478-A8ED-51DC1C3C492F}"/>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noProof="0"/>
              <a:t>Kliknij, aby edytować style wzorca tekstu</a:t>
            </a:r>
          </a:p>
          <a:p>
            <a:pPr lvl="1"/>
            <a:r>
              <a:rPr lang="pl-PL" noProof="0"/>
              <a:t>Drugi poziom</a:t>
            </a:r>
          </a:p>
          <a:p>
            <a:pPr lvl="2"/>
            <a:r>
              <a:rPr lang="pl-PL" noProof="0"/>
              <a:t>Trzeci poziom</a:t>
            </a:r>
          </a:p>
          <a:p>
            <a:pPr lvl="3"/>
            <a:r>
              <a:rPr lang="pl-PL" noProof="0"/>
              <a:t>Czwarty poziom</a:t>
            </a:r>
          </a:p>
          <a:p>
            <a:pPr lvl="4"/>
            <a:r>
              <a:rPr lang="pl-PL" noProof="0"/>
              <a:t>Piąty poziom</a:t>
            </a:r>
          </a:p>
        </p:txBody>
      </p:sp>
      <p:sp>
        <p:nvSpPr>
          <p:cNvPr id="6" name="Symbol zastępczy stopki 5">
            <a:extLst>
              <a:ext uri="{FF2B5EF4-FFF2-40B4-BE49-F238E27FC236}">
                <a16:creationId xmlns:a16="http://schemas.microsoft.com/office/drawing/2014/main" id="{D680E1F5-7A26-2EB3-46E2-916EA6CD67D6}"/>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defRPr sz="1200"/>
            </a:lvl1pPr>
          </a:lstStyle>
          <a:p>
            <a:pPr>
              <a:defRPr/>
            </a:pPr>
            <a:endParaRPr lang="pl-PL"/>
          </a:p>
        </p:txBody>
      </p:sp>
      <p:sp>
        <p:nvSpPr>
          <p:cNvPr id="7" name="Symbol zastępczy numeru slajdu 6">
            <a:extLst>
              <a:ext uri="{FF2B5EF4-FFF2-40B4-BE49-F238E27FC236}">
                <a16:creationId xmlns:a16="http://schemas.microsoft.com/office/drawing/2014/main" id="{57704211-1AFA-5968-81BF-88DA3F4BE714}"/>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hangingPunct="1">
              <a:defRPr sz="1200"/>
            </a:lvl1pPr>
          </a:lstStyle>
          <a:p>
            <a:pPr>
              <a:defRPr/>
            </a:pPr>
            <a:fld id="{0F993B43-FAB8-FB47-B829-A0838F69AAB6}" type="slidenum">
              <a:rPr lang="pl-PL"/>
              <a:pPr>
                <a:defRPr/>
              </a:pPr>
              <a:t>‹#›</a:t>
            </a:fld>
            <a:endParaRPr lang="pl-PL"/>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Norniki preriowe są monogamiczne</a:t>
            </a:r>
          </a:p>
          <a:p>
            <a:r>
              <a:rPr lang="pl-PL" dirty="0"/>
              <a:t>Norniki górskie </a:t>
            </a:r>
            <a:r>
              <a:rPr lang="pl-PL" dirty="0" err="1"/>
              <a:t>sa</a:t>
            </a:r>
            <a:r>
              <a:rPr lang="pl-PL" dirty="0"/>
              <a:t> niemonogamiczne  </a:t>
            </a:r>
          </a:p>
          <a:p>
            <a:r>
              <a:rPr lang="pl-PL" dirty="0"/>
              <a:t>Monogamiczna odmiana ma wiesza gęstość receptorów wazopresyny</a:t>
            </a:r>
          </a:p>
        </p:txBody>
      </p:sp>
      <p:sp>
        <p:nvSpPr>
          <p:cNvPr id="4" name="Symbol zastępczy numeru slajdu 3"/>
          <p:cNvSpPr>
            <a:spLocks noGrp="1"/>
          </p:cNvSpPr>
          <p:nvPr>
            <p:ph type="sldNum" sz="quarter" idx="5"/>
          </p:nvPr>
        </p:nvSpPr>
        <p:spPr/>
        <p:txBody>
          <a:bodyPr/>
          <a:lstStyle/>
          <a:p>
            <a:pPr>
              <a:defRPr/>
            </a:pPr>
            <a:fld id="{0F993B43-FAB8-FB47-B829-A0838F69AAB6}" type="slidenum">
              <a:rPr lang="pl-PL" smtClean="0"/>
              <a:pPr>
                <a:defRPr/>
              </a:pPr>
              <a:t>7</a:t>
            </a:fld>
            <a:endParaRPr lang="pl-PL"/>
          </a:p>
        </p:txBody>
      </p:sp>
    </p:spTree>
    <p:extLst>
      <p:ext uri="{BB962C8B-B14F-4D97-AF65-F5344CB8AC3E}">
        <p14:creationId xmlns:p14="http://schemas.microsoft.com/office/powerpoint/2010/main" val="2326659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Naukowcy wykazali, ze bogata w wodór atmosfera sprzyjająca syntezie Millera-</a:t>
            </a:r>
            <a:r>
              <a:rPr lang="pl-PL" dirty="0" err="1"/>
              <a:t>Ureya</a:t>
            </a:r>
            <a:r>
              <a:rPr lang="pl-PL" dirty="0"/>
              <a:t> mogły powstać po uderzeniu dużej asteroidy we wczesną Ziemię</a:t>
            </a:r>
          </a:p>
        </p:txBody>
      </p:sp>
      <p:sp>
        <p:nvSpPr>
          <p:cNvPr id="4" name="Symbol zastępczy numeru slajdu 3"/>
          <p:cNvSpPr>
            <a:spLocks noGrp="1"/>
          </p:cNvSpPr>
          <p:nvPr>
            <p:ph type="sldNum" sz="quarter" idx="5"/>
          </p:nvPr>
        </p:nvSpPr>
        <p:spPr/>
        <p:txBody>
          <a:bodyPr/>
          <a:lstStyle/>
          <a:p>
            <a:pPr>
              <a:defRPr/>
            </a:pPr>
            <a:fld id="{0F993B43-FAB8-FB47-B829-A0838F69AAB6}" type="slidenum">
              <a:rPr lang="pl-PL" smtClean="0"/>
              <a:pPr>
                <a:defRPr/>
              </a:pPr>
              <a:t>18</a:t>
            </a:fld>
            <a:endParaRPr lang="pl-PL"/>
          </a:p>
        </p:txBody>
      </p:sp>
    </p:spTree>
    <p:extLst>
      <p:ext uri="{BB962C8B-B14F-4D97-AF65-F5344CB8AC3E}">
        <p14:creationId xmlns:p14="http://schemas.microsoft.com/office/powerpoint/2010/main" val="42570409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ymbol zastępczy obrazu slajdu 1">
            <a:extLst>
              <a:ext uri="{FF2B5EF4-FFF2-40B4-BE49-F238E27FC236}">
                <a16:creationId xmlns:a16="http://schemas.microsoft.com/office/drawing/2014/main" id="{B33431AC-F855-B35C-31BD-6B1068AA027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Symbol zastępczy notatek 2">
            <a:extLst>
              <a:ext uri="{FF2B5EF4-FFF2-40B4-BE49-F238E27FC236}">
                <a16:creationId xmlns:a16="http://schemas.microsoft.com/office/drawing/2014/main" id="{3A914E4C-3606-E011-91E7-DBB410DF74F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pl-PL" altLang="pl-PL"/>
              <a:t>In 1897, a pharmacist named Felix Hoffmann from Bayer in Germany synthesized diacetylmorphine again, and the company was delighted with its superb cough and pain-relieving effects. It was proudly launched by Bayer and was given the superb name "heroin", which means "hero".</a:t>
            </a:r>
          </a:p>
          <a:p>
            <a:pPr eaLnBrk="1" hangingPunct="1">
              <a:spcBef>
                <a:spcPct val="0"/>
              </a:spcBef>
            </a:pPr>
            <a:r>
              <a:rPr lang="pl-PL" altLang="pl-PL"/>
              <a:t>Heroin was initially used only as the safest and most effective cough medicine, but its application was soon expanded to include pain, depression, bronchitis, asthma and other diseases, and even psychiatric areas, making it an absolute miracle drug. From patients to healthy people, from infants to adults and the elderly, all became heroin consumers. there was no large-scale addiction among heroin users. This was mainly because heroin was taken orally, which took a longer time to reach the brain, and the dosage was much lower than that of later addicts. </a:t>
            </a:r>
            <a:endParaRPr lang="en-US" altLang="pl-PL"/>
          </a:p>
        </p:txBody>
      </p:sp>
      <p:sp>
        <p:nvSpPr>
          <p:cNvPr id="37891" name="Symbol zastępczy numeru slajdu 3">
            <a:extLst>
              <a:ext uri="{FF2B5EF4-FFF2-40B4-BE49-F238E27FC236}">
                <a16:creationId xmlns:a16="http://schemas.microsoft.com/office/drawing/2014/main" id="{9B7C5C9F-87EC-F4F8-89E4-1950FD9EAB8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4A0A8C18-3C6C-1849-B431-6DCF44F5FC7D}" type="slidenum">
              <a:rPr lang="en-US" altLang="pl-PL" sz="1200" smtClean="0"/>
              <a:pPr/>
              <a:t>23</a:t>
            </a:fld>
            <a:endParaRPr lang="en-US" altLang="pl-PL"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ymbol zastępczy obrazu slajdu 1">
            <a:extLst>
              <a:ext uri="{FF2B5EF4-FFF2-40B4-BE49-F238E27FC236}">
                <a16:creationId xmlns:a16="http://schemas.microsoft.com/office/drawing/2014/main" id="{656C788D-76AF-65BF-B7DB-AAD521FA06B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8" name="Symbol zastępczy notatek 2">
            <a:extLst>
              <a:ext uri="{FF2B5EF4-FFF2-40B4-BE49-F238E27FC236}">
                <a16:creationId xmlns:a16="http://schemas.microsoft.com/office/drawing/2014/main" id="{8B45AA44-BD21-8BCD-2340-509560674FB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pl-PL" altLang="pl-PL"/>
              <a:t>In 1897, a pharmacist named Felix Hoffmann from Bayer in Germany synthesized diacetylmorphine again, and the company was delighted with its superb cough and pain-relieving effects. It was proudly launched by Bayer and was given the superb name "heroin", which means "hero".</a:t>
            </a:r>
          </a:p>
          <a:p>
            <a:pPr eaLnBrk="1" hangingPunct="1">
              <a:spcBef>
                <a:spcPct val="0"/>
              </a:spcBef>
            </a:pPr>
            <a:r>
              <a:rPr lang="pl-PL" altLang="pl-PL"/>
              <a:t>Heroin was initially used only as the safest and most effective cough medicine, but its application was soon expanded to include pain, depression, bronchitis, asthma and other diseases, and even psychiatric areas, making it an absolute miracle drug. From patients to healthy people, from infants to adults and the elderly, all became heroin consumers. there was no large-scale addiction among heroin users. This was mainly because heroin was taken orally, which took a longer time to reach the brain, and the dosage was much lower than that of later addicts. </a:t>
            </a:r>
            <a:endParaRPr lang="en-US" altLang="pl-PL"/>
          </a:p>
        </p:txBody>
      </p:sp>
      <p:sp>
        <p:nvSpPr>
          <p:cNvPr id="39939" name="Symbol zastępczy numeru slajdu 3">
            <a:extLst>
              <a:ext uri="{FF2B5EF4-FFF2-40B4-BE49-F238E27FC236}">
                <a16:creationId xmlns:a16="http://schemas.microsoft.com/office/drawing/2014/main" id="{5A9160C8-D836-A431-077B-AA40E33D984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E3351FF8-2CC3-5A4E-A947-919CDC646738}" type="slidenum">
              <a:rPr lang="en-US" altLang="pl-PL" sz="1200" smtClean="0"/>
              <a:pPr/>
              <a:t>24</a:t>
            </a:fld>
            <a:endParaRPr lang="en-US" altLang="pl-PL"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ymbol zastępczy obrazu slajdu 1">
            <a:extLst>
              <a:ext uri="{FF2B5EF4-FFF2-40B4-BE49-F238E27FC236}">
                <a16:creationId xmlns:a16="http://schemas.microsoft.com/office/drawing/2014/main" id="{E8B2F1C8-5DF6-B74C-0AC7-F0BA8EBC5DD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4" name="Symbol zastępczy notatek 2">
            <a:extLst>
              <a:ext uri="{FF2B5EF4-FFF2-40B4-BE49-F238E27FC236}">
                <a16:creationId xmlns:a16="http://schemas.microsoft.com/office/drawing/2014/main" id="{D3C49447-B99C-226E-86E5-D7306AD9CF3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l-PL" altLang="pl-PL"/>
          </a:p>
        </p:txBody>
      </p:sp>
      <p:sp>
        <p:nvSpPr>
          <p:cNvPr id="44035" name="Symbol zastępczy numeru slajdu 3">
            <a:extLst>
              <a:ext uri="{FF2B5EF4-FFF2-40B4-BE49-F238E27FC236}">
                <a16:creationId xmlns:a16="http://schemas.microsoft.com/office/drawing/2014/main" id="{B77F354E-2896-634C-56C6-2D2F43EEBE5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502836C9-7B48-AF45-AEF1-060C55346F3F}" type="slidenum">
              <a:rPr lang="pl-PL" altLang="pl-PL" sz="1200" smtClean="0"/>
              <a:pPr/>
              <a:t>27</a:t>
            </a:fld>
            <a:endParaRPr lang="pl-PL" altLang="pl-PL"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ymbol zastępczy obrazu slajdu 1">
            <a:extLst>
              <a:ext uri="{FF2B5EF4-FFF2-40B4-BE49-F238E27FC236}">
                <a16:creationId xmlns:a16="http://schemas.microsoft.com/office/drawing/2014/main" id="{86CE9CFD-DF21-2DA5-E550-3228CE5DFBB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0" name="Symbol zastępczy notatek 2">
            <a:extLst>
              <a:ext uri="{FF2B5EF4-FFF2-40B4-BE49-F238E27FC236}">
                <a16:creationId xmlns:a16="http://schemas.microsoft.com/office/drawing/2014/main" id="{0EA165D1-0115-B446-916C-5CAA6CBF271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l-PL" altLang="pl-PL"/>
          </a:p>
        </p:txBody>
      </p:sp>
      <p:sp>
        <p:nvSpPr>
          <p:cNvPr id="53251" name="Symbol zastępczy numeru slajdu 3">
            <a:extLst>
              <a:ext uri="{FF2B5EF4-FFF2-40B4-BE49-F238E27FC236}">
                <a16:creationId xmlns:a16="http://schemas.microsoft.com/office/drawing/2014/main" id="{4091673D-0D03-0F6E-8F46-A517593CA85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09108424-3F23-C74D-92ED-95FC2BECE790}" type="slidenum">
              <a:rPr lang="pl-PL" altLang="pl-PL" sz="1200" smtClean="0"/>
              <a:pPr/>
              <a:t>35</a:t>
            </a:fld>
            <a:endParaRPr lang="pl-PL" altLang="pl-PL"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pl-PL"/>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a:t>Click to edit Master subtitle style</a:t>
            </a:r>
          </a:p>
        </p:txBody>
      </p:sp>
      <p:sp>
        <p:nvSpPr>
          <p:cNvPr id="4" name="Rectangle 4">
            <a:extLst>
              <a:ext uri="{FF2B5EF4-FFF2-40B4-BE49-F238E27FC236}">
                <a16:creationId xmlns:a16="http://schemas.microsoft.com/office/drawing/2014/main" id="{3987433A-E160-7761-AB51-2D1009629E6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485D86F-663F-3810-A620-4E6C0730CA3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D13272C-DB4A-4B3A-7EC7-04AA571407E9}"/>
              </a:ext>
            </a:extLst>
          </p:cNvPr>
          <p:cNvSpPr>
            <a:spLocks noGrp="1" noChangeArrowheads="1"/>
          </p:cNvSpPr>
          <p:nvPr>
            <p:ph type="sldNum" sz="quarter" idx="12"/>
          </p:nvPr>
        </p:nvSpPr>
        <p:spPr>
          <a:ln/>
        </p:spPr>
        <p:txBody>
          <a:bodyPr/>
          <a:lstStyle>
            <a:lvl1pPr>
              <a:defRPr/>
            </a:lvl1pPr>
          </a:lstStyle>
          <a:p>
            <a:pPr>
              <a:defRPr/>
            </a:pPr>
            <a:fld id="{7759FDA7-9DAA-0F4C-84D0-50139B48B717}" type="slidenum">
              <a:rPr lang="en-US" altLang="pl-PL"/>
              <a:pPr>
                <a:defRPr/>
              </a:pPr>
              <a:t>‹#›</a:t>
            </a:fld>
            <a:endParaRPr lang="en-US" altLang="pl-PL"/>
          </a:p>
        </p:txBody>
      </p:sp>
    </p:spTree>
    <p:extLst>
      <p:ext uri="{BB962C8B-B14F-4D97-AF65-F5344CB8AC3E}">
        <p14:creationId xmlns:p14="http://schemas.microsoft.com/office/powerpoint/2010/main" val="2098006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Click to edit Master title style</a:t>
            </a:r>
          </a:p>
        </p:txBody>
      </p:sp>
      <p:sp>
        <p:nvSpPr>
          <p:cNvPr id="3" name="Vertical Text Placeholder 2"/>
          <p:cNvSpPr>
            <a:spLocks noGrp="1"/>
          </p:cNvSpPr>
          <p:nvPr>
            <p:ph type="body" orient="vert" idx="1"/>
          </p:nvPr>
        </p:nvSpPr>
        <p:spPr/>
        <p:txBody>
          <a:bodyPr vert="eaVert"/>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p>
        </p:txBody>
      </p:sp>
      <p:sp>
        <p:nvSpPr>
          <p:cNvPr id="4" name="Rectangle 4">
            <a:extLst>
              <a:ext uri="{FF2B5EF4-FFF2-40B4-BE49-F238E27FC236}">
                <a16:creationId xmlns:a16="http://schemas.microsoft.com/office/drawing/2014/main" id="{50F64282-5100-37BF-90FD-9A5BEB40CF1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BFFB787-B32F-22EE-E7A0-F3B135EED88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C65A554-4224-1D84-89A6-299275A5CB68}"/>
              </a:ext>
            </a:extLst>
          </p:cNvPr>
          <p:cNvSpPr>
            <a:spLocks noGrp="1" noChangeArrowheads="1"/>
          </p:cNvSpPr>
          <p:nvPr>
            <p:ph type="sldNum" sz="quarter" idx="12"/>
          </p:nvPr>
        </p:nvSpPr>
        <p:spPr>
          <a:ln/>
        </p:spPr>
        <p:txBody>
          <a:bodyPr/>
          <a:lstStyle>
            <a:lvl1pPr>
              <a:defRPr/>
            </a:lvl1pPr>
          </a:lstStyle>
          <a:p>
            <a:pPr>
              <a:defRPr/>
            </a:pPr>
            <a:fld id="{DB748965-4628-E541-82F5-043B097E9F7B}" type="slidenum">
              <a:rPr lang="en-US" altLang="pl-PL"/>
              <a:pPr>
                <a:defRPr/>
              </a:pPr>
              <a:t>‹#›</a:t>
            </a:fld>
            <a:endParaRPr lang="en-US" altLang="pl-PL"/>
          </a:p>
        </p:txBody>
      </p:sp>
    </p:spTree>
    <p:extLst>
      <p:ext uri="{BB962C8B-B14F-4D97-AF65-F5344CB8AC3E}">
        <p14:creationId xmlns:p14="http://schemas.microsoft.com/office/powerpoint/2010/main" val="3647133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pl-PL"/>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p>
        </p:txBody>
      </p:sp>
      <p:sp>
        <p:nvSpPr>
          <p:cNvPr id="4" name="Rectangle 4">
            <a:extLst>
              <a:ext uri="{FF2B5EF4-FFF2-40B4-BE49-F238E27FC236}">
                <a16:creationId xmlns:a16="http://schemas.microsoft.com/office/drawing/2014/main" id="{DD780429-C399-8189-AC07-EE0ED91B41F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E0DD67E-4BE4-6B5E-EC66-D608C5A314A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284AAA0-9F9F-132E-0150-B07AC78E073E}"/>
              </a:ext>
            </a:extLst>
          </p:cNvPr>
          <p:cNvSpPr>
            <a:spLocks noGrp="1" noChangeArrowheads="1"/>
          </p:cNvSpPr>
          <p:nvPr>
            <p:ph type="sldNum" sz="quarter" idx="12"/>
          </p:nvPr>
        </p:nvSpPr>
        <p:spPr>
          <a:ln/>
        </p:spPr>
        <p:txBody>
          <a:bodyPr/>
          <a:lstStyle>
            <a:lvl1pPr>
              <a:defRPr/>
            </a:lvl1pPr>
          </a:lstStyle>
          <a:p>
            <a:pPr>
              <a:defRPr/>
            </a:pPr>
            <a:fld id="{9EF027DB-8E4D-6F47-853A-F4A5891FAF82}" type="slidenum">
              <a:rPr lang="en-US" altLang="pl-PL"/>
              <a:pPr>
                <a:defRPr/>
              </a:pPr>
              <a:t>‹#›</a:t>
            </a:fld>
            <a:endParaRPr lang="en-US" altLang="pl-PL"/>
          </a:p>
        </p:txBody>
      </p:sp>
    </p:spTree>
    <p:extLst>
      <p:ext uri="{BB962C8B-B14F-4D97-AF65-F5344CB8AC3E}">
        <p14:creationId xmlns:p14="http://schemas.microsoft.com/office/powerpoint/2010/main" val="605338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Click to edit Master title style</a:t>
            </a:r>
          </a:p>
        </p:txBody>
      </p:sp>
      <p:sp>
        <p:nvSpPr>
          <p:cNvPr id="3" name="Content Placeholder 2"/>
          <p:cNvSpPr>
            <a:spLocks noGrp="1"/>
          </p:cNvSpPr>
          <p:nvPr>
            <p:ph idx="1"/>
          </p:nvPr>
        </p:nvSpPr>
        <p:spPr/>
        <p:txBody>
          <a:body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p>
        </p:txBody>
      </p:sp>
      <p:sp>
        <p:nvSpPr>
          <p:cNvPr id="4" name="Rectangle 4">
            <a:extLst>
              <a:ext uri="{FF2B5EF4-FFF2-40B4-BE49-F238E27FC236}">
                <a16:creationId xmlns:a16="http://schemas.microsoft.com/office/drawing/2014/main" id="{CAEA7E1E-D35E-1C82-040E-AB42989DA54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78BC3F1-EF7E-C153-E441-5AA78C63DA3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BD20893-7C7A-9FF2-FA2A-9A3F039AAE57}"/>
              </a:ext>
            </a:extLst>
          </p:cNvPr>
          <p:cNvSpPr>
            <a:spLocks noGrp="1" noChangeArrowheads="1"/>
          </p:cNvSpPr>
          <p:nvPr>
            <p:ph type="sldNum" sz="quarter" idx="12"/>
          </p:nvPr>
        </p:nvSpPr>
        <p:spPr>
          <a:ln/>
        </p:spPr>
        <p:txBody>
          <a:bodyPr/>
          <a:lstStyle>
            <a:lvl1pPr>
              <a:defRPr/>
            </a:lvl1pPr>
          </a:lstStyle>
          <a:p>
            <a:pPr>
              <a:defRPr/>
            </a:pPr>
            <a:fld id="{387E6132-5668-214B-A9C3-8C5ED3A92B3F}" type="slidenum">
              <a:rPr lang="en-US" altLang="pl-PL"/>
              <a:pPr>
                <a:defRPr/>
              </a:pPr>
              <a:t>‹#›</a:t>
            </a:fld>
            <a:endParaRPr lang="en-US" altLang="pl-PL"/>
          </a:p>
        </p:txBody>
      </p:sp>
    </p:spTree>
    <p:extLst>
      <p:ext uri="{BB962C8B-B14F-4D97-AF65-F5344CB8AC3E}">
        <p14:creationId xmlns:p14="http://schemas.microsoft.com/office/powerpoint/2010/main" val="3313239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pl-PL"/>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Click to edit Master text styles</a:t>
            </a:r>
          </a:p>
        </p:txBody>
      </p:sp>
      <p:sp>
        <p:nvSpPr>
          <p:cNvPr id="4" name="Rectangle 4">
            <a:extLst>
              <a:ext uri="{FF2B5EF4-FFF2-40B4-BE49-F238E27FC236}">
                <a16:creationId xmlns:a16="http://schemas.microsoft.com/office/drawing/2014/main" id="{1434011F-B1CD-273F-8B06-E8A988B4BF0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1B96D34-9E4C-4AF2-590B-A41C787E913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5E9B452-4FB0-A0D0-B2BA-2B8CF482A518}"/>
              </a:ext>
            </a:extLst>
          </p:cNvPr>
          <p:cNvSpPr>
            <a:spLocks noGrp="1" noChangeArrowheads="1"/>
          </p:cNvSpPr>
          <p:nvPr>
            <p:ph type="sldNum" sz="quarter" idx="12"/>
          </p:nvPr>
        </p:nvSpPr>
        <p:spPr>
          <a:ln/>
        </p:spPr>
        <p:txBody>
          <a:bodyPr/>
          <a:lstStyle>
            <a:lvl1pPr>
              <a:defRPr/>
            </a:lvl1pPr>
          </a:lstStyle>
          <a:p>
            <a:pPr>
              <a:defRPr/>
            </a:pPr>
            <a:fld id="{77B8BC9E-5ED0-D146-8B42-0260A51EEF3B}" type="slidenum">
              <a:rPr lang="en-US" altLang="pl-PL"/>
              <a:pPr>
                <a:defRPr/>
              </a:pPr>
              <a:t>‹#›</a:t>
            </a:fld>
            <a:endParaRPr lang="en-US" altLang="pl-PL"/>
          </a:p>
        </p:txBody>
      </p:sp>
    </p:spTree>
    <p:extLst>
      <p:ext uri="{BB962C8B-B14F-4D97-AF65-F5344CB8AC3E}">
        <p14:creationId xmlns:p14="http://schemas.microsoft.com/office/powerpoint/2010/main" val="41669928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p>
        </p:txBody>
      </p:sp>
      <p:sp>
        <p:nvSpPr>
          <p:cNvPr id="5" name="Rectangle 4">
            <a:extLst>
              <a:ext uri="{FF2B5EF4-FFF2-40B4-BE49-F238E27FC236}">
                <a16:creationId xmlns:a16="http://schemas.microsoft.com/office/drawing/2014/main" id="{F5C4C885-A940-88B0-D63A-D983C276C4F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868CE65-5A16-C6B0-7579-EFDEE4CCA87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EF39E42-BCE3-1B07-C58C-B554C2274327}"/>
              </a:ext>
            </a:extLst>
          </p:cNvPr>
          <p:cNvSpPr>
            <a:spLocks noGrp="1" noChangeArrowheads="1"/>
          </p:cNvSpPr>
          <p:nvPr>
            <p:ph type="sldNum" sz="quarter" idx="12"/>
          </p:nvPr>
        </p:nvSpPr>
        <p:spPr>
          <a:ln/>
        </p:spPr>
        <p:txBody>
          <a:bodyPr/>
          <a:lstStyle>
            <a:lvl1pPr>
              <a:defRPr/>
            </a:lvl1pPr>
          </a:lstStyle>
          <a:p>
            <a:pPr>
              <a:defRPr/>
            </a:pPr>
            <a:fld id="{A765DB9D-B39F-EC44-A9C4-55422C45A589}" type="slidenum">
              <a:rPr lang="en-US" altLang="pl-PL"/>
              <a:pPr>
                <a:defRPr/>
              </a:pPr>
              <a:t>‹#›</a:t>
            </a:fld>
            <a:endParaRPr lang="en-US" altLang="pl-PL"/>
          </a:p>
        </p:txBody>
      </p:sp>
    </p:spTree>
    <p:extLst>
      <p:ext uri="{BB962C8B-B14F-4D97-AF65-F5344CB8AC3E}">
        <p14:creationId xmlns:p14="http://schemas.microsoft.com/office/powerpoint/2010/main" val="3847621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pl-PL"/>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p>
        </p:txBody>
      </p:sp>
      <p:sp>
        <p:nvSpPr>
          <p:cNvPr id="7" name="Rectangle 4">
            <a:extLst>
              <a:ext uri="{FF2B5EF4-FFF2-40B4-BE49-F238E27FC236}">
                <a16:creationId xmlns:a16="http://schemas.microsoft.com/office/drawing/2014/main" id="{9D4770B8-624A-AD49-22DD-DC846923C971}"/>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52860C77-7C91-A2D1-9F96-A7842F486E5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5573BCC3-0482-38FB-D403-8D20D6C3B908}"/>
              </a:ext>
            </a:extLst>
          </p:cNvPr>
          <p:cNvSpPr>
            <a:spLocks noGrp="1" noChangeArrowheads="1"/>
          </p:cNvSpPr>
          <p:nvPr>
            <p:ph type="sldNum" sz="quarter" idx="12"/>
          </p:nvPr>
        </p:nvSpPr>
        <p:spPr>
          <a:ln/>
        </p:spPr>
        <p:txBody>
          <a:bodyPr/>
          <a:lstStyle>
            <a:lvl1pPr>
              <a:defRPr/>
            </a:lvl1pPr>
          </a:lstStyle>
          <a:p>
            <a:pPr>
              <a:defRPr/>
            </a:pPr>
            <a:fld id="{2CBFB213-73E3-D442-8E01-3BD230EDE64F}" type="slidenum">
              <a:rPr lang="en-US" altLang="pl-PL"/>
              <a:pPr>
                <a:defRPr/>
              </a:pPr>
              <a:t>‹#›</a:t>
            </a:fld>
            <a:endParaRPr lang="en-US" altLang="pl-PL"/>
          </a:p>
        </p:txBody>
      </p:sp>
    </p:spTree>
    <p:extLst>
      <p:ext uri="{BB962C8B-B14F-4D97-AF65-F5344CB8AC3E}">
        <p14:creationId xmlns:p14="http://schemas.microsoft.com/office/powerpoint/2010/main" val="1280807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Click to edit Master title style</a:t>
            </a:r>
          </a:p>
        </p:txBody>
      </p:sp>
      <p:sp>
        <p:nvSpPr>
          <p:cNvPr id="3" name="Rectangle 4">
            <a:extLst>
              <a:ext uri="{FF2B5EF4-FFF2-40B4-BE49-F238E27FC236}">
                <a16:creationId xmlns:a16="http://schemas.microsoft.com/office/drawing/2014/main" id="{0F399D24-35A9-355D-E060-35784DB29D9D}"/>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B9FC341E-FBDA-EEAA-707D-84D71CC0B9D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8E5949A8-5CC1-CEDB-79ED-DF10B4757F2B}"/>
              </a:ext>
            </a:extLst>
          </p:cNvPr>
          <p:cNvSpPr>
            <a:spLocks noGrp="1" noChangeArrowheads="1"/>
          </p:cNvSpPr>
          <p:nvPr>
            <p:ph type="sldNum" sz="quarter" idx="12"/>
          </p:nvPr>
        </p:nvSpPr>
        <p:spPr>
          <a:ln/>
        </p:spPr>
        <p:txBody>
          <a:bodyPr/>
          <a:lstStyle>
            <a:lvl1pPr>
              <a:defRPr/>
            </a:lvl1pPr>
          </a:lstStyle>
          <a:p>
            <a:pPr>
              <a:defRPr/>
            </a:pPr>
            <a:fld id="{6DA437BD-DBDC-6042-B6BD-0A954264B3C7}" type="slidenum">
              <a:rPr lang="en-US" altLang="pl-PL"/>
              <a:pPr>
                <a:defRPr/>
              </a:pPr>
              <a:t>‹#›</a:t>
            </a:fld>
            <a:endParaRPr lang="en-US" altLang="pl-PL"/>
          </a:p>
        </p:txBody>
      </p:sp>
    </p:spTree>
    <p:extLst>
      <p:ext uri="{BB962C8B-B14F-4D97-AF65-F5344CB8AC3E}">
        <p14:creationId xmlns:p14="http://schemas.microsoft.com/office/powerpoint/2010/main" val="735395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D18F209-A9A5-2F7B-8252-E73D4ADF2BBE}"/>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2DD57322-DDBE-3D0D-5EB4-1A14A1BDD21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07F43B63-79DD-827C-8124-8890CCC45EDD}"/>
              </a:ext>
            </a:extLst>
          </p:cNvPr>
          <p:cNvSpPr>
            <a:spLocks noGrp="1" noChangeArrowheads="1"/>
          </p:cNvSpPr>
          <p:nvPr>
            <p:ph type="sldNum" sz="quarter" idx="12"/>
          </p:nvPr>
        </p:nvSpPr>
        <p:spPr>
          <a:ln/>
        </p:spPr>
        <p:txBody>
          <a:bodyPr/>
          <a:lstStyle>
            <a:lvl1pPr>
              <a:defRPr/>
            </a:lvl1pPr>
          </a:lstStyle>
          <a:p>
            <a:pPr>
              <a:defRPr/>
            </a:pPr>
            <a:fld id="{666B73ED-75F6-9642-BEDE-4CC9A30ECBBC}" type="slidenum">
              <a:rPr lang="en-US" altLang="pl-PL"/>
              <a:pPr>
                <a:defRPr/>
              </a:pPr>
              <a:t>‹#›</a:t>
            </a:fld>
            <a:endParaRPr lang="en-US" altLang="pl-PL"/>
          </a:p>
        </p:txBody>
      </p:sp>
    </p:spTree>
    <p:extLst>
      <p:ext uri="{BB962C8B-B14F-4D97-AF65-F5344CB8AC3E}">
        <p14:creationId xmlns:p14="http://schemas.microsoft.com/office/powerpoint/2010/main" val="125363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pl-PL"/>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Click to edit Master text styles</a:t>
            </a:r>
          </a:p>
        </p:txBody>
      </p:sp>
      <p:sp>
        <p:nvSpPr>
          <p:cNvPr id="5" name="Rectangle 4">
            <a:extLst>
              <a:ext uri="{FF2B5EF4-FFF2-40B4-BE49-F238E27FC236}">
                <a16:creationId xmlns:a16="http://schemas.microsoft.com/office/drawing/2014/main" id="{17518DC4-CAD2-7BF7-BE4C-9A0BDE3C539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21F3343-594C-7814-B3E3-8A4AB378B9D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5182073-BA0F-B1B9-E714-E298ADD1D03D}"/>
              </a:ext>
            </a:extLst>
          </p:cNvPr>
          <p:cNvSpPr>
            <a:spLocks noGrp="1" noChangeArrowheads="1"/>
          </p:cNvSpPr>
          <p:nvPr>
            <p:ph type="sldNum" sz="quarter" idx="12"/>
          </p:nvPr>
        </p:nvSpPr>
        <p:spPr>
          <a:ln/>
        </p:spPr>
        <p:txBody>
          <a:bodyPr/>
          <a:lstStyle>
            <a:lvl1pPr>
              <a:defRPr/>
            </a:lvl1pPr>
          </a:lstStyle>
          <a:p>
            <a:pPr>
              <a:defRPr/>
            </a:pPr>
            <a:fld id="{835F3A75-8787-6E49-BBC1-01FE8FDA7FEA}" type="slidenum">
              <a:rPr lang="en-US" altLang="pl-PL"/>
              <a:pPr>
                <a:defRPr/>
              </a:pPr>
              <a:t>‹#›</a:t>
            </a:fld>
            <a:endParaRPr lang="en-US" altLang="pl-PL"/>
          </a:p>
        </p:txBody>
      </p:sp>
    </p:spTree>
    <p:extLst>
      <p:ext uri="{BB962C8B-B14F-4D97-AF65-F5344CB8AC3E}">
        <p14:creationId xmlns:p14="http://schemas.microsoft.com/office/powerpoint/2010/main" val="153590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pl-PL"/>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Click to edit Master text styles</a:t>
            </a:r>
          </a:p>
        </p:txBody>
      </p:sp>
      <p:sp>
        <p:nvSpPr>
          <p:cNvPr id="5" name="Rectangle 4">
            <a:extLst>
              <a:ext uri="{FF2B5EF4-FFF2-40B4-BE49-F238E27FC236}">
                <a16:creationId xmlns:a16="http://schemas.microsoft.com/office/drawing/2014/main" id="{6ACBD10C-58F8-CE53-8C44-B19E8BF88D9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84EB5F6-29B7-9127-A707-01164F542EC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3C670B7-8C6A-BD22-E8E5-3E37456E0269}"/>
              </a:ext>
            </a:extLst>
          </p:cNvPr>
          <p:cNvSpPr>
            <a:spLocks noGrp="1" noChangeArrowheads="1"/>
          </p:cNvSpPr>
          <p:nvPr>
            <p:ph type="sldNum" sz="quarter" idx="12"/>
          </p:nvPr>
        </p:nvSpPr>
        <p:spPr>
          <a:ln/>
        </p:spPr>
        <p:txBody>
          <a:bodyPr/>
          <a:lstStyle>
            <a:lvl1pPr>
              <a:defRPr/>
            </a:lvl1pPr>
          </a:lstStyle>
          <a:p>
            <a:pPr>
              <a:defRPr/>
            </a:pPr>
            <a:fld id="{A5FC1BE3-F5C4-EB44-9A41-E81D54AAFE4C}" type="slidenum">
              <a:rPr lang="en-US" altLang="pl-PL"/>
              <a:pPr>
                <a:defRPr/>
              </a:pPr>
              <a:t>‹#›</a:t>
            </a:fld>
            <a:endParaRPr lang="en-US" altLang="pl-PL"/>
          </a:p>
        </p:txBody>
      </p:sp>
    </p:spTree>
    <p:extLst>
      <p:ext uri="{BB962C8B-B14F-4D97-AF65-F5344CB8AC3E}">
        <p14:creationId xmlns:p14="http://schemas.microsoft.com/office/powerpoint/2010/main" val="2537735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EA56B87-2EB9-0C70-3A5D-7FA1685EA212}"/>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pl-PL"/>
              <a:t>Kliknij, aby edytować styl wzorca tytułu</a:t>
            </a:r>
          </a:p>
        </p:txBody>
      </p:sp>
      <p:sp>
        <p:nvSpPr>
          <p:cNvPr id="1027" name="Rectangle 3">
            <a:extLst>
              <a:ext uri="{FF2B5EF4-FFF2-40B4-BE49-F238E27FC236}">
                <a16:creationId xmlns:a16="http://schemas.microsoft.com/office/drawing/2014/main" id="{74788B2A-5AF2-7CF3-476D-A89B3BAB3CFE}"/>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pl-PL"/>
              <a:t>Kliknij, aby edytować style wzorca tekstu</a:t>
            </a:r>
          </a:p>
          <a:p>
            <a:pPr lvl="1"/>
            <a:r>
              <a:rPr lang="en-US" altLang="pl-PL"/>
              <a:t>Drugi poziom</a:t>
            </a:r>
          </a:p>
          <a:p>
            <a:pPr lvl="2"/>
            <a:r>
              <a:rPr lang="en-US" altLang="pl-PL"/>
              <a:t>Trzeci poziom</a:t>
            </a:r>
          </a:p>
          <a:p>
            <a:pPr lvl="3"/>
            <a:r>
              <a:rPr lang="en-US" altLang="pl-PL"/>
              <a:t>Czwarty poziom</a:t>
            </a:r>
          </a:p>
          <a:p>
            <a:pPr lvl="4"/>
            <a:r>
              <a:rPr lang="en-US" altLang="pl-PL"/>
              <a:t>Piąty poziom</a:t>
            </a:r>
          </a:p>
        </p:txBody>
      </p:sp>
      <p:sp>
        <p:nvSpPr>
          <p:cNvPr id="1028" name="Rectangle 4">
            <a:extLst>
              <a:ext uri="{FF2B5EF4-FFF2-40B4-BE49-F238E27FC236}">
                <a16:creationId xmlns:a16="http://schemas.microsoft.com/office/drawing/2014/main" id="{AEDA6537-F3C0-09E8-0387-FC43185A7E4A}"/>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Times New Roman" charset="0"/>
                <a:ea typeface="+mn-ea"/>
              </a:defRPr>
            </a:lvl1pPr>
          </a:lstStyle>
          <a:p>
            <a:pPr>
              <a:defRPr/>
            </a:pPr>
            <a:endParaRPr lang="en-US"/>
          </a:p>
        </p:txBody>
      </p:sp>
      <p:sp>
        <p:nvSpPr>
          <p:cNvPr id="1029" name="Rectangle 5">
            <a:extLst>
              <a:ext uri="{FF2B5EF4-FFF2-40B4-BE49-F238E27FC236}">
                <a16:creationId xmlns:a16="http://schemas.microsoft.com/office/drawing/2014/main" id="{868C43C2-55A5-6F84-C4A5-AA1E4FE13806}"/>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charset="0"/>
                <a:ea typeface="+mn-ea"/>
              </a:defRPr>
            </a:lvl1pPr>
          </a:lstStyle>
          <a:p>
            <a:pPr>
              <a:defRPr/>
            </a:pPr>
            <a:endParaRPr lang="en-US"/>
          </a:p>
        </p:txBody>
      </p:sp>
      <p:sp>
        <p:nvSpPr>
          <p:cNvPr id="1030" name="Rectangle 6">
            <a:extLst>
              <a:ext uri="{FF2B5EF4-FFF2-40B4-BE49-F238E27FC236}">
                <a16:creationId xmlns:a16="http://schemas.microsoft.com/office/drawing/2014/main" id="{80B62403-6C0D-042D-5437-61C363FDEA22}"/>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B00E372C-C428-1C4C-897F-982F0E6DA876}" type="slidenum">
              <a:rPr lang="en-US" altLang="pl-PL"/>
              <a:pPr>
                <a:defRPr/>
              </a:pPr>
              <a:t>‹#›</a:t>
            </a:fld>
            <a:endParaRPr lang="en-US" alt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pl-P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en.wikipedia.org/wiki/Chemical_formula" TargetMode="External"/><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www.youtube.com/watch?v=aNXhyPj-RsM" TargetMode="Externa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hyperlink" Target="https://www.youtube.com/watch?v=BZOLxSQwER8"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http://www.pbs.org/wgbh/pages/frontline/shows/heroin/brain/" TargetMode="External"/><Relationship Id="rId7" Type="http://schemas.openxmlformats.org/officeDocument/2006/relationships/image" Target="../media/image45.jpe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png"/></Relationships>
</file>

<file path=ppt/slides/_rels/slide3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a:extLst>
              <a:ext uri="{FF2B5EF4-FFF2-40B4-BE49-F238E27FC236}">
                <a16:creationId xmlns:a16="http://schemas.microsoft.com/office/drawing/2014/main" id="{FE21EEDF-4437-3D67-7FA2-FC7F6FB9FC17}"/>
              </a:ext>
            </a:extLst>
          </p:cNvPr>
          <p:cNvSpPr>
            <a:spLocks noGrp="1" noChangeArrowheads="1"/>
          </p:cNvSpPr>
          <p:nvPr>
            <p:ph type="title"/>
          </p:nvPr>
        </p:nvSpPr>
        <p:spPr>
          <a:xfrm>
            <a:off x="2667000" y="152400"/>
            <a:ext cx="3810000" cy="533400"/>
          </a:xfrm>
        </p:spPr>
        <p:txBody>
          <a:bodyPr/>
          <a:lstStyle/>
          <a:p>
            <a:pPr eaLnBrk="1" hangingPunct="1"/>
            <a:r>
              <a:rPr lang="pl-PL" altLang="pl-PL" sz="1600">
                <a:solidFill>
                  <a:schemeClr val="tx1"/>
                </a:solidFill>
                <a:ea typeface="ＭＳ Ｐゴシック" panose="020B0600070205080204" pitchFamily="34" charset="-128"/>
              </a:rPr>
              <a:t>Egzamin</a:t>
            </a:r>
            <a:endParaRPr lang="en-US" altLang="pl-PL" sz="1600">
              <a:ea typeface="ＭＳ Ｐゴシック" panose="020B0600070205080204" pitchFamily="34" charset="-128"/>
            </a:endParaRPr>
          </a:p>
        </p:txBody>
      </p:sp>
      <p:sp>
        <p:nvSpPr>
          <p:cNvPr id="14338" name="Text Box 5">
            <a:extLst>
              <a:ext uri="{FF2B5EF4-FFF2-40B4-BE49-F238E27FC236}">
                <a16:creationId xmlns:a16="http://schemas.microsoft.com/office/drawing/2014/main" id="{7DF95A1E-BC8D-FB6A-5DE4-EFB2025D79EB}"/>
              </a:ext>
            </a:extLst>
          </p:cNvPr>
          <p:cNvSpPr txBox="1">
            <a:spLocks noChangeArrowheads="1"/>
          </p:cNvSpPr>
          <p:nvPr/>
        </p:nvSpPr>
        <p:spPr bwMode="auto">
          <a:xfrm>
            <a:off x="539750" y="1219200"/>
            <a:ext cx="82804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buFontTx/>
              <a:buNone/>
            </a:pPr>
            <a:r>
              <a:rPr lang="pl-PL" altLang="pl-PL" sz="1600"/>
              <a:t>Egzamin pisemny odbędzie się w poniedzialek 23 czerwca 2025 w godz. 9-10.30 w Sali 0.03a.</a:t>
            </a:r>
          </a:p>
          <a:p>
            <a:pPr eaLnBrk="1" hangingPunct="1">
              <a:spcBef>
                <a:spcPct val="50000"/>
              </a:spcBef>
              <a:buFontTx/>
              <a:buNone/>
            </a:pPr>
            <a:r>
              <a:rPr lang="pl-PL" altLang="pl-PL" sz="1600"/>
              <a:t>Po egzaminie pisemnym będzie można się zapisać na egzamin ustny, który odbędzie się w dniach</a:t>
            </a:r>
          </a:p>
          <a:p>
            <a:pPr eaLnBrk="1" hangingPunct="1">
              <a:spcBef>
                <a:spcPct val="50000"/>
              </a:spcBef>
              <a:buFontTx/>
              <a:buNone/>
            </a:pPr>
            <a:r>
              <a:rPr lang="pl-PL" altLang="pl-PL" sz="1600"/>
              <a:t>24 – 27 czerwca 2025 w pok. 4.70.</a:t>
            </a:r>
            <a:endParaRPr lang="en-US" altLang="pl-PL" sz="1600"/>
          </a:p>
        </p:txBody>
      </p:sp>
      <p:pic>
        <p:nvPicPr>
          <p:cNvPr id="14339" name="Picture 6" descr="http://s2.favim.com/orig/32/brain-exam-lol-Favim.com-259279.jpg">
            <a:extLst>
              <a:ext uri="{FF2B5EF4-FFF2-40B4-BE49-F238E27FC236}">
                <a16:creationId xmlns:a16="http://schemas.microsoft.com/office/drawing/2014/main" id="{04CB561A-F9F7-C06E-DEB4-5248191269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3505200"/>
            <a:ext cx="4132263" cy="271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a:extLst>
              <a:ext uri="{FF2B5EF4-FFF2-40B4-BE49-F238E27FC236}">
                <a16:creationId xmlns:a16="http://schemas.microsoft.com/office/drawing/2014/main" id="{B7B1C4E4-5307-590A-BEA9-7F4BBF7856D3}"/>
              </a:ext>
            </a:extLst>
          </p:cNvPr>
          <p:cNvSpPr>
            <a:spLocks noGrp="1" noChangeArrowheads="1"/>
          </p:cNvSpPr>
          <p:nvPr>
            <p:ph type="title"/>
          </p:nvPr>
        </p:nvSpPr>
        <p:spPr>
          <a:xfrm>
            <a:off x="1866900" y="152400"/>
            <a:ext cx="5410200" cy="304800"/>
          </a:xfrm>
        </p:spPr>
        <p:txBody>
          <a:bodyPr/>
          <a:lstStyle/>
          <a:p>
            <a:r>
              <a:rPr lang="pl-PL" altLang="pl-PL" sz="2400">
                <a:ea typeface="ＭＳ Ｐゴシック" panose="020B0600070205080204" pitchFamily="34" charset="-128"/>
              </a:rPr>
              <a:t>Układ neuroimmunologiczny</a:t>
            </a:r>
            <a:endParaRPr lang="en-US" altLang="pl-PL" sz="2400">
              <a:ea typeface="ＭＳ Ｐゴシック" panose="020B0600070205080204" pitchFamily="34" charset="-128"/>
            </a:endParaRPr>
          </a:p>
        </p:txBody>
      </p:sp>
      <p:sp>
        <p:nvSpPr>
          <p:cNvPr id="23554" name="Rectangle 3">
            <a:extLst>
              <a:ext uri="{FF2B5EF4-FFF2-40B4-BE49-F238E27FC236}">
                <a16:creationId xmlns:a16="http://schemas.microsoft.com/office/drawing/2014/main" id="{64D57B1C-2C5F-B5CC-D14A-9595B4D05A18}"/>
              </a:ext>
            </a:extLst>
          </p:cNvPr>
          <p:cNvSpPr>
            <a:spLocks noChangeArrowheads="1"/>
          </p:cNvSpPr>
          <p:nvPr/>
        </p:nvSpPr>
        <p:spPr bwMode="auto">
          <a:xfrm>
            <a:off x="7848600" y="5715000"/>
            <a:ext cx="685800"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pl-PL" altLang="pl-PL" sz="2400"/>
          </a:p>
        </p:txBody>
      </p:sp>
      <p:pic>
        <p:nvPicPr>
          <p:cNvPr id="23555" name="Picture 4" descr="C:\Users\Piotr\Students\Bioelektrycznosc\neuroimmune_circuits.gif">
            <a:extLst>
              <a:ext uri="{FF2B5EF4-FFF2-40B4-BE49-F238E27FC236}">
                <a16:creationId xmlns:a16="http://schemas.microsoft.com/office/drawing/2014/main" id="{05DD44EA-5B01-9419-9584-CC5E4D5D1E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762000"/>
            <a:ext cx="5192713" cy="545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Text Box 5">
            <a:extLst>
              <a:ext uri="{FF2B5EF4-FFF2-40B4-BE49-F238E27FC236}">
                <a16:creationId xmlns:a16="http://schemas.microsoft.com/office/drawing/2014/main" id="{6D2CFEAF-F5D7-A986-2EF4-610C74608A32}"/>
              </a:ext>
            </a:extLst>
          </p:cNvPr>
          <p:cNvSpPr txBox="1">
            <a:spLocks noChangeArrowheads="1"/>
          </p:cNvSpPr>
          <p:nvPr/>
        </p:nvSpPr>
        <p:spPr bwMode="auto">
          <a:xfrm>
            <a:off x="5573713" y="644525"/>
            <a:ext cx="3200400" cy="601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buFontTx/>
              <a:buNone/>
            </a:pPr>
            <a:r>
              <a:rPr lang="pl-PL" altLang="pl-PL" sz="1400"/>
              <a:t>Neuronalna kontrola systemu odpornościowego odbywa się poprzez oś podwzgórze – przysadka – kora nadnerczy (oś HPA). </a:t>
            </a:r>
          </a:p>
          <a:p>
            <a:pPr eaLnBrk="1" hangingPunct="1">
              <a:spcBef>
                <a:spcPct val="50000"/>
              </a:spcBef>
              <a:buFontTx/>
              <a:buNone/>
            </a:pPr>
            <a:r>
              <a:rPr lang="pl-PL" altLang="pl-PL" sz="1400"/>
              <a:t>W narządach układu odpornościowego, w odpowiedzi na antygen (Ag), namnażają się komórki fagocytujące (phag) oraz limfocyty B i T.</a:t>
            </a:r>
          </a:p>
          <a:p>
            <a:pPr eaLnBrk="1" hangingPunct="1">
              <a:spcBef>
                <a:spcPct val="50000"/>
              </a:spcBef>
              <a:buFontTx/>
              <a:buNone/>
            </a:pPr>
            <a:r>
              <a:rPr lang="pl-PL" altLang="pl-PL" sz="1400"/>
              <a:t>Przysadka wydziela hormon adrenokortykotropowy (ACTH), który uwalnia hormony stresu z kory nadnerczy – kortyzol (CS) i adrenalinę.</a:t>
            </a:r>
          </a:p>
          <a:p>
            <a:pPr eaLnBrk="1" hangingPunct="1">
              <a:spcBef>
                <a:spcPct val="50000"/>
              </a:spcBef>
              <a:buFontTx/>
              <a:buNone/>
            </a:pPr>
            <a:r>
              <a:rPr lang="pl-PL" altLang="pl-PL" sz="1400"/>
              <a:t>Niskie stężenia CS i ACTH stymulują odpowiedź immunologiczną (+). Wysokie stężenia CS i ACTH (grube strzałki) hamują odpowiedź immunologiczną (-).</a:t>
            </a:r>
          </a:p>
          <a:p>
            <a:pPr eaLnBrk="1" hangingPunct="1">
              <a:spcBef>
                <a:spcPct val="50000"/>
              </a:spcBef>
              <a:buFontTx/>
              <a:buNone/>
            </a:pPr>
            <a:r>
              <a:rPr lang="pl-PL" altLang="pl-PL" sz="1400"/>
              <a:t>Komórki układu odpornościowego regulują odpowiedź immunologiczną, ale także blokują działanie innych substancji na różnych poziomach osi HPA (czarne słupki).</a:t>
            </a:r>
          </a:p>
          <a:p>
            <a:pPr eaLnBrk="1" hangingPunct="1">
              <a:spcBef>
                <a:spcPct val="50000"/>
              </a:spcBef>
              <a:buFontTx/>
              <a:buNone/>
            </a:pPr>
            <a:r>
              <a:rPr lang="pl-PL" altLang="pl-PL" sz="1400"/>
              <a:t>Immunosupresja u osób cierpiących na depresję lub stres jest związana z tłumieniem odpowiedzi immunologicznej przez CS i ACTH.</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577" name="Rectangle 2">
            <a:extLst>
              <a:ext uri="{FF2B5EF4-FFF2-40B4-BE49-F238E27FC236}">
                <a16:creationId xmlns:a16="http://schemas.microsoft.com/office/drawing/2014/main" id="{811556F9-C5DA-CD51-3EB0-C7F930F1C765}"/>
              </a:ext>
            </a:extLst>
          </p:cNvPr>
          <p:cNvSpPr>
            <a:spLocks noGrp="1" noChangeArrowheads="1"/>
          </p:cNvSpPr>
          <p:nvPr>
            <p:ph type="title"/>
          </p:nvPr>
        </p:nvSpPr>
        <p:spPr>
          <a:xfrm>
            <a:off x="1390650" y="173038"/>
            <a:ext cx="6362700" cy="304800"/>
          </a:xfrm>
        </p:spPr>
        <p:txBody>
          <a:bodyPr/>
          <a:lstStyle/>
          <a:p>
            <a:r>
              <a:rPr lang="pl-PL" altLang="pl-PL" sz="2400">
                <a:ea typeface="ＭＳ Ｐゴシック" panose="020B0600070205080204" pitchFamily="34" charset="-128"/>
              </a:rPr>
              <a:t>Układ immunologiczny – komórki</a:t>
            </a:r>
            <a:endParaRPr lang="en-US" altLang="pl-PL" sz="2400">
              <a:ea typeface="ＭＳ Ｐゴシック" panose="020B0600070205080204" pitchFamily="34" charset="-128"/>
            </a:endParaRPr>
          </a:p>
        </p:txBody>
      </p:sp>
      <p:sp>
        <p:nvSpPr>
          <p:cNvPr id="24578" name="Rectangle 3">
            <a:extLst>
              <a:ext uri="{FF2B5EF4-FFF2-40B4-BE49-F238E27FC236}">
                <a16:creationId xmlns:a16="http://schemas.microsoft.com/office/drawing/2014/main" id="{30836399-2CC0-1CD7-929B-F23534F98439}"/>
              </a:ext>
            </a:extLst>
          </p:cNvPr>
          <p:cNvSpPr>
            <a:spLocks noChangeArrowheads="1"/>
          </p:cNvSpPr>
          <p:nvPr/>
        </p:nvSpPr>
        <p:spPr bwMode="auto">
          <a:xfrm>
            <a:off x="7848600" y="5715000"/>
            <a:ext cx="685800"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pl-PL" altLang="pl-PL" sz="2400"/>
          </a:p>
        </p:txBody>
      </p:sp>
      <p:pic>
        <p:nvPicPr>
          <p:cNvPr id="24579" name="Picture 4" descr="C:\Users\Piotr\Students\Bioelektrycznosc\immune_cells.gif">
            <a:extLst>
              <a:ext uri="{FF2B5EF4-FFF2-40B4-BE49-F238E27FC236}">
                <a16:creationId xmlns:a16="http://schemas.microsoft.com/office/drawing/2014/main" id="{33F3BCEB-A215-D571-33EB-AC82CA912A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3963" y="1357313"/>
            <a:ext cx="6827837" cy="407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Text Box 5">
            <a:extLst>
              <a:ext uri="{FF2B5EF4-FFF2-40B4-BE49-F238E27FC236}">
                <a16:creationId xmlns:a16="http://schemas.microsoft.com/office/drawing/2014/main" id="{CD3B44FB-EF70-49E3-468D-9537DB05E355}"/>
              </a:ext>
            </a:extLst>
          </p:cNvPr>
          <p:cNvSpPr txBox="1">
            <a:spLocks noChangeArrowheads="1"/>
          </p:cNvSpPr>
          <p:nvPr/>
        </p:nvSpPr>
        <p:spPr bwMode="auto">
          <a:xfrm>
            <a:off x="762000" y="5638800"/>
            <a:ext cx="7467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buFontTx/>
              <a:buNone/>
            </a:pPr>
            <a:r>
              <a:rPr lang="pl-PL" altLang="pl-PL" sz="1200"/>
              <a:t>Komórki układu odpornościowego posiadają szereg receptorów, które biorą udział w interakcjach neuronalno-odpornościowych. Wydzielają substancje stymulujące układ immunologiczny oraz nerwowy. Posiadają również kanały napięciowozależne. A. Kanały bramkowane ligandem. B. Kanały bramkowane napięciem. Ze względu na obecność tak wielu receptorów, niektórzy badacze sugerują, że niektóre komórki układu odpornościowego mogą służyć jako „pływające komórki nerwowe” i razem mogą reprezentować ruchomy mózg. Mógłby on pełnić rolę narządu zmysłu („szósty zmysł”) dla bodźców, takich jak bakterie, wirusy i komórki nowotworowe.</a:t>
            </a:r>
          </a:p>
        </p:txBody>
      </p:sp>
      <p:sp>
        <p:nvSpPr>
          <p:cNvPr id="24581" name="pole tekstowe 1">
            <a:extLst>
              <a:ext uri="{FF2B5EF4-FFF2-40B4-BE49-F238E27FC236}">
                <a16:creationId xmlns:a16="http://schemas.microsoft.com/office/drawing/2014/main" id="{18A5C205-4616-1371-F454-120BBDB4076D}"/>
              </a:ext>
            </a:extLst>
          </p:cNvPr>
          <p:cNvSpPr txBox="1">
            <a:spLocks noChangeArrowheads="1"/>
          </p:cNvSpPr>
          <p:nvPr/>
        </p:nvSpPr>
        <p:spPr bwMode="auto">
          <a:xfrm>
            <a:off x="839788" y="579438"/>
            <a:ext cx="75961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pl-PL" altLang="pl-PL" sz="1600"/>
              <a:t>Różne substancje mogą wpływać na odpowiedź immunologiczną, co wymaga obecności odpowiednich receptorów błonowych.</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a:extLst>
              <a:ext uri="{FF2B5EF4-FFF2-40B4-BE49-F238E27FC236}">
                <a16:creationId xmlns:a16="http://schemas.microsoft.com/office/drawing/2014/main" id="{31BFE34B-E24D-B86F-A844-ABFAAA43B6A2}"/>
              </a:ext>
            </a:extLst>
          </p:cNvPr>
          <p:cNvSpPr>
            <a:spLocks noGrp="1" noChangeArrowheads="1"/>
          </p:cNvSpPr>
          <p:nvPr>
            <p:ph type="title"/>
          </p:nvPr>
        </p:nvSpPr>
        <p:spPr>
          <a:xfrm>
            <a:off x="1866900" y="152400"/>
            <a:ext cx="5410200" cy="304800"/>
          </a:xfrm>
        </p:spPr>
        <p:txBody>
          <a:bodyPr/>
          <a:lstStyle/>
          <a:p>
            <a:r>
              <a:rPr lang="pl-PL" altLang="pl-PL" sz="2400">
                <a:ea typeface="ＭＳ Ｐゴシック" panose="020B0600070205080204" pitchFamily="34" charset="-128"/>
              </a:rPr>
              <a:t>Układ mózg - jelita</a:t>
            </a:r>
            <a:endParaRPr lang="en-US" altLang="pl-PL" sz="2400">
              <a:ea typeface="ＭＳ Ｐゴシック" panose="020B0600070205080204" pitchFamily="34" charset="-128"/>
            </a:endParaRPr>
          </a:p>
        </p:txBody>
      </p:sp>
      <p:sp>
        <p:nvSpPr>
          <p:cNvPr id="25602" name="Rectangle 3">
            <a:extLst>
              <a:ext uri="{FF2B5EF4-FFF2-40B4-BE49-F238E27FC236}">
                <a16:creationId xmlns:a16="http://schemas.microsoft.com/office/drawing/2014/main" id="{0307B936-0C20-82E7-A054-5FA0BA09B8FC}"/>
              </a:ext>
            </a:extLst>
          </p:cNvPr>
          <p:cNvSpPr>
            <a:spLocks noChangeArrowheads="1"/>
          </p:cNvSpPr>
          <p:nvPr/>
        </p:nvSpPr>
        <p:spPr bwMode="auto">
          <a:xfrm>
            <a:off x="7848600" y="5715000"/>
            <a:ext cx="685800"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pl-PL" altLang="pl-PL" sz="2400"/>
          </a:p>
        </p:txBody>
      </p:sp>
      <p:sp>
        <p:nvSpPr>
          <p:cNvPr id="25603" name="Text Box 5">
            <a:extLst>
              <a:ext uri="{FF2B5EF4-FFF2-40B4-BE49-F238E27FC236}">
                <a16:creationId xmlns:a16="http://schemas.microsoft.com/office/drawing/2014/main" id="{2E34ADC0-3EAA-BA94-0FEE-60CEAE28DD99}"/>
              </a:ext>
            </a:extLst>
          </p:cNvPr>
          <p:cNvSpPr txBox="1">
            <a:spLocks noChangeArrowheads="1"/>
          </p:cNvSpPr>
          <p:nvPr/>
        </p:nvSpPr>
        <p:spPr bwMode="auto">
          <a:xfrm>
            <a:off x="5292725" y="773113"/>
            <a:ext cx="3384550" cy="601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buFontTx/>
              <a:buNone/>
            </a:pPr>
            <a:r>
              <a:rPr lang="pl-PL" altLang="pl-PL" sz="1400" dirty="0"/>
              <a:t>Oś podwzgórze – przysadka – kora nadnerczy (HPA) (linia przerywana) może zostać aktywowana w odpowiedzi na emocje lub stres. </a:t>
            </a:r>
          </a:p>
          <a:p>
            <a:pPr eaLnBrk="1" hangingPunct="1">
              <a:spcBef>
                <a:spcPct val="50000"/>
              </a:spcBef>
              <a:buFontTx/>
              <a:buNone/>
            </a:pPr>
            <a:r>
              <a:rPr lang="pl-PL" altLang="pl-PL" sz="1400" dirty="0"/>
              <a:t>Równolegle, centralny układ nerwowy poprzez zstępujące i wstępujące połączenia układu autonomicznego (SNA), komunikuje się układami jelitowymi, takimi jak jelitowy układ nerwowy (ENS), warstwy mięśniowe (</a:t>
            </a:r>
            <a:r>
              <a:rPr lang="pl-PL" altLang="pl-PL" sz="1400" dirty="0" err="1"/>
              <a:t>muscle</a:t>
            </a:r>
            <a:r>
              <a:rPr lang="pl-PL" altLang="pl-PL" sz="1400" dirty="0"/>
              <a:t> </a:t>
            </a:r>
            <a:r>
              <a:rPr lang="pl-PL" altLang="pl-PL" sz="1400" dirty="0" err="1"/>
              <a:t>layer</a:t>
            </a:r>
            <a:r>
              <a:rPr lang="pl-PL" altLang="pl-PL" sz="1400" dirty="0"/>
              <a:t>) i błona śluzowa jelit (</a:t>
            </a:r>
            <a:r>
              <a:rPr lang="pl-PL" altLang="pl-PL" sz="1400" dirty="0" err="1"/>
              <a:t>epithelium</a:t>
            </a:r>
            <a:r>
              <a:rPr lang="pl-PL" altLang="pl-PL" sz="1400" dirty="0"/>
              <a:t>), modulując ich ruchliwość, odporność, przepuszczalność i wydzielanie śluzu. </a:t>
            </a:r>
          </a:p>
          <a:p>
            <a:pPr eaLnBrk="1" hangingPunct="1">
              <a:spcBef>
                <a:spcPct val="50000"/>
              </a:spcBef>
              <a:buFontTx/>
              <a:buNone/>
            </a:pPr>
            <a:r>
              <a:rPr lang="pl-PL" altLang="pl-PL" sz="1400" dirty="0"/>
              <a:t>Mikroflora jelitowa (</a:t>
            </a:r>
            <a:r>
              <a:rPr lang="pl-PL" altLang="pl-PL" sz="1400" dirty="0" err="1"/>
              <a:t>enteric</a:t>
            </a:r>
            <a:r>
              <a:rPr lang="pl-PL" altLang="pl-PL" sz="1400" dirty="0"/>
              <a:t> </a:t>
            </a:r>
            <a:r>
              <a:rPr lang="pl-PL" altLang="pl-PL" sz="1400" dirty="0" err="1"/>
              <a:t>microbiota</a:t>
            </a:r>
            <a:r>
              <a:rPr lang="pl-PL" altLang="pl-PL" sz="1400" dirty="0"/>
              <a:t>) komunikuje się dwukierunkowo z układami jelitowymi, modulując funkcje żołądkowo-jelitowe i sama będąc modulowana przez interakcje mózg-jelita.</a:t>
            </a:r>
          </a:p>
          <a:p>
            <a:pPr eaLnBrk="1" hangingPunct="1">
              <a:spcBef>
                <a:spcPct val="50000"/>
              </a:spcBef>
              <a:buFontTx/>
              <a:buNone/>
            </a:pPr>
            <a:r>
              <a:rPr lang="pl-PL" altLang="pl-PL" sz="1400" dirty="0"/>
              <a:t>Mikroflora jelitowa reguluje między innymi wydzielanie i stężenie </a:t>
            </a:r>
            <a:r>
              <a:rPr lang="pl-PL" altLang="pl-PL" sz="1400" dirty="0" err="1"/>
              <a:t>neuroprzekaźnikow</a:t>
            </a:r>
            <a:r>
              <a:rPr lang="pl-PL" altLang="pl-PL" sz="1400" dirty="0"/>
              <a:t> GABA i serotoniny i neurotroficznego czynnika pochodzenia mózgowego (BDNF, z ang. </a:t>
            </a:r>
            <a:r>
              <a:rPr lang="pl-PL" altLang="pl-PL" sz="1400" dirty="0" err="1"/>
              <a:t>brain-derived</a:t>
            </a:r>
            <a:r>
              <a:rPr lang="pl-PL" altLang="pl-PL" sz="1400" dirty="0"/>
              <a:t> </a:t>
            </a:r>
            <a:r>
              <a:rPr lang="pl-PL" altLang="pl-PL" sz="1400" dirty="0" err="1"/>
              <a:t>neurotrophic</a:t>
            </a:r>
            <a:r>
              <a:rPr lang="pl-PL" altLang="pl-PL" sz="1400" dirty="0"/>
              <a:t> </a:t>
            </a:r>
            <a:r>
              <a:rPr lang="pl-PL" altLang="pl-PL" sz="1400" dirty="0" err="1"/>
              <a:t>factor</a:t>
            </a:r>
            <a:r>
              <a:rPr lang="pl-PL" altLang="pl-PL" sz="1400" dirty="0"/>
              <a:t>),  który zapobiega </a:t>
            </a:r>
            <a:r>
              <a:rPr lang="pl-PL" altLang="pl-PL" sz="1400" dirty="0" err="1"/>
              <a:t>neurodegenracji</a:t>
            </a:r>
            <a:r>
              <a:rPr lang="pl-PL" altLang="pl-PL" sz="1400" dirty="0"/>
              <a:t>. W ten sposób flora jelitowa ma wpływ na emocje, pamięć i procesy poznawcze. </a:t>
            </a:r>
          </a:p>
        </p:txBody>
      </p:sp>
      <p:pic>
        <p:nvPicPr>
          <p:cNvPr id="25604" name="Picture 2">
            <a:extLst>
              <a:ext uri="{FF2B5EF4-FFF2-40B4-BE49-F238E27FC236}">
                <a16:creationId xmlns:a16="http://schemas.microsoft.com/office/drawing/2014/main" id="{A448866D-7B9A-35B3-3975-9E01D43006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750888"/>
            <a:ext cx="3962400" cy="582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5" name="Rectangle 2">
            <a:extLst>
              <a:ext uri="{FF2B5EF4-FFF2-40B4-BE49-F238E27FC236}">
                <a16:creationId xmlns:a16="http://schemas.microsoft.com/office/drawing/2014/main" id="{2946AD2C-0EBC-1DC2-1123-0BF8471E319A}"/>
              </a:ext>
            </a:extLst>
          </p:cNvPr>
          <p:cNvSpPr>
            <a:spLocks noGrp="1" noChangeArrowheads="1"/>
          </p:cNvSpPr>
          <p:nvPr>
            <p:ph type="title"/>
          </p:nvPr>
        </p:nvSpPr>
        <p:spPr>
          <a:xfrm>
            <a:off x="1866900" y="152400"/>
            <a:ext cx="5410200" cy="304800"/>
          </a:xfrm>
        </p:spPr>
        <p:txBody>
          <a:bodyPr/>
          <a:lstStyle/>
          <a:p>
            <a:r>
              <a:rPr lang="pl-PL" altLang="pl-PL" sz="2400">
                <a:ea typeface="ＭＳ Ｐゴシック" panose="020B0600070205080204" pitchFamily="34" charset="-128"/>
              </a:rPr>
              <a:t>Układy centralne</a:t>
            </a:r>
            <a:endParaRPr lang="en-US" altLang="pl-PL" sz="2400">
              <a:ea typeface="ＭＳ Ｐゴシック" panose="020B0600070205080204" pitchFamily="34" charset="-128"/>
            </a:endParaRPr>
          </a:p>
        </p:txBody>
      </p:sp>
      <p:sp>
        <p:nvSpPr>
          <p:cNvPr id="26626" name="Rectangle 3">
            <a:extLst>
              <a:ext uri="{FF2B5EF4-FFF2-40B4-BE49-F238E27FC236}">
                <a16:creationId xmlns:a16="http://schemas.microsoft.com/office/drawing/2014/main" id="{3EB49483-BB97-BFF1-D963-15B6EC597539}"/>
              </a:ext>
            </a:extLst>
          </p:cNvPr>
          <p:cNvSpPr>
            <a:spLocks noChangeArrowheads="1"/>
          </p:cNvSpPr>
          <p:nvPr/>
        </p:nvSpPr>
        <p:spPr bwMode="auto">
          <a:xfrm>
            <a:off x="7848600" y="5715000"/>
            <a:ext cx="685800"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pl-PL" altLang="pl-PL" sz="2400"/>
          </a:p>
        </p:txBody>
      </p:sp>
      <p:pic>
        <p:nvPicPr>
          <p:cNvPr id="26627" name="Picture 4" descr="C:\Users\Piotr\Students\Bioelektrycznosc\central systems.gif">
            <a:extLst>
              <a:ext uri="{FF2B5EF4-FFF2-40B4-BE49-F238E27FC236}">
                <a16:creationId xmlns:a16="http://schemas.microsoft.com/office/drawing/2014/main" id="{BE885FBA-E438-792D-6CD3-C59F41DB5E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7625" y="1828800"/>
            <a:ext cx="3817938"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5" descr="C:\Users\Piotr\Students\Bioelektrycznosc\central systems_table.gif">
            <a:extLst>
              <a:ext uri="{FF2B5EF4-FFF2-40B4-BE49-F238E27FC236}">
                <a16:creationId xmlns:a16="http://schemas.microsoft.com/office/drawing/2014/main" id="{C2A34590-5AFD-A152-690E-5150D95CED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905000"/>
            <a:ext cx="4343400"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Text Box 6">
            <a:extLst>
              <a:ext uri="{FF2B5EF4-FFF2-40B4-BE49-F238E27FC236}">
                <a16:creationId xmlns:a16="http://schemas.microsoft.com/office/drawing/2014/main" id="{DF04FFC0-FA92-6AA1-CCD3-D167AB54FBFD}"/>
              </a:ext>
            </a:extLst>
          </p:cNvPr>
          <p:cNvSpPr txBox="1">
            <a:spLocks noChangeArrowheads="1"/>
          </p:cNvSpPr>
          <p:nvPr/>
        </p:nvSpPr>
        <p:spPr bwMode="auto">
          <a:xfrm>
            <a:off x="381000" y="762000"/>
            <a:ext cx="8001000" cy="596900"/>
          </a:xfrm>
          <a:prstGeom prst="rect">
            <a:avLst/>
          </a:prstGeom>
          <a:noFill/>
          <a:ln w="158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pl-PL" altLang="pl-PL" sz="1600"/>
              <a:t>Układ centralny – wszystkie komórki i obwody pełniące funkcje służące skoordynowanemu zachowaniu całego organizmu.</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a:extLst>
              <a:ext uri="{FF2B5EF4-FFF2-40B4-BE49-F238E27FC236}">
                <a16:creationId xmlns:a16="http://schemas.microsoft.com/office/drawing/2014/main" id="{59AD52B8-5FA8-A039-10D7-800E9DA41C3B}"/>
              </a:ext>
            </a:extLst>
          </p:cNvPr>
          <p:cNvSpPr>
            <a:spLocks noGrp="1" noChangeArrowheads="1"/>
          </p:cNvSpPr>
          <p:nvPr>
            <p:ph type="title"/>
          </p:nvPr>
        </p:nvSpPr>
        <p:spPr>
          <a:xfrm>
            <a:off x="1428750" y="533400"/>
            <a:ext cx="6286500" cy="304800"/>
          </a:xfrm>
        </p:spPr>
        <p:txBody>
          <a:bodyPr/>
          <a:lstStyle/>
          <a:p>
            <a:r>
              <a:rPr lang="pl-PL" altLang="pl-PL" sz="2400">
                <a:ea typeface="ＭＳ Ｐゴシック" panose="020B0600070205080204" pitchFamily="34" charset="-128"/>
              </a:rPr>
              <a:t>Sieci neuroprzekaźników</a:t>
            </a:r>
            <a:endParaRPr lang="en-US" altLang="pl-PL" sz="2400">
              <a:ea typeface="ＭＳ Ｐゴシック" panose="020B0600070205080204" pitchFamily="34" charset="-128"/>
            </a:endParaRPr>
          </a:p>
        </p:txBody>
      </p:sp>
      <p:sp>
        <p:nvSpPr>
          <p:cNvPr id="27650" name="Rectangle 3">
            <a:extLst>
              <a:ext uri="{FF2B5EF4-FFF2-40B4-BE49-F238E27FC236}">
                <a16:creationId xmlns:a16="http://schemas.microsoft.com/office/drawing/2014/main" id="{19E80607-2B54-8427-304A-EF551949D225}"/>
              </a:ext>
            </a:extLst>
          </p:cNvPr>
          <p:cNvSpPr>
            <a:spLocks noChangeArrowheads="1"/>
          </p:cNvSpPr>
          <p:nvPr/>
        </p:nvSpPr>
        <p:spPr bwMode="auto">
          <a:xfrm>
            <a:off x="7848600" y="5715000"/>
            <a:ext cx="685800"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pl-PL" altLang="pl-PL" sz="2400"/>
          </a:p>
        </p:txBody>
      </p:sp>
      <p:pic>
        <p:nvPicPr>
          <p:cNvPr id="27651" name="Picture 4" descr="C:\Users\Piotr\Students\Bioelektrycznosc\ntcircle.gif">
            <a:extLst>
              <a:ext uri="{FF2B5EF4-FFF2-40B4-BE49-F238E27FC236}">
                <a16:creationId xmlns:a16="http://schemas.microsoft.com/office/drawing/2014/main" id="{40EB2D4B-B1FB-44AD-F5FC-B0E19D9DB2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447800"/>
            <a:ext cx="4114800" cy="401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pole tekstowe 5">
            <a:extLst>
              <a:ext uri="{FF2B5EF4-FFF2-40B4-BE49-F238E27FC236}">
                <a16:creationId xmlns:a16="http://schemas.microsoft.com/office/drawing/2014/main" id="{57C2AC01-ED2A-EC32-3C59-25761653F11B}"/>
              </a:ext>
            </a:extLst>
          </p:cNvPr>
          <p:cNvSpPr txBox="1">
            <a:spLocks noChangeArrowheads="1"/>
          </p:cNvSpPr>
          <p:nvPr/>
        </p:nvSpPr>
        <p:spPr bwMode="auto">
          <a:xfrm>
            <a:off x="1092200" y="5751513"/>
            <a:ext cx="6959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pl-PL" altLang="pl-PL" sz="1200"/>
              <a:t>Istnieje około dwunastu znanych neuroprzekaźników (z których dziewięć jest najbardziej powszechnych). Poza tym istnieje ponad 100 neuroaktywnych peptydów biorących udział w komunikacji miedzy neuronami.</a:t>
            </a:r>
            <a:endParaRPr lang="pl-PL" altLang="pl-PL" sz="24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a:extLst>
              <a:ext uri="{FF2B5EF4-FFF2-40B4-BE49-F238E27FC236}">
                <a16:creationId xmlns:a16="http://schemas.microsoft.com/office/drawing/2014/main" id="{D96A6A4B-22B4-15A4-817B-72677F2B0567}"/>
              </a:ext>
            </a:extLst>
          </p:cNvPr>
          <p:cNvSpPr>
            <a:spLocks noGrp="1" noChangeArrowheads="1"/>
          </p:cNvSpPr>
          <p:nvPr>
            <p:ph type="title"/>
          </p:nvPr>
        </p:nvSpPr>
        <p:spPr>
          <a:xfrm>
            <a:off x="1866900" y="153988"/>
            <a:ext cx="5410200" cy="304800"/>
          </a:xfrm>
        </p:spPr>
        <p:txBody>
          <a:bodyPr/>
          <a:lstStyle/>
          <a:p>
            <a:r>
              <a:rPr lang="pl-PL" altLang="pl-PL" sz="1600">
                <a:ea typeface="ＭＳ Ｐゴシック" panose="020B0600070205080204" pitchFamily="34" charset="-128"/>
              </a:rPr>
              <a:t>Glutaminian</a:t>
            </a:r>
            <a:endParaRPr lang="en-US" altLang="pl-PL" sz="1600">
              <a:ea typeface="ＭＳ Ｐゴシック" panose="020B0600070205080204" pitchFamily="34" charset="-128"/>
            </a:endParaRPr>
          </a:p>
        </p:txBody>
      </p:sp>
      <p:sp>
        <p:nvSpPr>
          <p:cNvPr id="28674" name="Rectangle 3">
            <a:extLst>
              <a:ext uri="{FF2B5EF4-FFF2-40B4-BE49-F238E27FC236}">
                <a16:creationId xmlns:a16="http://schemas.microsoft.com/office/drawing/2014/main" id="{E995F09F-8BCF-88E3-6AA8-0D8BBCCE21D3}"/>
              </a:ext>
            </a:extLst>
          </p:cNvPr>
          <p:cNvSpPr>
            <a:spLocks noChangeArrowheads="1"/>
          </p:cNvSpPr>
          <p:nvPr/>
        </p:nvSpPr>
        <p:spPr bwMode="auto">
          <a:xfrm>
            <a:off x="7848600" y="5715000"/>
            <a:ext cx="685800"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pl-PL" altLang="pl-PL" sz="2400"/>
          </a:p>
        </p:txBody>
      </p:sp>
      <p:pic>
        <p:nvPicPr>
          <p:cNvPr id="28675" name="Picture 4" descr="C:\Users\Piotr\Students\Bioelektrycznosc\glutamate.gif">
            <a:extLst>
              <a:ext uri="{FF2B5EF4-FFF2-40B4-BE49-F238E27FC236}">
                <a16:creationId xmlns:a16="http://schemas.microsoft.com/office/drawing/2014/main" id="{8174C2A6-1946-91C7-967E-A1B28D314E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11213"/>
            <a:ext cx="4308475"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5" descr="C:\Users\Piotr\Students\Bioelektrycznosc\NMDA_receptors.gif">
            <a:extLst>
              <a:ext uri="{FF2B5EF4-FFF2-40B4-BE49-F238E27FC236}">
                <a16:creationId xmlns:a16="http://schemas.microsoft.com/office/drawing/2014/main" id="{FB0B6BDD-AB04-A2CD-001A-A0397BDA6D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4775" y="604838"/>
            <a:ext cx="3349625" cy="376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Text Box 6">
            <a:extLst>
              <a:ext uri="{FF2B5EF4-FFF2-40B4-BE49-F238E27FC236}">
                <a16:creationId xmlns:a16="http://schemas.microsoft.com/office/drawing/2014/main" id="{7153F820-23E7-3A25-2AD4-89FA8E586385}"/>
              </a:ext>
            </a:extLst>
          </p:cNvPr>
          <p:cNvSpPr txBox="1">
            <a:spLocks noChangeArrowheads="1"/>
          </p:cNvSpPr>
          <p:nvPr/>
        </p:nvSpPr>
        <p:spPr bwMode="auto">
          <a:xfrm>
            <a:off x="457200" y="4543425"/>
            <a:ext cx="3200400"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buFontTx/>
              <a:buNone/>
            </a:pPr>
            <a:r>
              <a:rPr lang="pl-PL" altLang="pl-PL" sz="1600"/>
              <a:t>Najczęściej występujący przekaźnik pobudzający.</a:t>
            </a:r>
          </a:p>
          <a:p>
            <a:pPr eaLnBrk="1" hangingPunct="1">
              <a:spcBef>
                <a:spcPct val="50000"/>
              </a:spcBef>
              <a:buFontTx/>
              <a:buNone/>
            </a:pPr>
            <a:r>
              <a:rPr lang="pl-PL" altLang="pl-PL" sz="1600"/>
              <a:t>Niskie i średnie stężenia aktywują receptory AMPA</a:t>
            </a:r>
          </a:p>
          <a:p>
            <a:pPr eaLnBrk="1" hangingPunct="1">
              <a:spcBef>
                <a:spcPct val="50000"/>
              </a:spcBef>
              <a:buFontTx/>
              <a:buNone/>
            </a:pPr>
            <a:r>
              <a:rPr lang="pl-PL" altLang="pl-PL" sz="1600"/>
              <a:t>Wysokie stężenia aktywują receptory NMDA</a:t>
            </a:r>
            <a:endParaRPr lang="en-US" altLang="pl-PL" sz="1600"/>
          </a:p>
        </p:txBody>
      </p:sp>
      <p:sp>
        <p:nvSpPr>
          <p:cNvPr id="28678" name="Text Box 7">
            <a:extLst>
              <a:ext uri="{FF2B5EF4-FFF2-40B4-BE49-F238E27FC236}">
                <a16:creationId xmlns:a16="http://schemas.microsoft.com/office/drawing/2014/main" id="{006C4FE9-BF83-6ADA-476E-F865A156DAC8}"/>
              </a:ext>
            </a:extLst>
          </p:cNvPr>
          <p:cNvSpPr txBox="1">
            <a:spLocks noChangeArrowheads="1"/>
          </p:cNvSpPr>
          <p:nvPr/>
        </p:nvSpPr>
        <p:spPr bwMode="auto">
          <a:xfrm>
            <a:off x="533400" y="32004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en-GB" altLang="pl-PL" sz="2400"/>
          </a:p>
        </p:txBody>
      </p:sp>
      <p:sp>
        <p:nvSpPr>
          <p:cNvPr id="28679" name="Text Box 8">
            <a:extLst>
              <a:ext uri="{FF2B5EF4-FFF2-40B4-BE49-F238E27FC236}">
                <a16:creationId xmlns:a16="http://schemas.microsoft.com/office/drawing/2014/main" id="{39270F3D-FA28-D153-2EB0-8A070DAF008D}"/>
              </a:ext>
            </a:extLst>
          </p:cNvPr>
          <p:cNvSpPr txBox="1">
            <a:spLocks noChangeArrowheads="1"/>
          </p:cNvSpPr>
          <p:nvPr/>
        </p:nvSpPr>
        <p:spPr bwMode="auto">
          <a:xfrm>
            <a:off x="304800" y="3783013"/>
            <a:ext cx="3200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buFontTx/>
              <a:buNone/>
            </a:pPr>
            <a:r>
              <a:rPr lang="pl-PL" altLang="pl-PL" sz="1200"/>
              <a:t>Rozkład neuronów wydzielających glutaminian. </a:t>
            </a:r>
            <a:endParaRPr lang="en-US" altLang="pl-PL" sz="1200"/>
          </a:p>
        </p:txBody>
      </p:sp>
      <p:sp>
        <p:nvSpPr>
          <p:cNvPr id="28680" name="Text Box 9">
            <a:extLst>
              <a:ext uri="{FF2B5EF4-FFF2-40B4-BE49-F238E27FC236}">
                <a16:creationId xmlns:a16="http://schemas.microsoft.com/office/drawing/2014/main" id="{C1BE664E-F3A5-40D8-8F0E-937322909275}"/>
              </a:ext>
            </a:extLst>
          </p:cNvPr>
          <p:cNvSpPr txBox="1">
            <a:spLocks noChangeArrowheads="1"/>
          </p:cNvSpPr>
          <p:nvPr/>
        </p:nvSpPr>
        <p:spPr bwMode="auto">
          <a:xfrm>
            <a:off x="5080000" y="4543425"/>
            <a:ext cx="3616325" cy="181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buFontTx/>
              <a:buNone/>
            </a:pPr>
            <a:r>
              <a:rPr lang="pl-PL" altLang="pl-PL" sz="1600"/>
              <a:t>Rozkład receptorów NMDA. Najwyższe stężenie widoczne w: opuszce węchowej (OB), hipokampie (Hi), móżdżku (Cb). Średni poziom stężenia w zewnętrznych warstwach kory mózgowej (Cx), prążkowiu (St), wzgórzu (Th), wzgórkach czworaczych (SC)</a:t>
            </a:r>
            <a:endParaRPr lang="en-US" altLang="pl-PL" sz="16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a:extLst>
              <a:ext uri="{FF2B5EF4-FFF2-40B4-BE49-F238E27FC236}">
                <a16:creationId xmlns:a16="http://schemas.microsoft.com/office/drawing/2014/main" id="{6405007F-CA56-3B3C-C92A-EF8C9B20B64D}"/>
              </a:ext>
            </a:extLst>
          </p:cNvPr>
          <p:cNvSpPr>
            <a:spLocks noGrp="1" noChangeArrowheads="1"/>
          </p:cNvSpPr>
          <p:nvPr>
            <p:ph type="title"/>
          </p:nvPr>
        </p:nvSpPr>
        <p:spPr>
          <a:xfrm>
            <a:off x="1866900" y="152400"/>
            <a:ext cx="5410200" cy="304800"/>
          </a:xfrm>
        </p:spPr>
        <p:txBody>
          <a:bodyPr/>
          <a:lstStyle/>
          <a:p>
            <a:r>
              <a:rPr lang="pl-PL" altLang="pl-PL" sz="2400">
                <a:ea typeface="ＭＳ Ｐゴシック" panose="020B0600070205080204" pitchFamily="34" charset="-128"/>
              </a:rPr>
              <a:t>Kwas gamma aminomasłowy (GABA)</a:t>
            </a:r>
            <a:endParaRPr lang="en-US" altLang="pl-PL" sz="2400">
              <a:ea typeface="ＭＳ Ｐゴシック" panose="020B0600070205080204" pitchFamily="34" charset="-128"/>
            </a:endParaRPr>
          </a:p>
        </p:txBody>
      </p:sp>
      <p:sp>
        <p:nvSpPr>
          <p:cNvPr id="29698" name="Rectangle 3">
            <a:extLst>
              <a:ext uri="{FF2B5EF4-FFF2-40B4-BE49-F238E27FC236}">
                <a16:creationId xmlns:a16="http://schemas.microsoft.com/office/drawing/2014/main" id="{FF95E9CD-3DB8-2250-39B5-8D8DD931B074}"/>
              </a:ext>
            </a:extLst>
          </p:cNvPr>
          <p:cNvSpPr>
            <a:spLocks noChangeArrowheads="1"/>
          </p:cNvSpPr>
          <p:nvPr/>
        </p:nvSpPr>
        <p:spPr bwMode="auto">
          <a:xfrm>
            <a:off x="7848600" y="5715000"/>
            <a:ext cx="685800"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pl-PL" altLang="pl-PL" sz="2400"/>
          </a:p>
        </p:txBody>
      </p:sp>
      <p:pic>
        <p:nvPicPr>
          <p:cNvPr id="29699" name="Picture 4" descr="C:\Users\Piotr\Students\Bioelektrycznosc\GABA.gif">
            <a:extLst>
              <a:ext uri="{FF2B5EF4-FFF2-40B4-BE49-F238E27FC236}">
                <a16:creationId xmlns:a16="http://schemas.microsoft.com/office/drawing/2014/main" id="{499BA605-F36B-F72E-7A3F-3E9438BF00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530225"/>
            <a:ext cx="3276600" cy="239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5" descr="C:\Users\Piotr\Students\Bioelektrycznosc\GABA_subunits.gif">
            <a:extLst>
              <a:ext uri="{FF2B5EF4-FFF2-40B4-BE49-F238E27FC236}">
                <a16:creationId xmlns:a16="http://schemas.microsoft.com/office/drawing/2014/main" id="{1BAEA8AF-2F31-A405-7448-28FFB8CB7B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1375" y="533400"/>
            <a:ext cx="4364038"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Text Box 6">
            <a:extLst>
              <a:ext uri="{FF2B5EF4-FFF2-40B4-BE49-F238E27FC236}">
                <a16:creationId xmlns:a16="http://schemas.microsoft.com/office/drawing/2014/main" id="{07552CBE-5F24-A75C-03FA-A28D6136F9BE}"/>
              </a:ext>
            </a:extLst>
          </p:cNvPr>
          <p:cNvSpPr txBox="1">
            <a:spLocks noChangeArrowheads="1"/>
          </p:cNvSpPr>
          <p:nvPr/>
        </p:nvSpPr>
        <p:spPr bwMode="auto">
          <a:xfrm>
            <a:off x="381000" y="4244975"/>
            <a:ext cx="4046538"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buFontTx/>
              <a:buNone/>
            </a:pPr>
            <a:r>
              <a:rPr lang="pl-PL" altLang="pl-PL" sz="1400"/>
              <a:t>Najczęściej występujący przekaźnik hamujący. Występują receptory: GABA</a:t>
            </a:r>
            <a:r>
              <a:rPr lang="pl-PL" altLang="pl-PL" sz="1400" baseline="-25000"/>
              <a:t>A</a:t>
            </a:r>
            <a:r>
              <a:rPr lang="pl-PL" altLang="pl-PL" sz="1400"/>
              <a:t>, GABA</a:t>
            </a:r>
            <a:r>
              <a:rPr lang="pl-PL" altLang="pl-PL" sz="1400" baseline="-25000"/>
              <a:t>B</a:t>
            </a:r>
            <a:r>
              <a:rPr lang="pl-PL" altLang="pl-PL" sz="1400"/>
              <a:t>.</a:t>
            </a:r>
          </a:p>
          <a:p>
            <a:pPr eaLnBrk="1" hangingPunct="1">
              <a:spcBef>
                <a:spcPct val="50000"/>
              </a:spcBef>
              <a:buFontTx/>
              <a:buNone/>
            </a:pPr>
            <a:r>
              <a:rPr lang="pl-PL" altLang="pl-PL" sz="1400"/>
              <a:t>GABA</a:t>
            </a:r>
            <a:r>
              <a:rPr lang="pl-PL" altLang="pl-PL" sz="1400" baseline="-25000"/>
              <a:t>A</a:t>
            </a:r>
            <a:r>
              <a:rPr lang="pl-PL" altLang="pl-PL" sz="1400"/>
              <a:t> posiada wiele izoform. Skład podjednostek określa wrażliwość na cząsteczki sygnałowe (ligandy).</a:t>
            </a:r>
          </a:p>
          <a:p>
            <a:pPr eaLnBrk="1" hangingPunct="1">
              <a:spcBef>
                <a:spcPct val="50000"/>
              </a:spcBef>
              <a:buFontTx/>
              <a:buNone/>
            </a:pPr>
            <a:r>
              <a:rPr lang="pl-PL" altLang="pl-PL" sz="1400"/>
              <a:t>Przykład ligandów: etanol, benozodiazepiny – leki uspokajające i nasenne (np. Klonazepam, Valium), barbiturany (barbituraty)  - leki znieczulające, nasenne i przeciwpadaczkowe (są mocno uzależniające, w większości wycofane). </a:t>
            </a:r>
            <a:endParaRPr lang="en-US" altLang="pl-PL" sz="1400"/>
          </a:p>
        </p:txBody>
      </p:sp>
      <p:sp>
        <p:nvSpPr>
          <p:cNvPr id="29702" name="Text Box 7">
            <a:extLst>
              <a:ext uri="{FF2B5EF4-FFF2-40B4-BE49-F238E27FC236}">
                <a16:creationId xmlns:a16="http://schemas.microsoft.com/office/drawing/2014/main" id="{AC2AB0E3-F5E4-3302-2270-2D726A61E34E}"/>
              </a:ext>
            </a:extLst>
          </p:cNvPr>
          <p:cNvSpPr txBox="1">
            <a:spLocks noChangeArrowheads="1"/>
          </p:cNvSpPr>
          <p:nvPr/>
        </p:nvSpPr>
        <p:spPr bwMode="auto">
          <a:xfrm>
            <a:off x="381000" y="2895600"/>
            <a:ext cx="40465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buFontTx/>
              <a:buNone/>
            </a:pPr>
            <a:r>
              <a:rPr lang="pl-PL" altLang="pl-PL" sz="1200"/>
              <a:t>Rozkład neuronów wydzielających GABA. Widoczne krótkie szlaki z prążkowia (STR) do substancji czarnej (SN) i wewnątrz móżdżku. Jedyny długi szlak prowadzi z podwzgórza (HYP) do kory mózgowej. Neurony GABAergiczne są też lokalnymi interneuronami w korze, opuszce węchowej, hipokampie, móżdżku i siatkówce.</a:t>
            </a:r>
            <a:endParaRPr lang="en-US" altLang="pl-PL" sz="1200"/>
          </a:p>
        </p:txBody>
      </p:sp>
      <p:sp>
        <p:nvSpPr>
          <p:cNvPr id="29703" name="Text Box 8">
            <a:extLst>
              <a:ext uri="{FF2B5EF4-FFF2-40B4-BE49-F238E27FC236}">
                <a16:creationId xmlns:a16="http://schemas.microsoft.com/office/drawing/2014/main" id="{957EFD15-2773-FE4B-BCD9-D37C9EACBE1E}"/>
              </a:ext>
            </a:extLst>
          </p:cNvPr>
          <p:cNvSpPr txBox="1">
            <a:spLocks noChangeArrowheads="1"/>
          </p:cNvSpPr>
          <p:nvPr/>
        </p:nvSpPr>
        <p:spPr bwMode="auto">
          <a:xfrm>
            <a:off x="4716463" y="6005513"/>
            <a:ext cx="43640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buFontTx/>
              <a:buNone/>
            </a:pPr>
            <a:r>
              <a:rPr lang="pl-PL" altLang="pl-PL" sz="1200"/>
              <a:t>Izoformy receptora GABA</a:t>
            </a:r>
            <a:r>
              <a:rPr lang="pl-PL" altLang="pl-PL" sz="1200" baseline="-25000"/>
              <a:t>A</a:t>
            </a:r>
            <a:r>
              <a:rPr lang="pl-PL" altLang="pl-PL" sz="1200"/>
              <a:t> w różnych obszarach mózgu. Różne kompozycje receptora zwiększają różnorodność odpowiedzi różnych neuronów na ten sam przekaźnik oraz inne cząsteczki.</a:t>
            </a:r>
            <a:endParaRPr lang="en-US" altLang="pl-PL" sz="12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a:extLst>
              <a:ext uri="{FF2B5EF4-FFF2-40B4-BE49-F238E27FC236}">
                <a16:creationId xmlns:a16="http://schemas.microsoft.com/office/drawing/2014/main" id="{2C64E417-DB48-E318-4ED1-91DF495E46E5}"/>
              </a:ext>
            </a:extLst>
          </p:cNvPr>
          <p:cNvSpPr>
            <a:spLocks noGrp="1" noChangeArrowheads="1"/>
          </p:cNvSpPr>
          <p:nvPr>
            <p:ph type="title"/>
          </p:nvPr>
        </p:nvSpPr>
        <p:spPr>
          <a:xfrm>
            <a:off x="1866900" y="152400"/>
            <a:ext cx="5410200" cy="304800"/>
          </a:xfrm>
        </p:spPr>
        <p:txBody>
          <a:bodyPr/>
          <a:lstStyle/>
          <a:p>
            <a:r>
              <a:rPr lang="pl-PL" altLang="pl-PL" sz="1600">
                <a:ea typeface="ＭＳ Ｐゴシック" panose="020B0600070205080204" pitchFamily="34" charset="-128"/>
              </a:rPr>
              <a:t>Glicyna</a:t>
            </a:r>
            <a:endParaRPr lang="en-US" altLang="pl-PL" sz="1600">
              <a:ea typeface="ＭＳ Ｐゴシック" panose="020B0600070205080204" pitchFamily="34" charset="-128"/>
            </a:endParaRPr>
          </a:p>
        </p:txBody>
      </p:sp>
      <p:sp>
        <p:nvSpPr>
          <p:cNvPr id="30722" name="Rectangle 3">
            <a:extLst>
              <a:ext uri="{FF2B5EF4-FFF2-40B4-BE49-F238E27FC236}">
                <a16:creationId xmlns:a16="http://schemas.microsoft.com/office/drawing/2014/main" id="{594F5918-9B30-334F-D293-5D82802230B9}"/>
              </a:ext>
            </a:extLst>
          </p:cNvPr>
          <p:cNvSpPr>
            <a:spLocks noChangeArrowheads="1"/>
          </p:cNvSpPr>
          <p:nvPr/>
        </p:nvSpPr>
        <p:spPr bwMode="auto">
          <a:xfrm>
            <a:off x="7848600" y="5715000"/>
            <a:ext cx="685800"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pl-PL" altLang="pl-PL" sz="2400"/>
          </a:p>
        </p:txBody>
      </p:sp>
      <p:pic>
        <p:nvPicPr>
          <p:cNvPr id="30723" name="Picture 4" descr="C:\Users\Piotr\Students\Bioelektrycznosc\glycine.gif">
            <a:extLst>
              <a:ext uri="{FF2B5EF4-FFF2-40B4-BE49-F238E27FC236}">
                <a16:creationId xmlns:a16="http://schemas.microsoft.com/office/drawing/2014/main" id="{A60ED044-2B40-2B31-290D-1D29ECB709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33400"/>
            <a:ext cx="2274888"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Rectangle 5">
            <a:extLst>
              <a:ext uri="{FF2B5EF4-FFF2-40B4-BE49-F238E27FC236}">
                <a16:creationId xmlns:a16="http://schemas.microsoft.com/office/drawing/2014/main" id="{50390ECD-8BBB-E3DF-47EA-9672C0E3D795}"/>
              </a:ext>
            </a:extLst>
          </p:cNvPr>
          <p:cNvSpPr>
            <a:spLocks noChangeArrowheads="1"/>
          </p:cNvSpPr>
          <p:nvPr/>
        </p:nvSpPr>
        <p:spPr bwMode="auto">
          <a:xfrm>
            <a:off x="3505200" y="892175"/>
            <a:ext cx="502920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pl-PL" altLang="pl-PL" sz="1600"/>
              <a:t>Początkowo uważano, że glicyna jest neuroprzekaźnikiem w pniu mózgu i rdzeniu kręgowym. Nowsze metody wykazały szerokie występowanie glicyny w mózgu. Glicyna d</a:t>
            </a:r>
            <a:r>
              <a:rPr lang="en-US" altLang="pl-PL" sz="1600"/>
              <a:t>ziała jako hamujący przekaźnik </a:t>
            </a:r>
            <a:r>
              <a:rPr lang="pl-PL" altLang="pl-PL" sz="1600"/>
              <a:t>receptorów glicynowych</a:t>
            </a:r>
            <a:r>
              <a:rPr lang="en-US" altLang="pl-PL" sz="1600"/>
              <a:t>, a ponadto jako koagonista </a:t>
            </a:r>
            <a:r>
              <a:rPr lang="pl-PL" altLang="pl-PL" sz="1600"/>
              <a:t>wymagany</a:t>
            </a:r>
            <a:r>
              <a:rPr lang="en-US" altLang="pl-PL" sz="1600"/>
              <a:t> do aktywacji</a:t>
            </a:r>
            <a:r>
              <a:rPr lang="pl-PL" altLang="pl-PL" sz="1600"/>
              <a:t> receptorów NMDA przez glutaminian</a:t>
            </a:r>
            <a:r>
              <a:rPr lang="en-US" altLang="pl-PL" sz="1600"/>
              <a:t>. </a:t>
            </a:r>
          </a:p>
        </p:txBody>
      </p:sp>
      <p:sp>
        <p:nvSpPr>
          <p:cNvPr id="30725" name="Rectangle 7">
            <a:extLst>
              <a:ext uri="{FF2B5EF4-FFF2-40B4-BE49-F238E27FC236}">
                <a16:creationId xmlns:a16="http://schemas.microsoft.com/office/drawing/2014/main" id="{33495F0F-49CD-E37F-0697-5943A909AF86}"/>
              </a:ext>
            </a:extLst>
          </p:cNvPr>
          <p:cNvSpPr>
            <a:spLocks noChangeArrowheads="1"/>
          </p:cNvSpPr>
          <p:nvPr/>
        </p:nvSpPr>
        <p:spPr bwMode="auto">
          <a:xfrm>
            <a:off x="92075" y="5943600"/>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pl-PL" sz="1400"/>
              <a:t>Snyder LE</a:t>
            </a:r>
            <a:r>
              <a:rPr lang="pl-PL" altLang="pl-PL" sz="1400"/>
              <a:t>:</a:t>
            </a:r>
            <a:r>
              <a:rPr lang="en-US" altLang="pl-PL" sz="1400"/>
              <a:t> </a:t>
            </a:r>
            <a:r>
              <a:rPr lang="en-US" altLang="pl-PL" sz="1400" b="1"/>
              <a:t>New Scientist magazine</a:t>
            </a:r>
            <a:r>
              <a:rPr lang="en-US" altLang="pl-PL" sz="1400"/>
              <a:t>, 11 June 1994, p 4. </a:t>
            </a:r>
            <a:endParaRPr lang="pl-PL" altLang="pl-PL" sz="1400"/>
          </a:p>
          <a:p>
            <a:pPr eaLnBrk="1" hangingPunct="1">
              <a:spcBef>
                <a:spcPct val="0"/>
              </a:spcBef>
              <a:buFontTx/>
              <a:buNone/>
            </a:pPr>
            <a:r>
              <a:rPr lang="en-US" altLang="pl-PL" sz="1400"/>
              <a:t>Kuan YJ, Charnley SB, Huang HC, et al., </a:t>
            </a:r>
            <a:r>
              <a:rPr lang="en-US" altLang="pl-PL" sz="1400" i="1"/>
              <a:t>Interstellar glycine</a:t>
            </a:r>
            <a:r>
              <a:rPr lang="en-US" altLang="pl-PL" sz="1400"/>
              <a:t>, Astrophys J (2003), </a:t>
            </a:r>
            <a:r>
              <a:rPr lang="en-US" altLang="pl-PL" sz="1400" b="1"/>
              <a:t>593(2)</a:t>
            </a:r>
            <a:r>
              <a:rPr lang="en-US" altLang="pl-PL" sz="1400"/>
              <a:t>: 848-867</a:t>
            </a:r>
            <a:endParaRPr lang="pl-PL" altLang="pl-PL" sz="1400"/>
          </a:p>
        </p:txBody>
      </p:sp>
      <p:sp>
        <p:nvSpPr>
          <p:cNvPr id="30726" name="Rectangle 8">
            <a:extLst>
              <a:ext uri="{FF2B5EF4-FFF2-40B4-BE49-F238E27FC236}">
                <a16:creationId xmlns:a16="http://schemas.microsoft.com/office/drawing/2014/main" id="{CDC75DC7-AAC6-A34A-7C74-F68F641EF48E}"/>
              </a:ext>
            </a:extLst>
          </p:cNvPr>
          <p:cNvSpPr>
            <a:spLocks noChangeArrowheads="1"/>
          </p:cNvSpPr>
          <p:nvPr/>
        </p:nvSpPr>
        <p:spPr bwMode="auto">
          <a:xfrm>
            <a:off x="92075" y="4314825"/>
            <a:ext cx="9024938"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pl-PL" sz="1600"/>
              <a:t>Glicynę odkryto w przestrzeni międzygwiazdowej, w próbkach z komet i obłoków gazowych naszej Galaktyki.</a:t>
            </a:r>
          </a:p>
          <a:p>
            <a:pPr eaLnBrk="1" hangingPunct="1">
              <a:spcBef>
                <a:spcPct val="0"/>
              </a:spcBef>
              <a:buFontTx/>
              <a:buNone/>
            </a:pPr>
            <a:endParaRPr lang="en-US" altLang="pl-PL" sz="1600"/>
          </a:p>
          <a:p>
            <a:pPr eaLnBrk="1" hangingPunct="1">
              <a:spcBef>
                <a:spcPct val="0"/>
              </a:spcBef>
              <a:buFontTx/>
              <a:buNone/>
            </a:pPr>
            <a:r>
              <a:rPr lang="en-US" altLang="pl-PL" sz="1600"/>
              <a:t>Glicyna jest aminokwasem, a aminokwasy są budulcem białek. Naukowcy spekulują, że jeśli aminokwasy istnieją w kosmosie, to mogą tam być również białka i życie.</a:t>
            </a:r>
          </a:p>
        </p:txBody>
      </p:sp>
      <p:sp>
        <p:nvSpPr>
          <p:cNvPr id="30727" name="Text Box 9">
            <a:extLst>
              <a:ext uri="{FF2B5EF4-FFF2-40B4-BE49-F238E27FC236}">
                <a16:creationId xmlns:a16="http://schemas.microsoft.com/office/drawing/2014/main" id="{894097A6-1158-FBD3-EA92-04BE760C5295}"/>
              </a:ext>
            </a:extLst>
          </p:cNvPr>
          <p:cNvSpPr txBox="1">
            <a:spLocks noChangeArrowheads="1"/>
          </p:cNvSpPr>
          <p:nvPr/>
        </p:nvSpPr>
        <p:spPr bwMode="auto">
          <a:xfrm>
            <a:off x="-92075" y="5375275"/>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pl-PL" altLang="pl-PL" sz="2400"/>
          </a:p>
          <a:p>
            <a:pPr eaLnBrk="1" hangingPunct="1">
              <a:spcBef>
                <a:spcPct val="0"/>
              </a:spcBef>
              <a:buFontTx/>
              <a:buNone/>
            </a:pPr>
            <a:endParaRPr lang="en-US" altLang="pl-PL" sz="2400"/>
          </a:p>
        </p:txBody>
      </p:sp>
      <p:sp>
        <p:nvSpPr>
          <p:cNvPr id="30728" name="Text Box 10">
            <a:extLst>
              <a:ext uri="{FF2B5EF4-FFF2-40B4-BE49-F238E27FC236}">
                <a16:creationId xmlns:a16="http://schemas.microsoft.com/office/drawing/2014/main" id="{14BDCAD2-1F64-6D54-5862-398C408CF7DA}"/>
              </a:ext>
            </a:extLst>
          </p:cNvPr>
          <p:cNvSpPr txBox="1">
            <a:spLocks noChangeArrowheads="1"/>
          </p:cNvSpPr>
          <p:nvPr/>
        </p:nvSpPr>
        <p:spPr bwMode="auto">
          <a:xfrm>
            <a:off x="152400" y="3124200"/>
            <a:ext cx="3733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buFontTx/>
              <a:buNone/>
            </a:pPr>
            <a:r>
              <a:rPr lang="pl-PL" altLang="pl-PL" sz="1200"/>
              <a:t>Rozkład podjednostek </a:t>
            </a:r>
            <a:r>
              <a:rPr lang="pl-PL" altLang="pl-PL" sz="1200" i="1">
                <a:latin typeface="Symbol" pitchFamily="2" charset="2"/>
              </a:rPr>
              <a:t>b</a:t>
            </a:r>
            <a:r>
              <a:rPr lang="pl-PL" altLang="pl-PL" sz="1200"/>
              <a:t> receptorów glicyny. Wysokie stężenie widoczne w: opuszce węchowej (M-mitral cells), hipokampie (CA3), móżdżku. Średni poziom stężenia w zewnętrznych warstwach kory mózgowej (Cx), zwojach podstawy (CPu – caudate, putamen), wzgórzu (Th)</a:t>
            </a:r>
            <a:endParaRPr lang="en-US" altLang="pl-PL" sz="1200"/>
          </a:p>
        </p:txBody>
      </p:sp>
      <p:sp>
        <p:nvSpPr>
          <p:cNvPr id="30729" name="Rectangle 11">
            <a:hlinkClick r:id="rId3" tooltip="Chemical formula"/>
            <a:extLst>
              <a:ext uri="{FF2B5EF4-FFF2-40B4-BE49-F238E27FC236}">
                <a16:creationId xmlns:a16="http://schemas.microsoft.com/office/drawing/2014/main" id="{19C1505E-DFB4-6BE7-773C-229E7709875A}"/>
              </a:ext>
            </a:extLst>
          </p:cNvPr>
          <p:cNvSpPr>
            <a:spLocks noChangeArrowheads="1"/>
          </p:cNvSpPr>
          <p:nvPr/>
        </p:nvSpPr>
        <p:spPr bwMode="auto">
          <a:xfrm>
            <a:off x="0" y="29718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pl-PL" altLang="pl-PL" sz="24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a:extLst>
              <a:ext uri="{FF2B5EF4-FFF2-40B4-BE49-F238E27FC236}">
                <a16:creationId xmlns:a16="http://schemas.microsoft.com/office/drawing/2014/main" id="{B898CF2A-CA33-5345-BB14-69013EF9FD59}"/>
              </a:ext>
            </a:extLst>
          </p:cNvPr>
          <p:cNvSpPr>
            <a:spLocks noGrp="1" noChangeArrowheads="1"/>
          </p:cNvSpPr>
          <p:nvPr>
            <p:ph type="title"/>
          </p:nvPr>
        </p:nvSpPr>
        <p:spPr>
          <a:xfrm>
            <a:off x="806450" y="161925"/>
            <a:ext cx="7531100" cy="304800"/>
          </a:xfrm>
        </p:spPr>
        <p:txBody>
          <a:bodyPr/>
          <a:lstStyle/>
          <a:p>
            <a:r>
              <a:rPr lang="pl-PL" altLang="pl-PL" sz="2400" dirty="0">
                <a:ea typeface="ＭＳ Ｐゴシック" panose="020B0600070205080204" pitchFamily="34" charset="-128"/>
              </a:rPr>
              <a:t>Glicyna – doświadczenie </a:t>
            </a:r>
            <a:r>
              <a:rPr lang="en-US" altLang="pl-PL" sz="2400" dirty="0">
                <a:ea typeface="ＭＳ Ｐゴシック" panose="020B0600070205080204" pitchFamily="34" charset="-128"/>
              </a:rPr>
              <a:t>Miller</a:t>
            </a:r>
            <a:r>
              <a:rPr lang="pl-PL" altLang="pl-PL" sz="2400" dirty="0">
                <a:ea typeface="ＭＳ Ｐゴシック" panose="020B0600070205080204" pitchFamily="34" charset="-128"/>
              </a:rPr>
              <a:t>a</a:t>
            </a:r>
            <a:r>
              <a:rPr lang="en-US" altLang="pl-PL" sz="2400" dirty="0">
                <a:ea typeface="ＭＳ Ｐゴシック" panose="020B0600070205080204" pitchFamily="34" charset="-128"/>
              </a:rPr>
              <a:t>-Urey</a:t>
            </a:r>
            <a:r>
              <a:rPr lang="pl-PL" altLang="pl-PL" sz="2400" dirty="0">
                <a:ea typeface="ＭＳ Ｐゴシック" panose="020B0600070205080204" pitchFamily="34" charset="-128"/>
              </a:rPr>
              <a:t>a (1953)</a:t>
            </a:r>
            <a:endParaRPr lang="en-US" altLang="pl-PL" sz="2400" dirty="0">
              <a:ea typeface="ＭＳ Ｐゴシック" panose="020B0600070205080204" pitchFamily="34" charset="-128"/>
            </a:endParaRPr>
          </a:p>
        </p:txBody>
      </p:sp>
      <p:sp>
        <p:nvSpPr>
          <p:cNvPr id="31746" name="Rectangle 3">
            <a:extLst>
              <a:ext uri="{FF2B5EF4-FFF2-40B4-BE49-F238E27FC236}">
                <a16:creationId xmlns:a16="http://schemas.microsoft.com/office/drawing/2014/main" id="{D2052928-D806-E547-B535-FFCE777E31C0}"/>
              </a:ext>
            </a:extLst>
          </p:cNvPr>
          <p:cNvSpPr>
            <a:spLocks noChangeArrowheads="1"/>
          </p:cNvSpPr>
          <p:nvPr/>
        </p:nvSpPr>
        <p:spPr bwMode="auto">
          <a:xfrm>
            <a:off x="7848600" y="5715000"/>
            <a:ext cx="685800"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pl-PL" altLang="pl-PL" sz="2400"/>
          </a:p>
        </p:txBody>
      </p:sp>
      <p:sp>
        <p:nvSpPr>
          <p:cNvPr id="31747" name="Text Box 4">
            <a:extLst>
              <a:ext uri="{FF2B5EF4-FFF2-40B4-BE49-F238E27FC236}">
                <a16:creationId xmlns:a16="http://schemas.microsoft.com/office/drawing/2014/main" id="{64B47B9B-211B-2C26-6C53-C156A0C27D29}"/>
              </a:ext>
            </a:extLst>
          </p:cNvPr>
          <p:cNvSpPr txBox="1">
            <a:spLocks noChangeArrowheads="1"/>
          </p:cNvSpPr>
          <p:nvPr/>
        </p:nvSpPr>
        <p:spPr bwMode="auto">
          <a:xfrm>
            <a:off x="-92075" y="5375275"/>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pl-PL" altLang="pl-PL" sz="2400"/>
          </a:p>
          <a:p>
            <a:pPr eaLnBrk="1" hangingPunct="1">
              <a:spcBef>
                <a:spcPct val="0"/>
              </a:spcBef>
              <a:buFontTx/>
              <a:buNone/>
            </a:pPr>
            <a:endParaRPr lang="en-US" altLang="pl-PL" sz="2400"/>
          </a:p>
        </p:txBody>
      </p:sp>
      <p:pic>
        <p:nvPicPr>
          <p:cNvPr id="31748" name="Picture 5" descr="C:\Users\Piotr\Students\Bioelektrycznosc\UreyMillerExperiment.jpeg">
            <a:extLst>
              <a:ext uri="{FF2B5EF4-FFF2-40B4-BE49-F238E27FC236}">
                <a16:creationId xmlns:a16="http://schemas.microsoft.com/office/drawing/2014/main" id="{A1F29BE0-7FF1-D341-D44F-619477DC53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763588"/>
            <a:ext cx="1524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6" descr="C:\Users\Piotr\Students\Bioelektrycznosc\Miller-Urey_experiment_en.png">
            <a:extLst>
              <a:ext uri="{FF2B5EF4-FFF2-40B4-BE49-F238E27FC236}">
                <a16:creationId xmlns:a16="http://schemas.microsoft.com/office/drawing/2014/main" id="{7849EACE-BE1E-FAD3-257A-F1EA7E691E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825500"/>
            <a:ext cx="2895600" cy="231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0" name="Rectangle 8">
            <a:extLst>
              <a:ext uri="{FF2B5EF4-FFF2-40B4-BE49-F238E27FC236}">
                <a16:creationId xmlns:a16="http://schemas.microsoft.com/office/drawing/2014/main" id="{31B78C28-AF4F-1915-1FD3-6806AF7978E8}"/>
              </a:ext>
            </a:extLst>
          </p:cNvPr>
          <p:cNvSpPr>
            <a:spLocks noChangeArrowheads="1"/>
          </p:cNvSpPr>
          <p:nvPr/>
        </p:nvSpPr>
        <p:spPr bwMode="auto">
          <a:xfrm>
            <a:off x="800100" y="6178550"/>
            <a:ext cx="44196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pl-PL" sz="1200"/>
              <a:t>Glicyna wykryta metodą chromatografii bibułowej.  Miller S. L. (1953). "Production of Amino Acids Under Possible Primitive Earth Conditions". </a:t>
            </a:r>
            <a:r>
              <a:rPr lang="en-US" altLang="pl-PL" sz="1200" i="1"/>
              <a:t>Science</a:t>
            </a:r>
            <a:r>
              <a:rPr lang="en-US" altLang="pl-PL" sz="1200"/>
              <a:t> </a:t>
            </a:r>
            <a:r>
              <a:rPr lang="en-US" altLang="pl-PL" sz="1200" b="1"/>
              <a:t>117</a:t>
            </a:r>
            <a:r>
              <a:rPr lang="en-US" altLang="pl-PL" sz="1200"/>
              <a:t>: 528.</a:t>
            </a:r>
          </a:p>
        </p:txBody>
      </p:sp>
      <p:sp>
        <p:nvSpPr>
          <p:cNvPr id="31751" name="Text Box 9">
            <a:extLst>
              <a:ext uri="{FF2B5EF4-FFF2-40B4-BE49-F238E27FC236}">
                <a16:creationId xmlns:a16="http://schemas.microsoft.com/office/drawing/2014/main" id="{EFE51C9F-5307-5CA8-54E8-B87A6234052D}"/>
              </a:ext>
            </a:extLst>
          </p:cNvPr>
          <p:cNvSpPr txBox="1">
            <a:spLocks noChangeArrowheads="1"/>
          </p:cNvSpPr>
          <p:nvPr/>
        </p:nvSpPr>
        <p:spPr bwMode="auto">
          <a:xfrm>
            <a:off x="0" y="3200400"/>
            <a:ext cx="34290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buFontTx/>
              <a:buNone/>
            </a:pPr>
            <a:r>
              <a:rPr lang="pl-PL" altLang="pl-PL" sz="1200"/>
              <a:t>Symulacja wczesnej atmosfery Ziemi: woda (H</a:t>
            </a:r>
            <a:r>
              <a:rPr lang="pl-PL" altLang="pl-PL" sz="1200" baseline="-25000"/>
              <a:t>2</a:t>
            </a:r>
            <a:r>
              <a:rPr lang="pl-PL" altLang="pl-PL" sz="1200"/>
              <a:t>0), metan (CH</a:t>
            </a:r>
            <a:r>
              <a:rPr lang="pl-PL" altLang="pl-PL" sz="1200" baseline="-25000"/>
              <a:t>4</a:t>
            </a:r>
            <a:r>
              <a:rPr lang="pl-PL" altLang="pl-PL" sz="1200"/>
              <a:t>), amoniak (NH</a:t>
            </a:r>
            <a:r>
              <a:rPr lang="pl-PL" altLang="pl-PL" sz="1200" baseline="-25000"/>
              <a:t>3</a:t>
            </a:r>
            <a:r>
              <a:rPr lang="pl-PL" altLang="pl-PL" sz="1200"/>
              <a:t>), wodór (H</a:t>
            </a:r>
            <a:r>
              <a:rPr lang="pl-PL" altLang="pl-PL" sz="1200" baseline="-25000"/>
              <a:t>2</a:t>
            </a:r>
            <a:r>
              <a:rPr lang="pl-PL" altLang="pl-PL" sz="1200"/>
              <a:t>), tlenek węgla (CO).</a:t>
            </a:r>
            <a:endParaRPr lang="en-US" altLang="pl-PL" sz="1200"/>
          </a:p>
        </p:txBody>
      </p:sp>
      <p:sp>
        <p:nvSpPr>
          <p:cNvPr id="31752" name="Text Box 10">
            <a:extLst>
              <a:ext uri="{FF2B5EF4-FFF2-40B4-BE49-F238E27FC236}">
                <a16:creationId xmlns:a16="http://schemas.microsoft.com/office/drawing/2014/main" id="{452CC13E-4FBC-9C42-9EA9-F99F04D327AA}"/>
              </a:ext>
            </a:extLst>
          </p:cNvPr>
          <p:cNvSpPr txBox="1">
            <a:spLocks noChangeArrowheads="1"/>
          </p:cNvSpPr>
          <p:nvPr/>
        </p:nvSpPr>
        <p:spPr bwMode="auto">
          <a:xfrm>
            <a:off x="3810000" y="3201988"/>
            <a:ext cx="281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buFontTx/>
              <a:buNone/>
            </a:pPr>
            <a:r>
              <a:rPr lang="pl-PL" altLang="pl-PL" sz="1200"/>
              <a:t>Aparatura doświadczenia Millera-Ureya. Replikacja eksperymentu w NASA</a:t>
            </a:r>
            <a:endParaRPr lang="en-US" altLang="pl-PL" sz="1200"/>
          </a:p>
        </p:txBody>
      </p:sp>
      <p:sp>
        <p:nvSpPr>
          <p:cNvPr id="31753" name="Text Box 11">
            <a:extLst>
              <a:ext uri="{FF2B5EF4-FFF2-40B4-BE49-F238E27FC236}">
                <a16:creationId xmlns:a16="http://schemas.microsoft.com/office/drawing/2014/main" id="{37EF92AC-EA33-8196-44F3-EEC4304B8139}"/>
              </a:ext>
            </a:extLst>
          </p:cNvPr>
          <p:cNvSpPr txBox="1">
            <a:spLocks noChangeArrowheads="1"/>
          </p:cNvSpPr>
          <p:nvPr/>
        </p:nvSpPr>
        <p:spPr bwMode="auto">
          <a:xfrm>
            <a:off x="6858000" y="3200400"/>
            <a:ext cx="198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buFontTx/>
              <a:buNone/>
            </a:pPr>
            <a:r>
              <a:rPr lang="pl-PL" altLang="pl-PL" sz="1200"/>
              <a:t>Atmosfera Jowisza – wodór, hel, metan, amoniak</a:t>
            </a:r>
            <a:endParaRPr lang="en-US" altLang="pl-PL" sz="1200"/>
          </a:p>
        </p:txBody>
      </p:sp>
      <p:pic>
        <p:nvPicPr>
          <p:cNvPr id="31754" name="Picture 12" descr="C:\Users\Piotr\Students\Bioelektrycznosc\jowisz2.jpg">
            <a:extLst>
              <a:ext uri="{FF2B5EF4-FFF2-40B4-BE49-F238E27FC236}">
                <a16:creationId xmlns:a16="http://schemas.microsoft.com/office/drawing/2014/main" id="{52E14BEB-4C1E-648E-56CD-95D80A0405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0400" y="1570038"/>
            <a:ext cx="129222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5" name="Rectangle 13">
            <a:extLst>
              <a:ext uri="{FF2B5EF4-FFF2-40B4-BE49-F238E27FC236}">
                <a16:creationId xmlns:a16="http://schemas.microsoft.com/office/drawing/2014/main" id="{12A3BFA8-C9FA-4547-0211-4FDA6E00C7E1}"/>
              </a:ext>
            </a:extLst>
          </p:cNvPr>
          <p:cNvSpPr>
            <a:spLocks noChangeArrowheads="1"/>
          </p:cNvSpPr>
          <p:nvPr/>
        </p:nvSpPr>
        <p:spPr bwMode="auto">
          <a:xfrm>
            <a:off x="6323013" y="4379913"/>
            <a:ext cx="2667000"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pl-PL" altLang="pl-PL" sz="1200"/>
              <a:t>Eksperyment pokazał, że proste cząsteczki organiczne mogą powstawać ze związków nieorganicznych.</a:t>
            </a:r>
          </a:p>
          <a:p>
            <a:pPr eaLnBrk="1" hangingPunct="1">
              <a:spcBef>
                <a:spcPct val="0"/>
              </a:spcBef>
              <a:buFontTx/>
              <a:buNone/>
            </a:pPr>
            <a:r>
              <a:rPr lang="pl-PL" altLang="pl-PL" sz="1200"/>
              <a:t>Po tygodniu eksperymentu 10-15% węgla utworzyło związki organiczne. 2% węgla utworzyło aminokwasy służące do budowy żywych komórek, wśród których dominowała glicyna </a:t>
            </a:r>
            <a:r>
              <a:rPr lang="pl-PL" altLang="pl-PL" sz="1200" b="1">
                <a:solidFill>
                  <a:srgbClr val="000000"/>
                </a:solidFill>
              </a:rPr>
              <a:t>C</a:t>
            </a:r>
            <a:r>
              <a:rPr lang="pl-PL" altLang="pl-PL" sz="1200" baseline="-30000"/>
              <a:t>2</a:t>
            </a:r>
            <a:r>
              <a:rPr lang="pl-PL" altLang="pl-PL" sz="1200" b="1">
                <a:solidFill>
                  <a:srgbClr val="9A9A9A"/>
                </a:solidFill>
              </a:rPr>
              <a:t>H</a:t>
            </a:r>
            <a:r>
              <a:rPr lang="pl-PL" altLang="pl-PL" sz="1200" baseline="-30000"/>
              <a:t>5</a:t>
            </a:r>
            <a:r>
              <a:rPr lang="pl-PL" altLang="pl-PL" sz="1200" b="1">
                <a:solidFill>
                  <a:srgbClr val="0000FF"/>
                </a:solidFill>
              </a:rPr>
              <a:t>N</a:t>
            </a:r>
            <a:r>
              <a:rPr lang="pl-PL" altLang="pl-PL" sz="1200" b="1">
                <a:solidFill>
                  <a:srgbClr val="E84646"/>
                </a:solidFill>
              </a:rPr>
              <a:t>O</a:t>
            </a:r>
            <a:r>
              <a:rPr lang="pl-PL" altLang="pl-PL" sz="1200" baseline="-30000"/>
              <a:t>2</a:t>
            </a:r>
            <a:r>
              <a:rPr lang="pl-PL" altLang="pl-PL" sz="1200"/>
              <a:t>.</a:t>
            </a:r>
          </a:p>
        </p:txBody>
      </p:sp>
      <p:pic>
        <p:nvPicPr>
          <p:cNvPr id="31756" name="Picture 14">
            <a:extLst>
              <a:ext uri="{FF2B5EF4-FFF2-40B4-BE49-F238E27FC236}">
                <a16:creationId xmlns:a16="http://schemas.microsoft.com/office/drawing/2014/main" id="{68E4ACD5-747D-E97A-3D4B-5532BB0A90E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1525" y="4086225"/>
            <a:ext cx="4013200" cy="198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a:extLst>
              <a:ext uri="{FF2B5EF4-FFF2-40B4-BE49-F238E27FC236}">
                <a16:creationId xmlns:a16="http://schemas.microsoft.com/office/drawing/2014/main" id="{2F78C1DF-00AA-9E92-405F-3D7FE3FB8A73}"/>
              </a:ext>
            </a:extLst>
          </p:cNvPr>
          <p:cNvSpPr>
            <a:spLocks noGrp="1" noChangeArrowheads="1"/>
          </p:cNvSpPr>
          <p:nvPr>
            <p:ph type="title"/>
          </p:nvPr>
        </p:nvSpPr>
        <p:spPr>
          <a:xfrm>
            <a:off x="1866900" y="152400"/>
            <a:ext cx="5410200" cy="304800"/>
          </a:xfrm>
        </p:spPr>
        <p:txBody>
          <a:bodyPr/>
          <a:lstStyle/>
          <a:p>
            <a:r>
              <a:rPr lang="pl-PL" altLang="pl-PL" sz="2400">
                <a:ea typeface="ＭＳ Ｐゴシック" panose="020B0600070205080204" pitchFamily="34" charset="-128"/>
              </a:rPr>
              <a:t>Dopamina</a:t>
            </a:r>
            <a:endParaRPr lang="en-US" altLang="pl-PL" sz="2400">
              <a:ea typeface="ＭＳ Ｐゴシック" panose="020B0600070205080204" pitchFamily="34" charset="-128"/>
            </a:endParaRPr>
          </a:p>
        </p:txBody>
      </p:sp>
      <p:sp>
        <p:nvSpPr>
          <p:cNvPr id="32770" name="Rectangle 3">
            <a:extLst>
              <a:ext uri="{FF2B5EF4-FFF2-40B4-BE49-F238E27FC236}">
                <a16:creationId xmlns:a16="http://schemas.microsoft.com/office/drawing/2014/main" id="{C3DC19A4-F437-0CED-E095-0B4F70EABD95}"/>
              </a:ext>
            </a:extLst>
          </p:cNvPr>
          <p:cNvSpPr>
            <a:spLocks noChangeArrowheads="1"/>
          </p:cNvSpPr>
          <p:nvPr/>
        </p:nvSpPr>
        <p:spPr bwMode="auto">
          <a:xfrm>
            <a:off x="7848600" y="5715000"/>
            <a:ext cx="685800"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pl-PL" altLang="pl-PL" sz="2400"/>
          </a:p>
        </p:txBody>
      </p:sp>
      <p:pic>
        <p:nvPicPr>
          <p:cNvPr id="32771" name="Picture 4" descr="C:\Users\Piotr\Students\Bioelektrycznosc\dopamina.gif">
            <a:extLst>
              <a:ext uri="{FF2B5EF4-FFF2-40B4-BE49-F238E27FC236}">
                <a16:creationId xmlns:a16="http://schemas.microsoft.com/office/drawing/2014/main" id="{98DB2F8A-308E-FC64-075C-35C73599B9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900" y="752475"/>
            <a:ext cx="4525963" cy="344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Text Box 5">
            <a:extLst>
              <a:ext uri="{FF2B5EF4-FFF2-40B4-BE49-F238E27FC236}">
                <a16:creationId xmlns:a16="http://schemas.microsoft.com/office/drawing/2014/main" id="{574E7194-9585-3D50-5744-995EC58CC040}"/>
              </a:ext>
            </a:extLst>
          </p:cNvPr>
          <p:cNvSpPr txBox="1">
            <a:spLocks noChangeArrowheads="1"/>
          </p:cNvSpPr>
          <p:nvPr/>
        </p:nvSpPr>
        <p:spPr bwMode="auto">
          <a:xfrm>
            <a:off x="457200" y="4357688"/>
            <a:ext cx="3505200"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buFontTx/>
              <a:buNone/>
            </a:pPr>
            <a:r>
              <a:rPr lang="pl-PL" altLang="pl-PL" sz="1200"/>
              <a:t>Lokalizacja neuronów dopaminergicznych. Dwie główne populacje neuronów dopaminergicznych – istota czarna (substantia nigra SN) i obszar brzusznej nakrywki (ventral tegmental area VTA). </a:t>
            </a:r>
          </a:p>
          <a:p>
            <a:pPr eaLnBrk="1" hangingPunct="1">
              <a:spcBef>
                <a:spcPct val="50000"/>
              </a:spcBef>
              <a:buFontTx/>
              <a:buNone/>
            </a:pPr>
            <a:r>
              <a:rPr lang="pl-PL" altLang="pl-PL" sz="1200"/>
              <a:t>Dodatkowo występują krótkoaksonowe komórki w wielu obszarach (podwzgórze, siatkówka, opuszka węchowa).</a:t>
            </a:r>
          </a:p>
          <a:p>
            <a:pPr eaLnBrk="1" hangingPunct="1">
              <a:spcBef>
                <a:spcPct val="50000"/>
              </a:spcBef>
              <a:buFontTx/>
              <a:buNone/>
            </a:pPr>
            <a:r>
              <a:rPr lang="pl-PL" altLang="pl-PL" sz="1200"/>
              <a:t>Główne projekcje dochodzą do układu limbicznego (septum, ciało migdałowate, kora przedczołowa) i są odpowiedzialne za emocje i agresje.</a:t>
            </a:r>
          </a:p>
          <a:p>
            <a:pPr eaLnBrk="1" hangingPunct="1">
              <a:spcBef>
                <a:spcPct val="50000"/>
              </a:spcBef>
              <a:buFontTx/>
              <a:buNone/>
            </a:pPr>
            <a:endParaRPr lang="en-US" altLang="pl-PL" sz="1200"/>
          </a:p>
        </p:txBody>
      </p:sp>
      <p:sp>
        <p:nvSpPr>
          <p:cNvPr id="26630" name="Text Box 6">
            <a:extLst>
              <a:ext uri="{FF2B5EF4-FFF2-40B4-BE49-F238E27FC236}">
                <a16:creationId xmlns:a16="http://schemas.microsoft.com/office/drawing/2014/main" id="{9BD716A8-091C-7BBB-5336-E5D03D9FEDD9}"/>
              </a:ext>
            </a:extLst>
          </p:cNvPr>
          <p:cNvSpPr txBox="1">
            <a:spLocks noChangeArrowheads="1"/>
          </p:cNvSpPr>
          <p:nvPr/>
        </p:nvSpPr>
        <p:spPr bwMode="auto">
          <a:xfrm>
            <a:off x="5076825" y="2157413"/>
            <a:ext cx="3851275" cy="4400550"/>
          </a:xfrm>
          <a:prstGeom prst="rect">
            <a:avLst/>
          </a:prstGeom>
          <a:noFill/>
          <a:ln>
            <a:noFill/>
          </a:ln>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buFontTx/>
              <a:buChar char="•"/>
              <a:defRPr/>
            </a:pPr>
            <a:r>
              <a:rPr lang="pl-PL" altLang="pl-PL" sz="1600" dirty="0"/>
              <a:t> N</a:t>
            </a:r>
            <a:r>
              <a:rPr lang="en-US" altLang="pl-PL" sz="1600" dirty="0" err="1"/>
              <a:t>iedobór</a:t>
            </a:r>
            <a:r>
              <a:rPr lang="en-US" altLang="pl-PL" sz="1600" dirty="0"/>
              <a:t> </a:t>
            </a:r>
            <a:r>
              <a:rPr lang="en-US" altLang="pl-PL" sz="1600" dirty="0" err="1"/>
              <a:t>dopaminy</a:t>
            </a:r>
            <a:r>
              <a:rPr lang="pl-PL" altLang="pl-PL" sz="1600" dirty="0"/>
              <a:t> w </a:t>
            </a:r>
            <a:r>
              <a:rPr lang="pl-PL" altLang="pl-PL" sz="1600" dirty="0" err="1"/>
              <a:t>prążkowiu</a:t>
            </a:r>
            <a:r>
              <a:rPr lang="pl-PL" altLang="pl-PL" sz="1600" dirty="0"/>
              <a:t> jest przyczyną </a:t>
            </a:r>
            <a:r>
              <a:rPr lang="en-US" altLang="pl-PL" sz="1600" dirty="0" err="1"/>
              <a:t>chorob</a:t>
            </a:r>
            <a:r>
              <a:rPr lang="pl-PL" altLang="pl-PL" sz="1600" dirty="0"/>
              <a:t>y</a:t>
            </a:r>
            <a:r>
              <a:rPr lang="en-US" altLang="pl-PL" sz="1600" dirty="0"/>
              <a:t> Parkinson</a:t>
            </a:r>
            <a:r>
              <a:rPr lang="pl-PL" altLang="pl-PL" sz="1600" dirty="0"/>
              <a:t>a.</a:t>
            </a:r>
          </a:p>
          <a:p>
            <a:pPr eaLnBrk="1" hangingPunct="1">
              <a:spcBef>
                <a:spcPct val="50000"/>
              </a:spcBef>
              <a:buFontTx/>
              <a:buChar char="•"/>
              <a:defRPr/>
            </a:pPr>
            <a:r>
              <a:rPr lang="pl-PL" altLang="pl-PL" sz="1600" dirty="0"/>
              <a:t>W</a:t>
            </a:r>
            <a:r>
              <a:rPr lang="en-US" altLang="pl-PL" sz="1600" dirty="0"/>
              <a:t> </a:t>
            </a:r>
            <a:r>
              <a:rPr lang="pl-PL" altLang="pl-PL" sz="1600" dirty="0"/>
              <a:t>podwzgórzu </a:t>
            </a:r>
            <a:r>
              <a:rPr lang="en-US" altLang="pl-PL" sz="1600" dirty="0"/>
              <a:t>jest </a:t>
            </a:r>
            <a:r>
              <a:rPr lang="en-US" altLang="pl-PL" sz="1600" dirty="0" err="1"/>
              <a:t>związan</a:t>
            </a:r>
            <a:r>
              <a:rPr lang="pl-PL" altLang="pl-PL" sz="1600" dirty="0"/>
              <a:t>a</a:t>
            </a:r>
            <a:r>
              <a:rPr lang="en-US" altLang="pl-PL" sz="1600" dirty="0"/>
              <a:t> z </a:t>
            </a:r>
            <a:r>
              <a:rPr lang="en-US" altLang="pl-PL" sz="1600" dirty="0" err="1"/>
              <a:t>regulacją</a:t>
            </a:r>
            <a:r>
              <a:rPr lang="en-US" altLang="pl-PL" sz="1600" dirty="0"/>
              <a:t> </a:t>
            </a:r>
            <a:r>
              <a:rPr lang="en-US" altLang="pl-PL" sz="1600" dirty="0" err="1"/>
              <a:t>wydzielania</a:t>
            </a:r>
            <a:r>
              <a:rPr lang="en-US" altLang="pl-PL" sz="1600" dirty="0"/>
              <a:t> </a:t>
            </a:r>
            <a:r>
              <a:rPr lang="en-US" altLang="pl-PL" sz="1600" dirty="0" err="1"/>
              <a:t>hormonów</a:t>
            </a:r>
            <a:r>
              <a:rPr lang="en-US" altLang="pl-PL" sz="1600" dirty="0"/>
              <a:t>, a </a:t>
            </a:r>
            <a:r>
              <a:rPr lang="en-US" altLang="pl-PL" sz="1600" dirty="0" err="1"/>
              <a:t>szczególnie</a:t>
            </a:r>
            <a:r>
              <a:rPr lang="en-US" altLang="pl-PL" sz="1600" dirty="0"/>
              <a:t> </a:t>
            </a:r>
            <a:r>
              <a:rPr lang="pl-PL" altLang="pl-PL" sz="1600" dirty="0"/>
              <a:t>prolaktyny, umożliwiającej produkcję mleka matki.</a:t>
            </a:r>
          </a:p>
          <a:p>
            <a:pPr eaLnBrk="1" hangingPunct="1">
              <a:spcBef>
                <a:spcPct val="50000"/>
              </a:spcBef>
              <a:buFontTx/>
              <a:buChar char="•"/>
              <a:defRPr/>
            </a:pPr>
            <a:r>
              <a:rPr lang="pl-PL" altLang="pl-PL" sz="1600" dirty="0"/>
              <a:t>W układzie limbicznym DA odpowiada za działanie układu nagrody, który </a:t>
            </a:r>
            <a:r>
              <a:rPr lang="pl-PL" sz="1600" dirty="0">
                <a:latin typeface="+mj-lt"/>
              </a:rPr>
              <a:t>pośredniczy w odczuwaniu przyjemnych doznań i jest </a:t>
            </a:r>
            <a:r>
              <a:rPr lang="pl-PL" altLang="pl-PL" sz="1600" dirty="0"/>
              <a:t>odpowiedzialny za popędy biologiczne (jedzenie, picie, seks) i motywację. </a:t>
            </a:r>
          </a:p>
          <a:p>
            <a:pPr eaLnBrk="1" hangingPunct="1">
              <a:spcBef>
                <a:spcPct val="50000"/>
              </a:spcBef>
              <a:buFontTx/>
              <a:buChar char="•"/>
              <a:defRPr/>
            </a:pPr>
            <a:r>
              <a:rPr lang="pl-PL" altLang="pl-PL" sz="1600" dirty="0"/>
              <a:t>Układ nagrody dostarcza natychmiastowych przyjemnych nagród za zrealizowane cele (aby je powtórzyć) oraz w sytuacji przewidywania zbliżającej się nagrody (aby do nich dążyć).</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a:extLst>
              <a:ext uri="{FF2B5EF4-FFF2-40B4-BE49-F238E27FC236}">
                <a16:creationId xmlns:a16="http://schemas.microsoft.com/office/drawing/2014/main" id="{DC4927AF-471E-772B-1CA9-AFBB496649A8}"/>
              </a:ext>
            </a:extLst>
          </p:cNvPr>
          <p:cNvSpPr>
            <a:spLocks noGrp="1" noChangeArrowheads="1"/>
          </p:cNvSpPr>
          <p:nvPr>
            <p:ph type="title"/>
          </p:nvPr>
        </p:nvSpPr>
        <p:spPr>
          <a:xfrm>
            <a:off x="1866900" y="152400"/>
            <a:ext cx="5410200" cy="304800"/>
          </a:xfrm>
        </p:spPr>
        <p:txBody>
          <a:bodyPr/>
          <a:lstStyle/>
          <a:p>
            <a:r>
              <a:rPr lang="pl-PL" altLang="pl-PL" sz="2400">
                <a:ea typeface="ＭＳ Ｐゴシック" panose="020B0600070205080204" pitchFamily="34" charset="-128"/>
              </a:rPr>
              <a:t>Układy centralne</a:t>
            </a:r>
            <a:endParaRPr lang="en-US" altLang="pl-PL" sz="2400">
              <a:ea typeface="ＭＳ Ｐゴシック" panose="020B0600070205080204" pitchFamily="34" charset="-128"/>
            </a:endParaRPr>
          </a:p>
        </p:txBody>
      </p:sp>
      <p:sp>
        <p:nvSpPr>
          <p:cNvPr id="15362" name="Rectangle 3">
            <a:extLst>
              <a:ext uri="{FF2B5EF4-FFF2-40B4-BE49-F238E27FC236}">
                <a16:creationId xmlns:a16="http://schemas.microsoft.com/office/drawing/2014/main" id="{699222A4-684F-998D-B4A4-B544C11D4F80}"/>
              </a:ext>
            </a:extLst>
          </p:cNvPr>
          <p:cNvSpPr>
            <a:spLocks noChangeArrowheads="1"/>
          </p:cNvSpPr>
          <p:nvPr/>
        </p:nvSpPr>
        <p:spPr bwMode="auto">
          <a:xfrm>
            <a:off x="7848600" y="5715000"/>
            <a:ext cx="685800"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pl-PL" altLang="pl-PL" sz="2400"/>
          </a:p>
        </p:txBody>
      </p:sp>
      <p:pic>
        <p:nvPicPr>
          <p:cNvPr id="15363" name="Picture 4" descr="C:\Users\Piotr\Students\Bioelektrycznosc\central systems.gif">
            <a:extLst>
              <a:ext uri="{FF2B5EF4-FFF2-40B4-BE49-F238E27FC236}">
                <a16:creationId xmlns:a16="http://schemas.microsoft.com/office/drawing/2014/main" id="{D3833DEE-BDA5-F4B3-E314-44C5DFAB88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7625" y="1828800"/>
            <a:ext cx="3817938"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5" descr="C:\Users\Piotr\Students\Bioelektrycznosc\central systems_table.gif">
            <a:extLst>
              <a:ext uri="{FF2B5EF4-FFF2-40B4-BE49-F238E27FC236}">
                <a16:creationId xmlns:a16="http://schemas.microsoft.com/office/drawing/2014/main" id="{CF3A7DD7-3DBB-5DDB-BEF3-14CF5B3853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905000"/>
            <a:ext cx="4343400"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Text Box 6">
            <a:extLst>
              <a:ext uri="{FF2B5EF4-FFF2-40B4-BE49-F238E27FC236}">
                <a16:creationId xmlns:a16="http://schemas.microsoft.com/office/drawing/2014/main" id="{0B500449-FBFD-22BB-E282-C8DEED08C8DF}"/>
              </a:ext>
            </a:extLst>
          </p:cNvPr>
          <p:cNvSpPr txBox="1">
            <a:spLocks noChangeArrowheads="1"/>
          </p:cNvSpPr>
          <p:nvPr/>
        </p:nvSpPr>
        <p:spPr bwMode="auto">
          <a:xfrm>
            <a:off x="381000" y="762000"/>
            <a:ext cx="8001000" cy="596900"/>
          </a:xfrm>
          <a:prstGeom prst="rect">
            <a:avLst/>
          </a:prstGeom>
          <a:noFill/>
          <a:ln w="158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pl-PL" altLang="pl-PL" sz="1600"/>
              <a:t>Układ centralny – wszystkie komórki i obwody pełniące funkcje służące skoordynowanemu zachowaniu całego organizmu.</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a:extLst>
              <a:ext uri="{FF2B5EF4-FFF2-40B4-BE49-F238E27FC236}">
                <a16:creationId xmlns:a16="http://schemas.microsoft.com/office/drawing/2014/main" id="{8A45D293-44B4-E49A-1B75-32506A486449}"/>
              </a:ext>
            </a:extLst>
          </p:cNvPr>
          <p:cNvSpPr>
            <a:spLocks noGrp="1" noChangeArrowheads="1"/>
          </p:cNvSpPr>
          <p:nvPr>
            <p:ph type="title"/>
          </p:nvPr>
        </p:nvSpPr>
        <p:spPr>
          <a:xfrm>
            <a:off x="1776413" y="215900"/>
            <a:ext cx="5410200" cy="304800"/>
          </a:xfrm>
        </p:spPr>
        <p:txBody>
          <a:bodyPr/>
          <a:lstStyle/>
          <a:p>
            <a:r>
              <a:rPr lang="pl-PL" altLang="pl-PL" sz="2400">
                <a:ea typeface="ＭＳ Ｐゴシック" panose="020B0600070205080204" pitchFamily="34" charset="-128"/>
              </a:rPr>
              <a:t>Dopamina i układ nagrody</a:t>
            </a:r>
            <a:endParaRPr lang="en-US" altLang="pl-PL" sz="2400">
              <a:ea typeface="ＭＳ Ｐゴシック" panose="020B0600070205080204" pitchFamily="34" charset="-128"/>
            </a:endParaRPr>
          </a:p>
        </p:txBody>
      </p:sp>
      <p:sp>
        <p:nvSpPr>
          <p:cNvPr id="33794" name="Rectangle 3">
            <a:extLst>
              <a:ext uri="{FF2B5EF4-FFF2-40B4-BE49-F238E27FC236}">
                <a16:creationId xmlns:a16="http://schemas.microsoft.com/office/drawing/2014/main" id="{586CBB8C-8DC4-C347-CE21-226B0359ED2A}"/>
              </a:ext>
            </a:extLst>
          </p:cNvPr>
          <p:cNvSpPr>
            <a:spLocks noChangeArrowheads="1"/>
          </p:cNvSpPr>
          <p:nvPr/>
        </p:nvSpPr>
        <p:spPr bwMode="auto">
          <a:xfrm>
            <a:off x="7848600" y="5715000"/>
            <a:ext cx="685800"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pl-PL" altLang="pl-PL" sz="2400"/>
          </a:p>
        </p:txBody>
      </p:sp>
      <p:pic>
        <p:nvPicPr>
          <p:cNvPr id="33795" name="Picture 1">
            <a:extLst>
              <a:ext uri="{FF2B5EF4-FFF2-40B4-BE49-F238E27FC236}">
                <a16:creationId xmlns:a16="http://schemas.microsoft.com/office/drawing/2014/main" id="{C9797484-A27B-B56B-0F55-666BB8FC1A4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8138" y="2449513"/>
            <a:ext cx="4378325" cy="274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Rectangle 2">
            <a:extLst>
              <a:ext uri="{FF2B5EF4-FFF2-40B4-BE49-F238E27FC236}">
                <a16:creationId xmlns:a16="http://schemas.microsoft.com/office/drawing/2014/main" id="{2F37EA94-F5C2-D349-82D0-48C6A25FBE51}"/>
              </a:ext>
            </a:extLst>
          </p:cNvPr>
          <p:cNvSpPr>
            <a:spLocks noChangeArrowheads="1"/>
          </p:cNvSpPr>
          <p:nvPr/>
        </p:nvSpPr>
        <p:spPr bwMode="auto">
          <a:xfrm>
            <a:off x="4932363" y="796925"/>
            <a:ext cx="4211637" cy="5845175"/>
          </a:xfrm>
          <a:prstGeom prst="rect">
            <a:avLst/>
          </a:prstGeom>
          <a:noFill/>
          <a:ln>
            <a:noFill/>
          </a:ln>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defRPr/>
            </a:pPr>
            <a:r>
              <a:rPr lang="pl-PL" sz="1400" dirty="0">
                <a:solidFill>
                  <a:srgbClr val="000000"/>
                </a:solidFill>
                <a:latin typeface="+mj-lt"/>
                <a:cs typeface="Gill Sans" panose="020B0502020104020203" pitchFamily="34" charset="-79"/>
              </a:rPr>
              <a:t>Układ nagrody stanowi kilka struktur mózgowych, wśród których zasadniczą rolę odgrywa obszar brzuszny nakrywki (VTA) oraz jądro półleżące (</a:t>
            </a:r>
            <a:r>
              <a:rPr lang="pl-PL" sz="1400" dirty="0" err="1">
                <a:solidFill>
                  <a:srgbClr val="000000"/>
                </a:solidFill>
                <a:latin typeface="+mj-lt"/>
                <a:cs typeface="Gill Sans" panose="020B0502020104020203" pitchFamily="34" charset="-79"/>
              </a:rPr>
              <a:t>Acc</a:t>
            </a:r>
            <a:r>
              <a:rPr lang="pl-PL" sz="1400" dirty="0">
                <a:solidFill>
                  <a:srgbClr val="000000"/>
                </a:solidFill>
                <a:latin typeface="+mj-lt"/>
                <a:cs typeface="Gill Sans" panose="020B0502020104020203" pitchFamily="34" charset="-79"/>
              </a:rPr>
              <a:t>). </a:t>
            </a:r>
          </a:p>
          <a:p>
            <a:pPr>
              <a:defRPr/>
            </a:pPr>
            <a:r>
              <a:rPr lang="pl-PL" sz="1400" dirty="0">
                <a:solidFill>
                  <a:srgbClr val="000000"/>
                </a:solidFill>
                <a:latin typeface="+mj-lt"/>
                <a:cs typeface="Gill Sans" panose="020B0502020104020203" pitchFamily="34" charset="-79"/>
              </a:rPr>
              <a:t>Kluczowym neuroprzekaźnikiem układu nagrody jest dopamina (DA). </a:t>
            </a:r>
          </a:p>
          <a:p>
            <a:pPr eaLnBrk="1" hangingPunct="1">
              <a:spcBef>
                <a:spcPct val="50000"/>
              </a:spcBef>
              <a:defRPr/>
            </a:pPr>
            <a:r>
              <a:rPr lang="pl-PL" altLang="pl-PL" sz="1400" dirty="0"/>
              <a:t>Prawie wszystkie substancje uzależniające, np. kokaina, opiaty (morfina, heroina), nikotyna czy alkohol podwyższają poziom DA w jądrze półleżącym.</a:t>
            </a:r>
          </a:p>
          <a:p>
            <a:pPr eaLnBrk="1" hangingPunct="1">
              <a:spcBef>
                <a:spcPct val="50000"/>
              </a:spcBef>
              <a:defRPr/>
            </a:pPr>
            <a:r>
              <a:rPr lang="pl-PL" altLang="pl-PL" sz="1400" dirty="0"/>
              <a:t>Uzależnienie polega na zwiększeniu uwalniania DA przez narkotyk i uczuciu przyjemności i satysfakcji, które wzmacniają chęć przyjęcia kolejnej dawki.</a:t>
            </a:r>
          </a:p>
          <a:p>
            <a:pPr eaLnBrk="1" hangingPunct="1">
              <a:spcBef>
                <a:spcPct val="50000"/>
              </a:spcBef>
              <a:defRPr/>
            </a:pPr>
            <a:r>
              <a:rPr lang="pl-PL" sz="1400" dirty="0">
                <a:solidFill>
                  <a:srgbClr val="000000"/>
                </a:solidFill>
                <a:latin typeface="+mj-lt"/>
                <a:cs typeface="Gill Sans" panose="020B0502020104020203" pitchFamily="34" charset="-79"/>
              </a:rPr>
              <a:t>Dodatkowo, niektóre substancje uzależniające powodują długotrwałą modyfikację połączeń pomiędzy neuronami w układzie nagrody (</a:t>
            </a:r>
            <a:r>
              <a:rPr lang="pl-PL" sz="1400" dirty="0" err="1">
                <a:solidFill>
                  <a:srgbClr val="000000"/>
                </a:solidFill>
                <a:latin typeface="+mj-lt"/>
                <a:cs typeface="Gill Sans" panose="020B0502020104020203" pitchFamily="34" charset="-79"/>
              </a:rPr>
              <a:t>neuroplastyczność</a:t>
            </a:r>
            <a:r>
              <a:rPr lang="pl-PL" sz="1400" dirty="0">
                <a:solidFill>
                  <a:srgbClr val="000000"/>
                </a:solidFill>
                <a:latin typeface="+mj-lt"/>
                <a:cs typeface="Gill Sans" panose="020B0502020104020203" pitchFamily="34" charset="-79"/>
              </a:rPr>
              <a:t>), co stanowi molekularną podstawę uzależnienia. </a:t>
            </a:r>
            <a:endParaRPr lang="pl-PL" altLang="pl-PL" sz="1400" dirty="0"/>
          </a:p>
          <a:p>
            <a:pPr eaLnBrk="1" hangingPunct="1">
              <a:spcBef>
                <a:spcPct val="50000"/>
              </a:spcBef>
              <a:defRPr/>
            </a:pPr>
            <a:r>
              <a:rPr lang="pl-PL" altLang="pl-PL" sz="1400" dirty="0"/>
              <a:t>U osób w stanie miłości romantycznej dochodzi do silnej aktywacji szlaków dopaminergicznych z VTA. Dlatego niektórzy uważają, że miłość jest raczej systemem motywacyjnym niż emocją.</a:t>
            </a:r>
          </a:p>
          <a:p>
            <a:pPr eaLnBrk="1" hangingPunct="1">
              <a:spcBef>
                <a:spcPct val="50000"/>
              </a:spcBef>
              <a:defRPr/>
            </a:pPr>
            <a:r>
              <a:rPr lang="pl-PL" altLang="pl-PL" sz="1400" dirty="0"/>
              <a:t>Platformy mediów społecznościowych są tak zaprojektowane, aby wyzwalać uwalnianie dopaminy. Kiedy otrzymujemy polubienia lub komentarze będące formą społecznej walidacji i spełnienia, aktywuje to układ nagrody, wzmacniając nasze zachowanie. </a:t>
            </a:r>
          </a:p>
        </p:txBody>
      </p:sp>
      <p:sp>
        <p:nvSpPr>
          <p:cNvPr id="33797" name="Rectangle 3">
            <a:extLst>
              <a:ext uri="{FF2B5EF4-FFF2-40B4-BE49-F238E27FC236}">
                <a16:creationId xmlns:a16="http://schemas.microsoft.com/office/drawing/2014/main" id="{20C86B22-86A4-EDDA-9ADB-2FB0C19D1498}"/>
              </a:ext>
            </a:extLst>
          </p:cNvPr>
          <p:cNvSpPr>
            <a:spLocks noChangeArrowheads="1"/>
          </p:cNvSpPr>
          <p:nvPr/>
        </p:nvSpPr>
        <p:spPr bwMode="auto">
          <a:xfrm>
            <a:off x="900113" y="5410200"/>
            <a:ext cx="36004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pl-PL" sz="1600"/>
              <a:t>Obwód układu nagrody w mózgu szczura</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a:extLst>
              <a:ext uri="{FF2B5EF4-FFF2-40B4-BE49-F238E27FC236}">
                <a16:creationId xmlns:a16="http://schemas.microsoft.com/office/drawing/2014/main" id="{30BEF62A-B664-95D5-E47B-F15CD79EA016}"/>
              </a:ext>
            </a:extLst>
          </p:cNvPr>
          <p:cNvSpPr>
            <a:spLocks noGrp="1" noChangeArrowheads="1"/>
          </p:cNvSpPr>
          <p:nvPr>
            <p:ph type="title"/>
          </p:nvPr>
        </p:nvSpPr>
        <p:spPr>
          <a:xfrm>
            <a:off x="1025525" y="314325"/>
            <a:ext cx="7308850" cy="304800"/>
          </a:xfrm>
        </p:spPr>
        <p:txBody>
          <a:bodyPr/>
          <a:lstStyle/>
          <a:p>
            <a:r>
              <a:rPr lang="pl-PL" altLang="pl-PL" sz="2400">
                <a:ea typeface="ＭＳ Ｐゴシック" panose="020B0600070205080204" pitchFamily="34" charset="-128"/>
              </a:rPr>
              <a:t>Odkrycie układ nagrody i wczesne teorie uzależnień</a:t>
            </a:r>
            <a:endParaRPr lang="en-US" altLang="pl-PL" sz="2400">
              <a:ea typeface="ＭＳ Ｐゴシック" panose="020B0600070205080204" pitchFamily="34" charset="-128"/>
            </a:endParaRPr>
          </a:p>
        </p:txBody>
      </p:sp>
      <p:sp>
        <p:nvSpPr>
          <p:cNvPr id="34818" name="Rectangle 3">
            <a:extLst>
              <a:ext uri="{FF2B5EF4-FFF2-40B4-BE49-F238E27FC236}">
                <a16:creationId xmlns:a16="http://schemas.microsoft.com/office/drawing/2014/main" id="{14FC6EE0-4773-961A-E313-EFA0358EE650}"/>
              </a:ext>
            </a:extLst>
          </p:cNvPr>
          <p:cNvSpPr>
            <a:spLocks noChangeArrowheads="1"/>
          </p:cNvSpPr>
          <p:nvPr/>
        </p:nvSpPr>
        <p:spPr bwMode="auto">
          <a:xfrm>
            <a:off x="7848600" y="5715000"/>
            <a:ext cx="685800"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pl-PL" altLang="pl-PL" sz="2400"/>
          </a:p>
        </p:txBody>
      </p:sp>
      <p:sp>
        <p:nvSpPr>
          <p:cNvPr id="34819" name="pole tekstowe 2">
            <a:extLst>
              <a:ext uri="{FF2B5EF4-FFF2-40B4-BE49-F238E27FC236}">
                <a16:creationId xmlns:a16="http://schemas.microsoft.com/office/drawing/2014/main" id="{8CF1726F-628B-9A60-923B-46E6E123BC45}"/>
              </a:ext>
            </a:extLst>
          </p:cNvPr>
          <p:cNvSpPr txBox="1">
            <a:spLocks noChangeArrowheads="1"/>
          </p:cNvSpPr>
          <p:nvPr/>
        </p:nvSpPr>
        <p:spPr bwMode="auto">
          <a:xfrm>
            <a:off x="1331913" y="1052513"/>
            <a:ext cx="626427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buFontTx/>
              <a:buNone/>
            </a:pPr>
            <a:r>
              <a:rPr lang="pl-PL" altLang="pl-PL" sz="1400"/>
              <a:t>Układ nagrody odkryto przez przypadek w 1954 r. Stymulacja prądem poprzez elektrodę wszczepioną przez pomyłkę do komórek szlaku Acc - VTA powodowała uczucie przyjemności. Szczury, które miały możliwość samostymulacji stopniowo uzależniały się, przestawały jeść i umierały.</a:t>
            </a:r>
          </a:p>
        </p:txBody>
      </p:sp>
      <p:sp>
        <p:nvSpPr>
          <p:cNvPr id="34820" name="pole tekstowe 4">
            <a:extLst>
              <a:ext uri="{FF2B5EF4-FFF2-40B4-BE49-F238E27FC236}">
                <a16:creationId xmlns:a16="http://schemas.microsoft.com/office/drawing/2014/main" id="{89706084-EBB4-18E0-599B-57BB235FFEC8}"/>
              </a:ext>
            </a:extLst>
          </p:cNvPr>
          <p:cNvSpPr txBox="1">
            <a:spLocks noChangeArrowheads="1"/>
          </p:cNvSpPr>
          <p:nvPr/>
        </p:nvSpPr>
        <p:spPr bwMode="auto">
          <a:xfrm>
            <a:off x="2555875" y="6021388"/>
            <a:ext cx="457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pl-PL" altLang="pl-PL" sz="1400"/>
              <a:t>https://www.youtube.com/watch?v=aNXhyPj-RsM</a:t>
            </a:r>
          </a:p>
        </p:txBody>
      </p:sp>
      <p:pic>
        <p:nvPicPr>
          <p:cNvPr id="34821" name="Obraz 8">
            <a:hlinkClick r:id="rId2"/>
            <a:extLst>
              <a:ext uri="{FF2B5EF4-FFF2-40B4-BE49-F238E27FC236}">
                <a16:creationId xmlns:a16="http://schemas.microsoft.com/office/drawing/2014/main" id="{D9557CC8-E284-F331-B15D-D3068CA97F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3950" y="2439988"/>
            <a:ext cx="4572000" cy="341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a:extLst>
              <a:ext uri="{FF2B5EF4-FFF2-40B4-BE49-F238E27FC236}">
                <a16:creationId xmlns:a16="http://schemas.microsoft.com/office/drawing/2014/main" id="{FA21E5A5-7869-D71C-1A54-1B575E30DA87}"/>
              </a:ext>
            </a:extLst>
          </p:cNvPr>
          <p:cNvSpPr>
            <a:spLocks noGrp="1" noChangeArrowheads="1"/>
          </p:cNvSpPr>
          <p:nvPr>
            <p:ph type="title"/>
          </p:nvPr>
        </p:nvSpPr>
        <p:spPr>
          <a:xfrm>
            <a:off x="1776413" y="215900"/>
            <a:ext cx="5410200" cy="304800"/>
          </a:xfrm>
        </p:spPr>
        <p:txBody>
          <a:bodyPr/>
          <a:lstStyle/>
          <a:p>
            <a:r>
              <a:rPr lang="pl-PL" altLang="pl-PL" sz="2400">
                <a:ea typeface="ＭＳ Ｐゴシック" panose="020B0600070205080204" pitchFamily="34" charset="-128"/>
              </a:rPr>
              <a:t>Dopamina i uzależnienia </a:t>
            </a:r>
            <a:endParaRPr lang="en-US" altLang="pl-PL" sz="2400">
              <a:ea typeface="ＭＳ Ｐゴシック" panose="020B0600070205080204" pitchFamily="34" charset="-128"/>
            </a:endParaRPr>
          </a:p>
        </p:txBody>
      </p:sp>
      <p:sp>
        <p:nvSpPr>
          <p:cNvPr id="35842" name="Rectangle 3">
            <a:extLst>
              <a:ext uri="{FF2B5EF4-FFF2-40B4-BE49-F238E27FC236}">
                <a16:creationId xmlns:a16="http://schemas.microsoft.com/office/drawing/2014/main" id="{E5C1F49D-364C-3515-DFE2-CA968D3A975D}"/>
              </a:ext>
            </a:extLst>
          </p:cNvPr>
          <p:cNvSpPr>
            <a:spLocks noChangeArrowheads="1"/>
          </p:cNvSpPr>
          <p:nvPr/>
        </p:nvSpPr>
        <p:spPr bwMode="auto">
          <a:xfrm>
            <a:off x="7848600" y="5715000"/>
            <a:ext cx="685800"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pl-PL" altLang="pl-PL" sz="2400"/>
          </a:p>
        </p:txBody>
      </p:sp>
      <p:sp>
        <p:nvSpPr>
          <p:cNvPr id="3" name="pole tekstowe 2">
            <a:extLst>
              <a:ext uri="{FF2B5EF4-FFF2-40B4-BE49-F238E27FC236}">
                <a16:creationId xmlns:a16="http://schemas.microsoft.com/office/drawing/2014/main" id="{1AAAF345-3842-E1B4-054B-956031821EB7}"/>
              </a:ext>
            </a:extLst>
          </p:cNvPr>
          <p:cNvSpPr txBox="1"/>
          <p:nvPr/>
        </p:nvSpPr>
        <p:spPr>
          <a:xfrm>
            <a:off x="1331913" y="1052513"/>
            <a:ext cx="6624637" cy="1385887"/>
          </a:xfrm>
          <a:prstGeom prst="rect">
            <a:avLst/>
          </a:prstGeom>
          <a:noFill/>
        </p:spPr>
        <p:txBody>
          <a:bodyPr>
            <a:spAutoFit/>
          </a:bodyPr>
          <a:lstStyle/>
          <a:p>
            <a:pPr>
              <a:defRPr/>
            </a:pPr>
            <a:r>
              <a:rPr lang="pl-PL" sz="1400" dirty="0">
                <a:solidFill>
                  <a:srgbClr val="000000"/>
                </a:solidFill>
                <a:latin typeface="+mj-lt"/>
                <a:cs typeface="Gill Sans" panose="020B0502020104020203" pitchFamily="34" charset="-79"/>
              </a:rPr>
              <a:t>W eksperymencie Rat Park (1981), szczury miały nieograniczony dostęp do dawek morfiny. Szczury przebywające w izolacji spożywały 19 razy więcej morfiny niż szczury przebywające we wspólnej klatce o dużej powierzchni, zawierającej zabawki, tunele, miejsca do wspólnego przebywania i obiekty do eksploracji. Szczury w ‚parku’ rzadziej spożywały narkotyk, nawet gdy już go spróbowały. Badanie wykazało, że decydującym czynnikiem w uzależnieniu jest izolacja społeczna i otoczenie, a nie sama substancja.</a:t>
            </a:r>
          </a:p>
        </p:txBody>
      </p:sp>
      <p:pic>
        <p:nvPicPr>
          <p:cNvPr id="35844" name="Obraz 5">
            <a:extLst>
              <a:ext uri="{FF2B5EF4-FFF2-40B4-BE49-F238E27FC236}">
                <a16:creationId xmlns:a16="http://schemas.microsoft.com/office/drawing/2014/main" id="{D9744F6B-87A6-6F6E-418A-E3BF39AD53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9675" y="3068638"/>
            <a:ext cx="4184650"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a:extLst>
              <a:ext uri="{FF2B5EF4-FFF2-40B4-BE49-F238E27FC236}">
                <a16:creationId xmlns:a16="http://schemas.microsoft.com/office/drawing/2014/main" id="{3EF9091A-9232-EFBC-3BBC-5FDA46008E7A}"/>
              </a:ext>
            </a:extLst>
          </p:cNvPr>
          <p:cNvSpPr>
            <a:spLocks noGrp="1" noChangeArrowheads="1"/>
          </p:cNvSpPr>
          <p:nvPr>
            <p:ph type="title"/>
          </p:nvPr>
        </p:nvSpPr>
        <p:spPr>
          <a:xfrm>
            <a:off x="1866900" y="152400"/>
            <a:ext cx="5410200" cy="304800"/>
          </a:xfrm>
        </p:spPr>
        <p:txBody>
          <a:bodyPr/>
          <a:lstStyle/>
          <a:p>
            <a:r>
              <a:rPr lang="pl-PL" altLang="pl-PL" sz="2400">
                <a:ea typeface="ＭＳ Ｐゴシック" panose="020B0600070205080204" pitchFamily="34" charset="-128"/>
              </a:rPr>
              <a:t>Dopamina i wynalezienie coca-coli</a:t>
            </a:r>
            <a:endParaRPr lang="en-US" altLang="pl-PL" sz="2400">
              <a:ea typeface="ＭＳ Ｐゴシック" panose="020B0600070205080204" pitchFamily="34" charset="-128"/>
            </a:endParaRPr>
          </a:p>
        </p:txBody>
      </p:sp>
      <p:sp>
        <p:nvSpPr>
          <p:cNvPr id="36866" name="Rectangle 3">
            <a:extLst>
              <a:ext uri="{FF2B5EF4-FFF2-40B4-BE49-F238E27FC236}">
                <a16:creationId xmlns:a16="http://schemas.microsoft.com/office/drawing/2014/main" id="{993AF1C1-F2F9-A830-7FBE-124170922368}"/>
              </a:ext>
            </a:extLst>
          </p:cNvPr>
          <p:cNvSpPr>
            <a:spLocks noChangeArrowheads="1"/>
          </p:cNvSpPr>
          <p:nvPr/>
        </p:nvSpPr>
        <p:spPr bwMode="auto">
          <a:xfrm>
            <a:off x="7848600" y="5715000"/>
            <a:ext cx="685800"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pl-PL" altLang="pl-PL" sz="2400"/>
          </a:p>
        </p:txBody>
      </p:sp>
      <p:sp>
        <p:nvSpPr>
          <p:cNvPr id="36867" name="pole tekstowe 11">
            <a:extLst>
              <a:ext uri="{FF2B5EF4-FFF2-40B4-BE49-F238E27FC236}">
                <a16:creationId xmlns:a16="http://schemas.microsoft.com/office/drawing/2014/main" id="{C320C449-F870-E2E4-AB45-3AF40AB4C4FB}"/>
              </a:ext>
            </a:extLst>
          </p:cNvPr>
          <p:cNvSpPr txBox="1">
            <a:spLocks noChangeArrowheads="1"/>
          </p:cNvSpPr>
          <p:nvPr/>
        </p:nvSpPr>
        <p:spPr bwMode="auto">
          <a:xfrm>
            <a:off x="4287838" y="3286125"/>
            <a:ext cx="476726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pl-PL" altLang="pl-PL" sz="1400"/>
              <a:t>Kokainę otrzymuje się z liści rośliny koki rosnącej w Ameryce Południowej.</a:t>
            </a:r>
            <a:endParaRPr lang="en-US" altLang="pl-PL" sz="1400"/>
          </a:p>
        </p:txBody>
      </p:sp>
      <p:sp>
        <p:nvSpPr>
          <p:cNvPr id="34824" name="pole tekstowe 3">
            <a:extLst>
              <a:ext uri="{FF2B5EF4-FFF2-40B4-BE49-F238E27FC236}">
                <a16:creationId xmlns:a16="http://schemas.microsoft.com/office/drawing/2014/main" id="{DFA2BFAE-BBC6-8538-B77E-32843760FDED}"/>
              </a:ext>
            </a:extLst>
          </p:cNvPr>
          <p:cNvSpPr txBox="1">
            <a:spLocks noChangeArrowheads="1"/>
          </p:cNvSpPr>
          <p:nvPr/>
        </p:nvSpPr>
        <p:spPr bwMode="auto">
          <a:xfrm>
            <a:off x="4287838" y="4229100"/>
            <a:ext cx="4575175" cy="1600200"/>
          </a:xfrm>
          <a:prstGeom prst="rect">
            <a:avLst/>
          </a:prstGeom>
          <a:noFill/>
          <a:ln>
            <a:noFill/>
          </a:ln>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defRPr/>
            </a:pPr>
            <a:r>
              <a:rPr lang="pl-PL" altLang="pl-PL" sz="1400" dirty="0"/>
              <a:t>W 1860 roku francuski chemik stworzył formułę leczniczą opartą na winie Bordeaux i liściach koki. Wino </a:t>
            </a:r>
            <a:r>
              <a:rPr lang="pl-PL" altLang="pl-PL" sz="1400" dirty="0" err="1"/>
              <a:t>Mariani</a:t>
            </a:r>
            <a:r>
              <a:rPr lang="pl-PL" altLang="pl-PL" sz="1400" dirty="0"/>
              <a:t> </a:t>
            </a:r>
            <a:r>
              <a:rPr lang="pl-PL" sz="1400" dirty="0">
                <a:solidFill>
                  <a:srgbClr val="000000"/>
                </a:solidFill>
                <a:latin typeface="+mj-lt"/>
                <a:cs typeface="Gill Sans" panose="020B0502020104020203" pitchFamily="34" charset="-79"/>
              </a:rPr>
              <a:t>stało się ulubionym napojem elit w tym prezydentów, papieży i pisarzy. </a:t>
            </a:r>
            <a:r>
              <a:rPr lang="pl-PL" altLang="pl-PL" sz="1400" dirty="0"/>
              <a:t>Papież Leon pojawił się na plakacie promującym wino i przyznał </a:t>
            </a:r>
            <a:r>
              <a:rPr lang="pl-PL" altLang="pl-PL" sz="1400" dirty="0" err="1"/>
              <a:t>Marianiemu</a:t>
            </a:r>
            <a:r>
              <a:rPr lang="pl-PL" altLang="pl-PL" sz="1400" dirty="0"/>
              <a:t> złoty medal Watykanu za jego stworzenie. </a:t>
            </a:r>
            <a:r>
              <a:rPr lang="pl-PL" sz="1400" dirty="0">
                <a:solidFill>
                  <a:srgbClr val="000000"/>
                </a:solidFill>
                <a:latin typeface="+mj-lt"/>
                <a:cs typeface="Gill Sans" panose="020B0502020104020203" pitchFamily="34" charset="-79"/>
              </a:rPr>
              <a:t>Miał on zawsze wino przy sobie aby „umocnić się w chwilach, gdy modlitwa nie wystarczała”.</a:t>
            </a:r>
          </a:p>
        </p:txBody>
      </p:sp>
      <p:pic>
        <p:nvPicPr>
          <p:cNvPr id="36869" name="Obraz 1">
            <a:extLst>
              <a:ext uri="{FF2B5EF4-FFF2-40B4-BE49-F238E27FC236}">
                <a16:creationId xmlns:a16="http://schemas.microsoft.com/office/drawing/2014/main" id="{A82CC292-1291-2CCF-32D3-A144697447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857375"/>
            <a:ext cx="3133725" cy="397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a:extLst>
              <a:ext uri="{FF2B5EF4-FFF2-40B4-BE49-F238E27FC236}">
                <a16:creationId xmlns:a16="http://schemas.microsoft.com/office/drawing/2014/main" id="{989C7E3F-F4FA-944D-9920-CCC1A9A5A72C}"/>
              </a:ext>
            </a:extLst>
          </p:cNvPr>
          <p:cNvSpPr>
            <a:spLocks noGrp="1" noChangeArrowheads="1"/>
          </p:cNvSpPr>
          <p:nvPr>
            <p:ph type="title"/>
          </p:nvPr>
        </p:nvSpPr>
        <p:spPr>
          <a:xfrm>
            <a:off x="1866900" y="152400"/>
            <a:ext cx="5410200" cy="304800"/>
          </a:xfrm>
        </p:spPr>
        <p:txBody>
          <a:bodyPr/>
          <a:lstStyle/>
          <a:p>
            <a:r>
              <a:rPr lang="pl-PL" altLang="pl-PL" sz="2400">
                <a:ea typeface="ＭＳ Ｐゴシック" panose="020B0600070205080204" pitchFamily="34" charset="-128"/>
              </a:rPr>
              <a:t>Dopamina i wynalezienie coca-coli</a:t>
            </a:r>
            <a:endParaRPr lang="en-US" altLang="pl-PL" sz="2400">
              <a:ea typeface="ＭＳ Ｐゴシック" panose="020B0600070205080204" pitchFamily="34" charset="-128"/>
            </a:endParaRPr>
          </a:p>
        </p:txBody>
      </p:sp>
      <p:sp>
        <p:nvSpPr>
          <p:cNvPr id="38914" name="Rectangle 3">
            <a:extLst>
              <a:ext uri="{FF2B5EF4-FFF2-40B4-BE49-F238E27FC236}">
                <a16:creationId xmlns:a16="http://schemas.microsoft.com/office/drawing/2014/main" id="{C78F6F78-402D-D48F-DF68-3943F56608D7}"/>
              </a:ext>
            </a:extLst>
          </p:cNvPr>
          <p:cNvSpPr>
            <a:spLocks noChangeArrowheads="1"/>
          </p:cNvSpPr>
          <p:nvPr/>
        </p:nvSpPr>
        <p:spPr bwMode="auto">
          <a:xfrm>
            <a:off x="7848600" y="5715000"/>
            <a:ext cx="685800"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pl-PL" altLang="pl-PL" sz="2400"/>
          </a:p>
        </p:txBody>
      </p:sp>
      <p:sp>
        <p:nvSpPr>
          <p:cNvPr id="34824" name="pole tekstowe 3">
            <a:extLst>
              <a:ext uri="{FF2B5EF4-FFF2-40B4-BE49-F238E27FC236}">
                <a16:creationId xmlns:a16="http://schemas.microsoft.com/office/drawing/2014/main" id="{A2976E42-6A9A-5265-B338-65A3D5F31E90}"/>
              </a:ext>
            </a:extLst>
          </p:cNvPr>
          <p:cNvSpPr txBox="1">
            <a:spLocks noChangeArrowheads="1"/>
          </p:cNvSpPr>
          <p:nvPr/>
        </p:nvSpPr>
        <p:spPr bwMode="auto">
          <a:xfrm>
            <a:off x="4856163" y="3284538"/>
            <a:ext cx="3730625" cy="2763837"/>
          </a:xfrm>
          <a:prstGeom prst="rect">
            <a:avLst/>
          </a:prstGeom>
          <a:noFill/>
          <a:ln>
            <a:noFill/>
          </a:ln>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buFontTx/>
              <a:buNone/>
              <a:defRPr/>
            </a:pPr>
            <a:r>
              <a:rPr lang="pl-PL" sz="1400" dirty="0">
                <a:solidFill>
                  <a:srgbClr val="000000"/>
                </a:solidFill>
                <a:latin typeface="+mj-lt"/>
                <a:cs typeface="Gill Sans" panose="020B0502020104020203" pitchFamily="34" charset="-79"/>
              </a:rPr>
              <a:t>Podobna receptura została opracowana w Ameryce przez Johna </a:t>
            </a:r>
            <a:r>
              <a:rPr lang="pl-PL" sz="1400" dirty="0" err="1">
                <a:solidFill>
                  <a:srgbClr val="000000"/>
                </a:solidFill>
                <a:latin typeface="+mj-lt"/>
                <a:cs typeface="Gill Sans" panose="020B0502020104020203" pitchFamily="34" charset="-79"/>
              </a:rPr>
              <a:t>Pembertona</a:t>
            </a:r>
            <a:r>
              <a:rPr lang="pl-PL" sz="1400" dirty="0">
                <a:solidFill>
                  <a:srgbClr val="000000"/>
                </a:solidFill>
                <a:latin typeface="+mj-lt"/>
                <a:cs typeface="Gill Sans" panose="020B0502020104020203" pitchFamily="34" charset="-79"/>
              </a:rPr>
              <a:t>. Receptura dodatkowo zwierała kofeinę z orzechów kola. </a:t>
            </a:r>
          </a:p>
          <a:p>
            <a:pPr>
              <a:buFontTx/>
              <a:buNone/>
              <a:defRPr/>
            </a:pPr>
            <a:br>
              <a:rPr lang="pl-PL" sz="1400" dirty="0">
                <a:solidFill>
                  <a:srgbClr val="000000"/>
                </a:solidFill>
                <a:latin typeface="+mj-lt"/>
                <a:cs typeface="Gill Sans" panose="020B0502020104020203" pitchFamily="34" charset="-79"/>
              </a:rPr>
            </a:br>
            <a:r>
              <a:rPr lang="pl-PL" sz="1400" dirty="0">
                <a:solidFill>
                  <a:srgbClr val="000000"/>
                </a:solidFill>
                <a:latin typeface="+mj-lt"/>
                <a:cs typeface="Gill Sans" panose="020B0502020104020203" pitchFamily="34" charset="-79"/>
              </a:rPr>
              <a:t>Gdy wprowadzono prohibicję, powstała bezalkoholowa wersja gazowana, którą nazwano Coca-Colą (1886). Oryginalna butelka Coca-Coli zawierała 9 mg kokainy (ok 1/5 typowej dawki).</a:t>
            </a:r>
          </a:p>
          <a:p>
            <a:pPr>
              <a:buFontTx/>
              <a:buNone/>
              <a:defRPr/>
            </a:pPr>
            <a:br>
              <a:rPr lang="pl-PL" sz="1400" dirty="0">
                <a:solidFill>
                  <a:srgbClr val="000000"/>
                </a:solidFill>
                <a:latin typeface="+mj-lt"/>
                <a:cs typeface="Gill Sans" panose="020B0502020104020203" pitchFamily="34" charset="-79"/>
              </a:rPr>
            </a:br>
            <a:r>
              <a:rPr lang="pl-PL" sz="1400" dirty="0">
                <a:solidFill>
                  <a:srgbClr val="000000"/>
                </a:solidFill>
                <a:latin typeface="+mj-lt"/>
                <a:cs typeface="Gill Sans" panose="020B0502020104020203" pitchFamily="34" charset="-79"/>
              </a:rPr>
              <a:t>Od roku 1930 nie ma w niej już kokainy. Nie ma już również ekstraktu z orzechów kola. Jedynym psychoaktywnym składnikiem jest kofeina.</a:t>
            </a:r>
          </a:p>
        </p:txBody>
      </p:sp>
      <p:pic>
        <p:nvPicPr>
          <p:cNvPr id="38916" name="Obraz 2">
            <a:extLst>
              <a:ext uri="{FF2B5EF4-FFF2-40B4-BE49-F238E27FC236}">
                <a16:creationId xmlns:a16="http://schemas.microsoft.com/office/drawing/2014/main" id="{736EDF52-03DA-8E43-47FE-87B22DE171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213" y="1409700"/>
            <a:ext cx="3730625" cy="479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a:extLst>
              <a:ext uri="{FF2B5EF4-FFF2-40B4-BE49-F238E27FC236}">
                <a16:creationId xmlns:a16="http://schemas.microsoft.com/office/drawing/2014/main" id="{46872264-1ED7-E437-51B6-9D84604CCA85}"/>
              </a:ext>
            </a:extLst>
          </p:cNvPr>
          <p:cNvSpPr>
            <a:spLocks noGrp="1" noChangeArrowheads="1"/>
          </p:cNvSpPr>
          <p:nvPr>
            <p:ph type="title"/>
          </p:nvPr>
        </p:nvSpPr>
        <p:spPr>
          <a:xfrm>
            <a:off x="1866900" y="152400"/>
            <a:ext cx="5410200" cy="304800"/>
          </a:xfrm>
        </p:spPr>
        <p:txBody>
          <a:bodyPr/>
          <a:lstStyle/>
          <a:p>
            <a:r>
              <a:rPr lang="pl-PL" altLang="pl-PL" sz="1600">
                <a:ea typeface="ＭＳ Ｐゴシック" panose="020B0600070205080204" pitchFamily="34" charset="-128"/>
              </a:rPr>
              <a:t>Acetylocholina</a:t>
            </a:r>
            <a:endParaRPr lang="en-US" altLang="pl-PL" sz="1600">
              <a:ea typeface="ＭＳ Ｐゴシック" panose="020B0600070205080204" pitchFamily="34" charset="-128"/>
            </a:endParaRPr>
          </a:p>
        </p:txBody>
      </p:sp>
      <p:sp>
        <p:nvSpPr>
          <p:cNvPr id="40962" name="Rectangle 3">
            <a:extLst>
              <a:ext uri="{FF2B5EF4-FFF2-40B4-BE49-F238E27FC236}">
                <a16:creationId xmlns:a16="http://schemas.microsoft.com/office/drawing/2014/main" id="{A0C48638-68DF-8746-5E49-9AD5A5CFFD6E}"/>
              </a:ext>
            </a:extLst>
          </p:cNvPr>
          <p:cNvSpPr>
            <a:spLocks noChangeArrowheads="1"/>
          </p:cNvSpPr>
          <p:nvPr/>
        </p:nvSpPr>
        <p:spPr bwMode="auto">
          <a:xfrm>
            <a:off x="7848600" y="5715000"/>
            <a:ext cx="685800"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pl-PL" altLang="pl-PL" sz="2400"/>
          </a:p>
        </p:txBody>
      </p:sp>
      <p:pic>
        <p:nvPicPr>
          <p:cNvPr id="40963" name="Picture 4" descr="C:\Users\Piotr\Students\Bioelektrycznosc\acetylocholine.gif">
            <a:extLst>
              <a:ext uri="{FF2B5EF4-FFF2-40B4-BE49-F238E27FC236}">
                <a16:creationId xmlns:a16="http://schemas.microsoft.com/office/drawing/2014/main" id="{9D90D893-06A3-A57E-FC11-B576B4CE07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09600"/>
            <a:ext cx="3810000" cy="349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Text Box 5">
            <a:extLst>
              <a:ext uri="{FF2B5EF4-FFF2-40B4-BE49-F238E27FC236}">
                <a16:creationId xmlns:a16="http://schemas.microsoft.com/office/drawing/2014/main" id="{BF96BC0E-5134-AB28-90AD-011C614AD5B5}"/>
              </a:ext>
            </a:extLst>
          </p:cNvPr>
          <p:cNvSpPr txBox="1">
            <a:spLocks noChangeArrowheads="1"/>
          </p:cNvSpPr>
          <p:nvPr/>
        </p:nvSpPr>
        <p:spPr bwMode="auto">
          <a:xfrm>
            <a:off x="381000" y="4419600"/>
            <a:ext cx="3505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buFontTx/>
              <a:buNone/>
            </a:pPr>
            <a:r>
              <a:rPr lang="pl-PL" altLang="pl-PL" sz="1200"/>
              <a:t>Rozkład neuronów wydzielających acetylocholinę. Główne szlaki prowadzą z septum do hipokampa, z habenuli, ze zwojów podstawy (jądra ogoniastego (caudate) i skorupy (putamen)). </a:t>
            </a:r>
            <a:endParaRPr lang="en-US" altLang="pl-PL" sz="1200"/>
          </a:p>
        </p:txBody>
      </p:sp>
      <p:sp>
        <p:nvSpPr>
          <p:cNvPr id="40965" name="Text Box 6">
            <a:extLst>
              <a:ext uri="{FF2B5EF4-FFF2-40B4-BE49-F238E27FC236}">
                <a16:creationId xmlns:a16="http://schemas.microsoft.com/office/drawing/2014/main" id="{E01248AB-0BE0-D983-9558-91A0A0F65FDE}"/>
              </a:ext>
            </a:extLst>
          </p:cNvPr>
          <p:cNvSpPr txBox="1">
            <a:spLocks noChangeArrowheads="1"/>
          </p:cNvSpPr>
          <p:nvPr/>
        </p:nvSpPr>
        <p:spPr bwMode="auto">
          <a:xfrm>
            <a:off x="4716463" y="1371600"/>
            <a:ext cx="4427537" cy="42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buFontTx/>
              <a:buNone/>
            </a:pPr>
            <a:r>
              <a:rPr lang="pl-PL" altLang="pl-PL" sz="1600"/>
              <a:t>W układzie mięśnioszkieletowym acetylocholina (ACh) wywołuje skurcz mięśni. </a:t>
            </a:r>
          </a:p>
          <a:p>
            <a:pPr eaLnBrk="1" hangingPunct="1">
              <a:spcBef>
                <a:spcPct val="50000"/>
              </a:spcBef>
              <a:buFontTx/>
              <a:buNone/>
            </a:pPr>
            <a:r>
              <a:rPr lang="pl-PL" altLang="pl-PL" sz="1600"/>
              <a:t>Pełni role w przywspółczulnym autonomicznym układzie nerwowym. W mięśniu sercowym wywołuje spowolnienie rytmu serca.</a:t>
            </a:r>
          </a:p>
          <a:p>
            <a:pPr eaLnBrk="1" hangingPunct="1">
              <a:spcBef>
                <a:spcPct val="50000"/>
              </a:spcBef>
              <a:buFontTx/>
              <a:buNone/>
            </a:pPr>
            <a:r>
              <a:rPr lang="pl-PL" altLang="pl-PL" sz="1600"/>
              <a:t>W mózgu pełni funkcję pobudzającą oraz hamującą.</a:t>
            </a:r>
          </a:p>
          <a:p>
            <a:pPr eaLnBrk="1" hangingPunct="1">
              <a:spcBef>
                <a:spcPct val="50000"/>
              </a:spcBef>
              <a:buFontTx/>
              <a:buNone/>
            </a:pPr>
            <a:r>
              <a:rPr lang="pl-PL" altLang="pl-PL" sz="1600"/>
              <a:t>ACh odgrywa ważną rolę we wzmacnianiu percepcji zmysłowej po przebudzeniu oraz w utrzymywaniu uwagi.</a:t>
            </a:r>
          </a:p>
          <a:p>
            <a:pPr eaLnBrk="1" hangingPunct="1">
              <a:spcBef>
                <a:spcPct val="50000"/>
              </a:spcBef>
              <a:buFontTx/>
              <a:buNone/>
            </a:pPr>
            <a:r>
              <a:rPr lang="pl-PL" altLang="pl-PL" sz="1600"/>
              <a:t>Wykazano, że uszkodzenie układu cholinergicznego (wytwarzającego acetylocholinę) w mózgu jest związane z demencją (chorobą Alzheimera). Leki na Alzheimera zapobiegają rozkładowi acetylocholiny.</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a:extLst>
              <a:ext uri="{FF2B5EF4-FFF2-40B4-BE49-F238E27FC236}">
                <a16:creationId xmlns:a16="http://schemas.microsoft.com/office/drawing/2014/main" id="{EFAA5DD0-4F9A-0CC6-598E-E575C57DEA9F}"/>
              </a:ext>
            </a:extLst>
          </p:cNvPr>
          <p:cNvSpPr>
            <a:spLocks noGrp="1" noChangeArrowheads="1"/>
          </p:cNvSpPr>
          <p:nvPr>
            <p:ph type="title"/>
          </p:nvPr>
        </p:nvSpPr>
        <p:spPr>
          <a:xfrm>
            <a:off x="1866900" y="152400"/>
            <a:ext cx="5410200" cy="304800"/>
          </a:xfrm>
        </p:spPr>
        <p:txBody>
          <a:bodyPr/>
          <a:lstStyle/>
          <a:p>
            <a:r>
              <a:rPr lang="pl-PL" altLang="pl-PL" sz="1600">
                <a:ea typeface="ＭＳ Ｐゴシック" panose="020B0600070205080204" pitchFamily="34" charset="-128"/>
              </a:rPr>
              <a:t>Norepinefryna</a:t>
            </a:r>
            <a:endParaRPr lang="en-US" altLang="pl-PL" sz="1600">
              <a:ea typeface="ＭＳ Ｐゴシック" panose="020B0600070205080204" pitchFamily="34" charset="-128"/>
            </a:endParaRPr>
          </a:p>
        </p:txBody>
      </p:sp>
      <p:sp>
        <p:nvSpPr>
          <p:cNvPr id="41986" name="Rectangle 3">
            <a:extLst>
              <a:ext uri="{FF2B5EF4-FFF2-40B4-BE49-F238E27FC236}">
                <a16:creationId xmlns:a16="http://schemas.microsoft.com/office/drawing/2014/main" id="{72B423DE-F759-45CD-05BB-A25B1416F2A2}"/>
              </a:ext>
            </a:extLst>
          </p:cNvPr>
          <p:cNvSpPr>
            <a:spLocks noChangeArrowheads="1"/>
          </p:cNvSpPr>
          <p:nvPr/>
        </p:nvSpPr>
        <p:spPr bwMode="auto">
          <a:xfrm>
            <a:off x="7848600" y="5715000"/>
            <a:ext cx="685800"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pl-PL" altLang="pl-PL" sz="2400"/>
          </a:p>
        </p:txBody>
      </p:sp>
      <p:pic>
        <p:nvPicPr>
          <p:cNvPr id="41987" name="Picture 4" descr="C:\Users\Piotr\Students\Bioelektrycznosc\Norepinephryne.gif">
            <a:extLst>
              <a:ext uri="{FF2B5EF4-FFF2-40B4-BE49-F238E27FC236}">
                <a16:creationId xmlns:a16="http://schemas.microsoft.com/office/drawing/2014/main" id="{330FFFF4-E5DE-4744-B02C-D18697F04A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8" y="609600"/>
            <a:ext cx="4525962"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Text Box 5">
            <a:extLst>
              <a:ext uri="{FF2B5EF4-FFF2-40B4-BE49-F238E27FC236}">
                <a16:creationId xmlns:a16="http://schemas.microsoft.com/office/drawing/2014/main" id="{55DBA467-A13F-BDD0-B3C4-88AEA2E930F5}"/>
              </a:ext>
            </a:extLst>
          </p:cNvPr>
          <p:cNvSpPr txBox="1">
            <a:spLocks noChangeArrowheads="1"/>
          </p:cNvSpPr>
          <p:nvPr/>
        </p:nvSpPr>
        <p:spPr bwMode="auto">
          <a:xfrm>
            <a:off x="381000" y="4419600"/>
            <a:ext cx="3505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buFontTx/>
              <a:buNone/>
            </a:pPr>
            <a:r>
              <a:rPr lang="pl-PL" altLang="pl-PL" sz="1200"/>
              <a:t>Rozkład neuronów wydzielających norepinefrynę. Rozległe wzorce projekcji sugerują, że  neurony te biorą udział w dostosowaniu globalnej pobudliwości neuronów. </a:t>
            </a:r>
            <a:endParaRPr lang="en-US" altLang="pl-PL" sz="1200"/>
          </a:p>
        </p:txBody>
      </p:sp>
      <p:sp>
        <p:nvSpPr>
          <p:cNvPr id="41989" name="Rectangle 6">
            <a:extLst>
              <a:ext uri="{FF2B5EF4-FFF2-40B4-BE49-F238E27FC236}">
                <a16:creationId xmlns:a16="http://schemas.microsoft.com/office/drawing/2014/main" id="{6A230ED9-A3A2-A7AE-B0C8-BE716D5F8FB4}"/>
              </a:ext>
            </a:extLst>
          </p:cNvPr>
          <p:cNvSpPr>
            <a:spLocks noChangeArrowheads="1"/>
          </p:cNvSpPr>
          <p:nvPr/>
        </p:nvSpPr>
        <p:spPr bwMode="auto">
          <a:xfrm>
            <a:off x="4602163" y="850900"/>
            <a:ext cx="4495800" cy="565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pl-PL" altLang="pl-PL" sz="1600">
                <a:solidFill>
                  <a:schemeClr val="tx2"/>
                </a:solidFill>
              </a:rPr>
              <a:t>Terminy noradrenalina (z łac.) i norepinefryna (z gr.) oznaczają tą sama substancję.</a:t>
            </a:r>
          </a:p>
          <a:p>
            <a:pPr eaLnBrk="1" hangingPunct="1">
              <a:spcBef>
                <a:spcPct val="0"/>
              </a:spcBef>
              <a:buFontTx/>
              <a:buNone/>
            </a:pPr>
            <a:endParaRPr lang="pl-PL" altLang="pl-PL" sz="1600">
              <a:solidFill>
                <a:schemeClr val="tx2"/>
              </a:solidFill>
            </a:endParaRPr>
          </a:p>
          <a:p>
            <a:pPr eaLnBrk="1" hangingPunct="1">
              <a:spcBef>
                <a:spcPct val="0"/>
              </a:spcBef>
              <a:buFontTx/>
              <a:buNone/>
            </a:pPr>
            <a:r>
              <a:rPr lang="pl-PL" altLang="pl-PL" sz="1600">
                <a:solidFill>
                  <a:schemeClr val="tx2"/>
                </a:solidFill>
              </a:rPr>
              <a:t>Norepinefryna (NE) ma działanie neuromodulacyjne, a jej funkcją jest mobilizacja mózgu i ciała do działania. W mózgu norepinefryna zwiększa pobudzenie i czujność, wspomaga  tworzenie i odczytywanie pamięci oraz skupienie uwagi.</a:t>
            </a:r>
          </a:p>
          <a:p>
            <a:pPr eaLnBrk="1" hangingPunct="1">
              <a:spcBef>
                <a:spcPct val="0"/>
              </a:spcBef>
              <a:buFontTx/>
              <a:buNone/>
            </a:pPr>
            <a:endParaRPr lang="pl-PL" altLang="pl-PL" sz="1600">
              <a:solidFill>
                <a:schemeClr val="tx2"/>
              </a:solidFill>
            </a:endParaRPr>
          </a:p>
          <a:p>
            <a:pPr eaLnBrk="1" hangingPunct="1">
              <a:spcBef>
                <a:spcPct val="0"/>
              </a:spcBef>
              <a:buFontTx/>
              <a:buNone/>
            </a:pPr>
            <a:r>
              <a:rPr lang="pl-PL" altLang="pl-PL" sz="1600">
                <a:solidFill>
                  <a:schemeClr val="tx2"/>
                </a:solidFill>
              </a:rPr>
              <a:t>Jest wydzielana przez miejsce sinawe (Locus Ceruleus LC), które wysyła aksony do wszystkich obszarów mózgu. Dzięki temu mogą one kontrolować poziom aktywności leżący u podstaw różnych stanów behawioralnych. </a:t>
            </a:r>
          </a:p>
          <a:p>
            <a:pPr eaLnBrk="1" hangingPunct="1">
              <a:spcBef>
                <a:spcPct val="0"/>
              </a:spcBef>
              <a:buFontTx/>
              <a:buNone/>
            </a:pPr>
            <a:endParaRPr lang="pl-PL" altLang="pl-PL" sz="1600">
              <a:solidFill>
                <a:schemeClr val="tx2"/>
              </a:solidFill>
            </a:endParaRPr>
          </a:p>
          <a:p>
            <a:pPr eaLnBrk="1" hangingPunct="1">
              <a:spcBef>
                <a:spcPct val="0"/>
              </a:spcBef>
              <a:buFontTx/>
              <a:buNone/>
            </a:pPr>
            <a:r>
              <a:rPr lang="pl-PL" altLang="pl-PL" sz="1600">
                <a:solidFill>
                  <a:schemeClr val="tx2"/>
                </a:solidFill>
              </a:rPr>
              <a:t> W mózgu jest odpowiednikiem obwodowego układu autonomicznego - jest wydzielana w odpowiedzi na stres. </a:t>
            </a:r>
          </a:p>
          <a:p>
            <a:pPr eaLnBrk="1" hangingPunct="1">
              <a:spcBef>
                <a:spcPct val="0"/>
              </a:spcBef>
              <a:buFontTx/>
              <a:buNone/>
            </a:pPr>
            <a:endParaRPr lang="pl-PL" altLang="pl-PL" sz="1600">
              <a:solidFill>
                <a:schemeClr val="tx2"/>
              </a:solidFill>
            </a:endParaRPr>
          </a:p>
          <a:p>
            <a:pPr eaLnBrk="1" hangingPunct="1">
              <a:spcBef>
                <a:spcPct val="0"/>
              </a:spcBef>
              <a:buFontTx/>
              <a:buNone/>
            </a:pPr>
            <a:r>
              <a:rPr lang="pl-PL" altLang="pl-PL" sz="1600">
                <a:solidFill>
                  <a:schemeClr val="tx2"/>
                </a:solidFill>
              </a:rPr>
              <a:t>Hormon epinefryna (adrenalina) jest syntetyzowana z norepinefryny i pełni rolę w obwodowym układzie nerwowym (reakcja walcz albo uciekaj).</a:t>
            </a:r>
            <a:endParaRPr lang="en-US" altLang="pl-PL" sz="1600">
              <a:solidFill>
                <a:schemeClr val="tx2"/>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a:extLst>
              <a:ext uri="{FF2B5EF4-FFF2-40B4-BE49-F238E27FC236}">
                <a16:creationId xmlns:a16="http://schemas.microsoft.com/office/drawing/2014/main" id="{8D01355F-418D-E9A8-CFA0-A2806EE17747}"/>
              </a:ext>
            </a:extLst>
          </p:cNvPr>
          <p:cNvSpPr>
            <a:spLocks noGrp="1" noChangeArrowheads="1"/>
          </p:cNvSpPr>
          <p:nvPr>
            <p:ph type="title"/>
          </p:nvPr>
        </p:nvSpPr>
        <p:spPr>
          <a:xfrm>
            <a:off x="1866900" y="152400"/>
            <a:ext cx="5410200" cy="304800"/>
          </a:xfrm>
        </p:spPr>
        <p:txBody>
          <a:bodyPr/>
          <a:lstStyle/>
          <a:p>
            <a:r>
              <a:rPr lang="pl-PL" altLang="pl-PL" sz="2400">
                <a:ea typeface="ＭＳ Ｐゴシック" panose="020B0600070205080204" pitchFamily="34" charset="-128"/>
              </a:rPr>
              <a:t>Serotonina - ‘cząsteczka szczęścia’</a:t>
            </a:r>
            <a:endParaRPr lang="en-US" altLang="pl-PL" sz="2400">
              <a:ea typeface="ＭＳ Ｐゴシック" panose="020B0600070205080204" pitchFamily="34" charset="-128"/>
            </a:endParaRPr>
          </a:p>
        </p:txBody>
      </p:sp>
      <p:sp>
        <p:nvSpPr>
          <p:cNvPr id="43010" name="Rectangle 3">
            <a:extLst>
              <a:ext uri="{FF2B5EF4-FFF2-40B4-BE49-F238E27FC236}">
                <a16:creationId xmlns:a16="http://schemas.microsoft.com/office/drawing/2014/main" id="{A5F69F4D-638F-A6BB-3336-16F2F7879B10}"/>
              </a:ext>
            </a:extLst>
          </p:cNvPr>
          <p:cNvSpPr>
            <a:spLocks noChangeArrowheads="1"/>
          </p:cNvSpPr>
          <p:nvPr/>
        </p:nvSpPr>
        <p:spPr bwMode="auto">
          <a:xfrm>
            <a:off x="7848600" y="5715000"/>
            <a:ext cx="685800"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pl-PL" altLang="pl-PL" sz="2400"/>
          </a:p>
        </p:txBody>
      </p:sp>
      <p:pic>
        <p:nvPicPr>
          <p:cNvPr id="43011" name="Picture 4" descr="C:\Users\Piotr\Students\Bioelektrycznosc\serotonin.gif">
            <a:extLst>
              <a:ext uri="{FF2B5EF4-FFF2-40B4-BE49-F238E27FC236}">
                <a16:creationId xmlns:a16="http://schemas.microsoft.com/office/drawing/2014/main" id="{9A35F841-D7A7-2696-9791-66954CC001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533400"/>
            <a:ext cx="4537075" cy="362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Text Box 5">
            <a:extLst>
              <a:ext uri="{FF2B5EF4-FFF2-40B4-BE49-F238E27FC236}">
                <a16:creationId xmlns:a16="http://schemas.microsoft.com/office/drawing/2014/main" id="{A6F93518-BDE3-832D-7B2D-73E7B5B29E5B}"/>
              </a:ext>
            </a:extLst>
          </p:cNvPr>
          <p:cNvSpPr txBox="1">
            <a:spLocks noChangeArrowheads="1"/>
          </p:cNvSpPr>
          <p:nvPr/>
        </p:nvSpPr>
        <p:spPr bwMode="auto">
          <a:xfrm>
            <a:off x="409575" y="3605213"/>
            <a:ext cx="35052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buFontTx/>
              <a:buNone/>
            </a:pPr>
            <a:r>
              <a:rPr lang="pl-PL" altLang="pl-PL" sz="1200"/>
              <a:t>Rozkład neuronów wydzielających serotoninę</a:t>
            </a:r>
            <a:endParaRPr lang="en-US" altLang="pl-PL" sz="1200"/>
          </a:p>
        </p:txBody>
      </p:sp>
      <p:sp>
        <p:nvSpPr>
          <p:cNvPr id="43013" name="Rectangle 6">
            <a:extLst>
              <a:ext uri="{FF2B5EF4-FFF2-40B4-BE49-F238E27FC236}">
                <a16:creationId xmlns:a16="http://schemas.microsoft.com/office/drawing/2014/main" id="{EA851D9D-EBDA-1809-D952-5E5163260508}"/>
              </a:ext>
            </a:extLst>
          </p:cNvPr>
          <p:cNvSpPr>
            <a:spLocks noChangeArrowheads="1"/>
          </p:cNvSpPr>
          <p:nvPr/>
        </p:nvSpPr>
        <p:spPr bwMode="auto">
          <a:xfrm>
            <a:off x="5076825" y="660400"/>
            <a:ext cx="4067175"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pl-PL" altLang="pl-PL" sz="1600">
                <a:solidFill>
                  <a:schemeClr val="tx2"/>
                </a:solidFill>
              </a:rPr>
              <a:t>Serotonina (5-HT) jest wydzielana przez jadra szwu (Raphe Nuclei), które wysyłają aksony do wielu obszarów mózgu, podobnie jak neurony NE.</a:t>
            </a:r>
          </a:p>
          <a:p>
            <a:pPr eaLnBrk="1" hangingPunct="1">
              <a:spcBef>
                <a:spcPct val="0"/>
              </a:spcBef>
              <a:buFontTx/>
              <a:buNone/>
            </a:pPr>
            <a:endParaRPr lang="pl-PL" altLang="pl-PL" sz="1600">
              <a:solidFill>
                <a:schemeClr val="tx2"/>
              </a:solidFill>
            </a:endParaRPr>
          </a:p>
          <a:p>
            <a:pPr eaLnBrk="1" hangingPunct="1">
              <a:spcBef>
                <a:spcPct val="0"/>
              </a:spcBef>
              <a:buFontTx/>
              <a:buNone/>
            </a:pPr>
            <a:r>
              <a:rPr lang="pl-PL" altLang="pl-PL" sz="1600">
                <a:solidFill>
                  <a:schemeClr val="tx2"/>
                </a:solidFill>
              </a:rPr>
              <a:t>System 5-HT ma szeroki wpływ na pobudzenie, sen, percepcję, emocje i wyższe funkcje poznawcze (pamięć i uczenie się), libido. Zapewnia poczucie równowagi.</a:t>
            </a:r>
          </a:p>
          <a:p>
            <a:pPr eaLnBrk="1" hangingPunct="1">
              <a:spcBef>
                <a:spcPct val="0"/>
              </a:spcBef>
              <a:buFontTx/>
              <a:buNone/>
            </a:pPr>
            <a:endParaRPr lang="pl-PL" altLang="pl-PL" sz="1600">
              <a:solidFill>
                <a:schemeClr val="tx2"/>
              </a:solidFill>
            </a:endParaRPr>
          </a:p>
          <a:p>
            <a:pPr eaLnBrk="1" hangingPunct="1">
              <a:spcBef>
                <a:spcPct val="0"/>
              </a:spcBef>
              <a:buFontTx/>
              <a:buNone/>
            </a:pPr>
            <a:r>
              <a:rPr lang="pl-PL" altLang="pl-PL" sz="1600">
                <a:solidFill>
                  <a:schemeClr val="tx2"/>
                </a:solidFill>
              </a:rPr>
              <a:t>Do niedawna uważano, że niedobór serotoniny odgrywa rolę w depresji. Ostatnio dominuje jednak hipoteza monoaminowa, wg której depresję wywołuje spadek poziomu serotoniny, norepinefryny i/lub dopaminy. </a:t>
            </a:r>
          </a:p>
          <a:p>
            <a:pPr eaLnBrk="1" hangingPunct="1">
              <a:spcBef>
                <a:spcPct val="0"/>
              </a:spcBef>
              <a:buFontTx/>
              <a:buNone/>
            </a:pPr>
            <a:r>
              <a:rPr lang="pl-PL" altLang="pl-PL" sz="1600">
                <a:solidFill>
                  <a:schemeClr val="tx2"/>
                </a:solidFill>
              </a:rPr>
              <a:t>Niektóre leki antydepresyjne hamują wychwyt zwrotny serotoniny, dzięki czemu dłużej pozostaje ona w szczelinie synaptycznej.</a:t>
            </a:r>
          </a:p>
          <a:p>
            <a:pPr eaLnBrk="1" hangingPunct="1">
              <a:spcBef>
                <a:spcPct val="0"/>
              </a:spcBef>
              <a:buFontTx/>
              <a:buNone/>
            </a:pPr>
            <a:endParaRPr lang="pl-PL" altLang="pl-PL" sz="1600">
              <a:solidFill>
                <a:schemeClr val="tx2"/>
              </a:solidFill>
            </a:endParaRPr>
          </a:p>
          <a:p>
            <a:pPr eaLnBrk="1" hangingPunct="1">
              <a:spcBef>
                <a:spcPct val="0"/>
              </a:spcBef>
              <a:buFontTx/>
              <a:buNone/>
            </a:pPr>
            <a:r>
              <a:rPr lang="pl-PL" altLang="pl-PL" sz="1600">
                <a:solidFill>
                  <a:schemeClr val="tx2"/>
                </a:solidFill>
              </a:rPr>
              <a:t>Niski poziom serotoniny jest związany z zaburzeniami snu, lękiem, zaburzeniami odżywiania, ADHD, zaburzeniami obsesyjno-kompulsyjnymi (OCD).</a:t>
            </a:r>
          </a:p>
        </p:txBody>
      </p:sp>
      <p:sp>
        <p:nvSpPr>
          <p:cNvPr id="43014" name="pole tekstowe 1">
            <a:extLst>
              <a:ext uri="{FF2B5EF4-FFF2-40B4-BE49-F238E27FC236}">
                <a16:creationId xmlns:a16="http://schemas.microsoft.com/office/drawing/2014/main" id="{2829B486-F8E0-9B5C-8C3F-45AB77FAB854}"/>
              </a:ext>
            </a:extLst>
          </p:cNvPr>
          <p:cNvSpPr txBox="1">
            <a:spLocks noChangeArrowheads="1"/>
          </p:cNvSpPr>
          <p:nvPr/>
        </p:nvSpPr>
        <p:spPr bwMode="auto">
          <a:xfrm>
            <a:off x="409575" y="4232275"/>
            <a:ext cx="40671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pl-PL" altLang="pl-PL" sz="1600"/>
              <a:t>Osoby we wczesnej, romantycznej fazie związku miały podobny poziom serotoniny jak pacjenci z zaburzeniami obsesyjno-kompulsyjnymi, co przyczynia się do stanu idealizacji.</a:t>
            </a:r>
          </a:p>
        </p:txBody>
      </p:sp>
      <p:pic>
        <p:nvPicPr>
          <p:cNvPr id="43015" name="Obraz 3">
            <a:hlinkClick r:id="rId4"/>
            <a:extLst>
              <a:ext uri="{FF2B5EF4-FFF2-40B4-BE49-F238E27FC236}">
                <a16:creationId xmlns:a16="http://schemas.microsoft.com/office/drawing/2014/main" id="{BA0F6BB0-8832-3194-1538-F2FB6858C6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2275" y="5903913"/>
            <a:ext cx="1557338"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a:extLst>
              <a:ext uri="{FF2B5EF4-FFF2-40B4-BE49-F238E27FC236}">
                <a16:creationId xmlns:a16="http://schemas.microsoft.com/office/drawing/2014/main" id="{A0FD3F90-1AA9-A584-F724-76FA0404AFEE}"/>
              </a:ext>
            </a:extLst>
          </p:cNvPr>
          <p:cNvSpPr>
            <a:spLocks noGrp="1" noChangeArrowheads="1"/>
          </p:cNvSpPr>
          <p:nvPr>
            <p:ph type="title"/>
          </p:nvPr>
        </p:nvSpPr>
        <p:spPr>
          <a:xfrm>
            <a:off x="1908175" y="115888"/>
            <a:ext cx="5410200" cy="304800"/>
          </a:xfrm>
        </p:spPr>
        <p:txBody>
          <a:bodyPr/>
          <a:lstStyle/>
          <a:p>
            <a:r>
              <a:rPr lang="pl-PL" altLang="pl-PL" sz="2400">
                <a:ea typeface="ＭＳ Ｐゴシック" panose="020B0600070205080204" pitchFamily="34" charset="-128"/>
              </a:rPr>
              <a:t>Serotonina i psychodeliki</a:t>
            </a:r>
            <a:endParaRPr lang="en-US" altLang="pl-PL" sz="2400">
              <a:ea typeface="ＭＳ Ｐゴシック" panose="020B0600070205080204" pitchFamily="34" charset="-128"/>
            </a:endParaRPr>
          </a:p>
        </p:txBody>
      </p:sp>
      <p:sp>
        <p:nvSpPr>
          <p:cNvPr id="45058" name="Rectangle 3">
            <a:extLst>
              <a:ext uri="{FF2B5EF4-FFF2-40B4-BE49-F238E27FC236}">
                <a16:creationId xmlns:a16="http://schemas.microsoft.com/office/drawing/2014/main" id="{20ECB905-DD91-A447-CAB6-A8CF28E4ACB2}"/>
              </a:ext>
            </a:extLst>
          </p:cNvPr>
          <p:cNvSpPr>
            <a:spLocks noChangeArrowheads="1"/>
          </p:cNvSpPr>
          <p:nvPr/>
        </p:nvSpPr>
        <p:spPr bwMode="auto">
          <a:xfrm>
            <a:off x="7848600" y="5715000"/>
            <a:ext cx="685800"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pl-PL" altLang="pl-PL" sz="2400"/>
          </a:p>
        </p:txBody>
      </p:sp>
      <p:sp>
        <p:nvSpPr>
          <p:cNvPr id="45059" name="Rectangle 6">
            <a:extLst>
              <a:ext uri="{FF2B5EF4-FFF2-40B4-BE49-F238E27FC236}">
                <a16:creationId xmlns:a16="http://schemas.microsoft.com/office/drawing/2014/main" id="{58F7556D-1F3D-DB8C-998A-E1D686033454}"/>
              </a:ext>
            </a:extLst>
          </p:cNvPr>
          <p:cNvSpPr>
            <a:spLocks noChangeArrowheads="1"/>
          </p:cNvSpPr>
          <p:nvPr/>
        </p:nvSpPr>
        <p:spPr bwMode="auto">
          <a:xfrm>
            <a:off x="5076825" y="5053013"/>
            <a:ext cx="377825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pl-PL" altLang="pl-PL" sz="1600"/>
              <a:t>Psychodeliki np. psilocybina, dimetylotryptamina (DMT wystepująca w ayahuasce) i LSD mają podobna strukturę do serotoniny i działają jako agoniści receptorów serotoninowych. Łączą się z nimi prowadząc do ich aktywacji.</a:t>
            </a:r>
          </a:p>
        </p:txBody>
      </p:sp>
      <p:sp>
        <p:nvSpPr>
          <p:cNvPr id="45060" name="Text Box 9">
            <a:extLst>
              <a:ext uri="{FF2B5EF4-FFF2-40B4-BE49-F238E27FC236}">
                <a16:creationId xmlns:a16="http://schemas.microsoft.com/office/drawing/2014/main" id="{49ED0564-4912-CDD3-DE35-9AC58A681272}"/>
              </a:ext>
            </a:extLst>
          </p:cNvPr>
          <p:cNvSpPr txBox="1">
            <a:spLocks noChangeArrowheads="1"/>
          </p:cNvSpPr>
          <p:nvPr/>
        </p:nvSpPr>
        <p:spPr bwMode="auto">
          <a:xfrm>
            <a:off x="1073150" y="2960688"/>
            <a:ext cx="8350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buFontTx/>
              <a:buNone/>
            </a:pPr>
            <a:r>
              <a:rPr lang="pl-PL" altLang="pl-PL" sz="1200"/>
              <a:t>serotonina</a:t>
            </a:r>
            <a:endParaRPr lang="en-US" altLang="pl-PL" sz="1200"/>
          </a:p>
        </p:txBody>
      </p:sp>
      <p:pic>
        <p:nvPicPr>
          <p:cNvPr id="45061" name="Obraz 1">
            <a:extLst>
              <a:ext uri="{FF2B5EF4-FFF2-40B4-BE49-F238E27FC236}">
                <a16:creationId xmlns:a16="http://schemas.microsoft.com/office/drawing/2014/main" id="{B147366F-9900-5E18-9552-367D22698D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7414"/>
          <a:stretch>
            <a:fillRect/>
          </a:stretch>
        </p:blipFill>
        <p:spPr bwMode="auto">
          <a:xfrm>
            <a:off x="852488" y="666750"/>
            <a:ext cx="3309937" cy="576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a:extLst>
              <a:ext uri="{FF2B5EF4-FFF2-40B4-BE49-F238E27FC236}">
                <a16:creationId xmlns:a16="http://schemas.microsoft.com/office/drawing/2014/main" id="{851ADF6F-6EB8-C960-7A0A-CFC93B1556A9}"/>
              </a:ext>
            </a:extLst>
          </p:cNvPr>
          <p:cNvSpPr>
            <a:spLocks noGrp="1" noChangeArrowheads="1"/>
          </p:cNvSpPr>
          <p:nvPr>
            <p:ph type="title"/>
          </p:nvPr>
        </p:nvSpPr>
        <p:spPr>
          <a:xfrm>
            <a:off x="1908175" y="115888"/>
            <a:ext cx="5410200" cy="304800"/>
          </a:xfrm>
        </p:spPr>
        <p:txBody>
          <a:bodyPr/>
          <a:lstStyle/>
          <a:p>
            <a:r>
              <a:rPr lang="pl-PL" altLang="pl-PL" sz="2400">
                <a:ea typeface="ＭＳ Ｐゴシック" panose="020B0600070205080204" pitchFamily="34" charset="-128"/>
              </a:rPr>
              <a:t>Serotonina i psychodeliki</a:t>
            </a:r>
            <a:endParaRPr lang="en-US" altLang="pl-PL" sz="2400">
              <a:ea typeface="ＭＳ Ｐゴシック" panose="020B0600070205080204" pitchFamily="34" charset="-128"/>
            </a:endParaRPr>
          </a:p>
        </p:txBody>
      </p:sp>
      <p:sp>
        <p:nvSpPr>
          <p:cNvPr id="46082" name="Rectangle 3">
            <a:extLst>
              <a:ext uri="{FF2B5EF4-FFF2-40B4-BE49-F238E27FC236}">
                <a16:creationId xmlns:a16="http://schemas.microsoft.com/office/drawing/2014/main" id="{4B32D3C4-F83C-44D0-90DB-09A29D4B5675}"/>
              </a:ext>
            </a:extLst>
          </p:cNvPr>
          <p:cNvSpPr>
            <a:spLocks noChangeArrowheads="1"/>
          </p:cNvSpPr>
          <p:nvPr/>
        </p:nvSpPr>
        <p:spPr bwMode="auto">
          <a:xfrm>
            <a:off x="7848600" y="5715000"/>
            <a:ext cx="685800"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pl-PL" altLang="pl-PL" sz="2400"/>
          </a:p>
        </p:txBody>
      </p:sp>
      <p:pic>
        <p:nvPicPr>
          <p:cNvPr id="46083" name="Picture 2">
            <a:extLst>
              <a:ext uri="{FF2B5EF4-FFF2-40B4-BE49-F238E27FC236}">
                <a16:creationId xmlns:a16="http://schemas.microsoft.com/office/drawing/2014/main" id="{CE1E23DD-6B32-CA1A-374F-45E6A57840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6100" y="998538"/>
            <a:ext cx="551180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pole tekstowe 12">
            <a:extLst>
              <a:ext uri="{FF2B5EF4-FFF2-40B4-BE49-F238E27FC236}">
                <a16:creationId xmlns:a16="http://schemas.microsoft.com/office/drawing/2014/main" id="{D2965657-510A-D659-8B99-70C6E606D954}"/>
              </a:ext>
            </a:extLst>
          </p:cNvPr>
          <p:cNvSpPr txBox="1">
            <a:spLocks noChangeArrowheads="1"/>
          </p:cNvSpPr>
          <p:nvPr/>
        </p:nvSpPr>
        <p:spPr bwMode="auto">
          <a:xfrm>
            <a:off x="900113" y="4781550"/>
            <a:ext cx="78105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pl-PL" altLang="pl-PL" sz="1600"/>
              <a:t>Psychodeliki wpływają na aktywność w różnych obszarach mózgu powodując m.in. wzrost połączeń funkcjonalnych w obszarach wizualnych i zmniejszoną aktywność w sieci trybu domyślnego (DMN) zaangażowanego w myśli skierowane wewnętrznie („ego”). Sieć DMN jest nadpobudliwa w depresji.</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a:extLst>
              <a:ext uri="{FF2B5EF4-FFF2-40B4-BE49-F238E27FC236}">
                <a16:creationId xmlns:a16="http://schemas.microsoft.com/office/drawing/2014/main" id="{DC2ED8C4-A0B1-218A-C186-83FE72BE14E1}"/>
              </a:ext>
            </a:extLst>
          </p:cNvPr>
          <p:cNvSpPr>
            <a:spLocks noGrp="1" noChangeArrowheads="1"/>
          </p:cNvSpPr>
          <p:nvPr>
            <p:ph type="title"/>
          </p:nvPr>
        </p:nvSpPr>
        <p:spPr>
          <a:xfrm>
            <a:off x="4859338" y="454025"/>
            <a:ext cx="4140200" cy="460375"/>
          </a:xfrm>
        </p:spPr>
        <p:txBody>
          <a:bodyPr/>
          <a:lstStyle/>
          <a:p>
            <a:r>
              <a:rPr lang="en-US" altLang="pl-PL" sz="2400">
                <a:ea typeface="ＭＳ Ｐゴシック" panose="020B0600070205080204" pitchFamily="34" charset="-128"/>
              </a:rPr>
              <a:t>Podwzgórze</a:t>
            </a:r>
          </a:p>
        </p:txBody>
      </p:sp>
      <p:sp>
        <p:nvSpPr>
          <p:cNvPr id="16386" name="Rectangle 3">
            <a:extLst>
              <a:ext uri="{FF2B5EF4-FFF2-40B4-BE49-F238E27FC236}">
                <a16:creationId xmlns:a16="http://schemas.microsoft.com/office/drawing/2014/main" id="{B0E5031D-6FCC-51E6-FAA7-267244D844A7}"/>
              </a:ext>
            </a:extLst>
          </p:cNvPr>
          <p:cNvSpPr>
            <a:spLocks noChangeArrowheads="1"/>
          </p:cNvSpPr>
          <p:nvPr/>
        </p:nvSpPr>
        <p:spPr bwMode="auto">
          <a:xfrm>
            <a:off x="7848600" y="5715000"/>
            <a:ext cx="685800"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pl-PL" altLang="pl-PL" sz="2400"/>
          </a:p>
        </p:txBody>
      </p:sp>
      <p:sp>
        <p:nvSpPr>
          <p:cNvPr id="16387" name="Text Box 4">
            <a:extLst>
              <a:ext uri="{FF2B5EF4-FFF2-40B4-BE49-F238E27FC236}">
                <a16:creationId xmlns:a16="http://schemas.microsoft.com/office/drawing/2014/main" id="{E14E7111-8927-20EB-AC26-7629275ACF51}"/>
              </a:ext>
            </a:extLst>
          </p:cNvPr>
          <p:cNvSpPr txBox="1">
            <a:spLocks noChangeArrowheads="1"/>
          </p:cNvSpPr>
          <p:nvPr/>
        </p:nvSpPr>
        <p:spPr bwMode="auto">
          <a:xfrm>
            <a:off x="5003800" y="3317875"/>
            <a:ext cx="41402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pl-PL" altLang="pl-PL" sz="1600"/>
              <a:t>Podwzgórze jest podkorową strukturą związaną z funkcjami autonomicznymi, hormonalnymi, reakcjami emocjonalnymi i somatycznymi. Jego główną rolą jest utrzymanie środowiska wewnętrznego organizmu w zakresie fizjologicznym (utrzymanie homeostazy). Bierze udział w regulacji głodu, pragnienia, metabolizmu, rytmu dobowego, temperatury ciała, funkcji rozrodczych, zachowaniach rodzicielskich oraz tworzeniu więzi.</a:t>
            </a:r>
          </a:p>
          <a:p>
            <a:pPr eaLnBrk="1" hangingPunct="1">
              <a:spcBef>
                <a:spcPct val="0"/>
              </a:spcBef>
              <a:buFontTx/>
              <a:buNone/>
            </a:pPr>
            <a:r>
              <a:rPr lang="pl-PL" altLang="pl-PL" sz="1600"/>
              <a:t>Kontroluje najważniejszy gruczoł - przysadkę mózgową. Dzieki temu stanowi połączenie pomiędzy układem nerwowym a układem hormonalnym oraz odpornościowym. </a:t>
            </a:r>
            <a:endParaRPr lang="en-US" altLang="pl-PL" sz="1600"/>
          </a:p>
        </p:txBody>
      </p:sp>
      <p:pic>
        <p:nvPicPr>
          <p:cNvPr id="16388" name="Picture 1">
            <a:extLst>
              <a:ext uri="{FF2B5EF4-FFF2-40B4-BE49-F238E27FC236}">
                <a16:creationId xmlns:a16="http://schemas.microsoft.com/office/drawing/2014/main" id="{015DEDFB-CDFF-F603-EF6D-76A20ABCD03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388" y="0"/>
            <a:ext cx="46497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a:extLst>
              <a:ext uri="{FF2B5EF4-FFF2-40B4-BE49-F238E27FC236}">
                <a16:creationId xmlns:a16="http://schemas.microsoft.com/office/drawing/2014/main" id="{8FB5458A-A8D2-89DA-404B-5627AA5F5E2E}"/>
              </a:ext>
            </a:extLst>
          </p:cNvPr>
          <p:cNvSpPr>
            <a:spLocks noGrp="1" noChangeArrowheads="1"/>
          </p:cNvSpPr>
          <p:nvPr>
            <p:ph type="title"/>
          </p:nvPr>
        </p:nvSpPr>
        <p:spPr>
          <a:xfrm>
            <a:off x="1908175" y="115888"/>
            <a:ext cx="5410200" cy="423862"/>
          </a:xfrm>
        </p:spPr>
        <p:txBody>
          <a:bodyPr/>
          <a:lstStyle/>
          <a:p>
            <a:r>
              <a:rPr lang="pl-PL" altLang="pl-PL" sz="2400">
                <a:ea typeface="ＭＳ Ｐゴシック" panose="020B0600070205080204" pitchFamily="34" charset="-128"/>
              </a:rPr>
              <a:t>Leczenie depresji psilocybiną</a:t>
            </a:r>
          </a:p>
        </p:txBody>
      </p:sp>
      <p:sp>
        <p:nvSpPr>
          <p:cNvPr id="47106" name="Rectangle 3">
            <a:extLst>
              <a:ext uri="{FF2B5EF4-FFF2-40B4-BE49-F238E27FC236}">
                <a16:creationId xmlns:a16="http://schemas.microsoft.com/office/drawing/2014/main" id="{55785DF5-F40A-6E47-271F-5AC9EB0456AC}"/>
              </a:ext>
            </a:extLst>
          </p:cNvPr>
          <p:cNvSpPr>
            <a:spLocks noChangeArrowheads="1"/>
          </p:cNvSpPr>
          <p:nvPr/>
        </p:nvSpPr>
        <p:spPr bwMode="auto">
          <a:xfrm>
            <a:off x="7848600" y="5715000"/>
            <a:ext cx="685800"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pl-PL" altLang="pl-PL" sz="2400"/>
          </a:p>
        </p:txBody>
      </p:sp>
      <p:sp>
        <p:nvSpPr>
          <p:cNvPr id="47107" name="Text Box 5">
            <a:extLst>
              <a:ext uri="{FF2B5EF4-FFF2-40B4-BE49-F238E27FC236}">
                <a16:creationId xmlns:a16="http://schemas.microsoft.com/office/drawing/2014/main" id="{395A8A3C-4733-DDE6-0A3C-E3A8119E5F13}"/>
              </a:ext>
            </a:extLst>
          </p:cNvPr>
          <p:cNvSpPr txBox="1">
            <a:spLocks noChangeArrowheads="1"/>
          </p:cNvSpPr>
          <p:nvPr/>
        </p:nvSpPr>
        <p:spPr bwMode="auto">
          <a:xfrm>
            <a:off x="1030288" y="6381750"/>
            <a:ext cx="79343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buFontTx/>
              <a:buNone/>
            </a:pPr>
            <a:r>
              <a:rPr lang="pl-PL" altLang="pl-PL" sz="1200"/>
              <a:t>From: Carhart-Harris et al., Psilocybin with psychological support for treatment-resistant depression: an open-label feasibility study</a:t>
            </a:r>
            <a:r>
              <a:rPr lang="en-US" altLang="pl-PL" sz="1200"/>
              <a:t>. Lancet Psychiatry, 2016.</a:t>
            </a:r>
            <a:endParaRPr lang="pl-PL" altLang="pl-PL" sz="1200"/>
          </a:p>
        </p:txBody>
      </p:sp>
      <p:sp>
        <p:nvSpPr>
          <p:cNvPr id="47108" name="Rectangle 6">
            <a:extLst>
              <a:ext uri="{FF2B5EF4-FFF2-40B4-BE49-F238E27FC236}">
                <a16:creationId xmlns:a16="http://schemas.microsoft.com/office/drawing/2014/main" id="{043A512D-ADFE-371A-8024-C95C2E498031}"/>
              </a:ext>
            </a:extLst>
          </p:cNvPr>
          <p:cNvSpPr>
            <a:spLocks noChangeArrowheads="1"/>
          </p:cNvSpPr>
          <p:nvPr/>
        </p:nvSpPr>
        <p:spPr bwMode="auto">
          <a:xfrm>
            <a:off x="1366838" y="969963"/>
            <a:ext cx="63373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pl-PL" altLang="pl-PL" sz="1600">
                <a:solidFill>
                  <a:schemeClr val="tx2"/>
                </a:solidFill>
              </a:rPr>
              <a:t>Objawy depresyjne zostały znacznie zmniejszone po kuracji psylocybiną (2 dawki, w odstępie 1 tygodnia), a efekt utrzymywał się do 3 miesięcy.</a:t>
            </a:r>
          </a:p>
        </p:txBody>
      </p:sp>
      <p:pic>
        <p:nvPicPr>
          <p:cNvPr id="47109" name="Picture 2" descr="https://beckleyfoundation.org/wp-content/uploads/2017/10/Psilocybin-Depression-Web-Format-2.png">
            <a:extLst>
              <a:ext uri="{FF2B5EF4-FFF2-40B4-BE49-F238E27FC236}">
                <a16:creationId xmlns:a16="http://schemas.microsoft.com/office/drawing/2014/main" id="{434BD080-7BDF-C260-440E-92C5BBEBF9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9038" y="1971675"/>
            <a:ext cx="6659562" cy="397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a:extLst>
              <a:ext uri="{FF2B5EF4-FFF2-40B4-BE49-F238E27FC236}">
                <a16:creationId xmlns:a16="http://schemas.microsoft.com/office/drawing/2014/main" id="{72F8919A-3F29-A60A-3C8C-B86BDD032E5E}"/>
              </a:ext>
            </a:extLst>
          </p:cNvPr>
          <p:cNvSpPr>
            <a:spLocks noGrp="1" noChangeArrowheads="1"/>
          </p:cNvSpPr>
          <p:nvPr>
            <p:ph type="title"/>
          </p:nvPr>
        </p:nvSpPr>
        <p:spPr>
          <a:xfrm>
            <a:off x="1908175" y="115888"/>
            <a:ext cx="5410200" cy="423862"/>
          </a:xfrm>
        </p:spPr>
        <p:txBody>
          <a:bodyPr/>
          <a:lstStyle/>
          <a:p>
            <a:r>
              <a:rPr lang="pl-PL" altLang="pl-PL" sz="2400">
                <a:solidFill>
                  <a:srgbClr val="000000"/>
                </a:solidFill>
                <a:ea typeface="ＭＳ Ｐゴシック" panose="020B0600070205080204" pitchFamily="34" charset="-128"/>
              </a:rPr>
              <a:t>Psychodeliki w terapii uzależnień</a:t>
            </a:r>
          </a:p>
        </p:txBody>
      </p:sp>
      <p:sp>
        <p:nvSpPr>
          <p:cNvPr id="48130" name="Rectangle 3">
            <a:extLst>
              <a:ext uri="{FF2B5EF4-FFF2-40B4-BE49-F238E27FC236}">
                <a16:creationId xmlns:a16="http://schemas.microsoft.com/office/drawing/2014/main" id="{C6B047EE-B49A-B57D-966C-736183402CBA}"/>
              </a:ext>
            </a:extLst>
          </p:cNvPr>
          <p:cNvSpPr>
            <a:spLocks noChangeArrowheads="1"/>
          </p:cNvSpPr>
          <p:nvPr/>
        </p:nvSpPr>
        <p:spPr bwMode="auto">
          <a:xfrm>
            <a:off x="7848600" y="5715000"/>
            <a:ext cx="685800"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pl-PL" altLang="pl-PL" sz="2400"/>
          </a:p>
        </p:txBody>
      </p:sp>
      <p:sp>
        <p:nvSpPr>
          <p:cNvPr id="48131" name="Text Box 5">
            <a:extLst>
              <a:ext uri="{FF2B5EF4-FFF2-40B4-BE49-F238E27FC236}">
                <a16:creationId xmlns:a16="http://schemas.microsoft.com/office/drawing/2014/main" id="{70D2EF96-16A8-47B7-C413-38E0E9F962DC}"/>
              </a:ext>
            </a:extLst>
          </p:cNvPr>
          <p:cNvSpPr txBox="1">
            <a:spLocks noChangeArrowheads="1"/>
          </p:cNvSpPr>
          <p:nvPr/>
        </p:nvSpPr>
        <p:spPr bwMode="auto">
          <a:xfrm>
            <a:off x="827088" y="5972175"/>
            <a:ext cx="79343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buFontTx/>
              <a:buNone/>
            </a:pPr>
            <a:r>
              <a:rPr lang="pl-PL" altLang="pl-PL" sz="1200">
                <a:solidFill>
                  <a:srgbClr val="000000"/>
                </a:solidFill>
                <a:latin typeface="Times"/>
              </a:rPr>
              <a:t>Johnson MW, Garcia-Romeu A, Griffiths RR. Long-term follow-up of psilocybin-facilitated smoking cessation. Am J Drug Alcohol Abuse. 2017</a:t>
            </a:r>
          </a:p>
        </p:txBody>
      </p:sp>
      <p:pic>
        <p:nvPicPr>
          <p:cNvPr id="48132" name="Obraz 1">
            <a:extLst>
              <a:ext uri="{FF2B5EF4-FFF2-40B4-BE49-F238E27FC236}">
                <a16:creationId xmlns:a16="http://schemas.microsoft.com/office/drawing/2014/main" id="{E0326312-B87F-68CD-CFAA-7C5B56C0DE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2250" y="2714625"/>
            <a:ext cx="6159500" cy="322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ole tekstowe 2">
            <a:extLst>
              <a:ext uri="{FF2B5EF4-FFF2-40B4-BE49-F238E27FC236}">
                <a16:creationId xmlns:a16="http://schemas.microsoft.com/office/drawing/2014/main" id="{36F081FE-3537-B552-A1AB-A7DA12FB1D39}"/>
              </a:ext>
            </a:extLst>
          </p:cNvPr>
          <p:cNvSpPr txBox="1"/>
          <p:nvPr/>
        </p:nvSpPr>
        <p:spPr>
          <a:xfrm>
            <a:off x="1422400" y="942975"/>
            <a:ext cx="7112000" cy="1077913"/>
          </a:xfrm>
          <a:prstGeom prst="rect">
            <a:avLst/>
          </a:prstGeom>
          <a:noFill/>
        </p:spPr>
        <p:txBody>
          <a:bodyPr>
            <a:spAutoFit/>
          </a:bodyPr>
          <a:lstStyle/>
          <a:p>
            <a:pPr>
              <a:defRPr/>
            </a:pPr>
            <a:r>
              <a:rPr lang="pl-PL" sz="1600" dirty="0">
                <a:solidFill>
                  <a:srgbClr val="000000"/>
                </a:solidFill>
                <a:latin typeface="+mj-lt"/>
                <a:cs typeface="Gill Sans" panose="020B0502020104020203" pitchFamily="34" charset="-79"/>
              </a:rPr>
              <a:t>15 </a:t>
            </a:r>
            <a:r>
              <a:rPr lang="pl-PL" sz="1600" dirty="0" err="1">
                <a:solidFill>
                  <a:srgbClr val="000000"/>
                </a:solidFill>
                <a:latin typeface="+mj-lt"/>
                <a:cs typeface="Gill Sans" panose="020B0502020104020203" pitchFamily="34" charset="-79"/>
              </a:rPr>
              <a:t>tyg</a:t>
            </a:r>
            <a:r>
              <a:rPr lang="pl-PL" sz="1600" dirty="0">
                <a:solidFill>
                  <a:srgbClr val="000000"/>
                </a:solidFill>
                <a:latin typeface="+mj-lt"/>
                <a:cs typeface="Gill Sans" panose="020B0502020104020203" pitchFamily="34" charset="-79"/>
              </a:rPr>
              <a:t> terapii i 3 dawki psylocybiny powodowały rzucenie palenia u 80% chronicznych palaczy (ok paczka papierosów dziennie).</a:t>
            </a:r>
            <a:br>
              <a:rPr lang="pl-PL" sz="1600" dirty="0">
                <a:solidFill>
                  <a:srgbClr val="000000"/>
                </a:solidFill>
                <a:latin typeface="+mj-lt"/>
                <a:cs typeface="Gill Sans" panose="020B0502020104020203" pitchFamily="34" charset="-79"/>
              </a:rPr>
            </a:br>
            <a:endParaRPr lang="pl-PL" sz="1600" dirty="0">
              <a:solidFill>
                <a:srgbClr val="000000"/>
              </a:solidFill>
              <a:latin typeface="+mj-lt"/>
              <a:cs typeface="Gill Sans" panose="020B0502020104020203" pitchFamily="34" charset="-79"/>
            </a:endParaRPr>
          </a:p>
          <a:p>
            <a:pPr>
              <a:defRPr/>
            </a:pPr>
            <a:r>
              <a:rPr lang="pl-PL" sz="1600" dirty="0">
                <a:solidFill>
                  <a:srgbClr val="000000"/>
                </a:solidFill>
                <a:latin typeface="+mj-lt"/>
                <a:cs typeface="Gill Sans" panose="020B0502020104020203" pitchFamily="34" charset="-79"/>
              </a:rPr>
              <a:t>Po ponad 16 miesiącach 60% palaczy nie wróciło do palenia.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a:extLst>
              <a:ext uri="{FF2B5EF4-FFF2-40B4-BE49-F238E27FC236}">
                <a16:creationId xmlns:a16="http://schemas.microsoft.com/office/drawing/2014/main" id="{7A442BD8-56F9-E166-2A38-E8C2F0B17CAB}"/>
              </a:ext>
            </a:extLst>
          </p:cNvPr>
          <p:cNvSpPr>
            <a:spLocks noGrp="1" noChangeArrowheads="1"/>
          </p:cNvSpPr>
          <p:nvPr>
            <p:ph type="title"/>
          </p:nvPr>
        </p:nvSpPr>
        <p:spPr>
          <a:xfrm>
            <a:off x="1866900" y="152400"/>
            <a:ext cx="5410200" cy="817563"/>
          </a:xfrm>
        </p:spPr>
        <p:txBody>
          <a:bodyPr/>
          <a:lstStyle/>
          <a:p>
            <a:r>
              <a:rPr lang="pl-PL" altLang="pl-PL" sz="2400">
                <a:ea typeface="ＭＳ Ｐゴシック" panose="020B0600070205080204" pitchFamily="34" charset="-128"/>
              </a:rPr>
              <a:t>Transmitery gazowe - tlenek azotu, siarkowodór  i tlenek węgla</a:t>
            </a:r>
            <a:endParaRPr lang="en-US" altLang="pl-PL" sz="2400">
              <a:ea typeface="ＭＳ Ｐゴシック" panose="020B0600070205080204" pitchFamily="34" charset="-128"/>
            </a:endParaRPr>
          </a:p>
        </p:txBody>
      </p:sp>
      <p:sp>
        <p:nvSpPr>
          <p:cNvPr id="49154" name="Rectangle 3">
            <a:extLst>
              <a:ext uri="{FF2B5EF4-FFF2-40B4-BE49-F238E27FC236}">
                <a16:creationId xmlns:a16="http://schemas.microsoft.com/office/drawing/2014/main" id="{C63D684F-CB42-BB16-947F-A8D2D4C1FD5C}"/>
              </a:ext>
            </a:extLst>
          </p:cNvPr>
          <p:cNvSpPr>
            <a:spLocks noChangeArrowheads="1"/>
          </p:cNvSpPr>
          <p:nvPr/>
        </p:nvSpPr>
        <p:spPr bwMode="auto">
          <a:xfrm>
            <a:off x="7848600" y="5715000"/>
            <a:ext cx="685800"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pl-PL" altLang="pl-PL" sz="2400"/>
          </a:p>
        </p:txBody>
      </p:sp>
      <p:pic>
        <p:nvPicPr>
          <p:cNvPr id="49155" name="Picture 4" descr="C:\Users\Piotr\Students\Bioelektrycznosc\Nitric_oxide.gif">
            <a:extLst>
              <a:ext uri="{FF2B5EF4-FFF2-40B4-BE49-F238E27FC236}">
                <a16:creationId xmlns:a16="http://schemas.microsoft.com/office/drawing/2014/main" id="{EC109308-91CE-C3AD-74F7-790CD6A035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4700" y="1285875"/>
            <a:ext cx="5054600" cy="460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6" name="Text Box 5">
            <a:extLst>
              <a:ext uri="{FF2B5EF4-FFF2-40B4-BE49-F238E27FC236}">
                <a16:creationId xmlns:a16="http://schemas.microsoft.com/office/drawing/2014/main" id="{5EB7C579-ACB3-2672-7633-19502278687D}"/>
              </a:ext>
            </a:extLst>
          </p:cNvPr>
          <p:cNvSpPr txBox="1">
            <a:spLocks noChangeArrowheads="1"/>
          </p:cNvSpPr>
          <p:nvPr/>
        </p:nvSpPr>
        <p:spPr bwMode="auto">
          <a:xfrm>
            <a:off x="2057400" y="5857875"/>
            <a:ext cx="5029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buFontTx/>
              <a:buNone/>
            </a:pPr>
            <a:r>
              <a:rPr lang="pl-PL" altLang="pl-PL" sz="1200"/>
              <a:t>Rozkład enzymu syntetyzującego tlenek azotu (nitric oxide synthase NOS). Tlenek azotu jest produkowany w opuszce węchowej i móżdżku. Aktywuje cyklaze guanylową produkując wtórny przekaźnik cGMP, który moduluje własności błony komórkowej.</a:t>
            </a:r>
            <a:endParaRPr lang="en-US" altLang="pl-PL" sz="12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a:extLst>
              <a:ext uri="{FF2B5EF4-FFF2-40B4-BE49-F238E27FC236}">
                <a16:creationId xmlns:a16="http://schemas.microsoft.com/office/drawing/2014/main" id="{28BB3607-D394-BF3C-A636-47EED2824C7C}"/>
              </a:ext>
            </a:extLst>
          </p:cNvPr>
          <p:cNvSpPr>
            <a:spLocks noGrp="1" noChangeArrowheads="1"/>
          </p:cNvSpPr>
          <p:nvPr>
            <p:ph type="title"/>
          </p:nvPr>
        </p:nvSpPr>
        <p:spPr>
          <a:xfrm>
            <a:off x="1866900" y="152400"/>
            <a:ext cx="5410200" cy="304800"/>
          </a:xfrm>
        </p:spPr>
        <p:txBody>
          <a:bodyPr/>
          <a:lstStyle/>
          <a:p>
            <a:r>
              <a:rPr lang="pl-PL" altLang="pl-PL" sz="1600">
                <a:ea typeface="ＭＳ Ｐゴシック" panose="020B0600070205080204" pitchFamily="34" charset="-128"/>
              </a:rPr>
              <a:t>Peptydy - substancja P</a:t>
            </a:r>
            <a:endParaRPr lang="en-US" altLang="pl-PL" sz="1600">
              <a:ea typeface="ＭＳ Ｐゴシック" panose="020B0600070205080204" pitchFamily="34" charset="-128"/>
            </a:endParaRPr>
          </a:p>
        </p:txBody>
      </p:sp>
      <p:sp>
        <p:nvSpPr>
          <p:cNvPr id="50178" name="Rectangle 3">
            <a:extLst>
              <a:ext uri="{FF2B5EF4-FFF2-40B4-BE49-F238E27FC236}">
                <a16:creationId xmlns:a16="http://schemas.microsoft.com/office/drawing/2014/main" id="{7DD2E087-3613-1834-9DB7-622A7DDA0C9E}"/>
              </a:ext>
            </a:extLst>
          </p:cNvPr>
          <p:cNvSpPr>
            <a:spLocks noChangeArrowheads="1"/>
          </p:cNvSpPr>
          <p:nvPr/>
        </p:nvSpPr>
        <p:spPr bwMode="auto">
          <a:xfrm>
            <a:off x="7848600" y="5715000"/>
            <a:ext cx="685800"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pl-PL" altLang="pl-PL" sz="2400"/>
          </a:p>
        </p:txBody>
      </p:sp>
      <p:pic>
        <p:nvPicPr>
          <p:cNvPr id="50179" name="Picture 4" descr="C:\Users\Piotr\Students\Bioelektrycznosc\substance_P.gif">
            <a:extLst>
              <a:ext uri="{FF2B5EF4-FFF2-40B4-BE49-F238E27FC236}">
                <a16:creationId xmlns:a16="http://schemas.microsoft.com/office/drawing/2014/main" id="{58EC8C25-4A0D-A678-E766-0A6D953DDF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600200"/>
            <a:ext cx="4857750" cy="370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0" name="Text Box 5">
            <a:extLst>
              <a:ext uri="{FF2B5EF4-FFF2-40B4-BE49-F238E27FC236}">
                <a16:creationId xmlns:a16="http://schemas.microsoft.com/office/drawing/2014/main" id="{CBC44FB4-BF28-4896-7815-66EEF1078705}"/>
              </a:ext>
            </a:extLst>
          </p:cNvPr>
          <p:cNvSpPr txBox="1">
            <a:spLocks noChangeArrowheads="1"/>
          </p:cNvSpPr>
          <p:nvPr/>
        </p:nvSpPr>
        <p:spPr bwMode="auto">
          <a:xfrm>
            <a:off x="304800" y="5029200"/>
            <a:ext cx="3505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buFontTx/>
              <a:buNone/>
            </a:pPr>
            <a:r>
              <a:rPr lang="pl-PL" altLang="pl-PL" sz="1200"/>
              <a:t>Lokalizacja  neuronów zawierających substancje P</a:t>
            </a:r>
            <a:endParaRPr lang="en-US" altLang="pl-PL" sz="1200"/>
          </a:p>
        </p:txBody>
      </p:sp>
      <p:sp>
        <p:nvSpPr>
          <p:cNvPr id="50181" name="Text Box 6">
            <a:extLst>
              <a:ext uri="{FF2B5EF4-FFF2-40B4-BE49-F238E27FC236}">
                <a16:creationId xmlns:a16="http://schemas.microsoft.com/office/drawing/2014/main" id="{A46D0B96-0514-1171-6092-EC4247837926}"/>
              </a:ext>
            </a:extLst>
          </p:cNvPr>
          <p:cNvSpPr txBox="1">
            <a:spLocks noChangeArrowheads="1"/>
          </p:cNvSpPr>
          <p:nvPr/>
        </p:nvSpPr>
        <p:spPr bwMode="auto">
          <a:xfrm>
            <a:off x="5229225" y="2046288"/>
            <a:ext cx="3833813" cy="427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buFontTx/>
              <a:buNone/>
            </a:pPr>
            <a:r>
              <a:rPr lang="pl-PL" altLang="pl-PL" sz="1600"/>
              <a:t>Substancja P („P” – od powder) jest kluczowym elementem systemu pierwszego reagowania na większość szkodliwych/ekstremalnych bodźców (stresorów). Jest ważnym elementem w odczuwaniu bólu. Uważa się, że funkcja sensoryczna substancji P jest związana z przekazywaniem informacji o bólu do OUN.</a:t>
            </a:r>
          </a:p>
          <a:p>
            <a:pPr eaLnBrk="1" hangingPunct="1">
              <a:spcBef>
                <a:spcPct val="50000"/>
              </a:spcBef>
              <a:buFontTx/>
              <a:buNone/>
            </a:pPr>
            <a:r>
              <a:rPr lang="pl-PL" altLang="pl-PL" sz="1600"/>
              <a:t>Substancja P jest tez związana z regulacją zaburzeń nastroju, lęku, stresu, neurogenezy, rytmu oddechowego, reakcją na neurotoksyny i nudności/wymioty w trakcie chemoterapii.</a:t>
            </a:r>
          </a:p>
          <a:p>
            <a:pPr eaLnBrk="1" hangingPunct="1">
              <a:spcBef>
                <a:spcPct val="50000"/>
              </a:spcBef>
              <a:buFontTx/>
              <a:buNone/>
            </a:pPr>
            <a:r>
              <a:rPr lang="pl-PL" altLang="pl-PL" sz="1600"/>
              <a:t>Można ja traktować jako natychmiastowy system „obrony, stresu, naprawy, przetrwania”.</a:t>
            </a:r>
          </a:p>
        </p:txBody>
      </p:sp>
      <p:sp>
        <p:nvSpPr>
          <p:cNvPr id="50182" name="Text Box 7">
            <a:extLst>
              <a:ext uri="{FF2B5EF4-FFF2-40B4-BE49-F238E27FC236}">
                <a16:creationId xmlns:a16="http://schemas.microsoft.com/office/drawing/2014/main" id="{29A6C24D-1347-5D78-C103-8CBDF38465EE}"/>
              </a:ext>
            </a:extLst>
          </p:cNvPr>
          <p:cNvSpPr txBox="1">
            <a:spLocks noChangeArrowheads="1"/>
          </p:cNvSpPr>
          <p:nvPr/>
        </p:nvSpPr>
        <p:spPr bwMode="auto">
          <a:xfrm>
            <a:off x="533400" y="533400"/>
            <a:ext cx="83058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buFontTx/>
              <a:buNone/>
            </a:pPr>
            <a:r>
              <a:rPr lang="pl-PL" altLang="pl-PL" sz="1600"/>
              <a:t>Peptydy - </a:t>
            </a:r>
            <a:r>
              <a:rPr lang="en-US" altLang="pl-PL" sz="1600"/>
              <a:t>związki organiczne zbudowane z </a:t>
            </a:r>
            <a:r>
              <a:rPr lang="pl-PL" altLang="pl-PL" sz="1600"/>
              <a:t>krótkiego łańcucha </a:t>
            </a:r>
            <a:r>
              <a:rPr lang="en-US" altLang="pl-PL" sz="1600"/>
              <a:t>aminokwasów połączonych </a:t>
            </a:r>
            <a:r>
              <a:rPr lang="pl-PL" altLang="pl-PL" sz="1600"/>
              <a:t>wiązaniem peptydowym. Białka są polipeptydami czyli długimi łańcuchami </a:t>
            </a:r>
            <a:r>
              <a:rPr lang="en-US" altLang="pl-PL" sz="1600"/>
              <a:t>aminokwasów</a:t>
            </a:r>
            <a:r>
              <a:rPr lang="pl-PL" altLang="pl-PL" sz="1600"/>
              <a:t>.</a:t>
            </a:r>
            <a:endParaRPr lang="en-US" altLang="pl-PL" sz="16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a:extLst>
              <a:ext uri="{FF2B5EF4-FFF2-40B4-BE49-F238E27FC236}">
                <a16:creationId xmlns:a16="http://schemas.microsoft.com/office/drawing/2014/main" id="{C08510FD-AE0F-B835-5BFF-B5ABBC65CF1F}"/>
              </a:ext>
            </a:extLst>
          </p:cNvPr>
          <p:cNvSpPr>
            <a:spLocks noGrp="1" noChangeArrowheads="1"/>
          </p:cNvSpPr>
          <p:nvPr>
            <p:ph type="title"/>
          </p:nvPr>
        </p:nvSpPr>
        <p:spPr>
          <a:xfrm>
            <a:off x="1866900" y="152400"/>
            <a:ext cx="5410200" cy="304800"/>
          </a:xfrm>
        </p:spPr>
        <p:txBody>
          <a:bodyPr/>
          <a:lstStyle/>
          <a:p>
            <a:r>
              <a:rPr lang="pl-PL" altLang="pl-PL" sz="1600">
                <a:ea typeface="ＭＳ Ｐゴシック" panose="020B0600070205080204" pitchFamily="34" charset="-128"/>
              </a:rPr>
              <a:t>Peptydy - somatostatyna</a:t>
            </a:r>
            <a:endParaRPr lang="en-US" altLang="pl-PL" sz="1600">
              <a:ea typeface="ＭＳ Ｐゴシック" panose="020B0600070205080204" pitchFamily="34" charset="-128"/>
            </a:endParaRPr>
          </a:p>
        </p:txBody>
      </p:sp>
      <p:sp>
        <p:nvSpPr>
          <p:cNvPr id="51202" name="Rectangle 3">
            <a:extLst>
              <a:ext uri="{FF2B5EF4-FFF2-40B4-BE49-F238E27FC236}">
                <a16:creationId xmlns:a16="http://schemas.microsoft.com/office/drawing/2014/main" id="{BA8D891E-C647-2DB6-59C2-CC98411832A5}"/>
              </a:ext>
            </a:extLst>
          </p:cNvPr>
          <p:cNvSpPr>
            <a:spLocks noChangeArrowheads="1"/>
          </p:cNvSpPr>
          <p:nvPr/>
        </p:nvSpPr>
        <p:spPr bwMode="auto">
          <a:xfrm>
            <a:off x="7848600" y="5715000"/>
            <a:ext cx="685800"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pl-PL" altLang="pl-PL" sz="2400"/>
          </a:p>
        </p:txBody>
      </p:sp>
      <p:pic>
        <p:nvPicPr>
          <p:cNvPr id="51203" name="Picture 4" descr="C:\Users\Piotr\Students\Bioelektrycznosc\somatostatin.gif">
            <a:extLst>
              <a:ext uri="{FF2B5EF4-FFF2-40B4-BE49-F238E27FC236}">
                <a16:creationId xmlns:a16="http://schemas.microsoft.com/office/drawing/2014/main" id="{39DEA532-5E78-945A-6156-E070C9AC65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33400"/>
            <a:ext cx="4789488" cy="358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4" name="Text Box 5">
            <a:extLst>
              <a:ext uri="{FF2B5EF4-FFF2-40B4-BE49-F238E27FC236}">
                <a16:creationId xmlns:a16="http://schemas.microsoft.com/office/drawing/2014/main" id="{56E7FB31-2AF5-3D88-D676-80EDD2E7253D}"/>
              </a:ext>
            </a:extLst>
          </p:cNvPr>
          <p:cNvSpPr txBox="1">
            <a:spLocks noChangeArrowheads="1"/>
          </p:cNvSpPr>
          <p:nvPr/>
        </p:nvSpPr>
        <p:spPr bwMode="auto">
          <a:xfrm>
            <a:off x="457200" y="4114800"/>
            <a:ext cx="3505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buFontTx/>
              <a:buNone/>
            </a:pPr>
            <a:r>
              <a:rPr lang="pl-PL" altLang="pl-PL" sz="1200"/>
              <a:t>Rozkład neuronów zawierających somatostatyne: podwzgórze, ciało migdałowate, kora.</a:t>
            </a:r>
            <a:endParaRPr lang="en-US" altLang="pl-PL" sz="1200"/>
          </a:p>
        </p:txBody>
      </p:sp>
      <p:sp>
        <p:nvSpPr>
          <p:cNvPr id="51205" name="Text Box 6">
            <a:extLst>
              <a:ext uri="{FF2B5EF4-FFF2-40B4-BE49-F238E27FC236}">
                <a16:creationId xmlns:a16="http://schemas.microsoft.com/office/drawing/2014/main" id="{B626284E-526B-9A6B-AD1D-653EFD0B8588}"/>
              </a:ext>
            </a:extLst>
          </p:cNvPr>
          <p:cNvSpPr txBox="1">
            <a:spLocks noChangeArrowheads="1"/>
          </p:cNvSpPr>
          <p:nvPr/>
        </p:nvSpPr>
        <p:spPr bwMode="auto">
          <a:xfrm>
            <a:off x="5046663" y="1293813"/>
            <a:ext cx="3505200"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buFontTx/>
              <a:buNone/>
            </a:pPr>
            <a:r>
              <a:rPr lang="pl-PL" altLang="pl-PL" sz="1600"/>
              <a:t>Somatostatyna hamuje wydzielanie hormonu wzrostu z przysadki. </a:t>
            </a:r>
          </a:p>
          <a:p>
            <a:pPr eaLnBrk="1" hangingPunct="1">
              <a:spcBef>
                <a:spcPct val="50000"/>
              </a:spcBef>
              <a:buFontTx/>
              <a:buNone/>
            </a:pPr>
            <a:r>
              <a:rPr lang="pl-PL" altLang="pl-PL" sz="1600"/>
              <a:t>Wzorzec wydzielania hormonu wzrostu jest dymorficzny płciowo i jest to jeden z powodów, dla których dorosli mężczyźni są więksi niż kobiety.</a:t>
            </a:r>
          </a:p>
        </p:txBody>
      </p:sp>
      <p:pic>
        <p:nvPicPr>
          <p:cNvPr id="51206" name="Picture 7" descr="C:\Users\Piotr\Students\Bioelektrycznosc\Eddie_Carmel.jpg">
            <a:extLst>
              <a:ext uri="{FF2B5EF4-FFF2-40B4-BE49-F238E27FC236}">
                <a16:creationId xmlns:a16="http://schemas.microsoft.com/office/drawing/2014/main" id="{59ED79A1-3538-0DAC-CE0B-756BB1B99D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2275" y="3575050"/>
            <a:ext cx="2574925" cy="267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7" name="Text Box 8">
            <a:extLst>
              <a:ext uri="{FF2B5EF4-FFF2-40B4-BE49-F238E27FC236}">
                <a16:creationId xmlns:a16="http://schemas.microsoft.com/office/drawing/2014/main" id="{78C43F6D-3155-FA55-2773-43F2E80012ED}"/>
              </a:ext>
            </a:extLst>
          </p:cNvPr>
          <p:cNvSpPr txBox="1">
            <a:spLocks noChangeArrowheads="1"/>
          </p:cNvSpPr>
          <p:nvPr/>
        </p:nvSpPr>
        <p:spPr bwMode="auto">
          <a:xfrm>
            <a:off x="5638800" y="6248400"/>
            <a:ext cx="243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buFontTx/>
              <a:buNone/>
            </a:pPr>
            <a:r>
              <a:rPr lang="pl-PL" altLang="pl-PL" sz="1200"/>
              <a:t>Terapie oparte na somatostatynie stosuje się w akromegalii</a:t>
            </a:r>
            <a:endParaRPr lang="en-US" altLang="pl-PL" sz="12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link="rId3"/>
          <a:srcRect/>
          <a:tile tx="0" ty="0" sx="100000" sy="100000" flip="none" algn="tl"/>
        </a:blipFill>
        <a:effectLst/>
      </p:bgPr>
    </p:bg>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9ECC6708-57BA-9094-EEF1-3DED396F38BD}"/>
              </a:ext>
            </a:extLst>
          </p:cNvPr>
          <p:cNvSpPr>
            <a:spLocks noGrp="1" noChangeArrowheads="1"/>
          </p:cNvSpPr>
          <p:nvPr>
            <p:ph type="title"/>
          </p:nvPr>
        </p:nvSpPr>
        <p:spPr>
          <a:xfrm>
            <a:off x="1866900" y="171450"/>
            <a:ext cx="5410200" cy="304800"/>
          </a:xfrm>
        </p:spPr>
        <p:txBody>
          <a:bodyPr/>
          <a:lstStyle/>
          <a:p>
            <a:r>
              <a:rPr lang="pl-PL" altLang="pl-PL" sz="2400">
                <a:ea typeface="ＭＳ Ｐゴシック" panose="020B0600070205080204" pitchFamily="34" charset="-128"/>
              </a:rPr>
              <a:t>Endorfiny</a:t>
            </a:r>
            <a:endParaRPr lang="en-US" altLang="pl-PL" sz="2400">
              <a:ea typeface="ＭＳ Ｐゴシック" panose="020B0600070205080204" pitchFamily="34" charset="-128"/>
            </a:endParaRPr>
          </a:p>
        </p:txBody>
      </p:sp>
      <p:sp>
        <p:nvSpPr>
          <p:cNvPr id="52227" name="Rectangle 3">
            <a:extLst>
              <a:ext uri="{FF2B5EF4-FFF2-40B4-BE49-F238E27FC236}">
                <a16:creationId xmlns:a16="http://schemas.microsoft.com/office/drawing/2014/main" id="{F1FAD798-ACB3-4A4E-C5D0-13B0DAAEE3B9}"/>
              </a:ext>
            </a:extLst>
          </p:cNvPr>
          <p:cNvSpPr>
            <a:spLocks noChangeArrowheads="1"/>
          </p:cNvSpPr>
          <p:nvPr/>
        </p:nvSpPr>
        <p:spPr bwMode="auto">
          <a:xfrm>
            <a:off x="7848600" y="5715000"/>
            <a:ext cx="685800"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pl-PL" altLang="pl-PL" sz="2400"/>
          </a:p>
        </p:txBody>
      </p:sp>
      <p:pic>
        <p:nvPicPr>
          <p:cNvPr id="52228" name="Picture 4" descr="C:\Users\Piotr\Students\Bioelektrycznosc\endorphin.gif">
            <a:extLst>
              <a:ext uri="{FF2B5EF4-FFF2-40B4-BE49-F238E27FC236}">
                <a16:creationId xmlns:a16="http://schemas.microsoft.com/office/drawing/2014/main" id="{E89F2EF3-3741-525B-C3AB-67C0C99F89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238" y="635000"/>
            <a:ext cx="4640262" cy="361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9" name="Text Box 5">
            <a:extLst>
              <a:ext uri="{FF2B5EF4-FFF2-40B4-BE49-F238E27FC236}">
                <a16:creationId xmlns:a16="http://schemas.microsoft.com/office/drawing/2014/main" id="{6ADFDF8A-2FFE-634E-0478-D162D9DF8472}"/>
              </a:ext>
            </a:extLst>
          </p:cNvPr>
          <p:cNvSpPr txBox="1">
            <a:spLocks noChangeArrowheads="1"/>
          </p:cNvSpPr>
          <p:nvPr/>
        </p:nvSpPr>
        <p:spPr bwMode="auto">
          <a:xfrm>
            <a:off x="463550" y="3617913"/>
            <a:ext cx="3505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buFontTx/>
              <a:buNone/>
            </a:pPr>
            <a:r>
              <a:rPr lang="pl-PL" altLang="pl-PL" sz="1200"/>
              <a:t>Komórki produkujące endorfiny znajdują się w przysadce mózgowej  podwzgórzu.</a:t>
            </a:r>
            <a:endParaRPr lang="en-US" altLang="pl-PL" sz="1200"/>
          </a:p>
        </p:txBody>
      </p:sp>
      <p:sp>
        <p:nvSpPr>
          <p:cNvPr id="46086" name="Rectangle 6">
            <a:extLst>
              <a:ext uri="{FF2B5EF4-FFF2-40B4-BE49-F238E27FC236}">
                <a16:creationId xmlns:a16="http://schemas.microsoft.com/office/drawing/2014/main" id="{FC29B434-CF74-8725-D2DB-86EE4BE9342C}"/>
              </a:ext>
            </a:extLst>
          </p:cNvPr>
          <p:cNvSpPr>
            <a:spLocks noChangeArrowheads="1"/>
          </p:cNvSpPr>
          <p:nvPr/>
        </p:nvSpPr>
        <p:spPr bwMode="auto">
          <a:xfrm>
            <a:off x="5145088" y="476250"/>
            <a:ext cx="3810000" cy="5754688"/>
          </a:xfrm>
          <a:prstGeom prst="rect">
            <a:avLst/>
          </a:prstGeom>
          <a:noFill/>
          <a:ln>
            <a:noFill/>
          </a:ln>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defRPr/>
            </a:pPr>
            <a:r>
              <a:rPr lang="pl-PL" altLang="pl-PL" sz="1600" dirty="0"/>
              <a:t>Endorfiny („endogenna morfina”) wytwarzane są przez przysadkę mózgową i podwzgórze podczas wysiłku fizycznego, ekscytacji, bólu, pocałunków i seksu. </a:t>
            </a:r>
          </a:p>
          <a:p>
            <a:pPr eaLnBrk="1" hangingPunct="1">
              <a:spcBef>
                <a:spcPct val="0"/>
              </a:spcBef>
              <a:buFontTx/>
              <a:buNone/>
              <a:defRPr/>
            </a:pPr>
            <a:endParaRPr lang="pl-PL" altLang="pl-PL" sz="1600" dirty="0">
              <a:latin typeface="+mj-lt"/>
            </a:endParaRPr>
          </a:p>
          <a:p>
            <a:pPr eaLnBrk="1" hangingPunct="1">
              <a:spcBef>
                <a:spcPct val="0"/>
              </a:spcBef>
              <a:buFontTx/>
              <a:buNone/>
              <a:defRPr/>
            </a:pPr>
            <a:r>
              <a:rPr lang="pl-PL" sz="1600" dirty="0">
                <a:solidFill>
                  <a:srgbClr val="000000"/>
                </a:solidFill>
                <a:latin typeface="+mj-lt"/>
                <a:cs typeface="Gill Sans" panose="020B0502020104020203" pitchFamily="34" charset="-79"/>
              </a:rPr>
              <a:t>Oprócz blokowania bólu i odczuwania przyjemności, wysoki poziom endorfin może wprowadzić nas w stan euforii.</a:t>
            </a:r>
          </a:p>
          <a:p>
            <a:pPr eaLnBrk="1" hangingPunct="1">
              <a:spcBef>
                <a:spcPct val="0"/>
              </a:spcBef>
              <a:buFontTx/>
              <a:buNone/>
              <a:defRPr/>
            </a:pPr>
            <a:endParaRPr lang="pl-PL" altLang="pl-PL" sz="1600" dirty="0"/>
          </a:p>
          <a:p>
            <a:pPr eaLnBrk="1" hangingPunct="1">
              <a:spcBef>
                <a:spcPct val="0"/>
              </a:spcBef>
              <a:buFontTx/>
              <a:buNone/>
              <a:defRPr/>
            </a:pPr>
            <a:r>
              <a:rPr lang="pl-PL" altLang="pl-PL" sz="1600" dirty="0"/>
              <a:t>Endorfiny działają na receptory opioidowe </a:t>
            </a:r>
            <a:r>
              <a:rPr lang="el-GR" altLang="pl-PL" sz="1600" dirty="0"/>
              <a:t>μ1, </a:t>
            </a:r>
            <a:r>
              <a:rPr lang="pl-PL" altLang="pl-PL" sz="1600" dirty="0"/>
              <a:t>które są presynaptyczne i hamują uwalnianie neuroprzekaźników; poprzez ten mechanizm odhamują szlaki dopaminy, powodując uwalnianie większej ilości dopaminy w układzie nagrody.</a:t>
            </a:r>
          </a:p>
          <a:p>
            <a:pPr eaLnBrk="1" hangingPunct="1">
              <a:spcBef>
                <a:spcPct val="0"/>
              </a:spcBef>
              <a:buFontTx/>
              <a:buNone/>
              <a:defRPr/>
            </a:pPr>
            <a:endParaRPr lang="pl-PL" altLang="pl-PL" sz="1600" dirty="0"/>
          </a:p>
          <a:p>
            <a:pPr eaLnBrk="1" hangingPunct="1">
              <a:spcBef>
                <a:spcPct val="0"/>
              </a:spcBef>
              <a:buFontTx/>
              <a:buNone/>
              <a:defRPr/>
            </a:pPr>
            <a:r>
              <a:rPr lang="pl-PL" altLang="pl-PL" sz="1600" dirty="0" err="1"/>
              <a:t>Opioidy</a:t>
            </a:r>
            <a:r>
              <a:rPr lang="pl-PL" altLang="pl-PL" sz="1600" dirty="0"/>
              <a:t> należą do najstarszych znanych na świecie narkotyków tj. opium (wysuszony sok mleczny z niedojrzałych makówek).</a:t>
            </a:r>
          </a:p>
          <a:p>
            <a:pPr eaLnBrk="1" hangingPunct="1">
              <a:spcBef>
                <a:spcPct val="0"/>
              </a:spcBef>
              <a:buFontTx/>
              <a:buNone/>
              <a:defRPr/>
            </a:pPr>
            <a:endParaRPr lang="pl-PL" altLang="pl-PL" sz="1600" dirty="0"/>
          </a:p>
          <a:p>
            <a:pPr eaLnBrk="1" hangingPunct="1">
              <a:spcBef>
                <a:spcPct val="0"/>
              </a:spcBef>
              <a:buFontTx/>
              <a:buNone/>
              <a:defRPr/>
            </a:pPr>
            <a:r>
              <a:rPr lang="pl-PL" altLang="pl-PL" sz="1600" dirty="0"/>
              <a:t>Morfina jest rafinowana z surowego opium i jest używana do uśmierzania bólu.</a:t>
            </a:r>
          </a:p>
          <a:p>
            <a:pPr eaLnBrk="1" hangingPunct="1">
              <a:spcBef>
                <a:spcPct val="0"/>
              </a:spcBef>
              <a:buFontTx/>
              <a:buNone/>
              <a:defRPr/>
            </a:pPr>
            <a:endParaRPr lang="pl-PL" altLang="pl-PL" sz="1600" dirty="0">
              <a:latin typeface="+mj-lt"/>
            </a:endParaRPr>
          </a:p>
        </p:txBody>
      </p:sp>
      <p:pic>
        <p:nvPicPr>
          <p:cNvPr id="52231" name="Picture 7" descr="C:\Users\Piotr\Students\Bioelektrycznosc\chilli.jpg">
            <a:extLst>
              <a:ext uri="{FF2B5EF4-FFF2-40B4-BE49-F238E27FC236}">
                <a16:creationId xmlns:a16="http://schemas.microsoft.com/office/drawing/2014/main" id="{E8002F64-B211-1926-5A87-FB756D5068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250" y="4849813"/>
            <a:ext cx="1257300" cy="94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2" name="Rectangle 9">
            <a:extLst>
              <a:ext uri="{FF2B5EF4-FFF2-40B4-BE49-F238E27FC236}">
                <a16:creationId xmlns:a16="http://schemas.microsoft.com/office/drawing/2014/main" id="{9BB257AD-4FF0-0987-BB7A-22D7FBA63176}"/>
              </a:ext>
            </a:extLst>
          </p:cNvPr>
          <p:cNvSpPr>
            <a:spLocks noChangeArrowheads="1"/>
          </p:cNvSpPr>
          <p:nvPr/>
        </p:nvSpPr>
        <p:spPr bwMode="auto">
          <a:xfrm>
            <a:off x="3463925" y="3148013"/>
            <a:ext cx="221615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US" altLang="pl-PL" sz="700">
                <a:solidFill>
                  <a:srgbClr val="FFFFFF"/>
                </a:solidFill>
                <a:latin typeface="Arial" panose="020B0604020202020204" pitchFamily="34" charset="0"/>
              </a:rPr>
              <a:t>opiate drugs: opium, heroin, codeine and morphine.</a:t>
            </a:r>
          </a:p>
          <a:p>
            <a:pPr>
              <a:spcBef>
                <a:spcPct val="0"/>
              </a:spcBef>
              <a:buFontTx/>
              <a:buNone/>
            </a:pPr>
            <a:endParaRPr lang="en-US" altLang="pl-PL" sz="2400"/>
          </a:p>
        </p:txBody>
      </p:sp>
      <p:sp>
        <p:nvSpPr>
          <p:cNvPr id="52233" name="Rectangle 10">
            <a:extLst>
              <a:ext uri="{FF2B5EF4-FFF2-40B4-BE49-F238E27FC236}">
                <a16:creationId xmlns:a16="http://schemas.microsoft.com/office/drawing/2014/main" id="{9641A22B-AD06-87C1-7241-BAD6368E8E62}"/>
              </a:ext>
            </a:extLst>
          </p:cNvPr>
          <p:cNvSpPr>
            <a:spLocks noChangeArrowheads="1"/>
          </p:cNvSpPr>
          <p:nvPr/>
        </p:nvSpPr>
        <p:spPr bwMode="auto">
          <a:xfrm>
            <a:off x="3463925" y="3148013"/>
            <a:ext cx="221615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US" altLang="pl-PL" sz="700">
                <a:solidFill>
                  <a:srgbClr val="FFFFFF"/>
                </a:solidFill>
                <a:latin typeface="Arial" panose="020B0604020202020204" pitchFamily="34" charset="0"/>
              </a:rPr>
              <a:t>opiate drugs: opium, heroin, codeine and morphine.</a:t>
            </a:r>
          </a:p>
          <a:p>
            <a:pPr>
              <a:spcBef>
                <a:spcPct val="0"/>
              </a:spcBef>
              <a:buFontTx/>
              <a:buNone/>
            </a:pPr>
            <a:endParaRPr lang="en-US" altLang="pl-PL" sz="2400"/>
          </a:p>
        </p:txBody>
      </p:sp>
      <p:pic>
        <p:nvPicPr>
          <p:cNvPr id="52234" name="Picture 10" descr="7 Dark Chocolate Benefits, and How Much You Should Eat – Cleveland Clinic">
            <a:extLst>
              <a:ext uri="{FF2B5EF4-FFF2-40B4-BE49-F238E27FC236}">
                <a16:creationId xmlns:a16="http://schemas.microsoft.com/office/drawing/2014/main" id="{90C77D80-0426-E0D0-0034-BE61B220376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95475" y="4849813"/>
            <a:ext cx="1374775" cy="94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ole tekstowe 5">
            <a:extLst>
              <a:ext uri="{FF2B5EF4-FFF2-40B4-BE49-F238E27FC236}">
                <a16:creationId xmlns:a16="http://schemas.microsoft.com/office/drawing/2014/main" id="{3D8956D7-18BD-2D92-380C-F8984D370401}"/>
              </a:ext>
            </a:extLst>
          </p:cNvPr>
          <p:cNvSpPr txBox="1"/>
          <p:nvPr/>
        </p:nvSpPr>
        <p:spPr>
          <a:xfrm>
            <a:off x="376238" y="5938838"/>
            <a:ext cx="4572000" cy="461962"/>
          </a:xfrm>
          <a:prstGeom prst="rect">
            <a:avLst/>
          </a:prstGeom>
          <a:noFill/>
        </p:spPr>
        <p:txBody>
          <a:bodyPr>
            <a:spAutoFit/>
          </a:bodyPr>
          <a:lstStyle/>
          <a:p>
            <a:pPr>
              <a:defRPr/>
            </a:pPr>
            <a:r>
              <a:rPr lang="pl-PL" sz="1200" dirty="0">
                <a:solidFill>
                  <a:srgbClr val="000000"/>
                </a:solidFill>
                <a:latin typeface="+mj-lt"/>
                <a:cs typeface="Gill Sans" panose="020B0502020104020203" pitchFamily="34" charset="-79"/>
              </a:rPr>
              <a:t>Wydzielanie endorfin wspomaga czekolada, czerwone wino, pikantne potrawy i śmiech.</a:t>
            </a:r>
          </a:p>
        </p:txBody>
      </p:sp>
      <p:pic>
        <p:nvPicPr>
          <p:cNvPr id="52236" name="Picture 14" descr="Does It Matter What Kind Of Glass You Drink Red Wine Out Of?">
            <a:extLst>
              <a:ext uri="{FF2B5EF4-FFF2-40B4-BE49-F238E27FC236}">
                <a16:creationId xmlns:a16="http://schemas.microsoft.com/office/drawing/2014/main" id="{37170B01-FAB3-B1B6-C5C8-051B89FFD6B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37706"/>
          <a:stretch>
            <a:fillRect/>
          </a:stretch>
        </p:blipFill>
        <p:spPr bwMode="auto">
          <a:xfrm>
            <a:off x="3495675" y="4849813"/>
            <a:ext cx="1042988" cy="94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Obraz 1">
            <a:extLst>
              <a:ext uri="{FF2B5EF4-FFF2-40B4-BE49-F238E27FC236}">
                <a16:creationId xmlns:a16="http://schemas.microsoft.com/office/drawing/2014/main" id="{08719BA4-E5B6-F5CA-4A62-11DC3C2C35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0225" y="2308225"/>
            <a:ext cx="2374900"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4" name="Rectangle 2">
            <a:extLst>
              <a:ext uri="{FF2B5EF4-FFF2-40B4-BE49-F238E27FC236}">
                <a16:creationId xmlns:a16="http://schemas.microsoft.com/office/drawing/2014/main" id="{9811E237-E7AE-949A-2839-6245CE1DAE7A}"/>
              </a:ext>
            </a:extLst>
          </p:cNvPr>
          <p:cNvSpPr>
            <a:spLocks noGrp="1" noChangeArrowheads="1"/>
          </p:cNvSpPr>
          <p:nvPr>
            <p:ph type="title"/>
          </p:nvPr>
        </p:nvSpPr>
        <p:spPr>
          <a:xfrm>
            <a:off x="1866900" y="152400"/>
            <a:ext cx="5410200" cy="304800"/>
          </a:xfrm>
        </p:spPr>
        <p:txBody>
          <a:bodyPr/>
          <a:lstStyle/>
          <a:p>
            <a:r>
              <a:rPr lang="en-US" altLang="pl-PL" sz="1600">
                <a:ea typeface="ＭＳ Ｐゴシック" panose="020B0600070205080204" pitchFamily="34" charset="-128"/>
              </a:rPr>
              <a:t>Interactions between neurotransmitter systems</a:t>
            </a:r>
          </a:p>
        </p:txBody>
      </p:sp>
      <p:sp>
        <p:nvSpPr>
          <p:cNvPr id="54275" name="Rectangle 3">
            <a:extLst>
              <a:ext uri="{FF2B5EF4-FFF2-40B4-BE49-F238E27FC236}">
                <a16:creationId xmlns:a16="http://schemas.microsoft.com/office/drawing/2014/main" id="{6009AD62-A91E-5298-3714-97BD1F432D59}"/>
              </a:ext>
            </a:extLst>
          </p:cNvPr>
          <p:cNvSpPr>
            <a:spLocks noChangeArrowheads="1"/>
          </p:cNvSpPr>
          <p:nvPr/>
        </p:nvSpPr>
        <p:spPr bwMode="auto">
          <a:xfrm>
            <a:off x="7848600" y="5715000"/>
            <a:ext cx="685800"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pl-PL" altLang="pl-PL" sz="2400"/>
          </a:p>
        </p:txBody>
      </p:sp>
      <p:sp>
        <p:nvSpPr>
          <p:cNvPr id="54276" name="Text Box 6">
            <a:extLst>
              <a:ext uri="{FF2B5EF4-FFF2-40B4-BE49-F238E27FC236}">
                <a16:creationId xmlns:a16="http://schemas.microsoft.com/office/drawing/2014/main" id="{2A4F8912-A136-0FC6-AD44-59C0F537B0AB}"/>
              </a:ext>
            </a:extLst>
          </p:cNvPr>
          <p:cNvSpPr txBox="1">
            <a:spLocks noChangeArrowheads="1"/>
          </p:cNvSpPr>
          <p:nvPr/>
        </p:nvSpPr>
        <p:spPr bwMode="auto">
          <a:xfrm>
            <a:off x="5548313" y="827088"/>
            <a:ext cx="3595687"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buFontTx/>
              <a:buNone/>
            </a:pPr>
            <a:r>
              <a:rPr lang="en-GB" altLang="pl-PL" sz="1600"/>
              <a:t>Leki przeciwdepresyjne typu Selective Serotonin Reuptake Inhibitor (SSRI) np. Prozac Podnoszą poziom serotoniny. Dzieki temu:</a:t>
            </a:r>
          </a:p>
          <a:p>
            <a:pPr eaLnBrk="1" hangingPunct="1">
              <a:spcBef>
                <a:spcPct val="50000"/>
              </a:spcBef>
              <a:buFontTx/>
              <a:buNone/>
            </a:pPr>
            <a:r>
              <a:rPr lang="en-GB" altLang="pl-PL" sz="1600"/>
              <a:t>-zwiększają poziom serotoniny</a:t>
            </a:r>
          </a:p>
          <a:p>
            <a:pPr eaLnBrk="1" hangingPunct="1">
              <a:spcBef>
                <a:spcPct val="50000"/>
              </a:spcBef>
              <a:buFontTx/>
              <a:buNone/>
            </a:pPr>
            <a:r>
              <a:rPr lang="en-GB" altLang="pl-PL" sz="1600"/>
              <a:t>-zmniejszają poziom dopaminy</a:t>
            </a:r>
          </a:p>
          <a:p>
            <a:pPr eaLnBrk="1" hangingPunct="1">
              <a:spcBef>
                <a:spcPct val="50000"/>
              </a:spcBef>
              <a:buFontTx/>
              <a:buNone/>
            </a:pPr>
            <a:r>
              <a:rPr lang="en-GB" altLang="pl-PL" sz="1600"/>
              <a:t>- zmniejszają poziom noradrenaliny</a:t>
            </a:r>
          </a:p>
          <a:p>
            <a:pPr eaLnBrk="1" hangingPunct="1">
              <a:spcBef>
                <a:spcPct val="50000"/>
              </a:spcBef>
              <a:buFontTx/>
              <a:buNone/>
            </a:pPr>
            <a:r>
              <a:rPr lang="en-GB" altLang="pl-PL" sz="1600"/>
              <a:t>Efekty:</a:t>
            </a:r>
          </a:p>
          <a:p>
            <a:pPr eaLnBrk="1" hangingPunct="1">
              <a:spcBef>
                <a:spcPct val="50000"/>
              </a:spcBef>
              <a:buFontTx/>
              <a:buNone/>
            </a:pPr>
            <a:r>
              <a:rPr lang="en-GB" altLang="pl-PL" sz="1600"/>
              <a:t>Zmniejszone libido</a:t>
            </a:r>
          </a:p>
          <a:p>
            <a:pPr eaLnBrk="1" hangingPunct="1">
              <a:spcBef>
                <a:spcPct val="50000"/>
              </a:spcBef>
              <a:buFontTx/>
              <a:buNone/>
            </a:pPr>
            <a:r>
              <a:rPr lang="en-GB" altLang="pl-PL" sz="1600"/>
              <a:t>Spłycone emocje (w tym stan euforii zwiazany z zakochaniem)</a:t>
            </a:r>
          </a:p>
          <a:p>
            <a:pPr eaLnBrk="1" hangingPunct="1">
              <a:spcBef>
                <a:spcPct val="50000"/>
              </a:spcBef>
              <a:buFontTx/>
              <a:buNone/>
            </a:pPr>
            <a:r>
              <a:rPr lang="en-GB" altLang="pl-PL" sz="1600"/>
              <a:t>Osłabienie obsesyjnego myślenia (główny składnik zakochania)</a:t>
            </a:r>
          </a:p>
          <a:p>
            <a:pPr eaLnBrk="1" hangingPunct="1">
              <a:spcBef>
                <a:spcPct val="50000"/>
              </a:spcBef>
              <a:buFontTx/>
              <a:buNone/>
            </a:pPr>
            <a:r>
              <a:rPr lang="en-GB" altLang="pl-PL" sz="1600"/>
              <a:t>Wniosek:</a:t>
            </a:r>
          </a:p>
          <a:p>
            <a:pPr eaLnBrk="1" hangingPunct="1">
              <a:spcBef>
                <a:spcPct val="50000"/>
              </a:spcBef>
              <a:buFontTx/>
              <a:buNone/>
            </a:pPr>
            <a:r>
              <a:rPr lang="en-GB" altLang="pl-PL" sz="1600"/>
              <a:t>SSRI mogą zmniejszać depresję, ale mogą również hamować ewolucyjne mechanizmy zakochiwania się i doboru partnera. Należy ich używać świadomie.</a:t>
            </a:r>
          </a:p>
        </p:txBody>
      </p:sp>
      <p:sp>
        <p:nvSpPr>
          <p:cNvPr id="54277" name="Rectangle 1">
            <a:extLst>
              <a:ext uri="{FF2B5EF4-FFF2-40B4-BE49-F238E27FC236}">
                <a16:creationId xmlns:a16="http://schemas.microsoft.com/office/drawing/2014/main" id="{C2E9F49D-7D43-6003-2A8E-88FAB3734D7F}"/>
              </a:ext>
            </a:extLst>
          </p:cNvPr>
          <p:cNvSpPr>
            <a:spLocks noChangeArrowheads="1"/>
          </p:cNvSpPr>
          <p:nvPr/>
        </p:nvSpPr>
        <p:spPr bwMode="auto">
          <a:xfrm>
            <a:off x="250825" y="6165850"/>
            <a:ext cx="42735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buFontTx/>
              <a:buNone/>
            </a:pPr>
            <a:r>
              <a:rPr lang="pl-PL" altLang="pl-PL" sz="1200"/>
              <a:t>H. Fisher,  Anatomia miłości - nowe spojrzenie, Rebis, 2017</a:t>
            </a:r>
            <a:r>
              <a:rPr lang="pl-PL" altLang="pl-PL"/>
              <a:t> </a:t>
            </a:r>
          </a:p>
        </p:txBody>
      </p:sp>
      <p:sp>
        <p:nvSpPr>
          <p:cNvPr id="54278" name="pole tekstowe 3">
            <a:extLst>
              <a:ext uri="{FF2B5EF4-FFF2-40B4-BE49-F238E27FC236}">
                <a16:creationId xmlns:a16="http://schemas.microsoft.com/office/drawing/2014/main" id="{04A1733E-1445-559E-15A2-4815394FAC6F}"/>
              </a:ext>
            </a:extLst>
          </p:cNvPr>
          <p:cNvSpPr txBox="1">
            <a:spLocks noChangeArrowheads="1"/>
          </p:cNvSpPr>
          <p:nvPr/>
        </p:nvSpPr>
        <p:spPr bwMode="auto">
          <a:xfrm>
            <a:off x="250825" y="996950"/>
            <a:ext cx="2952750" cy="521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nSpc>
                <a:spcPct val="150000"/>
              </a:lnSpc>
              <a:spcBef>
                <a:spcPct val="0"/>
              </a:spcBef>
              <a:buFontTx/>
              <a:buNone/>
            </a:pPr>
            <a:r>
              <a:rPr lang="en-GB" altLang="pl-PL" sz="1600"/>
              <a:t>W stanie miłości romantycznej :</a:t>
            </a:r>
          </a:p>
          <a:p>
            <a:pPr>
              <a:lnSpc>
                <a:spcPct val="150000"/>
              </a:lnSpc>
              <a:spcBef>
                <a:spcPct val="0"/>
              </a:spcBef>
              <a:buFontTx/>
              <a:buNone/>
            </a:pPr>
            <a:r>
              <a:rPr lang="en-GB" altLang="pl-PL" sz="1600"/>
              <a:t>-wysoki poziom dopaminy</a:t>
            </a:r>
          </a:p>
          <a:p>
            <a:pPr>
              <a:lnSpc>
                <a:spcPct val="150000"/>
              </a:lnSpc>
              <a:spcBef>
                <a:spcPct val="0"/>
              </a:spcBef>
              <a:buFontTx/>
              <a:buNone/>
            </a:pPr>
            <a:r>
              <a:rPr lang="en-GB" altLang="pl-PL" sz="1600"/>
              <a:t>-wysoki poziom noradrenaliny</a:t>
            </a:r>
          </a:p>
          <a:p>
            <a:pPr>
              <a:lnSpc>
                <a:spcPct val="150000"/>
              </a:lnSpc>
              <a:spcBef>
                <a:spcPct val="0"/>
              </a:spcBef>
              <a:buFontTx/>
              <a:buNone/>
            </a:pPr>
            <a:r>
              <a:rPr lang="en-GB" altLang="pl-PL" sz="1600"/>
              <a:t>-niski poziom serotoniny</a:t>
            </a:r>
          </a:p>
          <a:p>
            <a:pPr>
              <a:lnSpc>
                <a:spcPct val="150000"/>
              </a:lnSpc>
              <a:spcBef>
                <a:spcPct val="0"/>
              </a:spcBef>
              <a:buFontTx/>
              <a:buNone/>
            </a:pPr>
            <a:endParaRPr lang="en-GB" altLang="pl-PL" sz="1600"/>
          </a:p>
          <a:p>
            <a:pPr>
              <a:lnSpc>
                <a:spcPct val="150000"/>
              </a:lnSpc>
              <a:spcBef>
                <a:spcPct val="0"/>
              </a:spcBef>
              <a:buFontTx/>
              <a:buNone/>
            </a:pPr>
            <a:r>
              <a:rPr lang="en-GB" altLang="pl-PL" sz="1600"/>
              <a:t>Efekty:</a:t>
            </a:r>
          </a:p>
          <a:p>
            <a:pPr>
              <a:lnSpc>
                <a:spcPct val="150000"/>
              </a:lnSpc>
              <a:spcBef>
                <a:spcPct val="0"/>
              </a:spcBef>
              <a:buFontTx/>
              <a:buNone/>
            </a:pPr>
            <a:r>
              <a:rPr lang="en-GB" altLang="pl-PL" sz="1600"/>
              <a:t>Zwiększona energia</a:t>
            </a:r>
          </a:p>
          <a:p>
            <a:pPr>
              <a:lnSpc>
                <a:spcPct val="150000"/>
              </a:lnSpc>
              <a:spcBef>
                <a:spcPct val="0"/>
              </a:spcBef>
              <a:buFontTx/>
              <a:buNone/>
            </a:pPr>
            <a:r>
              <a:rPr lang="en-GB" altLang="pl-PL" sz="1600"/>
              <a:t>Skupiona uwaga</a:t>
            </a:r>
          </a:p>
          <a:p>
            <a:pPr>
              <a:lnSpc>
                <a:spcPct val="150000"/>
              </a:lnSpc>
              <a:spcBef>
                <a:spcPct val="0"/>
              </a:spcBef>
              <a:buFontTx/>
              <a:buNone/>
            </a:pPr>
            <a:r>
              <a:rPr lang="en-GB" altLang="pl-PL" sz="1600"/>
              <a:t>Obsesyjne myślenie</a:t>
            </a:r>
          </a:p>
          <a:p>
            <a:pPr>
              <a:lnSpc>
                <a:spcPct val="150000"/>
              </a:lnSpc>
              <a:spcBef>
                <a:spcPct val="0"/>
              </a:spcBef>
              <a:buFontTx/>
              <a:buNone/>
            </a:pPr>
            <a:r>
              <a:rPr lang="en-GB" altLang="pl-PL" sz="1600"/>
              <a:t>Motywacja</a:t>
            </a:r>
          </a:p>
          <a:p>
            <a:pPr>
              <a:lnSpc>
                <a:spcPct val="150000"/>
              </a:lnSpc>
              <a:spcBef>
                <a:spcPct val="0"/>
              </a:spcBef>
              <a:buFontTx/>
              <a:buNone/>
            </a:pPr>
            <a:r>
              <a:rPr lang="en-GB" altLang="pl-PL" sz="1600"/>
              <a:t>Podniecenie (wahania nastroju)</a:t>
            </a:r>
          </a:p>
          <a:p>
            <a:pPr>
              <a:lnSpc>
                <a:spcPct val="150000"/>
              </a:lnSpc>
              <a:spcBef>
                <a:spcPct val="0"/>
              </a:spcBef>
              <a:buFontTx/>
              <a:buNone/>
            </a:pPr>
            <a:r>
              <a:rPr lang="en-GB" altLang="pl-PL" sz="1600"/>
              <a:t>Podwyższony poziom testosteronu (zarówno u mężczyzn jak i u kobiet)</a:t>
            </a:r>
          </a:p>
        </p:txBody>
      </p:sp>
    </p:spTree>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7" name="Rectangle 2">
            <a:extLst>
              <a:ext uri="{FF2B5EF4-FFF2-40B4-BE49-F238E27FC236}">
                <a16:creationId xmlns:a16="http://schemas.microsoft.com/office/drawing/2014/main" id="{25A3EB26-0118-1455-4BF9-A8400996B3B0}"/>
              </a:ext>
            </a:extLst>
          </p:cNvPr>
          <p:cNvSpPr>
            <a:spLocks noGrp="1" noChangeArrowheads="1"/>
          </p:cNvSpPr>
          <p:nvPr>
            <p:ph type="title"/>
          </p:nvPr>
        </p:nvSpPr>
        <p:spPr>
          <a:xfrm>
            <a:off x="1866900" y="152400"/>
            <a:ext cx="5410200" cy="304800"/>
          </a:xfrm>
        </p:spPr>
        <p:txBody>
          <a:bodyPr/>
          <a:lstStyle/>
          <a:p>
            <a:r>
              <a:rPr lang="pl-PL" altLang="pl-PL" sz="1600">
                <a:ea typeface="ＭＳ Ｐゴシック" panose="020B0600070205080204" pitchFamily="34" charset="-128"/>
              </a:rPr>
              <a:t>Enkefaliny</a:t>
            </a:r>
          </a:p>
        </p:txBody>
      </p:sp>
      <p:sp>
        <p:nvSpPr>
          <p:cNvPr id="55298" name="Rectangle 3">
            <a:extLst>
              <a:ext uri="{FF2B5EF4-FFF2-40B4-BE49-F238E27FC236}">
                <a16:creationId xmlns:a16="http://schemas.microsoft.com/office/drawing/2014/main" id="{F513AF8E-883F-043E-4663-716E45D77E45}"/>
              </a:ext>
            </a:extLst>
          </p:cNvPr>
          <p:cNvSpPr>
            <a:spLocks noChangeArrowheads="1"/>
          </p:cNvSpPr>
          <p:nvPr/>
        </p:nvSpPr>
        <p:spPr bwMode="auto">
          <a:xfrm>
            <a:off x="7848600" y="5715000"/>
            <a:ext cx="685800"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pl-PL" altLang="pl-PL" sz="2400"/>
          </a:p>
        </p:txBody>
      </p:sp>
      <p:pic>
        <p:nvPicPr>
          <p:cNvPr id="55299" name="Picture 4" descr="C:\Users\Piotr\Students\Bioelektrycznosc\enkephalin.gif">
            <a:extLst>
              <a:ext uri="{FF2B5EF4-FFF2-40B4-BE49-F238E27FC236}">
                <a16:creationId xmlns:a16="http://schemas.microsoft.com/office/drawing/2014/main" id="{6D35B6AD-8A52-37AE-7E30-1D031DEE82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990600"/>
            <a:ext cx="4686300"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0" name="Text Box 5">
            <a:extLst>
              <a:ext uri="{FF2B5EF4-FFF2-40B4-BE49-F238E27FC236}">
                <a16:creationId xmlns:a16="http://schemas.microsoft.com/office/drawing/2014/main" id="{A968EF10-EBAD-41FA-1F22-F6BA83A7877C}"/>
              </a:ext>
            </a:extLst>
          </p:cNvPr>
          <p:cNvSpPr txBox="1">
            <a:spLocks noChangeArrowheads="1"/>
          </p:cNvSpPr>
          <p:nvPr/>
        </p:nvSpPr>
        <p:spPr bwMode="auto">
          <a:xfrm>
            <a:off x="457200" y="4114800"/>
            <a:ext cx="3505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buFontTx/>
              <a:buNone/>
            </a:pPr>
            <a:r>
              <a:rPr lang="pl-PL" altLang="pl-PL" sz="1200"/>
              <a:t>Neurony zawierające enkefaliny są rozprzestrzenione i są najczęściej interneuronami. W ten sposób modulują procesy lokalnych obwodach (np. sygnały bólu w rogu grzbietowym rdzenia kręgowego. </a:t>
            </a:r>
            <a:endParaRPr lang="en-US" altLang="pl-PL" sz="1200"/>
          </a:p>
        </p:txBody>
      </p:sp>
      <p:sp>
        <p:nvSpPr>
          <p:cNvPr id="55301" name="Text Box 6">
            <a:extLst>
              <a:ext uri="{FF2B5EF4-FFF2-40B4-BE49-F238E27FC236}">
                <a16:creationId xmlns:a16="http://schemas.microsoft.com/office/drawing/2014/main" id="{2113CABC-CAE2-1686-0E3E-321D43BE2E45}"/>
              </a:ext>
            </a:extLst>
          </p:cNvPr>
          <p:cNvSpPr txBox="1">
            <a:spLocks noChangeArrowheads="1"/>
          </p:cNvSpPr>
          <p:nvPr/>
        </p:nvSpPr>
        <p:spPr bwMode="auto">
          <a:xfrm>
            <a:off x="5257800" y="1524000"/>
            <a:ext cx="3581400"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buFontTx/>
              <a:buNone/>
            </a:pPr>
            <a:r>
              <a:rPr lang="pl-PL" altLang="pl-PL" sz="1600"/>
              <a:t>Enkefaliny (odkryte razem z endorfinami w roku 1975) są krótszym niż endorfiny łańcuchem peptydowym i występują również poza centralnym układem nerwowym. Zasadnicza rola polega na regulacji wrażeń bólu.</a:t>
            </a:r>
            <a:endParaRPr lang="en-US" altLang="pl-PL" sz="1600"/>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a:extLst>
              <a:ext uri="{FF2B5EF4-FFF2-40B4-BE49-F238E27FC236}">
                <a16:creationId xmlns:a16="http://schemas.microsoft.com/office/drawing/2014/main" id="{C3D04717-D137-A432-CCB9-341C736D74B7}"/>
              </a:ext>
            </a:extLst>
          </p:cNvPr>
          <p:cNvSpPr>
            <a:spLocks noGrp="1" noChangeArrowheads="1"/>
          </p:cNvSpPr>
          <p:nvPr>
            <p:ph type="title"/>
          </p:nvPr>
        </p:nvSpPr>
        <p:spPr>
          <a:xfrm>
            <a:off x="1617663" y="198438"/>
            <a:ext cx="5907087" cy="307975"/>
          </a:xfrm>
        </p:spPr>
        <p:txBody>
          <a:bodyPr/>
          <a:lstStyle/>
          <a:p>
            <a:r>
              <a:rPr lang="en-US" altLang="pl-PL" sz="2400">
                <a:ea typeface="ＭＳ Ｐゴシック" panose="020B0600070205080204" pitchFamily="34" charset="-128"/>
              </a:rPr>
              <a:t>Autonomiczny układ nerwowy</a:t>
            </a:r>
          </a:p>
        </p:txBody>
      </p:sp>
      <p:sp>
        <p:nvSpPr>
          <p:cNvPr id="17410" name="Rectangle 3">
            <a:extLst>
              <a:ext uri="{FF2B5EF4-FFF2-40B4-BE49-F238E27FC236}">
                <a16:creationId xmlns:a16="http://schemas.microsoft.com/office/drawing/2014/main" id="{30DE8843-2CCC-060F-5868-045E108FC285}"/>
              </a:ext>
            </a:extLst>
          </p:cNvPr>
          <p:cNvSpPr>
            <a:spLocks noChangeArrowheads="1"/>
          </p:cNvSpPr>
          <p:nvPr/>
        </p:nvSpPr>
        <p:spPr bwMode="auto">
          <a:xfrm>
            <a:off x="7848600" y="5715000"/>
            <a:ext cx="685800"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pl-PL" altLang="pl-PL" sz="2400"/>
          </a:p>
        </p:txBody>
      </p:sp>
      <p:sp>
        <p:nvSpPr>
          <p:cNvPr id="17411" name="Text Box 4">
            <a:extLst>
              <a:ext uri="{FF2B5EF4-FFF2-40B4-BE49-F238E27FC236}">
                <a16:creationId xmlns:a16="http://schemas.microsoft.com/office/drawing/2014/main" id="{BD0C3293-2C2B-3206-946A-C848ADAFE013}"/>
              </a:ext>
            </a:extLst>
          </p:cNvPr>
          <p:cNvSpPr txBox="1">
            <a:spLocks noChangeArrowheads="1"/>
          </p:cNvSpPr>
          <p:nvPr/>
        </p:nvSpPr>
        <p:spPr bwMode="auto">
          <a:xfrm>
            <a:off x="5980113" y="2060575"/>
            <a:ext cx="3090862" cy="440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pl-PL" altLang="pl-PL" sz="1400"/>
              <a:t>Połączenia układu współczulnego  (po lewej) i przywspółczulnego (po prawej) z narządami docelowymi. Większość narządów (ale nie wszystkie) otrzymuje sygnały wejściowe z obu systemów, które mają działanie przeciwne. Neurony przywspółczulne uwalniają acetylocholinę, a neurony współczulne wydzielają norepinefrynę do narządów docelowych.</a:t>
            </a:r>
          </a:p>
          <a:p>
            <a:pPr eaLnBrk="1" hangingPunct="1">
              <a:spcBef>
                <a:spcPct val="0"/>
              </a:spcBef>
              <a:buFontTx/>
              <a:buNone/>
            </a:pPr>
            <a:r>
              <a:rPr lang="en-US" altLang="pl-PL" sz="1400"/>
              <a:t>CeG, celiac ganglion; CG, ciliary ganglion; D, pupillary dilator; IMG, inferior mesenteric ganglion; LG, lacrimal gland; OG, optic ganglion; PaG, parotid gland; PG, pterygopalatine ganglion; S, pupillary sphincter; SaG, submandibular and sublingual salivary glands; SCG, superior cervical ganglion; SG, submandibular ganglion; SMG, superior mesenteric ganglion. </a:t>
            </a:r>
            <a:endParaRPr lang="pl-PL" altLang="pl-PL" sz="1400"/>
          </a:p>
        </p:txBody>
      </p:sp>
      <p:pic>
        <p:nvPicPr>
          <p:cNvPr id="17412" name="Picture 3" descr="autonomic.jpg">
            <a:extLst>
              <a:ext uri="{FF2B5EF4-FFF2-40B4-BE49-F238E27FC236}">
                <a16:creationId xmlns:a16="http://schemas.microsoft.com/office/drawing/2014/main" id="{BB70329E-C65A-1F59-CF2F-3B3D443C7BF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5650" y="620713"/>
            <a:ext cx="5002213" cy="623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TextBox 1">
            <a:extLst>
              <a:ext uri="{FF2B5EF4-FFF2-40B4-BE49-F238E27FC236}">
                <a16:creationId xmlns:a16="http://schemas.microsoft.com/office/drawing/2014/main" id="{8C4E6F4F-47BF-2AC6-5DEE-8920A9B85D36}"/>
              </a:ext>
            </a:extLst>
          </p:cNvPr>
          <p:cNvSpPr txBox="1">
            <a:spLocks noChangeArrowheads="1"/>
          </p:cNvSpPr>
          <p:nvPr/>
        </p:nvSpPr>
        <p:spPr bwMode="auto">
          <a:xfrm>
            <a:off x="484188" y="908050"/>
            <a:ext cx="11334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pl-PL" sz="1400"/>
              <a:t>Współczulny</a:t>
            </a:r>
          </a:p>
        </p:txBody>
      </p:sp>
      <p:sp>
        <p:nvSpPr>
          <p:cNvPr id="17414" name="TextBox 6">
            <a:extLst>
              <a:ext uri="{FF2B5EF4-FFF2-40B4-BE49-F238E27FC236}">
                <a16:creationId xmlns:a16="http://schemas.microsoft.com/office/drawing/2014/main" id="{6AFA22C9-65A8-E75F-0FE1-1167C670BCFF}"/>
              </a:ext>
            </a:extLst>
          </p:cNvPr>
          <p:cNvSpPr txBox="1">
            <a:spLocks noChangeArrowheads="1"/>
          </p:cNvSpPr>
          <p:nvPr/>
        </p:nvSpPr>
        <p:spPr bwMode="auto">
          <a:xfrm>
            <a:off x="5046663" y="908050"/>
            <a:ext cx="1422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pl-PL" sz="1400"/>
              <a:t>Przywspólczulny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a:extLst>
              <a:ext uri="{FF2B5EF4-FFF2-40B4-BE49-F238E27FC236}">
                <a16:creationId xmlns:a16="http://schemas.microsoft.com/office/drawing/2014/main" id="{F807796F-1AF0-15A3-260A-000B1E763D41}"/>
              </a:ext>
            </a:extLst>
          </p:cNvPr>
          <p:cNvSpPr>
            <a:spLocks noGrp="1" noChangeArrowheads="1"/>
          </p:cNvSpPr>
          <p:nvPr>
            <p:ph type="title"/>
          </p:nvPr>
        </p:nvSpPr>
        <p:spPr>
          <a:xfrm>
            <a:off x="1354138" y="207963"/>
            <a:ext cx="6435725" cy="334962"/>
          </a:xfrm>
        </p:spPr>
        <p:txBody>
          <a:bodyPr/>
          <a:lstStyle/>
          <a:p>
            <a:r>
              <a:rPr lang="en-US" altLang="pl-PL" sz="2400">
                <a:ea typeface="ＭＳ Ｐゴシック" panose="020B0600070205080204" pitchFamily="34" charset="-128"/>
              </a:rPr>
              <a:t>Efekty działania układu autonomicznego</a:t>
            </a:r>
          </a:p>
        </p:txBody>
      </p:sp>
      <p:sp>
        <p:nvSpPr>
          <p:cNvPr id="18434" name="Rectangle 3">
            <a:extLst>
              <a:ext uri="{FF2B5EF4-FFF2-40B4-BE49-F238E27FC236}">
                <a16:creationId xmlns:a16="http://schemas.microsoft.com/office/drawing/2014/main" id="{E27BADA9-190B-6345-F3FB-BD31797A9D30}"/>
              </a:ext>
            </a:extLst>
          </p:cNvPr>
          <p:cNvSpPr>
            <a:spLocks noChangeArrowheads="1"/>
          </p:cNvSpPr>
          <p:nvPr/>
        </p:nvSpPr>
        <p:spPr bwMode="auto">
          <a:xfrm>
            <a:off x="7848600" y="5715000"/>
            <a:ext cx="685800"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pl-PL" altLang="pl-PL" sz="2400"/>
          </a:p>
        </p:txBody>
      </p:sp>
      <p:sp>
        <p:nvSpPr>
          <p:cNvPr id="18435" name="Text Box 4">
            <a:extLst>
              <a:ext uri="{FF2B5EF4-FFF2-40B4-BE49-F238E27FC236}">
                <a16:creationId xmlns:a16="http://schemas.microsoft.com/office/drawing/2014/main" id="{92DE94C8-0AD9-E323-A125-A152292EC94E}"/>
              </a:ext>
            </a:extLst>
          </p:cNvPr>
          <p:cNvSpPr txBox="1">
            <a:spLocks noChangeArrowheads="1"/>
          </p:cNvSpPr>
          <p:nvPr/>
        </p:nvSpPr>
        <p:spPr bwMode="auto">
          <a:xfrm>
            <a:off x="5657850" y="1668463"/>
            <a:ext cx="3446463"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pl-PL" altLang="pl-PL" sz="1400" dirty="0"/>
              <a:t>Układ współczulny przygotowuje człowieka do sytuacji, w których trzeba wydatkować energię np. w sytuacji zagrożenia („walcz lub uciekaj”). Aktywacja włókien współczulnych zwiększa częstość akcji serca, zmniejsza perystaltykę i kieruje krew z jelita do mięśni szkieletowych.</a:t>
            </a:r>
          </a:p>
          <a:p>
            <a:pPr eaLnBrk="1" hangingPunct="1">
              <a:spcBef>
                <a:spcPct val="0"/>
              </a:spcBef>
              <a:buFontTx/>
              <a:buNone/>
            </a:pPr>
            <a:endParaRPr lang="pl-PL" altLang="pl-PL" sz="1400" dirty="0"/>
          </a:p>
          <a:p>
            <a:pPr eaLnBrk="1" hangingPunct="1">
              <a:spcBef>
                <a:spcPct val="0"/>
              </a:spcBef>
              <a:buFontTx/>
              <a:buNone/>
            </a:pPr>
            <a:r>
              <a:rPr lang="pl-PL" altLang="pl-PL" sz="1400" dirty="0"/>
              <a:t>Układ przywspółczulny służy zachowaniu  energii, gdy ciało jest w spoczynku („odpoczywaj i traw”). Aktywacja nerwów przywspółczulnych powoduje zmniejszenie akcji serca i ciśnienia krwi, zwiększoną perystaltykę jelit i wydzielanie śliny, a także zwężenie źrenic.</a:t>
            </a:r>
          </a:p>
          <a:p>
            <a:pPr eaLnBrk="1" hangingPunct="1">
              <a:spcBef>
                <a:spcPct val="0"/>
              </a:spcBef>
              <a:buFontTx/>
              <a:buNone/>
            </a:pPr>
            <a:endParaRPr lang="pl-PL" altLang="pl-PL" sz="1400" dirty="0"/>
          </a:p>
          <a:p>
            <a:pPr eaLnBrk="1" hangingPunct="1">
              <a:spcBef>
                <a:spcPct val="0"/>
              </a:spcBef>
              <a:buFontTx/>
              <a:buNone/>
            </a:pPr>
            <a:r>
              <a:rPr lang="pl-PL" altLang="pl-PL" sz="1400" dirty="0"/>
              <a:t>Układy te dwa współdziałają w zakresie męskich funkcji seksualnych, erekcja jest kontrolowana przez układ przywspółczulny, a ejakulacja - przez włókna współczulne.</a:t>
            </a:r>
          </a:p>
        </p:txBody>
      </p:sp>
      <p:pic>
        <p:nvPicPr>
          <p:cNvPr id="18436" name="Obraz 1">
            <a:extLst>
              <a:ext uri="{FF2B5EF4-FFF2-40B4-BE49-F238E27FC236}">
                <a16:creationId xmlns:a16="http://schemas.microsoft.com/office/drawing/2014/main" id="{81582410-F927-4BF8-0BF2-0E8D0FCC29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8" y="798513"/>
            <a:ext cx="5643562" cy="527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pole tekstowe 2">
            <a:extLst>
              <a:ext uri="{FF2B5EF4-FFF2-40B4-BE49-F238E27FC236}">
                <a16:creationId xmlns:a16="http://schemas.microsoft.com/office/drawing/2014/main" id="{BBDFEDC7-B856-9C4B-0A1E-728DAA4F6A18}"/>
              </a:ext>
            </a:extLst>
          </p:cNvPr>
          <p:cNvSpPr txBox="1">
            <a:spLocks noChangeArrowheads="1"/>
          </p:cNvSpPr>
          <p:nvPr/>
        </p:nvSpPr>
        <p:spPr bwMode="auto">
          <a:xfrm>
            <a:off x="1908175" y="6000750"/>
            <a:ext cx="13652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pl-PL" altLang="pl-PL" sz="800">
                <a:latin typeface="Arial" panose="020B0604020202020204" pitchFamily="34" charset="0"/>
                <a:cs typeface="Arial" panose="020B0604020202020204" pitchFamily="34" charset="0"/>
              </a:rPr>
              <a:t>noradrenaliny i adrenaliny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a:extLst>
              <a:ext uri="{FF2B5EF4-FFF2-40B4-BE49-F238E27FC236}">
                <a16:creationId xmlns:a16="http://schemas.microsoft.com/office/drawing/2014/main" id="{18CE855B-A1E2-5C35-256F-DE514EC8C014}"/>
              </a:ext>
            </a:extLst>
          </p:cNvPr>
          <p:cNvSpPr>
            <a:spLocks noGrp="1" noChangeArrowheads="1"/>
          </p:cNvSpPr>
          <p:nvPr>
            <p:ph type="title"/>
          </p:nvPr>
        </p:nvSpPr>
        <p:spPr>
          <a:xfrm>
            <a:off x="1368425" y="115888"/>
            <a:ext cx="6407150" cy="522287"/>
          </a:xfrm>
        </p:spPr>
        <p:txBody>
          <a:bodyPr/>
          <a:lstStyle/>
          <a:p>
            <a:r>
              <a:rPr lang="en-US" altLang="pl-PL" sz="2400">
                <a:ea typeface="ＭＳ Ｐゴシック" panose="020B0600070205080204" pitchFamily="34" charset="-128"/>
              </a:rPr>
              <a:t>Sterowanie układem autonomicznym w mózgu</a:t>
            </a:r>
          </a:p>
        </p:txBody>
      </p:sp>
      <p:sp>
        <p:nvSpPr>
          <p:cNvPr id="19458" name="Rectangle 3">
            <a:extLst>
              <a:ext uri="{FF2B5EF4-FFF2-40B4-BE49-F238E27FC236}">
                <a16:creationId xmlns:a16="http://schemas.microsoft.com/office/drawing/2014/main" id="{152F658A-31B8-3B7B-E2D2-455BC45DA40B}"/>
              </a:ext>
            </a:extLst>
          </p:cNvPr>
          <p:cNvSpPr>
            <a:spLocks noChangeArrowheads="1"/>
          </p:cNvSpPr>
          <p:nvPr/>
        </p:nvSpPr>
        <p:spPr bwMode="auto">
          <a:xfrm>
            <a:off x="7848600" y="5715000"/>
            <a:ext cx="685800"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pl-PL" altLang="pl-PL" sz="2400"/>
          </a:p>
        </p:txBody>
      </p:sp>
      <p:sp>
        <p:nvSpPr>
          <p:cNvPr id="18435" name="Text Box 4">
            <a:extLst>
              <a:ext uri="{FF2B5EF4-FFF2-40B4-BE49-F238E27FC236}">
                <a16:creationId xmlns:a16="http://schemas.microsoft.com/office/drawing/2014/main" id="{D302E221-FED9-59E7-23E0-48089F99D221}"/>
              </a:ext>
            </a:extLst>
          </p:cNvPr>
          <p:cNvSpPr txBox="1">
            <a:spLocks noChangeArrowheads="1"/>
          </p:cNvSpPr>
          <p:nvPr/>
        </p:nvSpPr>
        <p:spPr bwMode="auto">
          <a:xfrm>
            <a:off x="611188" y="825500"/>
            <a:ext cx="8137525" cy="830263"/>
          </a:xfrm>
          <a:prstGeom prst="rect">
            <a:avLst/>
          </a:prstGeom>
          <a:noFill/>
          <a:ln>
            <a:noFill/>
          </a:ln>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buFontTx/>
              <a:buNone/>
              <a:defRPr/>
            </a:pPr>
            <a:r>
              <a:rPr lang="pl-PL" sz="1600" dirty="0">
                <a:solidFill>
                  <a:srgbClr val="000000"/>
                </a:solidFill>
                <a:latin typeface="+mj-lt"/>
                <a:cs typeface="Gill Sans" panose="020B0502020104020203" pitchFamily="34" charset="-79"/>
              </a:rPr>
              <a:t>Najważniejszą (lecz nie wyłączną) rolę w regulacji autonomicznego układu nerwowego pełni podwzgórze. Istotną rolę odgrywają również wejścia do podwzgórza z kory mózgowej i ciała migdałowatego.</a:t>
            </a:r>
          </a:p>
        </p:txBody>
      </p:sp>
      <p:pic>
        <p:nvPicPr>
          <p:cNvPr id="19460" name="Picture 3">
            <a:extLst>
              <a:ext uri="{FF2B5EF4-FFF2-40B4-BE49-F238E27FC236}">
                <a16:creationId xmlns:a16="http://schemas.microsoft.com/office/drawing/2014/main" id="{F6B6812F-57B0-730D-125B-4C583911E7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3313" y="1844675"/>
            <a:ext cx="4757737" cy="466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a:extLst>
              <a:ext uri="{FF2B5EF4-FFF2-40B4-BE49-F238E27FC236}">
                <a16:creationId xmlns:a16="http://schemas.microsoft.com/office/drawing/2014/main" id="{3F4441FF-9587-5ED5-C107-256767B46005}"/>
              </a:ext>
            </a:extLst>
          </p:cNvPr>
          <p:cNvSpPr>
            <a:spLocks noGrp="1" noChangeArrowheads="1"/>
          </p:cNvSpPr>
          <p:nvPr>
            <p:ph type="title"/>
          </p:nvPr>
        </p:nvSpPr>
        <p:spPr>
          <a:xfrm>
            <a:off x="1866900" y="152400"/>
            <a:ext cx="5410200" cy="304800"/>
          </a:xfrm>
        </p:spPr>
        <p:txBody>
          <a:bodyPr/>
          <a:lstStyle/>
          <a:p>
            <a:r>
              <a:rPr lang="pl-PL" altLang="pl-PL" sz="1600">
                <a:ea typeface="ＭＳ Ｐゴシック" panose="020B0600070205080204" pitchFamily="34" charset="-128"/>
              </a:rPr>
              <a:t>Układ neurohormonalny</a:t>
            </a:r>
            <a:endParaRPr lang="en-US" altLang="pl-PL" sz="1600">
              <a:ea typeface="ＭＳ Ｐゴシック" panose="020B0600070205080204" pitchFamily="34" charset="-128"/>
            </a:endParaRPr>
          </a:p>
        </p:txBody>
      </p:sp>
      <p:sp>
        <p:nvSpPr>
          <p:cNvPr id="20482" name="Rectangle 3">
            <a:extLst>
              <a:ext uri="{FF2B5EF4-FFF2-40B4-BE49-F238E27FC236}">
                <a16:creationId xmlns:a16="http://schemas.microsoft.com/office/drawing/2014/main" id="{B8CDE6D5-B513-D101-0AB2-CCED10108847}"/>
              </a:ext>
            </a:extLst>
          </p:cNvPr>
          <p:cNvSpPr>
            <a:spLocks noChangeArrowheads="1"/>
          </p:cNvSpPr>
          <p:nvPr/>
        </p:nvSpPr>
        <p:spPr bwMode="auto">
          <a:xfrm>
            <a:off x="7848600" y="5715000"/>
            <a:ext cx="685800"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pl-PL" altLang="pl-PL" sz="2400"/>
          </a:p>
        </p:txBody>
      </p:sp>
      <p:sp>
        <p:nvSpPr>
          <p:cNvPr id="20483" name="Text Box 4">
            <a:extLst>
              <a:ext uri="{FF2B5EF4-FFF2-40B4-BE49-F238E27FC236}">
                <a16:creationId xmlns:a16="http://schemas.microsoft.com/office/drawing/2014/main" id="{0F10FDE7-492E-FA00-1B9F-AC79AF7588A0}"/>
              </a:ext>
            </a:extLst>
          </p:cNvPr>
          <p:cNvSpPr txBox="1">
            <a:spLocks noChangeArrowheads="1"/>
          </p:cNvSpPr>
          <p:nvPr/>
        </p:nvSpPr>
        <p:spPr bwMode="auto">
          <a:xfrm>
            <a:off x="827088" y="620713"/>
            <a:ext cx="7620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buFontTx/>
              <a:buNone/>
            </a:pPr>
            <a:r>
              <a:rPr lang="pl-PL" altLang="pl-PL" sz="1600"/>
              <a:t>Przysadka mózgowa  - główny gruczoł dokrewny u człowieka. Składa się z dwóch części: przedniej (gruczołowej, a</a:t>
            </a:r>
            <a:r>
              <a:rPr lang="en-US" altLang="pl-PL" sz="1600"/>
              <a:t>denohypophysis)</a:t>
            </a:r>
            <a:r>
              <a:rPr lang="pl-PL" altLang="pl-PL" sz="1600"/>
              <a:t> i tylnej (nerwowej, </a:t>
            </a:r>
            <a:r>
              <a:rPr lang="en-US" altLang="pl-PL" sz="1600"/>
              <a:t>neurohypophysis</a:t>
            </a:r>
            <a:r>
              <a:rPr lang="pl-PL" altLang="pl-PL" sz="1600"/>
              <a:t>). Obie części są pod kontrolą podwzgórza (hypothalamus).</a:t>
            </a:r>
          </a:p>
        </p:txBody>
      </p:sp>
      <p:pic>
        <p:nvPicPr>
          <p:cNvPr id="20484" name="Picture 1">
            <a:extLst>
              <a:ext uri="{FF2B5EF4-FFF2-40B4-BE49-F238E27FC236}">
                <a16:creationId xmlns:a16="http://schemas.microsoft.com/office/drawing/2014/main" id="{4E8E6AC5-5F63-EB17-EE82-A0899EDAC85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0113" y="1743075"/>
            <a:ext cx="3671887" cy="499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TextBox 2">
            <a:extLst>
              <a:ext uri="{FF2B5EF4-FFF2-40B4-BE49-F238E27FC236}">
                <a16:creationId xmlns:a16="http://schemas.microsoft.com/office/drawing/2014/main" id="{DA0A6410-9280-687D-DD4E-7389A4F94397}"/>
              </a:ext>
            </a:extLst>
          </p:cNvPr>
          <p:cNvSpPr txBox="1">
            <a:spLocks noChangeArrowheads="1"/>
          </p:cNvSpPr>
          <p:nvPr/>
        </p:nvSpPr>
        <p:spPr bwMode="auto">
          <a:xfrm>
            <a:off x="5219700" y="1450975"/>
            <a:ext cx="3708400" cy="547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pl-PL" altLang="pl-PL" sz="1400" dirty="0"/>
              <a:t>Podwzgórze kontroluje układ hormonalny bezpośrednio i pośrednio przez przysadkę mózgową.</a:t>
            </a:r>
          </a:p>
          <a:p>
            <a:pPr eaLnBrk="1" hangingPunct="1">
              <a:spcBef>
                <a:spcPct val="0"/>
              </a:spcBef>
              <a:buFontTx/>
              <a:buNone/>
            </a:pPr>
            <a:endParaRPr lang="pl-PL" altLang="pl-PL" sz="1400" dirty="0"/>
          </a:p>
          <a:p>
            <a:pPr eaLnBrk="1" hangingPunct="1">
              <a:spcBef>
                <a:spcPct val="0"/>
              </a:spcBef>
              <a:buFontTx/>
              <a:buNone/>
            </a:pPr>
            <a:r>
              <a:rPr lang="pl-PL" altLang="pl-PL" sz="1400" dirty="0"/>
              <a:t>Kontrola bezpośrednia:</a:t>
            </a:r>
          </a:p>
          <a:p>
            <a:pPr eaLnBrk="1" hangingPunct="1">
              <a:spcBef>
                <a:spcPct val="0"/>
              </a:spcBef>
              <a:buFontTx/>
              <a:buNone/>
            </a:pPr>
            <a:r>
              <a:rPr lang="pl-PL" altLang="pl-PL" sz="1400" dirty="0"/>
              <a:t>W części nerwowej znajdują się zakończenia aksonów biegnące z podwzgórza (5) uwalniające hormony: oksytocynę i wazopresynę. </a:t>
            </a:r>
          </a:p>
          <a:p>
            <a:pPr eaLnBrk="1" hangingPunct="1">
              <a:spcBef>
                <a:spcPct val="50000"/>
              </a:spcBef>
              <a:buFontTx/>
              <a:buNone/>
            </a:pPr>
            <a:r>
              <a:rPr lang="pl-PL" altLang="pl-PL" sz="1400" dirty="0"/>
              <a:t>Oksytocyna wywołuje: skurcze macicy w trakcie porodu, wydzielanie mleka, uwalnia się podczas pieszczot, </a:t>
            </a:r>
            <a:r>
              <a:rPr lang="pl-PL" altLang="pl-PL" sz="1400" dirty="0" err="1"/>
              <a:t>sexu</a:t>
            </a:r>
            <a:r>
              <a:rPr lang="pl-PL" altLang="pl-PL" sz="1400" dirty="0"/>
              <a:t>, powoduje tworzenie więzi miedzy partnerami.</a:t>
            </a:r>
          </a:p>
          <a:p>
            <a:pPr eaLnBrk="1" hangingPunct="1">
              <a:spcBef>
                <a:spcPct val="50000"/>
              </a:spcBef>
              <a:buFontTx/>
              <a:buNone/>
            </a:pPr>
            <a:r>
              <a:rPr lang="pl-PL" altLang="pl-PL" sz="1400" dirty="0"/>
              <a:t>Wazopresyna reguluje gospodarkę wodną organizmu, ciśnienie tętnicze, funkcje społeczne – np. tworzenie par – agresja samca do innych konkurentów, zachowania monogamiczne.</a:t>
            </a:r>
          </a:p>
          <a:p>
            <a:pPr eaLnBrk="1" hangingPunct="1">
              <a:spcBef>
                <a:spcPct val="0"/>
              </a:spcBef>
              <a:buFontTx/>
              <a:buNone/>
            </a:pPr>
            <a:endParaRPr lang="pl-PL" altLang="pl-PL" sz="1400" dirty="0"/>
          </a:p>
          <a:p>
            <a:pPr eaLnBrk="1" hangingPunct="1">
              <a:spcBef>
                <a:spcPct val="0"/>
              </a:spcBef>
              <a:buFontTx/>
              <a:buNone/>
            </a:pPr>
            <a:r>
              <a:rPr lang="pl-PL" altLang="pl-PL" sz="1400" dirty="0"/>
              <a:t>Kontrola pośrednia:</a:t>
            </a:r>
          </a:p>
          <a:p>
            <a:pPr eaLnBrk="1" hangingPunct="1">
              <a:spcBef>
                <a:spcPct val="0"/>
              </a:spcBef>
              <a:buFontTx/>
              <a:buNone/>
            </a:pPr>
            <a:r>
              <a:rPr lang="pl-PL" altLang="pl-PL" sz="1400" dirty="0"/>
              <a:t>Zakończenia aksonów podwzgórza (1-4) wydzielają hormony regulacyjne do krwioobiegu w części gruczołowej. Podróżują one do przysadki mózgowej, gdzie kontrolują syntezę i uwalnianie hormonów przysadki do krwioobiegu.</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505" name="Rectangle 2">
            <a:extLst>
              <a:ext uri="{FF2B5EF4-FFF2-40B4-BE49-F238E27FC236}">
                <a16:creationId xmlns:a16="http://schemas.microsoft.com/office/drawing/2014/main" id="{F4F9DFC6-FD77-7C50-AC8A-FC7281928118}"/>
              </a:ext>
            </a:extLst>
          </p:cNvPr>
          <p:cNvSpPr>
            <a:spLocks noGrp="1" noChangeArrowheads="1"/>
          </p:cNvSpPr>
          <p:nvPr>
            <p:ph type="title"/>
          </p:nvPr>
        </p:nvSpPr>
        <p:spPr>
          <a:xfrm>
            <a:off x="1866900" y="152400"/>
            <a:ext cx="5410200" cy="304800"/>
          </a:xfrm>
        </p:spPr>
        <p:txBody>
          <a:bodyPr/>
          <a:lstStyle/>
          <a:p>
            <a:r>
              <a:rPr lang="pl-PL" altLang="pl-PL" sz="1600">
                <a:ea typeface="ＭＳ Ｐゴシック" panose="020B0600070205080204" pitchFamily="34" charset="-128"/>
              </a:rPr>
              <a:t>Przysadka mózgowa</a:t>
            </a:r>
            <a:endParaRPr lang="en-US" altLang="pl-PL" sz="1600">
              <a:ea typeface="ＭＳ Ｐゴシック" panose="020B0600070205080204" pitchFamily="34" charset="-128"/>
            </a:endParaRPr>
          </a:p>
        </p:txBody>
      </p:sp>
      <p:sp>
        <p:nvSpPr>
          <p:cNvPr id="21506" name="Rectangle 3">
            <a:extLst>
              <a:ext uri="{FF2B5EF4-FFF2-40B4-BE49-F238E27FC236}">
                <a16:creationId xmlns:a16="http://schemas.microsoft.com/office/drawing/2014/main" id="{AEB18E99-807B-8AAA-8BBD-D9D7706EF810}"/>
              </a:ext>
            </a:extLst>
          </p:cNvPr>
          <p:cNvSpPr>
            <a:spLocks noChangeArrowheads="1"/>
          </p:cNvSpPr>
          <p:nvPr/>
        </p:nvSpPr>
        <p:spPr bwMode="auto">
          <a:xfrm>
            <a:off x="7848600" y="5715000"/>
            <a:ext cx="685800"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pl-PL" altLang="pl-PL" sz="2400"/>
          </a:p>
        </p:txBody>
      </p:sp>
      <p:sp>
        <p:nvSpPr>
          <p:cNvPr id="21507" name="Text Box 4">
            <a:extLst>
              <a:ext uri="{FF2B5EF4-FFF2-40B4-BE49-F238E27FC236}">
                <a16:creationId xmlns:a16="http://schemas.microsoft.com/office/drawing/2014/main" id="{C4438DB6-D931-00EE-CA0F-75510FD8A051}"/>
              </a:ext>
            </a:extLst>
          </p:cNvPr>
          <p:cNvSpPr txBox="1">
            <a:spLocks noChangeArrowheads="1"/>
          </p:cNvSpPr>
          <p:nvPr/>
        </p:nvSpPr>
        <p:spPr bwMode="auto">
          <a:xfrm>
            <a:off x="762000" y="914400"/>
            <a:ext cx="76200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buFontTx/>
              <a:buNone/>
            </a:pPr>
            <a:r>
              <a:rPr lang="pl-PL" altLang="pl-PL" sz="1600"/>
              <a:t>Przysadka mózgowa  - główny gruczoł dokrewny u człowieka Składa się z dwóch części: przedniej (gruczołowej, a</a:t>
            </a:r>
            <a:r>
              <a:rPr lang="en-US" altLang="pl-PL" sz="1600"/>
              <a:t>denohypophysis)</a:t>
            </a:r>
            <a:r>
              <a:rPr lang="pl-PL" altLang="pl-PL" sz="1600"/>
              <a:t> i tylnej (nerwowej, </a:t>
            </a:r>
            <a:r>
              <a:rPr lang="en-US" altLang="pl-PL" sz="1600"/>
              <a:t>neurohypophysis</a:t>
            </a:r>
            <a:r>
              <a:rPr lang="pl-PL" altLang="pl-PL" sz="1600"/>
              <a:t>). Obie części są pod kontrolą podwzgórza (hypothalamus).</a:t>
            </a:r>
          </a:p>
        </p:txBody>
      </p:sp>
      <p:pic>
        <p:nvPicPr>
          <p:cNvPr id="21508" name="Picture 5" descr="C:\Users\Piotr\Students\Bioelektrycznosc\pituitary_brain2a.jpg">
            <a:extLst>
              <a:ext uri="{FF2B5EF4-FFF2-40B4-BE49-F238E27FC236}">
                <a16:creationId xmlns:a16="http://schemas.microsoft.com/office/drawing/2014/main" id="{C0B367A2-C88A-1479-82C2-B4EF5D600C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0"/>
            <a:ext cx="3657600" cy="352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Text Box 6">
            <a:extLst>
              <a:ext uri="{FF2B5EF4-FFF2-40B4-BE49-F238E27FC236}">
                <a16:creationId xmlns:a16="http://schemas.microsoft.com/office/drawing/2014/main" id="{AFC99744-55B9-93AC-ACA7-35BB0544EFC0}"/>
              </a:ext>
            </a:extLst>
          </p:cNvPr>
          <p:cNvSpPr txBox="1">
            <a:spLocks noChangeArrowheads="1"/>
          </p:cNvSpPr>
          <p:nvPr/>
        </p:nvSpPr>
        <p:spPr bwMode="auto">
          <a:xfrm>
            <a:off x="4267200" y="1676400"/>
            <a:ext cx="4724400"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buFontTx/>
              <a:buNone/>
            </a:pPr>
            <a:r>
              <a:rPr lang="pl-PL" altLang="pl-PL" sz="1200"/>
              <a:t>Część nerwowa wydziela (ale nie produkuje):</a:t>
            </a:r>
          </a:p>
          <a:p>
            <a:pPr eaLnBrk="1" hangingPunct="1">
              <a:spcBef>
                <a:spcPct val="50000"/>
              </a:spcBef>
              <a:buFontTx/>
              <a:buNone/>
            </a:pPr>
            <a:r>
              <a:rPr lang="pl-PL" altLang="pl-PL" sz="1200"/>
              <a:t>-oksytocyne (wywołuje: skurcze macicy w trakcie porodu, wydzielanie mleka, uwalnia się podczas pieszczot, sexu, powoduje tworzenie więzi).</a:t>
            </a:r>
          </a:p>
          <a:p>
            <a:pPr eaLnBrk="1" hangingPunct="1">
              <a:spcBef>
                <a:spcPct val="50000"/>
              </a:spcBef>
              <a:buFontTx/>
              <a:buChar char="-"/>
            </a:pPr>
            <a:r>
              <a:rPr lang="pl-PL" altLang="pl-PL" sz="1200"/>
              <a:t>wazopresyne (kontroluje odwodnienie i ciśnienie tętnicze, reguluje funkcje społeczne – np. tworzenie par – agresja samca do innych samców).</a:t>
            </a:r>
          </a:p>
          <a:p>
            <a:pPr eaLnBrk="1" hangingPunct="1">
              <a:spcBef>
                <a:spcPct val="50000"/>
              </a:spcBef>
              <a:buFontTx/>
              <a:buNone/>
            </a:pPr>
            <a:r>
              <a:rPr lang="pl-PL" altLang="pl-PL" sz="1200"/>
              <a:t>Część gruczołowa wydziela i syntetyzuje:</a:t>
            </a:r>
          </a:p>
          <a:p>
            <a:pPr eaLnBrk="1" hangingPunct="1">
              <a:spcBef>
                <a:spcPct val="50000"/>
              </a:spcBef>
              <a:buFontTx/>
              <a:buChar char="-"/>
            </a:pPr>
            <a:r>
              <a:rPr lang="en-US" altLang="pl-PL" sz="1200"/>
              <a:t>hormon wzrostu (somatotropinę) </a:t>
            </a:r>
            <a:r>
              <a:rPr lang="pl-PL" altLang="pl-PL" sz="1200"/>
              <a:t>ST</a:t>
            </a:r>
            <a:r>
              <a:rPr lang="en-US" altLang="pl-PL" sz="1200"/>
              <a:t>H</a:t>
            </a:r>
            <a:r>
              <a:rPr lang="pl-PL" altLang="pl-PL" sz="1200"/>
              <a:t> (rozrost organizmu, stężenie glukozy)</a:t>
            </a:r>
            <a:endParaRPr lang="en-US" altLang="pl-PL" sz="1200"/>
          </a:p>
          <a:p>
            <a:pPr eaLnBrk="1" hangingPunct="1">
              <a:spcBef>
                <a:spcPct val="50000"/>
              </a:spcBef>
              <a:buFontTx/>
              <a:buChar char="-"/>
            </a:pPr>
            <a:r>
              <a:rPr lang="pl-PL" altLang="pl-PL" sz="1200"/>
              <a:t>prolaktynę PRL (wydzielanie mleka, hamowanie owulacji w czasie karmienia)</a:t>
            </a:r>
          </a:p>
          <a:p>
            <a:pPr eaLnBrk="1" hangingPunct="1">
              <a:spcBef>
                <a:spcPct val="50000"/>
              </a:spcBef>
              <a:buFontTx/>
              <a:buChar char="-"/>
            </a:pPr>
            <a:r>
              <a:rPr lang="en-US" altLang="pl-PL" sz="1200"/>
              <a:t>hormon adrenokortykotropowy ACTH</a:t>
            </a:r>
            <a:r>
              <a:rPr lang="pl-PL" altLang="pl-PL" sz="1200"/>
              <a:t> (wzmaga wydzielanie hormonów przez korę nadnerczy )</a:t>
            </a:r>
            <a:endParaRPr lang="en-US" altLang="pl-PL" sz="1200"/>
          </a:p>
          <a:p>
            <a:pPr eaLnBrk="1" hangingPunct="1">
              <a:spcBef>
                <a:spcPct val="50000"/>
              </a:spcBef>
              <a:buFontTx/>
              <a:buChar char="-"/>
            </a:pPr>
            <a:r>
              <a:rPr lang="en-US" altLang="pl-PL" sz="1200"/>
              <a:t>hormon tyreotropowy TSH</a:t>
            </a:r>
            <a:r>
              <a:rPr lang="pl-PL" altLang="pl-PL" sz="1200"/>
              <a:t> (kontroluje wydzielanie hormonów tarczycy)</a:t>
            </a:r>
            <a:endParaRPr lang="en-US" altLang="pl-PL" sz="1200"/>
          </a:p>
          <a:p>
            <a:pPr eaLnBrk="1" hangingPunct="1">
              <a:spcBef>
                <a:spcPct val="50000"/>
              </a:spcBef>
              <a:buFontTx/>
              <a:buChar char="-"/>
            </a:pPr>
            <a:r>
              <a:rPr lang="en-US" altLang="pl-PL" sz="1200"/>
              <a:t>hormon folikulotropowy FSH</a:t>
            </a:r>
            <a:r>
              <a:rPr lang="pl-PL" altLang="pl-PL" sz="1200"/>
              <a:t> (dojrzewanie pęcherzyków jajnikowych i wydzielanie estrogenów u kobiet, wytwarzanie plemników u mężczyzn)</a:t>
            </a:r>
            <a:endParaRPr lang="en-US" altLang="pl-PL" sz="1200"/>
          </a:p>
          <a:p>
            <a:pPr eaLnBrk="1" hangingPunct="1">
              <a:spcBef>
                <a:spcPct val="50000"/>
              </a:spcBef>
              <a:buFontTx/>
              <a:buChar char="-"/>
            </a:pPr>
            <a:r>
              <a:rPr lang="en-US" altLang="pl-PL" sz="1200"/>
              <a:t>hormon luteinizujący LH</a:t>
            </a:r>
            <a:r>
              <a:rPr lang="pl-PL" altLang="pl-PL" sz="1200"/>
              <a:t> (u kobiet podtrzymuje jajeczkowanie i produkcję progesteronu, a u mężczyzn pobudza produkcję testosteronu)</a:t>
            </a: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529" name="Rectangle 2">
            <a:extLst>
              <a:ext uri="{FF2B5EF4-FFF2-40B4-BE49-F238E27FC236}">
                <a16:creationId xmlns:a16="http://schemas.microsoft.com/office/drawing/2014/main" id="{106D8FFF-FFF1-6C24-6683-C02AAC4AAAB9}"/>
              </a:ext>
            </a:extLst>
          </p:cNvPr>
          <p:cNvSpPr>
            <a:spLocks noGrp="1" noChangeArrowheads="1"/>
          </p:cNvSpPr>
          <p:nvPr>
            <p:ph type="title"/>
          </p:nvPr>
        </p:nvSpPr>
        <p:spPr>
          <a:xfrm>
            <a:off x="1866900" y="152400"/>
            <a:ext cx="5410200" cy="304800"/>
          </a:xfrm>
        </p:spPr>
        <p:txBody>
          <a:bodyPr/>
          <a:lstStyle/>
          <a:p>
            <a:r>
              <a:rPr lang="pl-PL" altLang="pl-PL" sz="2400">
                <a:ea typeface="ＭＳ Ｐゴシック" panose="020B0600070205080204" pitchFamily="34" charset="-128"/>
              </a:rPr>
              <a:t>Układ podwzgórze - przysadka</a:t>
            </a:r>
            <a:endParaRPr lang="en-US" altLang="pl-PL" sz="2400">
              <a:ea typeface="ＭＳ Ｐゴシック" panose="020B0600070205080204" pitchFamily="34" charset="-128"/>
            </a:endParaRPr>
          </a:p>
        </p:txBody>
      </p:sp>
      <p:sp>
        <p:nvSpPr>
          <p:cNvPr id="22530" name="Rectangle 3">
            <a:extLst>
              <a:ext uri="{FF2B5EF4-FFF2-40B4-BE49-F238E27FC236}">
                <a16:creationId xmlns:a16="http://schemas.microsoft.com/office/drawing/2014/main" id="{0C925181-DA2D-F78F-2129-5CB7578C646B}"/>
              </a:ext>
            </a:extLst>
          </p:cNvPr>
          <p:cNvSpPr>
            <a:spLocks noChangeArrowheads="1"/>
          </p:cNvSpPr>
          <p:nvPr/>
        </p:nvSpPr>
        <p:spPr bwMode="auto">
          <a:xfrm>
            <a:off x="7848600" y="5715000"/>
            <a:ext cx="685800"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pl-PL" altLang="pl-PL" sz="2400"/>
          </a:p>
        </p:txBody>
      </p:sp>
      <p:pic>
        <p:nvPicPr>
          <p:cNvPr id="22531" name="Picture 4" descr="C:\Users\Piotr\Students\Bioelektrycznosc\hypothalamic_pituitary.gif">
            <a:extLst>
              <a:ext uri="{FF2B5EF4-FFF2-40B4-BE49-F238E27FC236}">
                <a16:creationId xmlns:a16="http://schemas.microsoft.com/office/drawing/2014/main" id="{759422D5-7A3A-9A4C-0CFB-E66700587A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62000"/>
            <a:ext cx="6605588" cy="527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Text Box 5">
            <a:extLst>
              <a:ext uri="{FF2B5EF4-FFF2-40B4-BE49-F238E27FC236}">
                <a16:creationId xmlns:a16="http://schemas.microsoft.com/office/drawing/2014/main" id="{384A6E5D-C857-65A1-AB95-B24A4499EA6D}"/>
              </a:ext>
            </a:extLst>
          </p:cNvPr>
          <p:cNvSpPr txBox="1">
            <a:spLocks noChangeArrowheads="1"/>
          </p:cNvSpPr>
          <p:nvPr/>
        </p:nvSpPr>
        <p:spPr bwMode="auto">
          <a:xfrm>
            <a:off x="6858000" y="762000"/>
            <a:ext cx="2133600" cy="520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buFontTx/>
              <a:buNone/>
            </a:pPr>
            <a:r>
              <a:rPr lang="pl-PL" altLang="pl-PL" sz="1400"/>
              <a:t>Komórki podwzgórza wysyłają aksony do podstawy podwzgórza (Median Eminence). Aksony te uwalniają czynniki uwalniające (releasing factors, RF). Powodują one uwalnianie lub syntezę hormonów w przysadce.</a:t>
            </a:r>
          </a:p>
          <a:p>
            <a:pPr eaLnBrk="1" hangingPunct="1">
              <a:spcBef>
                <a:spcPct val="50000"/>
              </a:spcBef>
              <a:buFontTx/>
              <a:buNone/>
            </a:pPr>
            <a:r>
              <a:rPr lang="pl-PL" altLang="pl-PL" sz="1200"/>
              <a:t>Przysadka wydziela i syntetyzuje:</a:t>
            </a:r>
          </a:p>
          <a:p>
            <a:pPr eaLnBrk="1" hangingPunct="1">
              <a:spcBef>
                <a:spcPct val="50000"/>
              </a:spcBef>
              <a:buFontTx/>
              <a:buChar char="-"/>
            </a:pPr>
            <a:r>
              <a:rPr lang="en-US" altLang="pl-PL" sz="1200"/>
              <a:t>hormon wzrostu (somatotropinę) </a:t>
            </a:r>
            <a:r>
              <a:rPr lang="pl-PL" altLang="pl-PL" sz="1200"/>
              <a:t>ST</a:t>
            </a:r>
            <a:r>
              <a:rPr lang="en-US" altLang="pl-PL" sz="1200"/>
              <a:t>H</a:t>
            </a:r>
            <a:r>
              <a:rPr lang="pl-PL" altLang="pl-PL" sz="1200"/>
              <a:t> (rozrost organizmu, stężenie glukozy)</a:t>
            </a:r>
            <a:endParaRPr lang="en-US" altLang="pl-PL" sz="1200"/>
          </a:p>
          <a:p>
            <a:pPr eaLnBrk="1" hangingPunct="1">
              <a:spcBef>
                <a:spcPct val="50000"/>
              </a:spcBef>
              <a:buFontTx/>
              <a:buChar char="-"/>
            </a:pPr>
            <a:r>
              <a:rPr lang="pl-PL" altLang="pl-PL" sz="1200"/>
              <a:t>prolaktynę PRL (wydzielanie mleka, hamowanie owulacji w czasie karmienia)</a:t>
            </a:r>
          </a:p>
          <a:p>
            <a:pPr eaLnBrk="1" hangingPunct="1">
              <a:spcBef>
                <a:spcPct val="50000"/>
              </a:spcBef>
              <a:buFontTx/>
              <a:buChar char="-"/>
            </a:pPr>
            <a:r>
              <a:rPr lang="en-US" altLang="pl-PL" sz="1200"/>
              <a:t>hormon luteinizujący LH</a:t>
            </a:r>
            <a:r>
              <a:rPr lang="pl-PL" altLang="pl-PL" sz="1200"/>
              <a:t> (u kobiet podtrzymuje jajeczkowanie i produkcję progesteronu, a u mężczyzn pobudza produkcję testosteronu)</a:t>
            </a:r>
          </a:p>
        </p:txBody>
      </p:sp>
      <p:sp>
        <p:nvSpPr>
          <p:cNvPr id="22533" name="TextBox 5">
            <a:extLst>
              <a:ext uri="{FF2B5EF4-FFF2-40B4-BE49-F238E27FC236}">
                <a16:creationId xmlns:a16="http://schemas.microsoft.com/office/drawing/2014/main" id="{77449E27-28F9-7D61-9E5F-6AC7FCC32AAD}"/>
              </a:ext>
            </a:extLst>
          </p:cNvPr>
          <p:cNvSpPr txBox="1">
            <a:spLocks noChangeArrowheads="1"/>
          </p:cNvSpPr>
          <p:nvPr/>
        </p:nvSpPr>
        <p:spPr bwMode="auto">
          <a:xfrm>
            <a:off x="4991100" y="2967038"/>
            <a:ext cx="1676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pl-PL" altLang="pl-PL" sz="1600"/>
              <a:t>podwzgórze</a:t>
            </a:r>
          </a:p>
        </p:txBody>
      </p:sp>
      <p:sp>
        <p:nvSpPr>
          <p:cNvPr id="22534" name="TextBox 6">
            <a:extLst>
              <a:ext uri="{FF2B5EF4-FFF2-40B4-BE49-F238E27FC236}">
                <a16:creationId xmlns:a16="http://schemas.microsoft.com/office/drawing/2014/main" id="{826F88BF-2EE7-A7E3-9EF2-F2F7C4226A6F}"/>
              </a:ext>
            </a:extLst>
          </p:cNvPr>
          <p:cNvSpPr txBox="1">
            <a:spLocks noChangeArrowheads="1"/>
          </p:cNvSpPr>
          <p:nvPr/>
        </p:nvSpPr>
        <p:spPr bwMode="auto">
          <a:xfrm>
            <a:off x="1379538" y="2801938"/>
            <a:ext cx="16764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pl-PL" altLang="pl-PL" sz="1600"/>
              <a:t>przysadka</a:t>
            </a:r>
          </a:p>
        </p:txBody>
      </p:sp>
      <p:cxnSp>
        <p:nvCxnSpPr>
          <p:cNvPr id="10" name="Straight Arrow Connector 9">
            <a:extLst>
              <a:ext uri="{FF2B5EF4-FFF2-40B4-BE49-F238E27FC236}">
                <a16:creationId xmlns:a16="http://schemas.microsoft.com/office/drawing/2014/main" id="{93B8AB99-F70E-B279-C91D-718276D2FD64}"/>
              </a:ext>
            </a:extLst>
          </p:cNvPr>
          <p:cNvCxnSpPr>
            <a:cxnSpLocks noChangeShapeType="1"/>
          </p:cNvCxnSpPr>
          <p:nvPr/>
        </p:nvCxnSpPr>
        <p:spPr bwMode="auto">
          <a:xfrm>
            <a:off x="2438400" y="2971800"/>
            <a:ext cx="685800" cy="1588"/>
          </a:xfrm>
          <a:prstGeom prst="straightConnector1">
            <a:avLst/>
          </a:prstGeom>
          <a:noFill/>
          <a:ln w="25400">
            <a:solidFill>
              <a:schemeClr val="tx1">
                <a:lumMod val="65000"/>
                <a:lumOff val="35000"/>
              </a:schemeClr>
            </a:solidFill>
            <a:round/>
            <a:headEnd/>
            <a:tailEnd type="arrow" w="med" len="med"/>
          </a:ln>
          <a:effectLst>
            <a:outerShdw blurRad="40000" dist="20000" dir="5400000" rotWithShape="0">
              <a:srgbClr val="808080">
                <a:alpha val="37999"/>
              </a:srgbClr>
            </a:outerShdw>
          </a:effectLst>
        </p:spPr>
      </p:cxnSp>
      <p:cxnSp>
        <p:nvCxnSpPr>
          <p:cNvPr id="15" name="Straight Arrow Connector 14">
            <a:extLst>
              <a:ext uri="{FF2B5EF4-FFF2-40B4-BE49-F238E27FC236}">
                <a16:creationId xmlns:a16="http://schemas.microsoft.com/office/drawing/2014/main" id="{B5C2B488-5C61-21BC-92D6-976D651C0142}"/>
              </a:ext>
            </a:extLst>
          </p:cNvPr>
          <p:cNvCxnSpPr>
            <a:cxnSpLocks noChangeShapeType="1"/>
          </p:cNvCxnSpPr>
          <p:nvPr/>
        </p:nvCxnSpPr>
        <p:spPr bwMode="auto">
          <a:xfrm rot="10800000">
            <a:off x="4495800" y="2514600"/>
            <a:ext cx="990600" cy="457200"/>
          </a:xfrm>
          <a:prstGeom prst="straightConnector1">
            <a:avLst/>
          </a:prstGeom>
          <a:noFill/>
          <a:ln w="25400">
            <a:solidFill>
              <a:schemeClr val="tx1">
                <a:lumMod val="65000"/>
                <a:lumOff val="35000"/>
              </a:schemeClr>
            </a:solidFill>
            <a:round/>
            <a:headEnd/>
            <a:tailEnd type="arrow" w="med" len="med"/>
          </a:ln>
          <a:effectLst>
            <a:outerShdw blurRad="40000" dist="20000" dir="5400000" rotWithShape="0">
              <a:srgbClr val="808080">
                <a:alpha val="37999"/>
              </a:srgbClr>
            </a:outerShdw>
          </a:effectLst>
        </p:spPr>
      </p:cxnSp>
      <p:sp>
        <p:nvSpPr>
          <p:cNvPr id="22537" name="pole tekstowe 1">
            <a:extLst>
              <a:ext uri="{FF2B5EF4-FFF2-40B4-BE49-F238E27FC236}">
                <a16:creationId xmlns:a16="http://schemas.microsoft.com/office/drawing/2014/main" id="{730AD164-1181-C1E0-4689-0C1186FAF92F}"/>
              </a:ext>
            </a:extLst>
          </p:cNvPr>
          <p:cNvSpPr txBox="1">
            <a:spLocks noChangeArrowheads="1"/>
          </p:cNvSpPr>
          <p:nvPr/>
        </p:nvSpPr>
        <p:spPr bwMode="auto">
          <a:xfrm>
            <a:off x="2222500" y="6197600"/>
            <a:ext cx="2133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pl-PL" sz="1200"/>
              <a:t>hormon tyreotropowy TSH</a:t>
            </a:r>
            <a:r>
              <a:rPr lang="pl-PL" altLang="pl-PL" sz="1200"/>
              <a:t> (kontroluje wydzielanie hormonów tarczycy)</a:t>
            </a:r>
            <a:endParaRPr lang="en-US" altLang="pl-PL" sz="1200"/>
          </a:p>
          <a:p>
            <a:pPr eaLnBrk="1" hangingPunct="1">
              <a:spcBef>
                <a:spcPct val="0"/>
              </a:spcBef>
              <a:buFontTx/>
              <a:buNone/>
            </a:pPr>
            <a:endParaRPr lang="pl-PL" altLang="pl-PL" sz="1200"/>
          </a:p>
        </p:txBody>
      </p:sp>
      <p:sp>
        <p:nvSpPr>
          <p:cNvPr id="22538" name="pole tekstowe 2">
            <a:extLst>
              <a:ext uri="{FF2B5EF4-FFF2-40B4-BE49-F238E27FC236}">
                <a16:creationId xmlns:a16="http://schemas.microsoft.com/office/drawing/2014/main" id="{3BA5788D-9CA9-1E9F-CEE7-14A3AF9802A1}"/>
              </a:ext>
            </a:extLst>
          </p:cNvPr>
          <p:cNvSpPr txBox="1">
            <a:spLocks noChangeArrowheads="1"/>
          </p:cNvSpPr>
          <p:nvPr/>
        </p:nvSpPr>
        <p:spPr bwMode="auto">
          <a:xfrm>
            <a:off x="4267200" y="6197600"/>
            <a:ext cx="34004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pl-PL" sz="1200"/>
              <a:t>hormon folikulotropowy FSH</a:t>
            </a:r>
            <a:r>
              <a:rPr lang="pl-PL" altLang="pl-PL" sz="1200"/>
              <a:t> (dojrzewanie pęcherzyków jajnikowych i wydzielanie estrogenu u kobiet, wytwarzanie plemników u mężczyzn)</a:t>
            </a:r>
            <a:endParaRPr lang="en-US" altLang="pl-PL" sz="1200"/>
          </a:p>
        </p:txBody>
      </p:sp>
      <p:sp>
        <p:nvSpPr>
          <p:cNvPr id="22539" name="pole tekstowe 15">
            <a:extLst>
              <a:ext uri="{FF2B5EF4-FFF2-40B4-BE49-F238E27FC236}">
                <a16:creationId xmlns:a16="http://schemas.microsoft.com/office/drawing/2014/main" id="{B3337A57-A515-532D-CB5E-9F73B1DAF660}"/>
              </a:ext>
            </a:extLst>
          </p:cNvPr>
          <p:cNvSpPr txBox="1">
            <a:spLocks noChangeArrowheads="1"/>
          </p:cNvSpPr>
          <p:nvPr/>
        </p:nvSpPr>
        <p:spPr bwMode="auto">
          <a:xfrm>
            <a:off x="0" y="6197600"/>
            <a:ext cx="22685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buFontTx/>
              <a:buChar char="-"/>
            </a:pPr>
            <a:r>
              <a:rPr lang="en-US" altLang="pl-PL" sz="1200"/>
              <a:t>hormon adrenokortykotropowy ACTH</a:t>
            </a:r>
            <a:r>
              <a:rPr lang="pl-PL" altLang="pl-PL" sz="1200"/>
              <a:t> (wzmaga wydzielanie hormonów przez korę nadnerczy)</a:t>
            </a:r>
          </a:p>
        </p:txBody>
      </p:sp>
    </p:spTree>
  </p:cSld>
  <p:clrMapOvr>
    <a:masterClrMapping/>
  </p:clrMapOvr>
</p:sld>
</file>

<file path=ppt/theme/theme1.xml><?xml version="1.0" encoding="utf-8"?>
<a:theme xmlns:a="http://schemas.openxmlformats.org/drawingml/2006/main" name="Projekt domyślny">
  <a:themeElements>
    <a:clrScheme name="Projekt domyślny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ojekt domyślny">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Projekt domyślny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ojekt domyślny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ojekt domyślny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ojekt domyślny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ojekt domyślny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14074</TotalTime>
  <Words>3998</Words>
  <Application>Microsoft Macintosh PowerPoint</Application>
  <PresentationFormat>Pokaz na ekranie (4:3)</PresentationFormat>
  <Paragraphs>241</Paragraphs>
  <Slides>37</Slides>
  <Notes>6</Notes>
  <HiddenSlides>5</HiddenSlides>
  <MMClips>0</MMClips>
  <ScaleCrop>false</ScaleCrop>
  <HeadingPairs>
    <vt:vector size="6" baseType="variant">
      <vt:variant>
        <vt:lpstr>Używane czcionki</vt:lpstr>
      </vt:variant>
      <vt:variant>
        <vt:i4>7</vt:i4>
      </vt:variant>
      <vt:variant>
        <vt:lpstr>Motyw</vt:lpstr>
      </vt:variant>
      <vt:variant>
        <vt:i4>1</vt:i4>
      </vt:variant>
      <vt:variant>
        <vt:lpstr>Tytuły slajdów</vt:lpstr>
      </vt:variant>
      <vt:variant>
        <vt:i4>37</vt:i4>
      </vt:variant>
    </vt:vector>
  </HeadingPairs>
  <TitlesOfParts>
    <vt:vector size="45" baseType="lpstr">
      <vt:lpstr>Times New Roman</vt:lpstr>
      <vt:lpstr>ＭＳ Ｐゴシック</vt:lpstr>
      <vt:lpstr>Arial</vt:lpstr>
      <vt:lpstr>Calibri</vt:lpstr>
      <vt:lpstr>Gill Sans</vt:lpstr>
      <vt:lpstr>Symbol</vt:lpstr>
      <vt:lpstr>Times</vt:lpstr>
      <vt:lpstr>Projekt domyślny</vt:lpstr>
      <vt:lpstr>Egzamin</vt:lpstr>
      <vt:lpstr>Układy centralne</vt:lpstr>
      <vt:lpstr>Podwzgórze</vt:lpstr>
      <vt:lpstr>Autonomiczny układ nerwowy</vt:lpstr>
      <vt:lpstr>Efekty działania układu autonomicznego</vt:lpstr>
      <vt:lpstr>Sterowanie układem autonomicznym w mózgu</vt:lpstr>
      <vt:lpstr>Układ neurohormonalny</vt:lpstr>
      <vt:lpstr>Przysadka mózgowa</vt:lpstr>
      <vt:lpstr>Układ podwzgórze - przysadka</vt:lpstr>
      <vt:lpstr>Układ neuroimmunologiczny</vt:lpstr>
      <vt:lpstr>Układ immunologiczny – komórki</vt:lpstr>
      <vt:lpstr>Układ mózg - jelita</vt:lpstr>
      <vt:lpstr>Układy centralne</vt:lpstr>
      <vt:lpstr>Sieci neuroprzekaźników</vt:lpstr>
      <vt:lpstr>Glutaminian</vt:lpstr>
      <vt:lpstr>Kwas gamma aminomasłowy (GABA)</vt:lpstr>
      <vt:lpstr>Glicyna</vt:lpstr>
      <vt:lpstr>Glicyna – doświadczenie Millera-Ureya (1953)</vt:lpstr>
      <vt:lpstr>Dopamina</vt:lpstr>
      <vt:lpstr>Dopamina i układ nagrody</vt:lpstr>
      <vt:lpstr>Odkrycie układ nagrody i wczesne teorie uzależnień</vt:lpstr>
      <vt:lpstr>Dopamina i uzależnienia </vt:lpstr>
      <vt:lpstr>Dopamina i wynalezienie coca-coli</vt:lpstr>
      <vt:lpstr>Dopamina i wynalezienie coca-coli</vt:lpstr>
      <vt:lpstr>Acetylocholina</vt:lpstr>
      <vt:lpstr>Norepinefryna</vt:lpstr>
      <vt:lpstr>Serotonina - ‘cząsteczka szczęścia’</vt:lpstr>
      <vt:lpstr>Serotonina i psychodeliki</vt:lpstr>
      <vt:lpstr>Serotonina i psychodeliki</vt:lpstr>
      <vt:lpstr>Leczenie depresji psilocybiną</vt:lpstr>
      <vt:lpstr>Psychodeliki w terapii uzależnień</vt:lpstr>
      <vt:lpstr>Transmitery gazowe - tlenek azotu, siarkowodór  i tlenek węgla</vt:lpstr>
      <vt:lpstr>Peptydy - substancja P</vt:lpstr>
      <vt:lpstr>Peptydy - somatostatyna</vt:lpstr>
      <vt:lpstr>Endorfiny</vt:lpstr>
      <vt:lpstr>Interactions between neurotransmitter systems</vt:lpstr>
      <vt:lpstr>Enkefaliny</vt:lpstr>
    </vt:vector>
  </TitlesOfParts>
  <Company>Warsaw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Funkcje ruchowe</dc:title>
  <dc:creator>Piotr Suffczyński</dc:creator>
  <cp:lastModifiedBy>Microsoft Office User</cp:lastModifiedBy>
  <cp:revision>275</cp:revision>
  <dcterms:created xsi:type="dcterms:W3CDTF">2012-06-05T19:31:40Z</dcterms:created>
  <dcterms:modified xsi:type="dcterms:W3CDTF">2025-05-28T12:24:59Z</dcterms:modified>
</cp:coreProperties>
</file>