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306" r:id="rId2"/>
    <p:sldId id="320" r:id="rId3"/>
    <p:sldId id="307" r:id="rId4"/>
    <p:sldId id="308" r:id="rId5"/>
    <p:sldId id="309" r:id="rId6"/>
    <p:sldId id="310" r:id="rId7"/>
    <p:sldId id="321" r:id="rId8"/>
    <p:sldId id="312" r:id="rId9"/>
    <p:sldId id="314" r:id="rId10"/>
    <p:sldId id="316" r:id="rId11"/>
    <p:sldId id="317" r:id="rId12"/>
    <p:sldId id="318" r:id="rId13"/>
    <p:sldId id="322" r:id="rId14"/>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82"/>
    <p:restoredTop sz="68309"/>
  </p:normalViewPr>
  <p:slideViewPr>
    <p:cSldViewPr>
      <p:cViewPr varScale="1">
        <p:scale>
          <a:sx n="87" d="100"/>
          <a:sy n="87" d="100"/>
        </p:scale>
        <p:origin x="2232" y="192"/>
      </p:cViewPr>
      <p:guideLst>
        <p:guide orient="horz"/>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050">
            <a:extLst>
              <a:ext uri="{FF2B5EF4-FFF2-40B4-BE49-F238E27FC236}">
                <a16:creationId xmlns:a16="http://schemas.microsoft.com/office/drawing/2014/main" id="{4BB214C3-5EB5-5F8A-49C8-8FD0CAADFDFA}"/>
              </a:ext>
            </a:extLst>
          </p:cNvPr>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atin typeface="Times New Roman" charset="0"/>
                <a:ea typeface="+mn-ea"/>
              </a:defRPr>
            </a:lvl1pPr>
          </a:lstStyle>
          <a:p>
            <a:pPr>
              <a:defRPr/>
            </a:pPr>
            <a:endParaRPr lang="en-US"/>
          </a:p>
        </p:txBody>
      </p:sp>
      <p:sp>
        <p:nvSpPr>
          <p:cNvPr id="54275" name="Rectangle 2051">
            <a:extLst>
              <a:ext uri="{FF2B5EF4-FFF2-40B4-BE49-F238E27FC236}">
                <a16:creationId xmlns:a16="http://schemas.microsoft.com/office/drawing/2014/main" id="{F1E845A5-C334-A4C6-83D9-539E1BE8EEC3}"/>
              </a:ext>
            </a:extLst>
          </p:cNvPr>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atin typeface="Times New Roman" charset="0"/>
                <a:ea typeface="+mn-ea"/>
              </a:defRPr>
            </a:lvl1pPr>
          </a:lstStyle>
          <a:p>
            <a:pPr>
              <a:defRPr/>
            </a:pPr>
            <a:endParaRPr lang="en-US"/>
          </a:p>
        </p:txBody>
      </p:sp>
      <p:sp>
        <p:nvSpPr>
          <p:cNvPr id="54276" name="Rectangle 2052">
            <a:extLst>
              <a:ext uri="{FF2B5EF4-FFF2-40B4-BE49-F238E27FC236}">
                <a16:creationId xmlns:a16="http://schemas.microsoft.com/office/drawing/2014/main" id="{B5FCC076-AB75-688F-A7B9-F7D31F07C3DE}"/>
              </a:ext>
            </a:extLst>
          </p:cNvPr>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a:latin typeface="Times New Roman" charset="0"/>
                <a:ea typeface="+mn-ea"/>
              </a:defRPr>
            </a:lvl1pPr>
          </a:lstStyle>
          <a:p>
            <a:pPr>
              <a:defRPr/>
            </a:pPr>
            <a:endParaRPr lang="en-US"/>
          </a:p>
        </p:txBody>
      </p:sp>
      <p:sp>
        <p:nvSpPr>
          <p:cNvPr id="54277" name="Rectangle 2053">
            <a:extLst>
              <a:ext uri="{FF2B5EF4-FFF2-40B4-BE49-F238E27FC236}">
                <a16:creationId xmlns:a16="http://schemas.microsoft.com/office/drawing/2014/main" id="{86F6C979-A49C-2DF9-61B2-530F99C6D395}"/>
              </a:ext>
            </a:extLst>
          </p:cNvPr>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a:lvl1pPr>
          </a:lstStyle>
          <a:p>
            <a:pPr>
              <a:defRPr/>
            </a:pPr>
            <a:fld id="{C2FF7497-9A73-374F-922A-311A4F806711}" type="slidenum">
              <a:rPr lang="en-US" altLang="pl-PL"/>
              <a:pPr>
                <a:defRPr/>
              </a:pPr>
              <a:t>‹#›</a:t>
            </a:fld>
            <a:endParaRPr lang="en-US" altLang="pl-P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1D90CF91-1CB0-1677-67C5-F424570ABB42}"/>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eaLnBrk="1" hangingPunct="1">
              <a:defRPr sz="1200"/>
            </a:lvl1pPr>
          </a:lstStyle>
          <a:p>
            <a:pPr>
              <a:defRPr/>
            </a:pPr>
            <a:endParaRPr lang="pl-PL"/>
          </a:p>
        </p:txBody>
      </p:sp>
      <p:sp>
        <p:nvSpPr>
          <p:cNvPr id="3" name="Symbol zastępczy daty 2">
            <a:extLst>
              <a:ext uri="{FF2B5EF4-FFF2-40B4-BE49-F238E27FC236}">
                <a16:creationId xmlns:a16="http://schemas.microsoft.com/office/drawing/2014/main" id="{C1A0F9AB-A5EA-6ABA-3898-BCD30F706818}"/>
              </a:ext>
            </a:extLst>
          </p:cNvPr>
          <p:cNvSpPr>
            <a:spLocks noGrp="1"/>
          </p:cNvSpPr>
          <p:nvPr>
            <p:ph type="dt" idx="1"/>
          </p:nvPr>
        </p:nvSpPr>
        <p:spPr>
          <a:xfrm>
            <a:off x="4021138" y="0"/>
            <a:ext cx="3076575" cy="512763"/>
          </a:xfrm>
          <a:prstGeom prst="rect">
            <a:avLst/>
          </a:prstGeom>
        </p:spPr>
        <p:txBody>
          <a:bodyPr vert="horz" lIns="91440" tIns="45720" rIns="91440" bIns="45720" rtlCol="0"/>
          <a:lstStyle>
            <a:lvl1pPr algn="r" eaLnBrk="1" hangingPunct="1">
              <a:defRPr sz="1200"/>
            </a:lvl1pPr>
          </a:lstStyle>
          <a:p>
            <a:pPr>
              <a:defRPr/>
            </a:pPr>
            <a:fld id="{3532DB3F-A3E3-6648-9D24-37B1C4BECE3B}" type="datetimeFigureOut">
              <a:rPr lang="pl-PL"/>
              <a:pPr>
                <a:defRPr/>
              </a:pPr>
              <a:t>4.03.2026</a:t>
            </a:fld>
            <a:endParaRPr lang="pl-PL"/>
          </a:p>
        </p:txBody>
      </p:sp>
      <p:sp>
        <p:nvSpPr>
          <p:cNvPr id="4" name="Symbol zastępczy obrazu slajdu 3">
            <a:extLst>
              <a:ext uri="{FF2B5EF4-FFF2-40B4-BE49-F238E27FC236}">
                <a16:creationId xmlns:a16="http://schemas.microsoft.com/office/drawing/2014/main" id="{213955FD-FEC6-6FA2-73D5-4EFB7553F8CD}"/>
              </a:ext>
            </a:extLst>
          </p:cNvPr>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a:extLst>
              <a:ext uri="{FF2B5EF4-FFF2-40B4-BE49-F238E27FC236}">
                <a16:creationId xmlns:a16="http://schemas.microsoft.com/office/drawing/2014/main" id="{90EE3853-DD57-E71D-0DAE-CD22FD2CCA77}"/>
              </a:ext>
            </a:extLst>
          </p:cNvPr>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a:extLst>
              <a:ext uri="{FF2B5EF4-FFF2-40B4-BE49-F238E27FC236}">
                <a16:creationId xmlns:a16="http://schemas.microsoft.com/office/drawing/2014/main" id="{46C98587-163D-7618-DE40-260EA63AA1CC}"/>
              </a:ext>
            </a:extLst>
          </p:cNvPr>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eaLnBrk="1" hangingPunct="1">
              <a:defRPr sz="1200"/>
            </a:lvl1pPr>
          </a:lstStyle>
          <a:p>
            <a:pPr>
              <a:defRPr/>
            </a:pPr>
            <a:endParaRPr lang="pl-PL"/>
          </a:p>
        </p:txBody>
      </p:sp>
      <p:sp>
        <p:nvSpPr>
          <p:cNvPr id="7" name="Symbol zastępczy numeru slajdu 6">
            <a:extLst>
              <a:ext uri="{FF2B5EF4-FFF2-40B4-BE49-F238E27FC236}">
                <a16:creationId xmlns:a16="http://schemas.microsoft.com/office/drawing/2014/main" id="{09F78A02-A148-20D2-7D6E-8A5EDAF316FF}"/>
              </a:ext>
            </a:extLst>
          </p:cNvPr>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eaLnBrk="1" hangingPunct="1">
              <a:defRPr sz="1200"/>
            </a:lvl1pPr>
          </a:lstStyle>
          <a:p>
            <a:pPr>
              <a:defRPr/>
            </a:pPr>
            <a:fld id="{E2837465-9665-D840-A1CC-6B5FD6EC1790}" type="slidenum">
              <a:rPr lang="pl-PL"/>
              <a:pPr>
                <a:defRPr/>
              </a:pPr>
              <a:t>‹#›</a:t>
            </a:fld>
            <a:endParaRPr 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l.wikipedia.org/wiki/Chromosom"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pl.wikipedia.org/wiki/Kom%C3%B3rka_plazmatyczna" TargetMode="External"/><Relationship Id="rId4" Type="http://schemas.openxmlformats.org/officeDocument/2006/relationships/hyperlink" Target="https://pl.wikipedia.org/wiki/Neuro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ymbol zastępczy obrazu slajdu 1">
            <a:extLst>
              <a:ext uri="{FF2B5EF4-FFF2-40B4-BE49-F238E27FC236}">
                <a16:creationId xmlns:a16="http://schemas.microsoft.com/office/drawing/2014/main" id="{B7EB2D9E-FE36-1881-A16C-8D7084DBE3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Symbol zastępczy notatek 2">
            <a:extLst>
              <a:ext uri="{FF2B5EF4-FFF2-40B4-BE49-F238E27FC236}">
                <a16:creationId xmlns:a16="http://schemas.microsoft.com/office/drawing/2014/main" id="{948DCFE0-CC32-14A3-F2E3-864C2C4880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pl-PL" altLang="pl-PL"/>
              <a:t>Golgi's interests were in scientific research but his father encouraged him to become a hospital doctor. He carried out his research in a small home laboratory while serving as chief doctor in a hospital near Milan and it was there that he discovered his staining method.</a:t>
            </a:r>
          </a:p>
          <a:p>
            <a:pPr eaLnBrk="1" hangingPunct="1"/>
            <a:endParaRPr lang="pl-PL" altLang="pl-PL"/>
          </a:p>
        </p:txBody>
      </p:sp>
      <p:sp>
        <p:nvSpPr>
          <p:cNvPr id="46083" name="Symbol zastępczy numeru slajdu 3">
            <a:extLst>
              <a:ext uri="{FF2B5EF4-FFF2-40B4-BE49-F238E27FC236}">
                <a16:creationId xmlns:a16="http://schemas.microsoft.com/office/drawing/2014/main" id="{A750186D-F560-8DF2-75E7-6F8F14AF9D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24F32AD-3C1E-BC44-8713-53E95215B725}" type="slidenum">
              <a:rPr lang="pl-PL" altLang="pl-PL" sz="1200" smtClean="0"/>
              <a:pPr/>
              <a:t>3</a:t>
            </a:fld>
            <a:endParaRPr lang="pl-PL" altLang="pl-PL"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ymbol zastępczy obrazu slajdu 1">
            <a:extLst>
              <a:ext uri="{FF2B5EF4-FFF2-40B4-BE49-F238E27FC236}">
                <a16:creationId xmlns:a16="http://schemas.microsoft.com/office/drawing/2014/main" id="{C26375DA-BEFF-8488-A0D4-029C1CCA9D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Symbol zastępczy notatek 2">
            <a:extLst>
              <a:ext uri="{FF2B5EF4-FFF2-40B4-BE49-F238E27FC236}">
                <a16:creationId xmlns:a16="http://schemas.microsoft.com/office/drawing/2014/main" id="{C7EC3E91-5519-4207-C7EA-49986B4538E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pl-PL" altLang="pl-PL"/>
              <a:t>Ramon y Cajal displayed skills at drawing from an early age and wished to develop them as an artist but he was persuaded by his father to study medicine. He was appointed Professor of Histology and Pathological Anatomy at the University of Madrid and he used his talent to convert visual images into drawings.</a:t>
            </a:r>
          </a:p>
          <a:p>
            <a:pPr eaLnBrk="1" hangingPunct="1"/>
            <a:endParaRPr lang="pl-PL" altLang="pl-PL"/>
          </a:p>
        </p:txBody>
      </p:sp>
      <p:sp>
        <p:nvSpPr>
          <p:cNvPr id="48131" name="Symbol zastępczy numeru slajdu 3">
            <a:extLst>
              <a:ext uri="{FF2B5EF4-FFF2-40B4-BE49-F238E27FC236}">
                <a16:creationId xmlns:a16="http://schemas.microsoft.com/office/drawing/2014/main" id="{C156A826-87BA-5A1D-6783-4A2BEFA47A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98AB527-21FA-834E-92E4-B44AE341B0A3}" type="slidenum">
              <a:rPr lang="pl-PL" altLang="pl-PL" sz="1200" smtClean="0"/>
              <a:pPr/>
              <a:t>4</a:t>
            </a:fld>
            <a:endParaRPr lang="pl-PL" altLang="pl-PL"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ymbol zastępczy obrazu slajdu 1">
            <a:extLst>
              <a:ext uri="{FF2B5EF4-FFF2-40B4-BE49-F238E27FC236}">
                <a16:creationId xmlns:a16="http://schemas.microsoft.com/office/drawing/2014/main" id="{8E912AA1-2226-E188-8AB6-16456D6754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Symbol zastępczy notatek 2">
            <a:extLst>
              <a:ext uri="{FF2B5EF4-FFF2-40B4-BE49-F238E27FC236}">
                <a16:creationId xmlns:a16="http://schemas.microsoft.com/office/drawing/2014/main" id="{C50494D6-FB50-B298-DFE4-DE0236C8A3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pl-PL" altLang="pl-PL"/>
              <a:t>Neuron is ancient Greek word (</a:t>
            </a:r>
            <a:r>
              <a:rPr lang="el-GR" altLang="pl-PL"/>
              <a:t>νεῦρον</a:t>
            </a:r>
            <a:r>
              <a:rPr lang="pl-PL" altLang="pl-PL"/>
              <a:t>) meaning sinew (scięgno), cord (nić), nerve (nerw).</a:t>
            </a:r>
          </a:p>
          <a:p>
            <a:pPr eaLnBrk="1" hangingPunct="1"/>
            <a:r>
              <a:rPr lang="pl-PL" altLang="pl-PL"/>
              <a:t>Waldeyer nazwał w 1888 roku </a:t>
            </a:r>
            <a:r>
              <a:rPr lang="pl-PL" altLang="pl-PL">
                <a:hlinkClick r:id="rId3" tooltip="Chromosom"/>
              </a:rPr>
              <a:t>chromosom</a:t>
            </a:r>
            <a:r>
              <a:rPr lang="pl-PL" altLang="pl-PL" baseline="30000"/>
              <a:t> </a:t>
            </a:r>
            <a:r>
              <a:rPr lang="pl-PL" altLang="pl-PL"/>
              <a:t>w 1891 roku </a:t>
            </a:r>
            <a:r>
              <a:rPr lang="pl-PL" altLang="pl-PL">
                <a:hlinkClick r:id="rId4" tooltip="Neuron"/>
              </a:rPr>
              <a:t>neuron</a:t>
            </a:r>
            <a:r>
              <a:rPr lang="pl-PL" altLang="pl-PL"/>
              <a:t>, w 1875 roku </a:t>
            </a:r>
            <a:r>
              <a:rPr lang="pl-PL" altLang="pl-PL">
                <a:hlinkClick r:id="rId5" tooltip="Komórka plazmatyczna"/>
              </a:rPr>
              <a:t>komórki plazmatyczne</a:t>
            </a:r>
            <a:endParaRPr lang="pl-PL" altLang="pl-PL"/>
          </a:p>
          <a:p>
            <a:pPr eaLnBrk="1" hangingPunct="1"/>
            <a:endParaRPr lang="pl-PL" altLang="pl-PL"/>
          </a:p>
        </p:txBody>
      </p:sp>
      <p:sp>
        <p:nvSpPr>
          <p:cNvPr id="50179" name="Symbol zastępczy numeru slajdu 3">
            <a:extLst>
              <a:ext uri="{FF2B5EF4-FFF2-40B4-BE49-F238E27FC236}">
                <a16:creationId xmlns:a16="http://schemas.microsoft.com/office/drawing/2014/main" id="{FD2CC2A6-F2D6-40BE-BF47-C4A8779883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435AF03-8FE4-1E49-8C96-2B2A2CA1A28B}" type="slidenum">
              <a:rPr lang="pl-PL" altLang="pl-PL" sz="1200" smtClean="0"/>
              <a:pPr/>
              <a:t>5</a:t>
            </a:fld>
            <a:endParaRPr lang="pl-PL" altLang="pl-PL"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ymbol zastępczy obrazu slajdu 1">
            <a:extLst>
              <a:ext uri="{FF2B5EF4-FFF2-40B4-BE49-F238E27FC236}">
                <a16:creationId xmlns:a16="http://schemas.microsoft.com/office/drawing/2014/main" id="{6D9AFA29-CDA0-A9AE-3228-EA93B37371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Symbol zastępczy notatek 2">
            <a:extLst>
              <a:ext uri="{FF2B5EF4-FFF2-40B4-BE49-F238E27FC236}">
                <a16:creationId xmlns:a16="http://schemas.microsoft.com/office/drawing/2014/main" id="{A2B146C1-F9E7-E6A8-7342-6BDF6E453D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pl-PL" altLang="pl-PL"/>
              <a:t>Suzana Herculano-Houzel developed a method to quantify total numbers of neuronal and non-neuronal cells in the brain. It consists of transforming brain structures into homogeneous ‚soup’ of cell nuclei, which can be counted and identified as neuronal or non-neuronal. The total numer of cell nuclei corresponds to the total number of cells in the original tissue. Additionally, different genes can be marked to count different cell types. </a:t>
            </a:r>
          </a:p>
        </p:txBody>
      </p:sp>
      <p:sp>
        <p:nvSpPr>
          <p:cNvPr id="53251" name="Symbol zastępczy numeru slajdu 3">
            <a:extLst>
              <a:ext uri="{FF2B5EF4-FFF2-40B4-BE49-F238E27FC236}">
                <a16:creationId xmlns:a16="http://schemas.microsoft.com/office/drawing/2014/main" id="{62AC302C-B4D7-947D-F973-DF4F21FB27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E935B2F-D0AB-7A46-B3B0-E3E67A235583}" type="slidenum">
              <a:rPr lang="pl-PL" altLang="pl-PL" sz="1200" smtClean="0"/>
              <a:pPr/>
              <a:t>7</a:t>
            </a:fld>
            <a:endParaRPr lang="pl-PL" altLang="pl-PL"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ymbol zastępczy obrazu slajdu 1">
            <a:extLst>
              <a:ext uri="{FF2B5EF4-FFF2-40B4-BE49-F238E27FC236}">
                <a16:creationId xmlns:a16="http://schemas.microsoft.com/office/drawing/2014/main" id="{DF20876D-0C3F-6C82-4851-736C6700864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Symbol zastępczy notatek 2">
            <a:extLst>
              <a:ext uri="{FF2B5EF4-FFF2-40B4-BE49-F238E27FC236}">
                <a16:creationId xmlns:a16="http://schemas.microsoft.com/office/drawing/2014/main" id="{2B21A0C6-4619-6B87-A208-D5E27DBFE0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a:t>Einstein's brain was preserved after his death in 1955, but this fact was not revealed publicly until 1978. The owner (the person who performer autopsy) dissected the brain into about 240 blocks (each about 1 cm</a:t>
            </a:r>
            <a:r>
              <a:rPr lang="pl-PL" altLang="pl-PL" baseline="30000"/>
              <a:t>3</a:t>
            </a:r>
            <a:r>
              <a:rPr lang="pl-PL" altLang="pl-PL"/>
              <a:t>). They have been preserved in alcohol in two large jars within a cider box for over 20 years.</a:t>
            </a:r>
          </a:p>
        </p:txBody>
      </p:sp>
      <p:sp>
        <p:nvSpPr>
          <p:cNvPr id="60419" name="Symbol zastępczy numeru slajdu 3">
            <a:extLst>
              <a:ext uri="{FF2B5EF4-FFF2-40B4-BE49-F238E27FC236}">
                <a16:creationId xmlns:a16="http://schemas.microsoft.com/office/drawing/2014/main" id="{1D825AEF-7490-BB53-8A91-905816CD84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C7D662B-3A6F-6948-BC47-DE05C1C343F8}" type="slidenum">
              <a:rPr lang="pl-PL" altLang="pl-PL" sz="1200" smtClean="0"/>
              <a:pPr/>
              <a:t>13</a:t>
            </a:fld>
            <a:endParaRPr lang="pl-PL" altLang="pl-PL"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pl-PL"/>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Click to edit Master subtitle style</a:t>
            </a:r>
          </a:p>
        </p:txBody>
      </p:sp>
      <p:sp>
        <p:nvSpPr>
          <p:cNvPr id="4" name="Rectangle 4">
            <a:extLst>
              <a:ext uri="{FF2B5EF4-FFF2-40B4-BE49-F238E27FC236}">
                <a16:creationId xmlns:a16="http://schemas.microsoft.com/office/drawing/2014/main" id="{A0098DA3-E6EA-CAAB-E604-A26150F7158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374BEED-CC42-9CF3-2B90-A964B4BEF1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FD2FF95-37CF-8394-E564-DE576BE904C7}"/>
              </a:ext>
            </a:extLst>
          </p:cNvPr>
          <p:cNvSpPr>
            <a:spLocks noGrp="1" noChangeArrowheads="1"/>
          </p:cNvSpPr>
          <p:nvPr>
            <p:ph type="sldNum" sz="quarter" idx="12"/>
          </p:nvPr>
        </p:nvSpPr>
        <p:spPr>
          <a:ln/>
        </p:spPr>
        <p:txBody>
          <a:bodyPr/>
          <a:lstStyle>
            <a:lvl1pPr>
              <a:defRPr/>
            </a:lvl1pPr>
          </a:lstStyle>
          <a:p>
            <a:pPr>
              <a:defRPr/>
            </a:pPr>
            <a:fld id="{008DFD9E-63A1-9D41-B86C-8B4F8E31BFC6}" type="slidenum">
              <a:rPr lang="en-US" altLang="pl-PL"/>
              <a:pPr>
                <a:defRPr/>
              </a:pPr>
              <a:t>‹#›</a:t>
            </a:fld>
            <a:endParaRPr lang="en-US" altLang="pl-PL"/>
          </a:p>
        </p:txBody>
      </p:sp>
    </p:spTree>
    <p:extLst>
      <p:ext uri="{BB962C8B-B14F-4D97-AF65-F5344CB8AC3E}">
        <p14:creationId xmlns:p14="http://schemas.microsoft.com/office/powerpoint/2010/main" val="3799490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p>
        </p:txBody>
      </p:sp>
      <p:sp>
        <p:nvSpPr>
          <p:cNvPr id="3" name="Vertical Text Placeholder 2"/>
          <p:cNvSpPr>
            <a:spLocks noGrp="1"/>
          </p:cNvSpPr>
          <p:nvPr>
            <p:ph type="body" orient="vert" idx="1"/>
          </p:nvPr>
        </p:nvSpPr>
        <p:spPr/>
        <p:txBody>
          <a:bodyPr vert="eaVert"/>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4" name="Rectangle 4">
            <a:extLst>
              <a:ext uri="{FF2B5EF4-FFF2-40B4-BE49-F238E27FC236}">
                <a16:creationId xmlns:a16="http://schemas.microsoft.com/office/drawing/2014/main" id="{0A9F6ADF-53D5-4D31-0836-EEE3C08B624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8BB5C56-CDBB-7D4E-6796-3D0AB7A996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8BA2092-837F-A5B8-005D-D27F66380B2A}"/>
              </a:ext>
            </a:extLst>
          </p:cNvPr>
          <p:cNvSpPr>
            <a:spLocks noGrp="1" noChangeArrowheads="1"/>
          </p:cNvSpPr>
          <p:nvPr>
            <p:ph type="sldNum" sz="quarter" idx="12"/>
          </p:nvPr>
        </p:nvSpPr>
        <p:spPr>
          <a:ln/>
        </p:spPr>
        <p:txBody>
          <a:bodyPr/>
          <a:lstStyle>
            <a:lvl1pPr>
              <a:defRPr/>
            </a:lvl1pPr>
          </a:lstStyle>
          <a:p>
            <a:pPr>
              <a:defRPr/>
            </a:pPr>
            <a:fld id="{EA9D2CF1-1A97-1D47-9901-1060EF21DA85}" type="slidenum">
              <a:rPr lang="en-US" altLang="pl-PL"/>
              <a:pPr>
                <a:defRPr/>
              </a:pPr>
              <a:t>‹#›</a:t>
            </a:fld>
            <a:endParaRPr lang="en-US" altLang="pl-PL"/>
          </a:p>
        </p:txBody>
      </p:sp>
    </p:spTree>
    <p:extLst>
      <p:ext uri="{BB962C8B-B14F-4D97-AF65-F5344CB8AC3E}">
        <p14:creationId xmlns:p14="http://schemas.microsoft.com/office/powerpoint/2010/main" val="1303131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pl-PL"/>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4" name="Rectangle 4">
            <a:extLst>
              <a:ext uri="{FF2B5EF4-FFF2-40B4-BE49-F238E27FC236}">
                <a16:creationId xmlns:a16="http://schemas.microsoft.com/office/drawing/2014/main" id="{A9184635-53BA-2D63-D6CA-228F5D89E24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BA4404B-8241-33DE-4CA8-A7C59E13E6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69C3740-EEE9-9FBA-ECD6-D295CFFA656E}"/>
              </a:ext>
            </a:extLst>
          </p:cNvPr>
          <p:cNvSpPr>
            <a:spLocks noGrp="1" noChangeArrowheads="1"/>
          </p:cNvSpPr>
          <p:nvPr>
            <p:ph type="sldNum" sz="quarter" idx="12"/>
          </p:nvPr>
        </p:nvSpPr>
        <p:spPr>
          <a:ln/>
        </p:spPr>
        <p:txBody>
          <a:bodyPr/>
          <a:lstStyle>
            <a:lvl1pPr>
              <a:defRPr/>
            </a:lvl1pPr>
          </a:lstStyle>
          <a:p>
            <a:pPr>
              <a:defRPr/>
            </a:pPr>
            <a:fld id="{CA1C44BE-E53D-CE48-9B60-F596F06AE898}" type="slidenum">
              <a:rPr lang="en-US" altLang="pl-PL"/>
              <a:pPr>
                <a:defRPr/>
              </a:pPr>
              <a:t>‹#›</a:t>
            </a:fld>
            <a:endParaRPr lang="en-US" altLang="pl-PL"/>
          </a:p>
        </p:txBody>
      </p:sp>
    </p:spTree>
    <p:extLst>
      <p:ext uri="{BB962C8B-B14F-4D97-AF65-F5344CB8AC3E}">
        <p14:creationId xmlns:p14="http://schemas.microsoft.com/office/powerpoint/2010/main" val="1254658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p>
        </p:txBody>
      </p:sp>
      <p:sp>
        <p:nvSpPr>
          <p:cNvPr id="3" name="Content Placeholder 2"/>
          <p:cNvSpPr>
            <a:spLocks noGrp="1"/>
          </p:cNvSpPr>
          <p:nvPr>
            <p:ph idx="1"/>
          </p:nvPr>
        </p:nvSpPr>
        <p:spPr/>
        <p:txBody>
          <a:body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4" name="Rectangle 4">
            <a:extLst>
              <a:ext uri="{FF2B5EF4-FFF2-40B4-BE49-F238E27FC236}">
                <a16:creationId xmlns:a16="http://schemas.microsoft.com/office/drawing/2014/main" id="{3172A14F-5D8A-0235-3D03-5CAF4A6A1A9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A20DCA9-08D2-1EA4-E6DE-5BF468090F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0A4058E-D3B4-B27F-5F36-CEF464AEB637}"/>
              </a:ext>
            </a:extLst>
          </p:cNvPr>
          <p:cNvSpPr>
            <a:spLocks noGrp="1" noChangeArrowheads="1"/>
          </p:cNvSpPr>
          <p:nvPr>
            <p:ph type="sldNum" sz="quarter" idx="12"/>
          </p:nvPr>
        </p:nvSpPr>
        <p:spPr>
          <a:ln/>
        </p:spPr>
        <p:txBody>
          <a:bodyPr/>
          <a:lstStyle>
            <a:lvl1pPr>
              <a:defRPr/>
            </a:lvl1pPr>
          </a:lstStyle>
          <a:p>
            <a:pPr>
              <a:defRPr/>
            </a:pPr>
            <a:fld id="{5781B9A7-5C38-7D4F-8E17-D81DADB92616}" type="slidenum">
              <a:rPr lang="en-US" altLang="pl-PL"/>
              <a:pPr>
                <a:defRPr/>
              </a:pPr>
              <a:t>‹#›</a:t>
            </a:fld>
            <a:endParaRPr lang="en-US" altLang="pl-PL"/>
          </a:p>
        </p:txBody>
      </p:sp>
    </p:spTree>
    <p:extLst>
      <p:ext uri="{BB962C8B-B14F-4D97-AF65-F5344CB8AC3E}">
        <p14:creationId xmlns:p14="http://schemas.microsoft.com/office/powerpoint/2010/main" val="666421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pl-PL"/>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Click to edit Master text styles</a:t>
            </a:r>
          </a:p>
        </p:txBody>
      </p:sp>
      <p:sp>
        <p:nvSpPr>
          <p:cNvPr id="4" name="Rectangle 4">
            <a:extLst>
              <a:ext uri="{FF2B5EF4-FFF2-40B4-BE49-F238E27FC236}">
                <a16:creationId xmlns:a16="http://schemas.microsoft.com/office/drawing/2014/main" id="{4978D7F4-259C-33AA-39E5-C49B68FE472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FEB3520-8D92-573F-D8A9-A709CADAAC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666BAA9-9DBA-E98F-27C6-98B392141896}"/>
              </a:ext>
            </a:extLst>
          </p:cNvPr>
          <p:cNvSpPr>
            <a:spLocks noGrp="1" noChangeArrowheads="1"/>
          </p:cNvSpPr>
          <p:nvPr>
            <p:ph type="sldNum" sz="quarter" idx="12"/>
          </p:nvPr>
        </p:nvSpPr>
        <p:spPr>
          <a:ln/>
        </p:spPr>
        <p:txBody>
          <a:bodyPr/>
          <a:lstStyle>
            <a:lvl1pPr>
              <a:defRPr/>
            </a:lvl1pPr>
          </a:lstStyle>
          <a:p>
            <a:pPr>
              <a:defRPr/>
            </a:pPr>
            <a:fld id="{FC0D6B36-CF32-E24F-8B37-125C4C1881D8}" type="slidenum">
              <a:rPr lang="en-US" altLang="pl-PL"/>
              <a:pPr>
                <a:defRPr/>
              </a:pPr>
              <a:t>‹#›</a:t>
            </a:fld>
            <a:endParaRPr lang="en-US" altLang="pl-PL"/>
          </a:p>
        </p:txBody>
      </p:sp>
    </p:spTree>
    <p:extLst>
      <p:ext uri="{BB962C8B-B14F-4D97-AF65-F5344CB8AC3E}">
        <p14:creationId xmlns:p14="http://schemas.microsoft.com/office/powerpoint/2010/main" val="1179359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5" name="Rectangle 4">
            <a:extLst>
              <a:ext uri="{FF2B5EF4-FFF2-40B4-BE49-F238E27FC236}">
                <a16:creationId xmlns:a16="http://schemas.microsoft.com/office/drawing/2014/main" id="{ED888E66-52A3-E746-AC0E-8BAE21A89BB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43BA118-C0F6-DE0A-53E6-71142CB868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DB9E96D-7AE2-5F54-1663-1E27BC9BEAD8}"/>
              </a:ext>
            </a:extLst>
          </p:cNvPr>
          <p:cNvSpPr>
            <a:spLocks noGrp="1" noChangeArrowheads="1"/>
          </p:cNvSpPr>
          <p:nvPr>
            <p:ph type="sldNum" sz="quarter" idx="12"/>
          </p:nvPr>
        </p:nvSpPr>
        <p:spPr>
          <a:ln/>
        </p:spPr>
        <p:txBody>
          <a:bodyPr/>
          <a:lstStyle>
            <a:lvl1pPr>
              <a:defRPr/>
            </a:lvl1pPr>
          </a:lstStyle>
          <a:p>
            <a:pPr>
              <a:defRPr/>
            </a:pPr>
            <a:fld id="{19AB29E4-F3E2-7449-B90C-30B86C35DE30}" type="slidenum">
              <a:rPr lang="en-US" altLang="pl-PL"/>
              <a:pPr>
                <a:defRPr/>
              </a:pPr>
              <a:t>‹#›</a:t>
            </a:fld>
            <a:endParaRPr lang="en-US" altLang="pl-PL"/>
          </a:p>
        </p:txBody>
      </p:sp>
    </p:spTree>
    <p:extLst>
      <p:ext uri="{BB962C8B-B14F-4D97-AF65-F5344CB8AC3E}">
        <p14:creationId xmlns:p14="http://schemas.microsoft.com/office/powerpoint/2010/main" val="898196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pl-PL"/>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7" name="Rectangle 4">
            <a:extLst>
              <a:ext uri="{FF2B5EF4-FFF2-40B4-BE49-F238E27FC236}">
                <a16:creationId xmlns:a16="http://schemas.microsoft.com/office/drawing/2014/main" id="{6F3BE285-D6C8-6CAE-1F32-4A8DDA83DA1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F42B365-B868-EF86-BE08-186C787FCF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E2EA285-E355-BB68-4F3D-A6F6DFE41409}"/>
              </a:ext>
            </a:extLst>
          </p:cNvPr>
          <p:cNvSpPr>
            <a:spLocks noGrp="1" noChangeArrowheads="1"/>
          </p:cNvSpPr>
          <p:nvPr>
            <p:ph type="sldNum" sz="quarter" idx="12"/>
          </p:nvPr>
        </p:nvSpPr>
        <p:spPr>
          <a:ln/>
        </p:spPr>
        <p:txBody>
          <a:bodyPr/>
          <a:lstStyle>
            <a:lvl1pPr>
              <a:defRPr/>
            </a:lvl1pPr>
          </a:lstStyle>
          <a:p>
            <a:pPr>
              <a:defRPr/>
            </a:pPr>
            <a:fld id="{B0274B5C-CD38-A144-84D4-420111249FD7}" type="slidenum">
              <a:rPr lang="en-US" altLang="pl-PL"/>
              <a:pPr>
                <a:defRPr/>
              </a:pPr>
              <a:t>‹#›</a:t>
            </a:fld>
            <a:endParaRPr lang="en-US" altLang="pl-PL"/>
          </a:p>
        </p:txBody>
      </p:sp>
    </p:spTree>
    <p:extLst>
      <p:ext uri="{BB962C8B-B14F-4D97-AF65-F5344CB8AC3E}">
        <p14:creationId xmlns:p14="http://schemas.microsoft.com/office/powerpoint/2010/main" val="348716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p>
        </p:txBody>
      </p:sp>
      <p:sp>
        <p:nvSpPr>
          <p:cNvPr id="3" name="Rectangle 4">
            <a:extLst>
              <a:ext uri="{FF2B5EF4-FFF2-40B4-BE49-F238E27FC236}">
                <a16:creationId xmlns:a16="http://schemas.microsoft.com/office/drawing/2014/main" id="{9DF83243-72E5-6603-1257-4FFB226D7AF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70A4355-3595-C866-6A92-1E11B10208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D1A762C-8CEB-B4E6-A5A6-7E9D9580A767}"/>
              </a:ext>
            </a:extLst>
          </p:cNvPr>
          <p:cNvSpPr>
            <a:spLocks noGrp="1" noChangeArrowheads="1"/>
          </p:cNvSpPr>
          <p:nvPr>
            <p:ph type="sldNum" sz="quarter" idx="12"/>
          </p:nvPr>
        </p:nvSpPr>
        <p:spPr>
          <a:ln/>
        </p:spPr>
        <p:txBody>
          <a:bodyPr/>
          <a:lstStyle>
            <a:lvl1pPr>
              <a:defRPr/>
            </a:lvl1pPr>
          </a:lstStyle>
          <a:p>
            <a:pPr>
              <a:defRPr/>
            </a:pPr>
            <a:fld id="{10AC2E3A-DED8-7B47-9EC6-B2289B351549}" type="slidenum">
              <a:rPr lang="en-US" altLang="pl-PL"/>
              <a:pPr>
                <a:defRPr/>
              </a:pPr>
              <a:t>‹#›</a:t>
            </a:fld>
            <a:endParaRPr lang="en-US" altLang="pl-PL"/>
          </a:p>
        </p:txBody>
      </p:sp>
    </p:spTree>
    <p:extLst>
      <p:ext uri="{BB962C8B-B14F-4D97-AF65-F5344CB8AC3E}">
        <p14:creationId xmlns:p14="http://schemas.microsoft.com/office/powerpoint/2010/main" val="879579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87154D5-46E9-E300-D004-C7AFF754507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C0B3E22-4CBA-BE11-CA95-FBE0B92C5A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DC0C7B2-FE2B-C8EE-D5E8-E39C3E8A99F7}"/>
              </a:ext>
            </a:extLst>
          </p:cNvPr>
          <p:cNvSpPr>
            <a:spLocks noGrp="1" noChangeArrowheads="1"/>
          </p:cNvSpPr>
          <p:nvPr>
            <p:ph type="sldNum" sz="quarter" idx="12"/>
          </p:nvPr>
        </p:nvSpPr>
        <p:spPr>
          <a:ln/>
        </p:spPr>
        <p:txBody>
          <a:bodyPr/>
          <a:lstStyle>
            <a:lvl1pPr>
              <a:defRPr/>
            </a:lvl1pPr>
          </a:lstStyle>
          <a:p>
            <a:pPr>
              <a:defRPr/>
            </a:pPr>
            <a:fld id="{756981DD-8A86-0B44-B0C0-C755AD3A275A}" type="slidenum">
              <a:rPr lang="en-US" altLang="pl-PL"/>
              <a:pPr>
                <a:defRPr/>
              </a:pPr>
              <a:t>‹#›</a:t>
            </a:fld>
            <a:endParaRPr lang="en-US" altLang="pl-PL"/>
          </a:p>
        </p:txBody>
      </p:sp>
    </p:spTree>
    <p:extLst>
      <p:ext uri="{BB962C8B-B14F-4D97-AF65-F5344CB8AC3E}">
        <p14:creationId xmlns:p14="http://schemas.microsoft.com/office/powerpoint/2010/main" val="1475420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pl-PL"/>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Rectangle 4">
            <a:extLst>
              <a:ext uri="{FF2B5EF4-FFF2-40B4-BE49-F238E27FC236}">
                <a16:creationId xmlns:a16="http://schemas.microsoft.com/office/drawing/2014/main" id="{902EF877-FA8C-84CA-9DBC-489FDD39B3C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48391F0-4878-26C6-9719-F8C63A172C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649A3C7-82C4-9FD1-AC15-2A0F1F906B5A}"/>
              </a:ext>
            </a:extLst>
          </p:cNvPr>
          <p:cNvSpPr>
            <a:spLocks noGrp="1" noChangeArrowheads="1"/>
          </p:cNvSpPr>
          <p:nvPr>
            <p:ph type="sldNum" sz="quarter" idx="12"/>
          </p:nvPr>
        </p:nvSpPr>
        <p:spPr>
          <a:ln/>
        </p:spPr>
        <p:txBody>
          <a:bodyPr/>
          <a:lstStyle>
            <a:lvl1pPr>
              <a:defRPr/>
            </a:lvl1pPr>
          </a:lstStyle>
          <a:p>
            <a:pPr>
              <a:defRPr/>
            </a:pPr>
            <a:fld id="{8971FAC1-17FB-E44F-BCE9-8DA6D8BFABDB}" type="slidenum">
              <a:rPr lang="en-US" altLang="pl-PL"/>
              <a:pPr>
                <a:defRPr/>
              </a:pPr>
              <a:t>‹#›</a:t>
            </a:fld>
            <a:endParaRPr lang="en-US" altLang="pl-PL"/>
          </a:p>
        </p:txBody>
      </p:sp>
    </p:spTree>
    <p:extLst>
      <p:ext uri="{BB962C8B-B14F-4D97-AF65-F5344CB8AC3E}">
        <p14:creationId xmlns:p14="http://schemas.microsoft.com/office/powerpoint/2010/main" val="3647086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pl-PL"/>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Rectangle 4">
            <a:extLst>
              <a:ext uri="{FF2B5EF4-FFF2-40B4-BE49-F238E27FC236}">
                <a16:creationId xmlns:a16="http://schemas.microsoft.com/office/drawing/2014/main" id="{66DF9334-C356-878A-A43A-AC23BB87CD1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192D516-0284-FD03-219B-622BC01663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58FC7A8-DF71-0BB4-585D-08956E163F50}"/>
              </a:ext>
            </a:extLst>
          </p:cNvPr>
          <p:cNvSpPr>
            <a:spLocks noGrp="1" noChangeArrowheads="1"/>
          </p:cNvSpPr>
          <p:nvPr>
            <p:ph type="sldNum" sz="quarter" idx="12"/>
          </p:nvPr>
        </p:nvSpPr>
        <p:spPr>
          <a:ln/>
        </p:spPr>
        <p:txBody>
          <a:bodyPr/>
          <a:lstStyle>
            <a:lvl1pPr>
              <a:defRPr/>
            </a:lvl1pPr>
          </a:lstStyle>
          <a:p>
            <a:pPr>
              <a:defRPr/>
            </a:pPr>
            <a:fld id="{BE8AB933-7822-F848-82EA-08DA2E4E2717}" type="slidenum">
              <a:rPr lang="en-US" altLang="pl-PL"/>
              <a:pPr>
                <a:defRPr/>
              </a:pPr>
              <a:t>‹#›</a:t>
            </a:fld>
            <a:endParaRPr lang="en-US" altLang="pl-PL"/>
          </a:p>
        </p:txBody>
      </p:sp>
    </p:spTree>
    <p:extLst>
      <p:ext uri="{BB962C8B-B14F-4D97-AF65-F5344CB8AC3E}">
        <p14:creationId xmlns:p14="http://schemas.microsoft.com/office/powerpoint/2010/main" val="2522628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94AE9EA-DF89-DA3D-C42C-6E661C023307}"/>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pl-PL"/>
              <a:t>Kliknij, aby edytować styl wzorca tytułu</a:t>
            </a:r>
          </a:p>
        </p:txBody>
      </p:sp>
      <p:sp>
        <p:nvSpPr>
          <p:cNvPr id="1027" name="Rectangle 3">
            <a:extLst>
              <a:ext uri="{FF2B5EF4-FFF2-40B4-BE49-F238E27FC236}">
                <a16:creationId xmlns:a16="http://schemas.microsoft.com/office/drawing/2014/main" id="{00C5DFCE-58E9-16C3-E03C-4337014AF3BF}"/>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l-PL"/>
              <a:t>Kliknij, aby edytować style wzorca tekstu</a:t>
            </a:r>
          </a:p>
          <a:p>
            <a:pPr lvl="1"/>
            <a:r>
              <a:rPr lang="en-US" altLang="pl-PL"/>
              <a:t>Drugi poziom</a:t>
            </a:r>
          </a:p>
          <a:p>
            <a:pPr lvl="2"/>
            <a:r>
              <a:rPr lang="en-US" altLang="pl-PL"/>
              <a:t>Trzeci poziom</a:t>
            </a:r>
          </a:p>
          <a:p>
            <a:pPr lvl="3"/>
            <a:r>
              <a:rPr lang="en-US" altLang="pl-PL"/>
              <a:t>Czwarty poziom</a:t>
            </a:r>
          </a:p>
          <a:p>
            <a:pPr lvl="4"/>
            <a:r>
              <a:rPr lang="en-US" altLang="pl-PL"/>
              <a:t>Piąty poziom</a:t>
            </a:r>
          </a:p>
        </p:txBody>
      </p:sp>
      <p:sp>
        <p:nvSpPr>
          <p:cNvPr id="1028" name="Rectangle 4">
            <a:extLst>
              <a:ext uri="{FF2B5EF4-FFF2-40B4-BE49-F238E27FC236}">
                <a16:creationId xmlns:a16="http://schemas.microsoft.com/office/drawing/2014/main" id="{0316F93D-7280-174E-176E-E6F30063F7CD}"/>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ea typeface="+mn-ea"/>
              </a:defRPr>
            </a:lvl1pPr>
          </a:lstStyle>
          <a:p>
            <a:pPr>
              <a:defRPr/>
            </a:pPr>
            <a:endParaRPr lang="en-US"/>
          </a:p>
        </p:txBody>
      </p:sp>
      <p:sp>
        <p:nvSpPr>
          <p:cNvPr id="1029" name="Rectangle 5">
            <a:extLst>
              <a:ext uri="{FF2B5EF4-FFF2-40B4-BE49-F238E27FC236}">
                <a16:creationId xmlns:a16="http://schemas.microsoft.com/office/drawing/2014/main" id="{C7CBF631-563D-D936-2907-D37972835E6A}"/>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ea typeface="+mn-ea"/>
              </a:defRPr>
            </a:lvl1pPr>
          </a:lstStyle>
          <a:p>
            <a:pPr>
              <a:defRPr/>
            </a:pPr>
            <a:endParaRPr lang="en-US"/>
          </a:p>
        </p:txBody>
      </p:sp>
      <p:sp>
        <p:nvSpPr>
          <p:cNvPr id="1030" name="Rectangle 6">
            <a:extLst>
              <a:ext uri="{FF2B5EF4-FFF2-40B4-BE49-F238E27FC236}">
                <a16:creationId xmlns:a16="http://schemas.microsoft.com/office/drawing/2014/main" id="{7FF1B2AC-79A8-738F-D355-81EDC293CA32}"/>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35DFE8E-1D14-A74C-9535-74327838E6AA}" type="slidenum">
              <a:rPr lang="en-US" altLang="pl-PL"/>
              <a:pPr>
                <a:defRPr/>
              </a:pPr>
              <a:t>‹#›</a:t>
            </a:fld>
            <a:endParaRPr lang="en-US" alt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anose="020B0600070205080204"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panose="020B0600070205080204" pitchFamily="34" charset="-128"/>
        </a:defRPr>
      </a:lvl2pPr>
      <a:lvl3pPr algn="ctr" rtl="0" eaLnBrk="0" fontAlgn="base" hangingPunct="0">
        <a:spcBef>
          <a:spcPct val="0"/>
        </a:spcBef>
        <a:spcAft>
          <a:spcPct val="0"/>
        </a:spcAft>
        <a:defRPr sz="4400">
          <a:solidFill>
            <a:schemeClr val="tx2"/>
          </a:solidFill>
          <a:latin typeface="Times New Roman" charset="0"/>
          <a:ea typeface="ＭＳ Ｐゴシック" panose="020B0600070205080204" pitchFamily="34" charset="-128"/>
        </a:defRPr>
      </a:lvl3pPr>
      <a:lvl4pPr algn="ctr" rtl="0" eaLnBrk="0" fontAlgn="base" hangingPunct="0">
        <a:spcBef>
          <a:spcPct val="0"/>
        </a:spcBef>
        <a:spcAft>
          <a:spcPct val="0"/>
        </a:spcAft>
        <a:defRPr sz="4400">
          <a:solidFill>
            <a:schemeClr val="tx2"/>
          </a:solidFill>
          <a:latin typeface="Times New Roman" charset="0"/>
          <a:ea typeface="ＭＳ Ｐゴシック" panose="020B0600070205080204" pitchFamily="34" charset="-128"/>
        </a:defRPr>
      </a:lvl4pPr>
      <a:lvl5pPr algn="ctr" rtl="0" eaLnBrk="0" fontAlgn="base" hangingPunct="0">
        <a:spcBef>
          <a:spcPct val="0"/>
        </a:spcBef>
        <a:spcAft>
          <a:spcPct val="0"/>
        </a:spcAft>
        <a:defRPr sz="4400">
          <a:solidFill>
            <a:schemeClr val="tx2"/>
          </a:solidFill>
          <a:latin typeface="Times New Roman" charset="0"/>
          <a:ea typeface="ＭＳ Ｐゴシック" panose="020B0600070205080204" pitchFamily="34"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pl-P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emf"/><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09255AA7-E510-8211-93CB-F590711F9308}"/>
              </a:ext>
            </a:extLst>
          </p:cNvPr>
          <p:cNvSpPr>
            <a:spLocks noGrp="1" noChangeArrowheads="1"/>
          </p:cNvSpPr>
          <p:nvPr>
            <p:ph type="title"/>
          </p:nvPr>
        </p:nvSpPr>
        <p:spPr>
          <a:xfrm>
            <a:off x="2476500" y="304800"/>
            <a:ext cx="4191000" cy="609600"/>
          </a:xfrm>
        </p:spPr>
        <p:txBody>
          <a:bodyPr/>
          <a:lstStyle/>
          <a:p>
            <a:pPr eaLnBrk="1" hangingPunct="1"/>
            <a:r>
              <a:rPr lang="pl-PL" altLang="pl-PL" sz="2000"/>
              <a:t>Doktryna neuronu</a:t>
            </a:r>
            <a:endParaRPr lang="en-US" altLang="pl-PL" sz="2000"/>
          </a:p>
        </p:txBody>
      </p:sp>
      <p:sp>
        <p:nvSpPr>
          <p:cNvPr id="43010" name="Text Box 4">
            <a:extLst>
              <a:ext uri="{FF2B5EF4-FFF2-40B4-BE49-F238E27FC236}">
                <a16:creationId xmlns:a16="http://schemas.microsoft.com/office/drawing/2014/main" id="{6B348F21-C161-3364-B1D4-843C55D2618F}"/>
              </a:ext>
            </a:extLst>
          </p:cNvPr>
          <p:cNvSpPr txBox="1">
            <a:spLocks noChangeArrowheads="1"/>
          </p:cNvSpPr>
          <p:nvPr/>
        </p:nvSpPr>
        <p:spPr bwMode="auto">
          <a:xfrm>
            <a:off x="609600" y="4876800"/>
            <a:ext cx="3352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800"/>
              <a:t>Komórki móżdżku  obserwowane pod mikroskopem przez Purkinjego, 1837</a:t>
            </a:r>
            <a:endParaRPr lang="en-US" altLang="pl-PL" sz="1800"/>
          </a:p>
        </p:txBody>
      </p:sp>
      <p:sp>
        <p:nvSpPr>
          <p:cNvPr id="43011" name="Text Box 6">
            <a:extLst>
              <a:ext uri="{FF2B5EF4-FFF2-40B4-BE49-F238E27FC236}">
                <a16:creationId xmlns:a16="http://schemas.microsoft.com/office/drawing/2014/main" id="{382DABC9-F4BC-58B1-D85D-FD6C287F4E30}"/>
              </a:ext>
            </a:extLst>
          </p:cNvPr>
          <p:cNvSpPr txBox="1">
            <a:spLocks noChangeArrowheads="1"/>
          </p:cNvSpPr>
          <p:nvPr/>
        </p:nvSpPr>
        <p:spPr bwMode="auto">
          <a:xfrm>
            <a:off x="5105400" y="4648200"/>
            <a:ext cx="37338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800"/>
              <a:t>Motoneuron rdzenia kręgowego obserwowany pod (ulepszonym) mikroskopem przez Deitersa w 1865. Widoczne dendryty (przedłużenia protoplazmatyczne), ciało neuronu i akson (cylinder osiowy – axis cylinder)</a:t>
            </a:r>
            <a:endParaRPr lang="en-US" altLang="pl-PL" sz="1800"/>
          </a:p>
        </p:txBody>
      </p:sp>
      <p:pic>
        <p:nvPicPr>
          <p:cNvPr id="43012" name="Picture 7">
            <a:extLst>
              <a:ext uri="{FF2B5EF4-FFF2-40B4-BE49-F238E27FC236}">
                <a16:creationId xmlns:a16="http://schemas.microsoft.com/office/drawing/2014/main" id="{15BBCA7A-EC04-0030-4E27-12A0D49D7D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938" y="1066800"/>
            <a:ext cx="2397125"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Obraz 2">
            <a:extLst>
              <a:ext uri="{FF2B5EF4-FFF2-40B4-BE49-F238E27FC236}">
                <a16:creationId xmlns:a16="http://schemas.microsoft.com/office/drawing/2014/main" id="{39602D4B-1B3A-58F3-8F33-8B8793B805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525" y="1069975"/>
            <a:ext cx="1504950"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F512767C-0969-9442-F26D-385A089493B6}"/>
              </a:ext>
            </a:extLst>
          </p:cNvPr>
          <p:cNvSpPr>
            <a:spLocks noChangeArrowheads="1"/>
          </p:cNvSpPr>
          <p:nvPr/>
        </p:nvSpPr>
        <p:spPr bwMode="auto">
          <a:xfrm>
            <a:off x="2476500" y="304800"/>
            <a:ext cx="419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pl-PL" altLang="pl-PL" sz="2000">
                <a:solidFill>
                  <a:schemeClr val="tx2"/>
                </a:solidFill>
              </a:rPr>
              <a:t>Druga składowa układu nerwowego  - komórki gleju</a:t>
            </a:r>
            <a:endParaRPr lang="en-US" altLang="pl-PL" sz="2000">
              <a:solidFill>
                <a:schemeClr val="tx2"/>
              </a:solidFill>
            </a:endParaRPr>
          </a:p>
        </p:txBody>
      </p:sp>
      <p:pic>
        <p:nvPicPr>
          <p:cNvPr id="56322" name="Picture 3" descr="C:\Users\Piotr\Students\Bioelektrycznosc\sci-am-cover.gif">
            <a:extLst>
              <a:ext uri="{FF2B5EF4-FFF2-40B4-BE49-F238E27FC236}">
                <a16:creationId xmlns:a16="http://schemas.microsoft.com/office/drawing/2014/main" id="{BEF55A71-A05D-676C-828A-3D7D8AA4A0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0163" y="1143000"/>
            <a:ext cx="400367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C41E3BE4-EBF7-3C82-C5A0-790DA02694B3}"/>
              </a:ext>
            </a:extLst>
          </p:cNvPr>
          <p:cNvSpPr>
            <a:spLocks noGrp="1" noChangeArrowheads="1"/>
          </p:cNvSpPr>
          <p:nvPr>
            <p:ph type="title" idx="4294967295"/>
          </p:nvPr>
        </p:nvSpPr>
        <p:spPr>
          <a:xfrm>
            <a:off x="609600" y="381000"/>
            <a:ext cx="7696200" cy="533400"/>
          </a:xfrm>
        </p:spPr>
        <p:txBody>
          <a:bodyPr/>
          <a:lstStyle/>
          <a:p>
            <a:pPr eaLnBrk="1" hangingPunct="1"/>
            <a:r>
              <a:rPr lang="pl-PL" altLang="pl-PL" sz="1800"/>
              <a:t>Komórki glejowe</a:t>
            </a:r>
            <a:endParaRPr lang="en-US" altLang="pl-PL" sz="1800"/>
          </a:p>
        </p:txBody>
      </p:sp>
      <p:pic>
        <p:nvPicPr>
          <p:cNvPr id="57346" name="Picture 3" descr="C:\Users\Piotr\Students\Bioelektrycznosc\glia1.gif">
            <a:extLst>
              <a:ext uri="{FF2B5EF4-FFF2-40B4-BE49-F238E27FC236}">
                <a16:creationId xmlns:a16="http://schemas.microsoft.com/office/drawing/2014/main" id="{DE26C93E-0197-A113-42F7-AC517706B5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6019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4">
            <a:extLst>
              <a:ext uri="{FF2B5EF4-FFF2-40B4-BE49-F238E27FC236}">
                <a16:creationId xmlns:a16="http://schemas.microsoft.com/office/drawing/2014/main" id="{40C8C19E-3FAC-D3F5-FD7C-68D52DA36710}"/>
              </a:ext>
            </a:extLst>
          </p:cNvPr>
          <p:cNvSpPr>
            <a:spLocks noChangeArrowheads="1"/>
          </p:cNvSpPr>
          <p:nvPr/>
        </p:nvSpPr>
        <p:spPr bwMode="auto">
          <a:xfrm>
            <a:off x="6477000" y="2286000"/>
            <a:ext cx="2438400" cy="2308324"/>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defRPr/>
            </a:pPr>
            <a:r>
              <a:rPr lang="pl-PL" altLang="pl-PL" sz="1200" dirty="0">
                <a:solidFill>
                  <a:schemeClr val="tx2"/>
                </a:solidFill>
              </a:rPr>
              <a:t>Komórki glejowe są drugim głównym składnikiem układu nerwowego. </a:t>
            </a:r>
            <a:r>
              <a:rPr lang="pl-PL" altLang="pl-PL" sz="1200" strike="sngStrike" dirty="0">
                <a:solidFill>
                  <a:schemeClr val="tx2"/>
                </a:solidFill>
              </a:rPr>
              <a:t>W niektórych obszarach są 10 razy liczniejsze niż neurony</a:t>
            </a:r>
            <a:r>
              <a:rPr lang="pl-PL" altLang="pl-PL" sz="1200" dirty="0">
                <a:solidFill>
                  <a:schemeClr val="tx2"/>
                </a:solidFill>
              </a:rPr>
              <a:t> Stosunek liczby neuronów do komórek glejowych wynosi 1:1.</a:t>
            </a:r>
          </a:p>
          <a:p>
            <a:pPr eaLnBrk="1" hangingPunct="1">
              <a:spcBef>
                <a:spcPct val="0"/>
              </a:spcBef>
              <a:buFontTx/>
              <a:buNone/>
              <a:defRPr/>
            </a:pPr>
            <a:endParaRPr lang="pl-PL" altLang="pl-PL" sz="1200" dirty="0">
              <a:solidFill>
                <a:schemeClr val="tx2"/>
              </a:solidFill>
            </a:endParaRPr>
          </a:p>
          <a:p>
            <a:pPr eaLnBrk="1" hangingPunct="1">
              <a:spcBef>
                <a:spcPct val="0"/>
              </a:spcBef>
              <a:buFontTx/>
              <a:buNone/>
              <a:defRPr/>
            </a:pPr>
            <a:r>
              <a:rPr lang="pl-PL" altLang="pl-PL" sz="1200" dirty="0">
                <a:solidFill>
                  <a:schemeClr val="tx2"/>
                </a:solidFill>
              </a:rPr>
              <a:t>Najważniejszą rolą komórek glejowych jest kontrolowanie otoczenia neuronów. Są one zaangażowane w wiele różnych funkcji.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C329E019-184C-CAFF-A898-9CA7EF8ACF90}"/>
              </a:ext>
            </a:extLst>
          </p:cNvPr>
          <p:cNvSpPr>
            <a:spLocks noGrp="1" noChangeArrowheads="1"/>
          </p:cNvSpPr>
          <p:nvPr>
            <p:ph type="title" idx="4294967295"/>
          </p:nvPr>
        </p:nvSpPr>
        <p:spPr>
          <a:xfrm>
            <a:off x="609600" y="381000"/>
            <a:ext cx="7696200" cy="533400"/>
          </a:xfrm>
        </p:spPr>
        <p:txBody>
          <a:bodyPr/>
          <a:lstStyle/>
          <a:p>
            <a:pPr eaLnBrk="1" hangingPunct="1"/>
            <a:r>
              <a:rPr lang="pl-PL" altLang="pl-PL" sz="1800"/>
              <a:t>Rodzaje i funkcje gleju</a:t>
            </a:r>
            <a:endParaRPr lang="en-US" altLang="pl-PL" sz="1800"/>
          </a:p>
        </p:txBody>
      </p:sp>
      <p:sp>
        <p:nvSpPr>
          <p:cNvPr id="58370" name="Rectangle 3">
            <a:extLst>
              <a:ext uri="{FF2B5EF4-FFF2-40B4-BE49-F238E27FC236}">
                <a16:creationId xmlns:a16="http://schemas.microsoft.com/office/drawing/2014/main" id="{375123B1-0E9C-DB5B-E79A-FFE2A4B0A23A}"/>
              </a:ext>
            </a:extLst>
          </p:cNvPr>
          <p:cNvSpPr>
            <a:spLocks noChangeArrowheads="1"/>
          </p:cNvSpPr>
          <p:nvPr/>
        </p:nvSpPr>
        <p:spPr bwMode="auto">
          <a:xfrm>
            <a:off x="152400" y="1295400"/>
            <a:ext cx="514032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r>
              <a:rPr lang="en-US" altLang="pl-PL" sz="1800" b="1"/>
              <a:t>Astrocyt</a:t>
            </a:r>
            <a:r>
              <a:rPr lang="pl-PL" altLang="pl-PL" sz="1800" b="1"/>
              <a:t>y</a:t>
            </a:r>
            <a:r>
              <a:rPr lang="en-US" altLang="pl-PL" sz="1800" b="1"/>
              <a:t>:</a:t>
            </a:r>
            <a:r>
              <a:rPr lang="en-US" altLang="pl-PL" sz="1800"/>
              <a:t> </a:t>
            </a:r>
            <a:r>
              <a:rPr lang="pl-PL" altLang="pl-PL" sz="1800"/>
              <a:t>największe i najliczniejsze. Ich funkcja to podtrzymywanie fizyczne i odżywianie</a:t>
            </a:r>
            <a:r>
              <a:rPr lang="en-US" altLang="pl-PL" sz="1800"/>
              <a:t> neuron</a:t>
            </a:r>
            <a:r>
              <a:rPr lang="pl-PL" altLang="pl-PL" sz="1800"/>
              <a:t>ów, regulacja zawartości przestrzeni zewnątrzkomórkowej - buforowanie jonów, regulacja neuroprzekaźnictwa (pochłanianie neurotransmitera i zapobieganie dyfuzji poza szczelinę synaptyczną).</a:t>
            </a:r>
          </a:p>
          <a:p>
            <a:pPr eaLnBrk="1" hangingPunct="1">
              <a:spcBef>
                <a:spcPct val="0"/>
              </a:spcBef>
            </a:pPr>
            <a:endParaRPr lang="pl-PL" altLang="pl-PL" sz="1800"/>
          </a:p>
          <a:p>
            <a:pPr eaLnBrk="1" hangingPunct="1">
              <a:spcBef>
                <a:spcPct val="0"/>
              </a:spcBef>
            </a:pPr>
            <a:r>
              <a:rPr lang="en-US" altLang="pl-PL" sz="1800" b="1"/>
              <a:t>Microglej:</a:t>
            </a:r>
            <a:r>
              <a:rPr lang="en-US" altLang="pl-PL" sz="1800"/>
              <a:t> </a:t>
            </a:r>
            <a:r>
              <a:rPr lang="pl-PL" altLang="pl-PL" sz="1800">
                <a:solidFill>
                  <a:schemeClr val="tx2"/>
                </a:solidFill>
              </a:rPr>
              <a:t>składniki układu odpornościowego, aktywne podczas stanów zapalnych, usuwają wirusy, bakterie lub ‘zmarłe’ neurony w procesie fagocytozy (pochłaniania). </a:t>
            </a:r>
          </a:p>
          <a:p>
            <a:pPr eaLnBrk="1" hangingPunct="1">
              <a:spcBef>
                <a:spcPct val="0"/>
              </a:spcBef>
            </a:pPr>
            <a:endParaRPr lang="pl-PL" altLang="pl-PL" sz="1200">
              <a:solidFill>
                <a:schemeClr val="tx2"/>
              </a:solidFill>
            </a:endParaRPr>
          </a:p>
          <a:p>
            <a:pPr eaLnBrk="1" hangingPunct="1">
              <a:spcBef>
                <a:spcPct val="0"/>
              </a:spcBef>
            </a:pPr>
            <a:r>
              <a:rPr lang="en-US" altLang="pl-PL" sz="1800" b="1"/>
              <a:t>Oligodendro</a:t>
            </a:r>
            <a:r>
              <a:rPr lang="pl-PL" altLang="pl-PL" sz="1800" b="1"/>
              <a:t>cyty</a:t>
            </a:r>
            <a:r>
              <a:rPr lang="en-US" altLang="pl-PL" sz="1800" b="1"/>
              <a:t>:</a:t>
            </a:r>
            <a:r>
              <a:rPr lang="pl-PL" altLang="pl-PL" sz="1800" b="1"/>
              <a:t> </a:t>
            </a:r>
            <a:r>
              <a:rPr lang="pl-PL" altLang="pl-PL" sz="1800"/>
              <a:t>wytwarzają mielinę w neuronach centralnego układu nerwowego.</a:t>
            </a:r>
          </a:p>
          <a:p>
            <a:pPr eaLnBrk="1" hangingPunct="1">
              <a:spcBef>
                <a:spcPct val="0"/>
              </a:spcBef>
            </a:pPr>
            <a:endParaRPr lang="pl-PL" altLang="pl-PL" sz="1800"/>
          </a:p>
          <a:p>
            <a:pPr eaLnBrk="1" hangingPunct="1">
              <a:spcBef>
                <a:spcPct val="0"/>
              </a:spcBef>
            </a:pPr>
            <a:r>
              <a:rPr lang="pl-PL" altLang="pl-PL" sz="1800" b="1"/>
              <a:t>Komórki Schwanna</a:t>
            </a:r>
            <a:r>
              <a:rPr lang="en-US" altLang="pl-PL" sz="1800" b="1"/>
              <a:t>:</a:t>
            </a:r>
            <a:r>
              <a:rPr lang="pl-PL" altLang="pl-PL" sz="1800" b="1"/>
              <a:t> </a:t>
            </a:r>
            <a:r>
              <a:rPr lang="pl-PL" altLang="pl-PL" sz="1800"/>
              <a:t>wytwarzają mielinę w neuronach obwodowego układu nerwowego.</a:t>
            </a:r>
            <a:endParaRPr lang="en-US" altLang="pl-PL" sz="1800"/>
          </a:p>
        </p:txBody>
      </p:sp>
      <p:sp>
        <p:nvSpPr>
          <p:cNvPr id="58371" name="Rectangle 4">
            <a:extLst>
              <a:ext uri="{FF2B5EF4-FFF2-40B4-BE49-F238E27FC236}">
                <a16:creationId xmlns:a16="http://schemas.microsoft.com/office/drawing/2014/main" id="{769ADCC0-C23C-C13D-B613-2ABE8FF38EF5}"/>
              </a:ext>
            </a:extLst>
          </p:cNvPr>
          <p:cNvSpPr>
            <a:spLocks noChangeArrowheads="1"/>
          </p:cNvSpPr>
          <p:nvPr/>
        </p:nvSpPr>
        <p:spPr bwMode="auto">
          <a:xfrm>
            <a:off x="141288" y="6096000"/>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pl-PL" sz="1800" b="1"/>
              <a:t>Stwardnienie rozsiane</a:t>
            </a:r>
            <a:r>
              <a:rPr lang="en-US" altLang="pl-PL" sz="1800"/>
              <a:t> (</a:t>
            </a:r>
            <a:r>
              <a:rPr lang="pl-PL" altLang="pl-PL" sz="1800" i="1"/>
              <a:t>łac.</a:t>
            </a:r>
            <a:r>
              <a:rPr lang="en-US" altLang="pl-PL" sz="1800"/>
              <a:t> </a:t>
            </a:r>
            <a:r>
              <a:rPr lang="en-US" altLang="pl-PL" sz="1800" b="1" i="1"/>
              <a:t>sclerosis multiplex</a:t>
            </a:r>
            <a:r>
              <a:rPr lang="en-US" altLang="pl-PL" sz="1800"/>
              <a:t>, </a:t>
            </a:r>
            <a:r>
              <a:rPr lang="en-US" altLang="pl-PL" sz="1800" b="1"/>
              <a:t>SM</a:t>
            </a:r>
            <a:r>
              <a:rPr lang="en-US" altLang="pl-PL" sz="1800"/>
              <a:t>) - </a:t>
            </a:r>
            <a:r>
              <a:rPr lang="pl-PL" altLang="pl-PL" sz="1800"/>
              <a:t> </a:t>
            </a:r>
            <a:r>
              <a:rPr lang="en-US" altLang="pl-PL" sz="1800"/>
              <a:t>demielinizacja włókien nerwowych w obrębie mózgu i rdzenia kręgowego </a:t>
            </a:r>
          </a:p>
        </p:txBody>
      </p:sp>
      <p:pic>
        <p:nvPicPr>
          <p:cNvPr id="58372" name="Picture 5" descr="C:\Users\Piotr\Students\Bioelektrycznosc\2007_8\Neuron-GLia-WEB.jpg">
            <a:extLst>
              <a:ext uri="{FF2B5EF4-FFF2-40B4-BE49-F238E27FC236}">
                <a16:creationId xmlns:a16="http://schemas.microsoft.com/office/drawing/2014/main" id="{C147C3BF-6CB6-B9A2-A12D-36CBF6FC94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371600"/>
            <a:ext cx="28638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784EACB0-F836-EECB-9467-749115E671A9}"/>
              </a:ext>
            </a:extLst>
          </p:cNvPr>
          <p:cNvSpPr>
            <a:spLocks noGrp="1" noChangeArrowheads="1"/>
          </p:cNvSpPr>
          <p:nvPr>
            <p:ph type="title" idx="4294967295"/>
          </p:nvPr>
        </p:nvSpPr>
        <p:spPr>
          <a:xfrm>
            <a:off x="827088" y="0"/>
            <a:ext cx="7696200" cy="533400"/>
          </a:xfrm>
        </p:spPr>
        <p:txBody>
          <a:bodyPr/>
          <a:lstStyle/>
          <a:p>
            <a:pPr eaLnBrk="1" hangingPunct="1"/>
            <a:r>
              <a:rPr lang="pl-PL" altLang="pl-PL" sz="1800"/>
              <a:t>Mózg Alberta Einsteina</a:t>
            </a:r>
            <a:endParaRPr lang="en-US" altLang="pl-PL" sz="1800"/>
          </a:p>
        </p:txBody>
      </p:sp>
      <p:sp>
        <p:nvSpPr>
          <p:cNvPr id="59394" name="Rectangle 3">
            <a:extLst>
              <a:ext uri="{FF2B5EF4-FFF2-40B4-BE49-F238E27FC236}">
                <a16:creationId xmlns:a16="http://schemas.microsoft.com/office/drawing/2014/main" id="{87496077-EB33-5171-4A57-06C040CA0ECE}"/>
              </a:ext>
            </a:extLst>
          </p:cNvPr>
          <p:cNvSpPr>
            <a:spLocks noChangeArrowheads="1"/>
          </p:cNvSpPr>
          <p:nvPr/>
        </p:nvSpPr>
        <p:spPr bwMode="auto">
          <a:xfrm>
            <a:off x="395288" y="363538"/>
            <a:ext cx="5078412"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l-PL" altLang="pl-PL" sz="1600"/>
              <a:t>Mózg Einsteina został podczas sekcji zwłok (1955) ‚zabezpieczony’ do badan naukowych bez wiedzy i zgody rodziny. Patolog, Thomas Harvey, podzielił mozg na 240 kawałków (każdy ok 1 cm3) i schował w piwnicy w dwóch słojach z formalina, na ponad 20 lat. Dopiero Hans Einstein, syn fizyka, zezwolił na badania. Pierwsze wyniki ukazały się w 1975 r.</a:t>
            </a:r>
          </a:p>
          <a:p>
            <a:pPr eaLnBrk="1" hangingPunct="1">
              <a:spcBef>
                <a:spcPct val="0"/>
              </a:spcBef>
              <a:buFontTx/>
              <a:buNone/>
            </a:pPr>
            <a:r>
              <a:rPr lang="pl-PL" altLang="pl-PL" sz="1600"/>
              <a:t>Mózg Einsteina ważył tylko 1230 gramów, mniej niz średni mozg mężczyzny (ok 1400 gramów).</a:t>
            </a:r>
          </a:p>
          <a:p>
            <a:pPr eaLnBrk="1" hangingPunct="1">
              <a:spcBef>
                <a:spcPct val="0"/>
              </a:spcBef>
              <a:buFontTx/>
              <a:buNone/>
            </a:pPr>
            <a:endParaRPr lang="pl-PL" altLang="pl-PL" sz="1600"/>
          </a:p>
          <a:p>
            <a:pPr eaLnBrk="1" hangingPunct="1">
              <a:spcBef>
                <a:spcPct val="0"/>
              </a:spcBef>
              <a:buFontTx/>
              <a:buNone/>
            </a:pPr>
            <a:r>
              <a:rPr lang="pl-PL" altLang="pl-PL" sz="1600"/>
              <a:t>W roku 2013 stwierdzono, ze ciało modzelowate było grubsze niz normalnie, co moze wskazywać na lepsza współpracę pomiędzy półkulami.</a:t>
            </a:r>
          </a:p>
          <a:p>
            <a:pPr eaLnBrk="1" hangingPunct="1">
              <a:spcBef>
                <a:spcPct val="0"/>
              </a:spcBef>
              <a:buFontTx/>
              <a:buNone/>
            </a:pPr>
            <a:endParaRPr lang="pl-PL" altLang="pl-PL" sz="1600"/>
          </a:p>
          <a:p>
            <a:pPr eaLnBrk="1" hangingPunct="1">
              <a:spcBef>
                <a:spcPct val="0"/>
              </a:spcBef>
              <a:buFontTx/>
              <a:buNone/>
            </a:pPr>
            <a:r>
              <a:rPr lang="pl-PL" altLang="pl-PL" sz="1600"/>
              <a:t>Jedna z różnic wykryta w 1985 r polegała na większej liczbie komórek glejowych przypadających na jeden neuron, w jednej z dwóch zbadanych częściach mózgu.  </a:t>
            </a:r>
          </a:p>
          <a:p>
            <a:pPr eaLnBrk="1" hangingPunct="1">
              <a:spcBef>
                <a:spcPct val="0"/>
              </a:spcBef>
              <a:buFontTx/>
              <a:buNone/>
            </a:pPr>
            <a:endParaRPr lang="pl-PL" altLang="pl-PL" sz="1600"/>
          </a:p>
          <a:p>
            <a:pPr eaLnBrk="1" hangingPunct="1">
              <a:spcBef>
                <a:spcPct val="0"/>
              </a:spcBef>
              <a:buFontTx/>
              <a:buNone/>
            </a:pPr>
            <a:r>
              <a:rPr lang="pl-PL" altLang="pl-PL" sz="1600"/>
              <a:t>Badania porównawcze pokazują, ze wraz z ewolucją od bezkręgowców do naczelnych, wraz ze wzrostem inteligencji rośnie liczba komórek glejowych względem neuronów. </a:t>
            </a:r>
          </a:p>
          <a:p>
            <a:pPr eaLnBrk="1" hangingPunct="1">
              <a:spcBef>
                <a:spcPct val="0"/>
              </a:spcBef>
              <a:buFontTx/>
              <a:buNone/>
            </a:pPr>
            <a:endParaRPr lang="pl-PL" altLang="pl-PL" sz="1600"/>
          </a:p>
          <a:p>
            <a:pPr eaLnBrk="1" hangingPunct="1">
              <a:spcBef>
                <a:spcPct val="0"/>
              </a:spcBef>
              <a:buFontTx/>
              <a:buNone/>
            </a:pPr>
            <a:r>
              <a:rPr lang="pl-PL" altLang="pl-PL" sz="1600"/>
              <a:t>Istnieje hipoteza, ze komórki glejowe, zwłaszcza astrocyty tworzą drugi mozg komunikujący sie poprzez przesyłanie sygnałów chemicznych. </a:t>
            </a:r>
          </a:p>
        </p:txBody>
      </p:sp>
      <p:pic>
        <p:nvPicPr>
          <p:cNvPr id="59395" name="Picture 1">
            <a:extLst>
              <a:ext uri="{FF2B5EF4-FFF2-40B4-BE49-F238E27FC236}">
                <a16:creationId xmlns:a16="http://schemas.microsoft.com/office/drawing/2014/main" id="{D986E139-8836-C8A3-E90F-2A46A75891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9938" y="917575"/>
            <a:ext cx="2989262"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extBox 2">
            <a:extLst>
              <a:ext uri="{FF2B5EF4-FFF2-40B4-BE49-F238E27FC236}">
                <a16:creationId xmlns:a16="http://schemas.microsoft.com/office/drawing/2014/main" id="{C5A7C9CC-1743-075F-200C-16EBCECF0CD0}"/>
              </a:ext>
            </a:extLst>
          </p:cNvPr>
          <p:cNvSpPr txBox="1">
            <a:spLocks noChangeArrowheads="1"/>
          </p:cNvSpPr>
          <p:nvPr/>
        </p:nvSpPr>
        <p:spPr bwMode="auto">
          <a:xfrm>
            <a:off x="5722938" y="3260725"/>
            <a:ext cx="32432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pl-PL" sz="1200"/>
              <a:t>Pomiar EEG u Alberta Einsteina. Princeton, 1950</a:t>
            </a:r>
          </a:p>
        </p:txBody>
      </p:sp>
      <p:pic>
        <p:nvPicPr>
          <p:cNvPr id="59397" name="Picture 6" descr="Learn Something New Every Day with Online Video Lessons | Curious.com">
            <a:extLst>
              <a:ext uri="{FF2B5EF4-FFF2-40B4-BE49-F238E27FC236}">
                <a16:creationId xmlns:a16="http://schemas.microsoft.com/office/drawing/2014/main" id="{154243BC-A9DB-2727-310A-21F8F4B148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9938" y="4214813"/>
            <a:ext cx="2989262" cy="243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8530FC62-7E5B-514E-79A3-A086B0B8B365}"/>
              </a:ext>
            </a:extLst>
          </p:cNvPr>
          <p:cNvSpPr>
            <a:spLocks noGrp="1" noChangeArrowheads="1"/>
          </p:cNvSpPr>
          <p:nvPr>
            <p:ph type="title"/>
          </p:nvPr>
        </p:nvSpPr>
        <p:spPr>
          <a:xfrm>
            <a:off x="2476500" y="304800"/>
            <a:ext cx="4191000" cy="609600"/>
          </a:xfrm>
        </p:spPr>
        <p:txBody>
          <a:bodyPr/>
          <a:lstStyle/>
          <a:p>
            <a:pPr eaLnBrk="1" hangingPunct="1"/>
            <a:r>
              <a:rPr lang="pl-PL" altLang="pl-PL" sz="2000"/>
              <a:t>Doktryna neuronu</a:t>
            </a:r>
            <a:endParaRPr lang="en-US" altLang="pl-PL" sz="2000"/>
          </a:p>
        </p:txBody>
      </p:sp>
      <p:sp>
        <p:nvSpPr>
          <p:cNvPr id="44034" name="Text Box 4">
            <a:extLst>
              <a:ext uri="{FF2B5EF4-FFF2-40B4-BE49-F238E27FC236}">
                <a16:creationId xmlns:a16="http://schemas.microsoft.com/office/drawing/2014/main" id="{18D4208A-A326-6E29-03DD-3A26C65F815C}"/>
              </a:ext>
            </a:extLst>
          </p:cNvPr>
          <p:cNvSpPr txBox="1">
            <a:spLocks noChangeArrowheads="1"/>
          </p:cNvSpPr>
          <p:nvPr/>
        </p:nvSpPr>
        <p:spPr bwMode="auto">
          <a:xfrm>
            <a:off x="441325" y="4965700"/>
            <a:ext cx="387826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800"/>
              <a:t>Schemat ukazujący sposób w jaki informacja jest przekazywana pomiędzy neuronami. Rysunek sugeruje siateczkowatą strukturę połączeń neuronalnych. Kolliker (1867).</a:t>
            </a:r>
            <a:endParaRPr lang="en-US" altLang="pl-PL" sz="1800"/>
          </a:p>
        </p:txBody>
      </p:sp>
      <p:sp>
        <p:nvSpPr>
          <p:cNvPr id="44035" name="Text Box 6">
            <a:extLst>
              <a:ext uri="{FF2B5EF4-FFF2-40B4-BE49-F238E27FC236}">
                <a16:creationId xmlns:a16="http://schemas.microsoft.com/office/drawing/2014/main" id="{4E91FCD0-7668-A6BA-7A90-E43A8C2B2DD7}"/>
              </a:ext>
            </a:extLst>
          </p:cNvPr>
          <p:cNvSpPr txBox="1">
            <a:spLocks noChangeArrowheads="1"/>
          </p:cNvSpPr>
          <p:nvPr/>
        </p:nvSpPr>
        <p:spPr bwMode="auto">
          <a:xfrm>
            <a:off x="5148263" y="4965700"/>
            <a:ext cx="373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en-US" altLang="pl-PL" sz="1800"/>
              <a:t>Komórki w hipokampie. Widoczna wolna przestrzen pomiedzy axonami i dendrytami, co sugeruje odrębność komórek. Rysunek Cajala (1900).</a:t>
            </a:r>
          </a:p>
        </p:txBody>
      </p:sp>
      <p:pic>
        <p:nvPicPr>
          <p:cNvPr id="44036" name="Picture 4">
            <a:extLst>
              <a:ext uri="{FF2B5EF4-FFF2-40B4-BE49-F238E27FC236}">
                <a16:creationId xmlns:a16="http://schemas.microsoft.com/office/drawing/2014/main" id="{EC749F3C-0908-CB5A-655B-2834897A1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6213" y="1754188"/>
            <a:ext cx="3228975"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6">
            <a:extLst>
              <a:ext uri="{FF2B5EF4-FFF2-40B4-BE49-F238E27FC236}">
                <a16:creationId xmlns:a16="http://schemas.microsoft.com/office/drawing/2014/main" id="{A1631AD8-36E2-769B-703C-CCB65F9667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598613"/>
            <a:ext cx="1633538"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5829EA0A-7879-A9B9-E4E1-3197942CBDD2}"/>
              </a:ext>
            </a:extLst>
          </p:cNvPr>
          <p:cNvSpPr>
            <a:spLocks noGrp="1" noChangeArrowheads="1"/>
          </p:cNvSpPr>
          <p:nvPr>
            <p:ph type="title"/>
          </p:nvPr>
        </p:nvSpPr>
        <p:spPr>
          <a:xfrm>
            <a:off x="2476500" y="152400"/>
            <a:ext cx="4191000" cy="609600"/>
          </a:xfrm>
        </p:spPr>
        <p:txBody>
          <a:bodyPr/>
          <a:lstStyle/>
          <a:p>
            <a:pPr eaLnBrk="1" hangingPunct="1"/>
            <a:r>
              <a:rPr lang="pl-PL" altLang="pl-PL" sz="2000"/>
              <a:t>Doktryna neuronu - cd</a:t>
            </a:r>
            <a:endParaRPr lang="en-US" altLang="pl-PL" sz="2000"/>
          </a:p>
        </p:txBody>
      </p:sp>
      <p:sp>
        <p:nvSpPr>
          <p:cNvPr id="45058" name="Text Box 3">
            <a:extLst>
              <a:ext uri="{FF2B5EF4-FFF2-40B4-BE49-F238E27FC236}">
                <a16:creationId xmlns:a16="http://schemas.microsoft.com/office/drawing/2014/main" id="{2B0ED290-A014-30C8-4D10-F1DCDC615E8D}"/>
              </a:ext>
            </a:extLst>
          </p:cNvPr>
          <p:cNvSpPr txBox="1">
            <a:spLocks noChangeArrowheads="1"/>
          </p:cNvSpPr>
          <p:nvPr/>
        </p:nvSpPr>
        <p:spPr bwMode="auto">
          <a:xfrm>
            <a:off x="457200" y="3244850"/>
            <a:ext cx="464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800"/>
              <a:t>Camillo Golgi (1843 - 1926) w laboratorium</a:t>
            </a:r>
            <a:endParaRPr lang="en-US" altLang="pl-PL" sz="1800"/>
          </a:p>
        </p:txBody>
      </p:sp>
      <p:pic>
        <p:nvPicPr>
          <p:cNvPr id="45059" name="Picture 4" descr="C:\Users\Piotr\Students\Bioelektrycznosc\Golgi.jpg">
            <a:extLst>
              <a:ext uri="{FF2B5EF4-FFF2-40B4-BE49-F238E27FC236}">
                <a16:creationId xmlns:a16="http://schemas.microsoft.com/office/drawing/2014/main" id="{2B8A348B-2140-3F3D-8C4A-5DB1BAC01E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14400"/>
            <a:ext cx="32766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5">
            <a:extLst>
              <a:ext uri="{FF2B5EF4-FFF2-40B4-BE49-F238E27FC236}">
                <a16:creationId xmlns:a16="http://schemas.microsoft.com/office/drawing/2014/main" id="{CAAD3115-B9EB-3001-7D71-0CD36620203F}"/>
              </a:ext>
            </a:extLst>
          </p:cNvPr>
          <p:cNvSpPr txBox="1">
            <a:spLocks noChangeArrowheads="1"/>
          </p:cNvSpPr>
          <p:nvPr/>
        </p:nvSpPr>
        <p:spPr bwMode="auto">
          <a:xfrm>
            <a:off x="457200" y="6248400"/>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800"/>
              <a:t>Preparat wykonany przez Golgiego</a:t>
            </a:r>
            <a:endParaRPr lang="en-US" altLang="pl-PL" sz="1800"/>
          </a:p>
        </p:txBody>
      </p:sp>
      <p:pic>
        <p:nvPicPr>
          <p:cNvPr id="45061" name="Picture 6" descr="C:\Users\Piotr\Students\Bioelektrycznosc\Golgi_stain.jpg">
            <a:extLst>
              <a:ext uri="{FF2B5EF4-FFF2-40B4-BE49-F238E27FC236}">
                <a16:creationId xmlns:a16="http://schemas.microsoft.com/office/drawing/2014/main" id="{46E84794-D3F0-DF94-3EBF-32260BD9CC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810000"/>
            <a:ext cx="3505200"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7" descr="C:\Users\Piotr\Students\Bioelektrycznosc\Golgi Stain present 1.GIF">
            <a:extLst>
              <a:ext uri="{FF2B5EF4-FFF2-40B4-BE49-F238E27FC236}">
                <a16:creationId xmlns:a16="http://schemas.microsoft.com/office/drawing/2014/main" id="{3BE59562-0B52-AA76-724A-78B926704F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9081"/>
          <a:stretch>
            <a:fillRect/>
          </a:stretch>
        </p:blipFill>
        <p:spPr bwMode="auto">
          <a:xfrm>
            <a:off x="5410200" y="685800"/>
            <a:ext cx="28495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 Box 8">
            <a:extLst>
              <a:ext uri="{FF2B5EF4-FFF2-40B4-BE49-F238E27FC236}">
                <a16:creationId xmlns:a16="http://schemas.microsoft.com/office/drawing/2014/main" id="{05B5F5D3-450B-21F0-7BB9-9E835FC403FE}"/>
              </a:ext>
            </a:extLst>
          </p:cNvPr>
          <p:cNvSpPr txBox="1">
            <a:spLocks noChangeArrowheads="1"/>
          </p:cNvSpPr>
          <p:nvPr/>
        </p:nvSpPr>
        <p:spPr bwMode="auto">
          <a:xfrm>
            <a:off x="5105400" y="3276600"/>
            <a:ext cx="381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800"/>
              <a:t>Preparat  metodą Golgiego wykonany obecnie</a:t>
            </a:r>
            <a:endParaRPr lang="en-US" altLang="pl-PL" sz="1800"/>
          </a:p>
        </p:txBody>
      </p:sp>
      <p:sp>
        <p:nvSpPr>
          <p:cNvPr id="45064" name="Text Box 9">
            <a:extLst>
              <a:ext uri="{FF2B5EF4-FFF2-40B4-BE49-F238E27FC236}">
                <a16:creationId xmlns:a16="http://schemas.microsoft.com/office/drawing/2014/main" id="{2AD3EFFC-9700-AFF6-ECFF-F29A405E4EC8}"/>
              </a:ext>
            </a:extLst>
          </p:cNvPr>
          <p:cNvSpPr txBox="1">
            <a:spLocks noChangeArrowheads="1"/>
          </p:cNvSpPr>
          <p:nvPr/>
        </p:nvSpPr>
        <p:spPr bwMode="auto">
          <a:xfrm>
            <a:off x="5029200" y="4267200"/>
            <a:ext cx="3962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800"/>
              <a:t>Golgi argumentował, że ilość połączeń między neuronami jest tak wielka, że prawa transmisji sygnałów pomiędzy komórkami nie mogą być określone. Wynika stąd, że sieć neuronów ma postać ciągłą (teoria siatkowata).</a:t>
            </a:r>
            <a:endParaRPr lang="en-GB" altLang="pl-PL"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1FAD00E7-E75D-5C45-3786-F0855A4BE1A8}"/>
              </a:ext>
            </a:extLst>
          </p:cNvPr>
          <p:cNvSpPr>
            <a:spLocks noGrp="1" noChangeArrowheads="1"/>
          </p:cNvSpPr>
          <p:nvPr>
            <p:ph type="title"/>
          </p:nvPr>
        </p:nvSpPr>
        <p:spPr>
          <a:xfrm>
            <a:off x="2476500" y="152400"/>
            <a:ext cx="4191000" cy="609600"/>
          </a:xfrm>
        </p:spPr>
        <p:txBody>
          <a:bodyPr/>
          <a:lstStyle/>
          <a:p>
            <a:pPr eaLnBrk="1" hangingPunct="1"/>
            <a:r>
              <a:rPr lang="pl-PL" altLang="pl-PL" sz="2000"/>
              <a:t>Doktryna neuronu - cd</a:t>
            </a:r>
            <a:endParaRPr lang="en-US" altLang="pl-PL" sz="2000"/>
          </a:p>
        </p:txBody>
      </p:sp>
      <p:sp>
        <p:nvSpPr>
          <p:cNvPr id="47106" name="Text Box 3">
            <a:extLst>
              <a:ext uri="{FF2B5EF4-FFF2-40B4-BE49-F238E27FC236}">
                <a16:creationId xmlns:a16="http://schemas.microsoft.com/office/drawing/2014/main" id="{58E314C7-6C9F-65AB-8E51-977AC15FD1E7}"/>
              </a:ext>
            </a:extLst>
          </p:cNvPr>
          <p:cNvSpPr txBox="1">
            <a:spLocks noChangeArrowheads="1"/>
          </p:cNvSpPr>
          <p:nvPr/>
        </p:nvSpPr>
        <p:spPr bwMode="auto">
          <a:xfrm>
            <a:off x="609600" y="3124200"/>
            <a:ext cx="396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800"/>
              <a:t>Santiago Ramon y Cajal (1852 – 1934)</a:t>
            </a:r>
            <a:endParaRPr lang="en-US" altLang="pl-PL" sz="1800"/>
          </a:p>
        </p:txBody>
      </p:sp>
      <p:sp>
        <p:nvSpPr>
          <p:cNvPr id="47107" name="Text Box 4">
            <a:extLst>
              <a:ext uri="{FF2B5EF4-FFF2-40B4-BE49-F238E27FC236}">
                <a16:creationId xmlns:a16="http://schemas.microsoft.com/office/drawing/2014/main" id="{E085B533-B8D3-F285-0948-D342805E4C38}"/>
              </a:ext>
            </a:extLst>
          </p:cNvPr>
          <p:cNvSpPr txBox="1">
            <a:spLocks noChangeArrowheads="1"/>
          </p:cNvSpPr>
          <p:nvPr/>
        </p:nvSpPr>
        <p:spPr bwMode="auto">
          <a:xfrm>
            <a:off x="533400" y="4038600"/>
            <a:ext cx="38100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800"/>
              <a:t>Cajal ulepszył metodę barwienia Golgiego, co pozwoliło mu zaobserwować więcej szczegółów. Nie znalazł potwierdzenia teorii siatkowatej i zaproponował że układ nerwowy zbudowany jest z osobnych komórek nerwowych.</a:t>
            </a:r>
            <a:endParaRPr lang="en-US" altLang="pl-PL" sz="1800"/>
          </a:p>
        </p:txBody>
      </p:sp>
      <p:sp>
        <p:nvSpPr>
          <p:cNvPr id="47108" name="Text Box 5">
            <a:extLst>
              <a:ext uri="{FF2B5EF4-FFF2-40B4-BE49-F238E27FC236}">
                <a16:creationId xmlns:a16="http://schemas.microsoft.com/office/drawing/2014/main" id="{44B15AB2-72BC-1F62-7F8A-A9A7172FFA72}"/>
              </a:ext>
            </a:extLst>
          </p:cNvPr>
          <p:cNvSpPr txBox="1">
            <a:spLocks noChangeArrowheads="1"/>
          </p:cNvSpPr>
          <p:nvPr/>
        </p:nvSpPr>
        <p:spPr bwMode="auto">
          <a:xfrm>
            <a:off x="4876800" y="5867400"/>
            <a:ext cx="426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800"/>
              <a:t>Struktura siatkówki. Rysunek Cajala (1900)</a:t>
            </a:r>
            <a:endParaRPr lang="en-US" altLang="pl-PL" sz="1800"/>
          </a:p>
        </p:txBody>
      </p:sp>
      <p:pic>
        <p:nvPicPr>
          <p:cNvPr id="47109" name="Picture 6" descr="C:\Users\Piotr\Students\Bioelektrycznosc\cajal.jpg">
            <a:extLst>
              <a:ext uri="{FF2B5EF4-FFF2-40B4-BE49-F238E27FC236}">
                <a16:creationId xmlns:a16="http://schemas.microsoft.com/office/drawing/2014/main" id="{C3809A26-E0B6-260B-E530-30D34EDFBE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62000"/>
            <a:ext cx="3505200"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7" descr="C:\Users\Piotr\Students\Bioelektrycznosc\Nobel_stains_F7.jpg">
            <a:extLst>
              <a:ext uri="{FF2B5EF4-FFF2-40B4-BE49-F238E27FC236}">
                <a16:creationId xmlns:a16="http://schemas.microsoft.com/office/drawing/2014/main" id="{C5E6242B-DA1B-94EC-66E6-25265D2926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914400"/>
            <a:ext cx="3292475"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4B88A251-B479-3DFC-F48C-F0F1DEEA3AED}"/>
              </a:ext>
            </a:extLst>
          </p:cNvPr>
          <p:cNvSpPr>
            <a:spLocks noGrp="1" noChangeArrowheads="1"/>
          </p:cNvSpPr>
          <p:nvPr>
            <p:ph type="title"/>
          </p:nvPr>
        </p:nvSpPr>
        <p:spPr>
          <a:xfrm>
            <a:off x="2476500" y="152400"/>
            <a:ext cx="4191000" cy="609600"/>
          </a:xfrm>
        </p:spPr>
        <p:txBody>
          <a:bodyPr/>
          <a:lstStyle/>
          <a:p>
            <a:pPr eaLnBrk="1" hangingPunct="1"/>
            <a:r>
              <a:rPr lang="pl-PL" altLang="pl-PL" sz="2000"/>
              <a:t>Doktryna neuronu - cd</a:t>
            </a:r>
            <a:endParaRPr lang="en-US" altLang="pl-PL" sz="2000"/>
          </a:p>
        </p:txBody>
      </p:sp>
      <p:sp>
        <p:nvSpPr>
          <p:cNvPr id="49154" name="Text Box 3">
            <a:extLst>
              <a:ext uri="{FF2B5EF4-FFF2-40B4-BE49-F238E27FC236}">
                <a16:creationId xmlns:a16="http://schemas.microsoft.com/office/drawing/2014/main" id="{A99341DF-2E44-EAB7-E8D5-52447017025A}"/>
              </a:ext>
            </a:extLst>
          </p:cNvPr>
          <p:cNvSpPr txBox="1">
            <a:spLocks noChangeArrowheads="1"/>
          </p:cNvSpPr>
          <p:nvPr/>
        </p:nvSpPr>
        <p:spPr bwMode="auto">
          <a:xfrm>
            <a:off x="4572000" y="2362200"/>
            <a:ext cx="4191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800"/>
              <a:t>Wilhelm Waldeyer, profesor anatomii i patologii, prestiżowego Uniwersytetu Berlińskiego</a:t>
            </a:r>
            <a:r>
              <a:rPr lang="pl-PL" altLang="pl-PL" sz="1100"/>
              <a:t> </a:t>
            </a:r>
            <a:r>
              <a:rPr lang="pl-PL" altLang="pl-PL" sz="1800"/>
              <a:t>opublikował w 1891 artykuł z tezą, że teoria komórkowa stosuje się również do układu nerwowego. Waldeyer wprowadził termin ‘neuron’. Jego teoria została ogólnie zaakceptowana i nazwana ‘doktryną neuronu’.</a:t>
            </a:r>
          </a:p>
        </p:txBody>
      </p:sp>
      <p:sp>
        <p:nvSpPr>
          <p:cNvPr id="49155" name="Text Box 4">
            <a:extLst>
              <a:ext uri="{FF2B5EF4-FFF2-40B4-BE49-F238E27FC236}">
                <a16:creationId xmlns:a16="http://schemas.microsoft.com/office/drawing/2014/main" id="{7CEA2161-459D-DBEE-68E2-13C5038D0E80}"/>
              </a:ext>
            </a:extLst>
          </p:cNvPr>
          <p:cNvSpPr txBox="1">
            <a:spLocks noChangeArrowheads="1"/>
          </p:cNvSpPr>
          <p:nvPr/>
        </p:nvSpPr>
        <p:spPr bwMode="auto">
          <a:xfrm>
            <a:off x="152400" y="4724400"/>
            <a:ext cx="426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en-US" altLang="pl-PL" sz="1200"/>
              <a:t>Heinrich Wilhelm von Waldeyer-Hartz</a:t>
            </a:r>
            <a:r>
              <a:rPr lang="pl-PL" altLang="pl-PL" sz="1200"/>
              <a:t> (1836-1921)</a:t>
            </a:r>
            <a:endParaRPr lang="en-US" altLang="pl-PL" sz="1200"/>
          </a:p>
        </p:txBody>
      </p:sp>
      <p:pic>
        <p:nvPicPr>
          <p:cNvPr id="49156" name="Picture 5" descr="C:\Users\Piotr\Students\Bioelektrycznosc\2007_8\Von-waldeyer-hartz.jpg">
            <a:extLst>
              <a:ext uri="{FF2B5EF4-FFF2-40B4-BE49-F238E27FC236}">
                <a16:creationId xmlns:a16="http://schemas.microsoft.com/office/drawing/2014/main" id="{8C57B46F-BA41-CE47-D00C-BE45F4C690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66800"/>
            <a:ext cx="2295525"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98C37007-CA74-6948-377F-E41DA1385BDE}"/>
              </a:ext>
            </a:extLst>
          </p:cNvPr>
          <p:cNvSpPr>
            <a:spLocks noGrp="1" noChangeArrowheads="1"/>
          </p:cNvSpPr>
          <p:nvPr>
            <p:ph type="title"/>
          </p:nvPr>
        </p:nvSpPr>
        <p:spPr>
          <a:xfrm>
            <a:off x="1181100" y="304800"/>
            <a:ext cx="6781800" cy="304800"/>
          </a:xfrm>
        </p:spPr>
        <p:txBody>
          <a:bodyPr/>
          <a:lstStyle/>
          <a:p>
            <a:pPr eaLnBrk="1" hangingPunct="1"/>
            <a:r>
              <a:rPr lang="pl-PL" altLang="pl-PL" sz="1800"/>
              <a:t>Nagroda Nobla z fizjologii i medycyny - 1906</a:t>
            </a:r>
            <a:endParaRPr lang="en-US" altLang="pl-PL" sz="1800"/>
          </a:p>
        </p:txBody>
      </p:sp>
      <p:pic>
        <p:nvPicPr>
          <p:cNvPr id="51202" name="Picture 3">
            <a:extLst>
              <a:ext uri="{FF2B5EF4-FFF2-40B4-BE49-F238E27FC236}">
                <a16:creationId xmlns:a16="http://schemas.microsoft.com/office/drawing/2014/main" id="{EECEA5E2-2C8E-375A-54F6-F11D4F3E71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572"/>
          <a:stretch>
            <a:fillRect/>
          </a:stretch>
        </p:blipFill>
        <p:spPr bwMode="auto">
          <a:xfrm>
            <a:off x="0" y="1676400"/>
            <a:ext cx="457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4">
            <a:extLst>
              <a:ext uri="{FF2B5EF4-FFF2-40B4-BE49-F238E27FC236}">
                <a16:creationId xmlns:a16="http://schemas.microsoft.com/office/drawing/2014/main" id="{BD333FCF-AA1F-3560-AE21-2D2A591826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6563" y="1733550"/>
            <a:ext cx="4897437"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04" name="Group 5">
            <a:extLst>
              <a:ext uri="{FF2B5EF4-FFF2-40B4-BE49-F238E27FC236}">
                <a16:creationId xmlns:a16="http://schemas.microsoft.com/office/drawing/2014/main" id="{85F093BB-502C-589A-1253-AF0E26E700C5}"/>
              </a:ext>
            </a:extLst>
          </p:cNvPr>
          <p:cNvGrpSpPr>
            <a:grpSpLocks/>
          </p:cNvGrpSpPr>
          <p:nvPr/>
        </p:nvGrpSpPr>
        <p:grpSpPr bwMode="auto">
          <a:xfrm>
            <a:off x="0" y="1143000"/>
            <a:ext cx="5410200" cy="533400"/>
            <a:chOff x="0" y="768"/>
            <a:chExt cx="3408" cy="336"/>
          </a:xfrm>
        </p:grpSpPr>
        <p:pic>
          <p:nvPicPr>
            <p:cNvPr id="51211" name="Picture 6">
              <a:extLst>
                <a:ext uri="{FF2B5EF4-FFF2-40B4-BE49-F238E27FC236}">
                  <a16:creationId xmlns:a16="http://schemas.microsoft.com/office/drawing/2014/main" id="{1E2D6C8F-A88D-802A-CDF8-AD5AC9CBB3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1418" b="52341"/>
            <a:stretch>
              <a:fillRect/>
            </a:stretch>
          </p:blipFill>
          <p:spPr bwMode="auto">
            <a:xfrm>
              <a:off x="0" y="768"/>
              <a:ext cx="3408"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2" name="Rectangle 7">
              <a:extLst>
                <a:ext uri="{FF2B5EF4-FFF2-40B4-BE49-F238E27FC236}">
                  <a16:creationId xmlns:a16="http://schemas.microsoft.com/office/drawing/2014/main" id="{C48F87A7-F1C8-BB44-B8FB-966B121BDAC9}"/>
                </a:ext>
              </a:extLst>
            </p:cNvPr>
            <p:cNvSpPr>
              <a:spLocks noChangeArrowheads="1"/>
            </p:cNvSpPr>
            <p:nvPr/>
          </p:nvSpPr>
          <p:spPr bwMode="auto">
            <a:xfrm>
              <a:off x="0" y="768"/>
              <a:ext cx="3408" cy="336"/>
            </a:xfrm>
            <a:prstGeom prst="rect">
              <a:avLst/>
            </a:prstGeom>
            <a:noFill/>
            <a:ln w="1587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sp>
          <p:nvSpPr>
            <p:cNvPr id="51213" name="Rectangle 8">
              <a:extLst>
                <a:ext uri="{FF2B5EF4-FFF2-40B4-BE49-F238E27FC236}">
                  <a16:creationId xmlns:a16="http://schemas.microsoft.com/office/drawing/2014/main" id="{AACEB888-CB9F-AE02-C40C-FB8370C1453E}"/>
                </a:ext>
              </a:extLst>
            </p:cNvPr>
            <p:cNvSpPr>
              <a:spLocks noChangeArrowheads="1"/>
            </p:cNvSpPr>
            <p:nvPr/>
          </p:nvSpPr>
          <p:spPr bwMode="auto">
            <a:xfrm>
              <a:off x="336" y="912"/>
              <a:ext cx="3024" cy="144"/>
            </a:xfrm>
            <a:prstGeom prst="rect">
              <a:avLst/>
            </a:prstGeom>
            <a:solidFill>
              <a:schemeClr val="bg1"/>
            </a:solidFill>
            <a:ln w="9525" cap="rnd">
              <a:solidFill>
                <a:schemeClr val="tx1"/>
              </a:solidFill>
              <a:prstDash val="sysDot"/>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sp>
          <p:nvSpPr>
            <p:cNvPr id="51214" name="Rectangle 9">
              <a:extLst>
                <a:ext uri="{FF2B5EF4-FFF2-40B4-BE49-F238E27FC236}">
                  <a16:creationId xmlns:a16="http://schemas.microsoft.com/office/drawing/2014/main" id="{AD12A919-5767-3524-EED4-F6D390BFBD89}"/>
                </a:ext>
              </a:extLst>
            </p:cNvPr>
            <p:cNvSpPr>
              <a:spLocks noChangeArrowheads="1"/>
            </p:cNvSpPr>
            <p:nvPr/>
          </p:nvSpPr>
          <p:spPr bwMode="auto">
            <a:xfrm>
              <a:off x="0" y="816"/>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sp>
          <p:nvSpPr>
            <p:cNvPr id="51215" name="Rectangle 10">
              <a:extLst>
                <a:ext uri="{FF2B5EF4-FFF2-40B4-BE49-F238E27FC236}">
                  <a16:creationId xmlns:a16="http://schemas.microsoft.com/office/drawing/2014/main" id="{610078C9-38D8-1375-810F-088EB4A52B7C}"/>
                </a:ext>
              </a:extLst>
            </p:cNvPr>
            <p:cNvSpPr>
              <a:spLocks noChangeArrowheads="1"/>
            </p:cNvSpPr>
            <p:nvPr/>
          </p:nvSpPr>
          <p:spPr bwMode="auto">
            <a:xfrm>
              <a:off x="0" y="768"/>
              <a:ext cx="1440" cy="144"/>
            </a:xfrm>
            <a:prstGeom prst="rect">
              <a:avLst/>
            </a:prstGeom>
            <a:solidFill>
              <a:schemeClr val="bg1"/>
            </a:solidFill>
            <a:ln w="9525" cap="rnd">
              <a:solidFill>
                <a:schemeClr val="tx1"/>
              </a:solidFill>
              <a:prstDash val="sysDot"/>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grpSp>
      <p:grpSp>
        <p:nvGrpSpPr>
          <p:cNvPr id="51205" name="Group 11">
            <a:extLst>
              <a:ext uri="{FF2B5EF4-FFF2-40B4-BE49-F238E27FC236}">
                <a16:creationId xmlns:a16="http://schemas.microsoft.com/office/drawing/2014/main" id="{452B76B2-C075-3C05-D92D-B16266CE5A7A}"/>
              </a:ext>
            </a:extLst>
          </p:cNvPr>
          <p:cNvGrpSpPr>
            <a:grpSpLocks/>
          </p:cNvGrpSpPr>
          <p:nvPr/>
        </p:nvGrpSpPr>
        <p:grpSpPr bwMode="auto">
          <a:xfrm>
            <a:off x="3657600" y="609600"/>
            <a:ext cx="5373688" cy="457200"/>
            <a:chOff x="2304" y="384"/>
            <a:chExt cx="3385" cy="288"/>
          </a:xfrm>
        </p:grpSpPr>
        <p:grpSp>
          <p:nvGrpSpPr>
            <p:cNvPr id="51206" name="Group 12">
              <a:extLst>
                <a:ext uri="{FF2B5EF4-FFF2-40B4-BE49-F238E27FC236}">
                  <a16:creationId xmlns:a16="http://schemas.microsoft.com/office/drawing/2014/main" id="{FFB8D333-2989-CE03-1004-320FFFF86F5A}"/>
                </a:ext>
              </a:extLst>
            </p:cNvPr>
            <p:cNvGrpSpPr>
              <a:grpSpLocks/>
            </p:cNvGrpSpPr>
            <p:nvPr/>
          </p:nvGrpSpPr>
          <p:grpSpPr bwMode="auto">
            <a:xfrm>
              <a:off x="2304" y="384"/>
              <a:ext cx="3385" cy="288"/>
              <a:chOff x="2304" y="384"/>
              <a:chExt cx="3385" cy="288"/>
            </a:xfrm>
          </p:grpSpPr>
          <p:pic>
            <p:nvPicPr>
              <p:cNvPr id="51209" name="Picture 13">
                <a:extLst>
                  <a:ext uri="{FF2B5EF4-FFF2-40B4-BE49-F238E27FC236}">
                    <a16:creationId xmlns:a16="http://schemas.microsoft.com/office/drawing/2014/main" id="{463F4F85-D02D-7202-315F-ACEB4F788E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4" y="384"/>
                <a:ext cx="3385"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0" name="Rectangle 14">
                <a:extLst>
                  <a:ext uri="{FF2B5EF4-FFF2-40B4-BE49-F238E27FC236}">
                    <a16:creationId xmlns:a16="http://schemas.microsoft.com/office/drawing/2014/main" id="{3D0A7FA8-02C3-8683-A0CA-3F7256646244}"/>
                  </a:ext>
                </a:extLst>
              </p:cNvPr>
              <p:cNvSpPr>
                <a:spLocks noChangeArrowheads="1"/>
              </p:cNvSpPr>
              <p:nvPr/>
            </p:nvSpPr>
            <p:spPr bwMode="auto">
              <a:xfrm>
                <a:off x="2304" y="384"/>
                <a:ext cx="3360" cy="288"/>
              </a:xfrm>
              <a:prstGeom prst="rect">
                <a:avLst/>
              </a:prstGeom>
              <a:noFill/>
              <a:ln w="1587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grpSp>
        <p:sp>
          <p:nvSpPr>
            <p:cNvPr id="51207" name="Rectangle 15">
              <a:extLst>
                <a:ext uri="{FF2B5EF4-FFF2-40B4-BE49-F238E27FC236}">
                  <a16:creationId xmlns:a16="http://schemas.microsoft.com/office/drawing/2014/main" id="{7BF04DAC-2FAF-6370-A652-BCB0C95785E3}"/>
                </a:ext>
              </a:extLst>
            </p:cNvPr>
            <p:cNvSpPr>
              <a:spLocks noChangeArrowheads="1"/>
            </p:cNvSpPr>
            <p:nvPr/>
          </p:nvSpPr>
          <p:spPr bwMode="auto">
            <a:xfrm>
              <a:off x="2304" y="384"/>
              <a:ext cx="576" cy="96"/>
            </a:xfrm>
            <a:prstGeom prst="rect">
              <a:avLst/>
            </a:prstGeom>
            <a:solidFill>
              <a:schemeClr val="bg1"/>
            </a:solidFill>
            <a:ln w="9525" cap="rnd">
              <a:solidFill>
                <a:schemeClr val="tx1"/>
              </a:solidFill>
              <a:prstDash val="sysDot"/>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sp>
          <p:nvSpPr>
            <p:cNvPr id="51208" name="Rectangle 16">
              <a:extLst>
                <a:ext uri="{FF2B5EF4-FFF2-40B4-BE49-F238E27FC236}">
                  <a16:creationId xmlns:a16="http://schemas.microsoft.com/office/drawing/2014/main" id="{27733930-366C-A0F2-6473-85BE1B5F8B3D}"/>
                </a:ext>
              </a:extLst>
            </p:cNvPr>
            <p:cNvSpPr>
              <a:spLocks noChangeArrowheads="1"/>
            </p:cNvSpPr>
            <p:nvPr/>
          </p:nvSpPr>
          <p:spPr bwMode="auto">
            <a:xfrm>
              <a:off x="3072" y="528"/>
              <a:ext cx="2592" cy="96"/>
            </a:xfrm>
            <a:prstGeom prst="rect">
              <a:avLst/>
            </a:prstGeom>
            <a:solidFill>
              <a:schemeClr val="bg1"/>
            </a:solidFill>
            <a:ln w="9525" cap="rnd">
              <a:solidFill>
                <a:schemeClr val="tx1"/>
              </a:solidFill>
              <a:prstDash val="sysDot"/>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026">
            <a:extLst>
              <a:ext uri="{FF2B5EF4-FFF2-40B4-BE49-F238E27FC236}">
                <a16:creationId xmlns:a16="http://schemas.microsoft.com/office/drawing/2014/main" id="{102E6FD0-54C4-2A98-4F30-3B0315B42D48}"/>
              </a:ext>
            </a:extLst>
          </p:cNvPr>
          <p:cNvSpPr>
            <a:spLocks noGrp="1" noChangeArrowheads="1"/>
          </p:cNvSpPr>
          <p:nvPr>
            <p:ph type="title"/>
          </p:nvPr>
        </p:nvSpPr>
        <p:spPr>
          <a:xfrm>
            <a:off x="685800" y="304800"/>
            <a:ext cx="7772400" cy="533400"/>
          </a:xfrm>
        </p:spPr>
        <p:txBody>
          <a:bodyPr/>
          <a:lstStyle/>
          <a:p>
            <a:pPr eaLnBrk="1" hangingPunct="1"/>
            <a:r>
              <a:rPr lang="pl-PL" altLang="pl-PL" sz="1800"/>
              <a:t>Komórka nerwowa - neuron</a:t>
            </a:r>
            <a:endParaRPr lang="en-US" altLang="pl-PL" sz="1800"/>
          </a:p>
        </p:txBody>
      </p:sp>
      <p:pic>
        <p:nvPicPr>
          <p:cNvPr id="52226" name="Picture 1036" descr="C:\Users\Piotr\e-papers\Principles of Neural Science\gateway.ut.ovid.com\fulltextservice\ct{06b9ee1beed594190674f1983457a7dd32af6a0d5a4c9892b~4\da1c2ff2.gif.png">
            <a:extLst>
              <a:ext uri="{FF2B5EF4-FFF2-40B4-BE49-F238E27FC236}">
                <a16:creationId xmlns:a16="http://schemas.microsoft.com/office/drawing/2014/main" id="{9B75AC13-3DA1-0E02-A98B-570E954772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14400"/>
            <a:ext cx="2676525"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1041">
            <a:extLst>
              <a:ext uri="{FF2B5EF4-FFF2-40B4-BE49-F238E27FC236}">
                <a16:creationId xmlns:a16="http://schemas.microsoft.com/office/drawing/2014/main" id="{A71EE547-F866-DEEA-94B9-DA88DE06D075}"/>
              </a:ext>
            </a:extLst>
          </p:cNvPr>
          <p:cNvSpPr txBox="1">
            <a:spLocks noChangeArrowheads="1"/>
          </p:cNvSpPr>
          <p:nvPr/>
        </p:nvSpPr>
        <p:spPr bwMode="auto">
          <a:xfrm>
            <a:off x="4114800" y="1905000"/>
            <a:ext cx="4343400" cy="830997"/>
          </a:xfrm>
          <a:prstGeom prst="rect">
            <a:avLst/>
          </a:prstGeom>
          <a:noFill/>
          <a:ln>
            <a:noFill/>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pl-PL" sz="1600" dirty="0"/>
              <a:t>Ludzki mózg składa się z </a:t>
            </a:r>
            <a:r>
              <a:rPr lang="pl-PL" sz="1600" strike="sngStrike" dirty="0"/>
              <a:t>100 000 000 000 (10</a:t>
            </a:r>
            <a:r>
              <a:rPr lang="pl-PL" sz="1600" strike="sngStrike" baseline="30000" dirty="0"/>
              <a:t>11</a:t>
            </a:r>
            <a:r>
              <a:rPr lang="pl-PL" sz="1600" dirty="0"/>
              <a:t>) 86 000 000 000 neuronów*. Każdy neuron tworzy ok 10000 (10</a:t>
            </a:r>
            <a:r>
              <a:rPr lang="pl-PL" sz="1600" baseline="30000" dirty="0"/>
              <a:t>4</a:t>
            </a:r>
            <a:r>
              <a:rPr lang="pl-PL" sz="1600" dirty="0"/>
              <a:t>) połączeń.</a:t>
            </a:r>
            <a:endParaRPr lang="en-GB" sz="1600" dirty="0"/>
          </a:p>
        </p:txBody>
      </p:sp>
      <p:sp>
        <p:nvSpPr>
          <p:cNvPr id="52228" name="Text Box 1043">
            <a:extLst>
              <a:ext uri="{FF2B5EF4-FFF2-40B4-BE49-F238E27FC236}">
                <a16:creationId xmlns:a16="http://schemas.microsoft.com/office/drawing/2014/main" id="{A41A6BC8-3CB2-F9F5-F864-D76AC021DFE8}"/>
              </a:ext>
            </a:extLst>
          </p:cNvPr>
          <p:cNvSpPr txBox="1">
            <a:spLocks noChangeArrowheads="1"/>
          </p:cNvSpPr>
          <p:nvPr/>
        </p:nvSpPr>
        <p:spPr bwMode="auto">
          <a:xfrm>
            <a:off x="4191000" y="3200400"/>
            <a:ext cx="3810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600"/>
              <a:t>W typowym neuronie mozna wyróżnić:</a:t>
            </a:r>
          </a:p>
          <a:p>
            <a:pPr eaLnBrk="1" hangingPunct="1">
              <a:spcBef>
                <a:spcPct val="50000"/>
              </a:spcBef>
              <a:buFontTx/>
              <a:buAutoNum type="arabicPeriod"/>
            </a:pPr>
            <a:r>
              <a:rPr lang="pl-PL" altLang="pl-PL" sz="1600"/>
              <a:t>Ciało komórki</a:t>
            </a:r>
          </a:p>
          <a:p>
            <a:pPr eaLnBrk="1" hangingPunct="1">
              <a:spcBef>
                <a:spcPct val="50000"/>
              </a:spcBef>
              <a:buFontTx/>
              <a:buAutoNum type="arabicPeriod"/>
            </a:pPr>
            <a:r>
              <a:rPr lang="pl-PL" altLang="pl-PL" sz="1600"/>
              <a:t>Dendryty</a:t>
            </a:r>
          </a:p>
          <a:p>
            <a:pPr eaLnBrk="1" hangingPunct="1">
              <a:spcBef>
                <a:spcPct val="50000"/>
              </a:spcBef>
              <a:buFontTx/>
              <a:buAutoNum type="arabicPeriod"/>
            </a:pPr>
            <a:r>
              <a:rPr lang="pl-PL" altLang="pl-PL" sz="1600"/>
              <a:t>Akson</a:t>
            </a:r>
          </a:p>
          <a:p>
            <a:pPr eaLnBrk="1" hangingPunct="1">
              <a:spcBef>
                <a:spcPct val="50000"/>
              </a:spcBef>
              <a:buFontTx/>
              <a:buAutoNum type="arabicPeriod"/>
            </a:pPr>
            <a:r>
              <a:rPr lang="pl-PL" altLang="pl-PL" sz="1600"/>
              <a:t>Zakończenia presynaptyczne</a:t>
            </a:r>
            <a:endParaRPr lang="en-GB" altLang="pl-PL" sz="1600"/>
          </a:p>
        </p:txBody>
      </p:sp>
      <p:sp>
        <p:nvSpPr>
          <p:cNvPr id="52229" name="TextBox 1">
            <a:extLst>
              <a:ext uri="{FF2B5EF4-FFF2-40B4-BE49-F238E27FC236}">
                <a16:creationId xmlns:a16="http://schemas.microsoft.com/office/drawing/2014/main" id="{90201701-5770-824E-4311-800B284ED734}"/>
              </a:ext>
            </a:extLst>
          </p:cNvPr>
          <p:cNvSpPr txBox="1">
            <a:spLocks noChangeArrowheads="1"/>
          </p:cNvSpPr>
          <p:nvPr/>
        </p:nvSpPr>
        <p:spPr bwMode="auto">
          <a:xfrm>
            <a:off x="3924300" y="6237288"/>
            <a:ext cx="4968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l-PL" altLang="pl-PL" sz="1200"/>
              <a:t>Herculano-Houzel S: The human brain in numbers: a linearly scaled-up primate brain. Frontiers in Human Neuroscience 2009, 3, 31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FCB71669-666A-D03A-094F-7F3F5165CB1A}"/>
              </a:ext>
            </a:extLst>
          </p:cNvPr>
          <p:cNvSpPr>
            <a:spLocks noGrp="1" noChangeArrowheads="1"/>
          </p:cNvSpPr>
          <p:nvPr>
            <p:ph type="title"/>
          </p:nvPr>
        </p:nvSpPr>
        <p:spPr>
          <a:xfrm>
            <a:off x="685800" y="304800"/>
            <a:ext cx="7772400" cy="533400"/>
          </a:xfrm>
        </p:spPr>
        <p:txBody>
          <a:bodyPr/>
          <a:lstStyle/>
          <a:p>
            <a:pPr eaLnBrk="1" hangingPunct="1"/>
            <a:r>
              <a:rPr lang="pl-PL" altLang="pl-PL" sz="1800"/>
              <a:t>Komórka nerwowa - neuron</a:t>
            </a:r>
            <a:endParaRPr lang="en-US" altLang="pl-PL" sz="1800"/>
          </a:p>
        </p:txBody>
      </p:sp>
      <p:sp>
        <p:nvSpPr>
          <p:cNvPr id="54274" name="Rectangle 3">
            <a:extLst>
              <a:ext uri="{FF2B5EF4-FFF2-40B4-BE49-F238E27FC236}">
                <a16:creationId xmlns:a16="http://schemas.microsoft.com/office/drawing/2014/main" id="{55B2958D-E00B-E058-A26F-F077604E112E}"/>
              </a:ext>
            </a:extLst>
          </p:cNvPr>
          <p:cNvSpPr>
            <a:spLocks noChangeArrowheads="1"/>
          </p:cNvSpPr>
          <p:nvPr/>
        </p:nvSpPr>
        <p:spPr bwMode="auto">
          <a:xfrm>
            <a:off x="4419600" y="762000"/>
            <a:ext cx="4114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pl-PL" altLang="pl-PL" sz="1400">
                <a:solidFill>
                  <a:schemeClr val="tx2"/>
                </a:solidFill>
              </a:rPr>
              <a:t>Średnica aksonu </a:t>
            </a:r>
          </a:p>
          <a:p>
            <a:pPr algn="ctr" eaLnBrk="1" hangingPunct="1">
              <a:spcBef>
                <a:spcPct val="0"/>
              </a:spcBef>
              <a:buFontTx/>
              <a:buNone/>
            </a:pPr>
            <a:r>
              <a:rPr lang="en-US" altLang="pl-PL" sz="1400"/>
              <a:t>(</a:t>
            </a:r>
            <a:r>
              <a:rPr lang="pl-PL" altLang="pl-PL" sz="1400"/>
              <a:t>0,</a:t>
            </a:r>
            <a:r>
              <a:rPr lang="en-US" altLang="pl-PL" sz="1400"/>
              <a:t>004 mm) </a:t>
            </a:r>
            <a:r>
              <a:rPr lang="pl-PL" altLang="pl-PL" sz="1400"/>
              <a:t>do</a:t>
            </a:r>
            <a:r>
              <a:rPr lang="en-US" altLang="pl-PL" sz="1400"/>
              <a:t> 100 micron</a:t>
            </a:r>
            <a:r>
              <a:rPr lang="pl-PL" altLang="pl-PL" sz="1400"/>
              <a:t>ów</a:t>
            </a:r>
            <a:r>
              <a:rPr lang="en-US" altLang="pl-PL" sz="1400"/>
              <a:t> (.1 mm)</a:t>
            </a:r>
            <a:r>
              <a:rPr lang="pl-PL" altLang="pl-PL" sz="1400">
                <a:solidFill>
                  <a:schemeClr val="tx2"/>
                </a:solidFill>
              </a:rPr>
              <a:t> </a:t>
            </a:r>
            <a:endParaRPr lang="en-US" altLang="pl-PL" sz="1400">
              <a:solidFill>
                <a:schemeClr val="tx2"/>
              </a:solidFill>
            </a:endParaRPr>
          </a:p>
        </p:txBody>
      </p:sp>
      <p:sp>
        <p:nvSpPr>
          <p:cNvPr id="54275" name="AutoShape 4">
            <a:extLst>
              <a:ext uri="{FF2B5EF4-FFF2-40B4-BE49-F238E27FC236}">
                <a16:creationId xmlns:a16="http://schemas.microsoft.com/office/drawing/2014/main" id="{DE1A25AA-850C-2E22-807E-8B9DEF96E077}"/>
              </a:ext>
            </a:extLst>
          </p:cNvPr>
          <p:cNvSpPr>
            <a:spLocks noChangeArrowheads="1"/>
          </p:cNvSpPr>
          <p:nvPr/>
        </p:nvSpPr>
        <p:spPr bwMode="auto">
          <a:xfrm>
            <a:off x="5181600" y="1219200"/>
            <a:ext cx="76200" cy="762000"/>
          </a:xfrm>
          <a:prstGeom prst="can">
            <a:avLst>
              <a:gd name="adj" fmla="val 250000"/>
            </a:avLst>
          </a:prstGeom>
          <a:solidFill>
            <a:srgbClr val="FF99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sp>
        <p:nvSpPr>
          <p:cNvPr id="54276" name="AutoShape 5">
            <a:extLst>
              <a:ext uri="{FF2B5EF4-FFF2-40B4-BE49-F238E27FC236}">
                <a16:creationId xmlns:a16="http://schemas.microsoft.com/office/drawing/2014/main" id="{502E9A41-66E0-05B8-0BC2-56030A468DBE}"/>
              </a:ext>
            </a:extLst>
          </p:cNvPr>
          <p:cNvSpPr>
            <a:spLocks noChangeArrowheads="1"/>
          </p:cNvSpPr>
          <p:nvPr/>
        </p:nvSpPr>
        <p:spPr bwMode="auto">
          <a:xfrm>
            <a:off x="6248400" y="1219200"/>
            <a:ext cx="1905000" cy="762000"/>
          </a:xfrm>
          <a:prstGeom prst="can">
            <a:avLst>
              <a:gd name="adj" fmla="val 25208"/>
            </a:avLst>
          </a:prstGeom>
          <a:solidFill>
            <a:srgbClr val="FF99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grpSp>
        <p:nvGrpSpPr>
          <p:cNvPr id="54277" name="Group 6">
            <a:extLst>
              <a:ext uri="{FF2B5EF4-FFF2-40B4-BE49-F238E27FC236}">
                <a16:creationId xmlns:a16="http://schemas.microsoft.com/office/drawing/2014/main" id="{2B6DF27E-7614-0175-55DD-E312FBC8BD67}"/>
              </a:ext>
            </a:extLst>
          </p:cNvPr>
          <p:cNvGrpSpPr>
            <a:grpSpLocks/>
          </p:cNvGrpSpPr>
          <p:nvPr/>
        </p:nvGrpSpPr>
        <p:grpSpPr bwMode="auto">
          <a:xfrm>
            <a:off x="5105400" y="1981200"/>
            <a:ext cx="2895600" cy="1447800"/>
            <a:chOff x="720" y="1488"/>
            <a:chExt cx="1824" cy="912"/>
          </a:xfrm>
        </p:grpSpPr>
        <p:sp>
          <p:nvSpPr>
            <p:cNvPr id="54284" name="Rectangle 7">
              <a:extLst>
                <a:ext uri="{FF2B5EF4-FFF2-40B4-BE49-F238E27FC236}">
                  <a16:creationId xmlns:a16="http://schemas.microsoft.com/office/drawing/2014/main" id="{4C98A4C4-553B-D67F-BF9E-1AE3E9FA2020}"/>
                </a:ext>
              </a:extLst>
            </p:cNvPr>
            <p:cNvSpPr>
              <a:spLocks noChangeArrowheads="1"/>
            </p:cNvSpPr>
            <p:nvPr/>
          </p:nvSpPr>
          <p:spPr bwMode="auto">
            <a:xfrm>
              <a:off x="960" y="1488"/>
              <a:ext cx="1200"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pl-PL" altLang="pl-PL" sz="1400">
                  <a:solidFill>
                    <a:schemeClr val="tx2"/>
                  </a:solidFill>
                </a:rPr>
                <a:t>Średnica włosa</a:t>
              </a:r>
            </a:p>
            <a:p>
              <a:pPr algn="ctr" eaLnBrk="1" hangingPunct="1">
                <a:spcBef>
                  <a:spcPct val="0"/>
                </a:spcBef>
                <a:buFontTx/>
                <a:buNone/>
              </a:pPr>
              <a:r>
                <a:rPr lang="en-US" altLang="pl-PL" sz="1400"/>
                <a:t>0,02 mm do 0,08 mm.</a:t>
              </a:r>
            </a:p>
          </p:txBody>
        </p:sp>
        <p:sp>
          <p:nvSpPr>
            <p:cNvPr id="54285" name="AutoShape 8">
              <a:extLst>
                <a:ext uri="{FF2B5EF4-FFF2-40B4-BE49-F238E27FC236}">
                  <a16:creationId xmlns:a16="http://schemas.microsoft.com/office/drawing/2014/main" id="{516067B5-10DA-A01F-523D-751619DC642A}"/>
                </a:ext>
              </a:extLst>
            </p:cNvPr>
            <p:cNvSpPr>
              <a:spLocks noChangeArrowheads="1"/>
            </p:cNvSpPr>
            <p:nvPr/>
          </p:nvSpPr>
          <p:spPr bwMode="auto">
            <a:xfrm>
              <a:off x="720" y="1872"/>
              <a:ext cx="240" cy="480"/>
            </a:xfrm>
            <a:prstGeom prst="can">
              <a:avLst>
                <a:gd name="adj" fmla="val 50000"/>
              </a:avLst>
            </a:prstGeom>
            <a:solidFill>
              <a:srgbClr val="9933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sp>
          <p:nvSpPr>
            <p:cNvPr id="54286" name="AutoShape 9">
              <a:extLst>
                <a:ext uri="{FF2B5EF4-FFF2-40B4-BE49-F238E27FC236}">
                  <a16:creationId xmlns:a16="http://schemas.microsoft.com/office/drawing/2014/main" id="{2DAC08AE-BF9F-FD6A-B524-817C85874690}"/>
                </a:ext>
              </a:extLst>
            </p:cNvPr>
            <p:cNvSpPr>
              <a:spLocks noChangeArrowheads="1"/>
            </p:cNvSpPr>
            <p:nvPr/>
          </p:nvSpPr>
          <p:spPr bwMode="auto">
            <a:xfrm>
              <a:off x="1584" y="1920"/>
              <a:ext cx="960" cy="480"/>
            </a:xfrm>
            <a:prstGeom prst="can">
              <a:avLst>
                <a:gd name="adj" fmla="val 25000"/>
              </a:avLst>
            </a:prstGeom>
            <a:solidFill>
              <a:srgbClr val="9933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grpSp>
      <p:sp>
        <p:nvSpPr>
          <p:cNvPr id="54278" name="Rectangle 10">
            <a:extLst>
              <a:ext uri="{FF2B5EF4-FFF2-40B4-BE49-F238E27FC236}">
                <a16:creationId xmlns:a16="http://schemas.microsoft.com/office/drawing/2014/main" id="{D651AA74-F0A6-0B9F-41D5-ED1F38B51345}"/>
              </a:ext>
            </a:extLst>
          </p:cNvPr>
          <p:cNvSpPr>
            <a:spLocks noChangeArrowheads="1"/>
          </p:cNvSpPr>
          <p:nvPr/>
        </p:nvSpPr>
        <p:spPr bwMode="auto">
          <a:xfrm>
            <a:off x="4648200" y="5257800"/>
            <a:ext cx="3886200" cy="9540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400">
                <a:latin typeface="CMR10" charset="0"/>
              </a:rPr>
              <a:t>U ludzi:</a:t>
            </a:r>
          </a:p>
          <a:p>
            <a:pPr eaLnBrk="1" hangingPunct="1">
              <a:spcBef>
                <a:spcPct val="50000"/>
              </a:spcBef>
              <a:buFontTx/>
              <a:buNone/>
            </a:pPr>
            <a:r>
              <a:rPr lang="pl-PL" altLang="pl-PL" sz="1400">
                <a:latin typeface="CMR10" charset="0"/>
              </a:rPr>
              <a:t>Całkowita długość neuronów A = 500 000 km</a:t>
            </a:r>
            <a:endParaRPr lang="pl-PL" altLang="pl-PL" sz="1400">
              <a:latin typeface="CMR7" charset="0"/>
            </a:endParaRPr>
          </a:p>
          <a:p>
            <a:pPr eaLnBrk="1" hangingPunct="1">
              <a:spcBef>
                <a:spcPct val="50000"/>
              </a:spcBef>
              <a:buFontTx/>
              <a:buNone/>
            </a:pPr>
            <a:r>
              <a:rPr lang="pl-PL" altLang="pl-PL" sz="1400">
                <a:latin typeface="CMR7" charset="0"/>
              </a:rPr>
              <a:t>Odległość Ziemia – Księżyc L = 380 000 km</a:t>
            </a:r>
          </a:p>
        </p:txBody>
      </p:sp>
      <p:sp>
        <p:nvSpPr>
          <p:cNvPr id="54279" name="Rectangle 11">
            <a:extLst>
              <a:ext uri="{FF2B5EF4-FFF2-40B4-BE49-F238E27FC236}">
                <a16:creationId xmlns:a16="http://schemas.microsoft.com/office/drawing/2014/main" id="{A5B68E3F-DA05-00C5-69BB-D6600B06DDC2}"/>
              </a:ext>
            </a:extLst>
          </p:cNvPr>
          <p:cNvSpPr>
            <a:spLocks noChangeArrowheads="1"/>
          </p:cNvSpPr>
          <p:nvPr/>
        </p:nvSpPr>
        <p:spPr bwMode="auto">
          <a:xfrm>
            <a:off x="4648200" y="3657600"/>
            <a:ext cx="38862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pl-PL" altLang="pl-PL" sz="1400">
                <a:solidFill>
                  <a:schemeClr val="tx2"/>
                </a:solidFill>
              </a:rPr>
              <a:t>Długość aksonu </a:t>
            </a:r>
            <a:r>
              <a:rPr lang="en-US" altLang="pl-PL" sz="1400"/>
              <a:t>(</a:t>
            </a:r>
            <a:r>
              <a:rPr lang="pl-PL" altLang="pl-PL" sz="1400"/>
              <a:t>1</a:t>
            </a:r>
            <a:r>
              <a:rPr lang="en-US" altLang="pl-PL" sz="1400"/>
              <a:t> mm) </a:t>
            </a:r>
            <a:r>
              <a:rPr lang="pl-PL" altLang="pl-PL" sz="1400"/>
              <a:t>do ponad 1m</a:t>
            </a:r>
            <a:endParaRPr lang="en-US" altLang="pl-PL" sz="1400">
              <a:solidFill>
                <a:schemeClr val="tx2"/>
              </a:solidFill>
            </a:endParaRPr>
          </a:p>
        </p:txBody>
      </p:sp>
      <p:pic>
        <p:nvPicPr>
          <p:cNvPr id="54280" name="Picture 12" descr="C:\Users\Piotr\Students\Bioelektrycznosc\types of neurons.JPG">
            <a:extLst>
              <a:ext uri="{FF2B5EF4-FFF2-40B4-BE49-F238E27FC236}">
                <a16:creationId xmlns:a16="http://schemas.microsoft.com/office/drawing/2014/main" id="{8356DB0B-E20F-DF35-3B63-6D970761D8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963" y="990600"/>
            <a:ext cx="3983037"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1" name="Rectangle 13">
            <a:extLst>
              <a:ext uri="{FF2B5EF4-FFF2-40B4-BE49-F238E27FC236}">
                <a16:creationId xmlns:a16="http://schemas.microsoft.com/office/drawing/2014/main" id="{52B0C949-A9FE-20F0-C056-962193655AB4}"/>
              </a:ext>
            </a:extLst>
          </p:cNvPr>
          <p:cNvSpPr>
            <a:spLocks noChangeArrowheads="1"/>
          </p:cNvSpPr>
          <p:nvPr/>
        </p:nvSpPr>
        <p:spPr bwMode="auto">
          <a:xfrm>
            <a:off x="817563" y="838200"/>
            <a:ext cx="19812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pl-PL" altLang="pl-PL" sz="1400">
                <a:solidFill>
                  <a:schemeClr val="tx2"/>
                </a:solidFill>
              </a:rPr>
              <a:t>Neurony jednobiegunowe</a:t>
            </a:r>
            <a:endParaRPr lang="en-US" altLang="pl-PL" sz="1400">
              <a:solidFill>
                <a:schemeClr val="tx2"/>
              </a:solidFill>
            </a:endParaRPr>
          </a:p>
        </p:txBody>
      </p:sp>
      <p:sp>
        <p:nvSpPr>
          <p:cNvPr id="54282" name="Rectangle 14">
            <a:extLst>
              <a:ext uri="{FF2B5EF4-FFF2-40B4-BE49-F238E27FC236}">
                <a16:creationId xmlns:a16="http://schemas.microsoft.com/office/drawing/2014/main" id="{BAE69840-40DE-905A-661B-690386D73D78}"/>
              </a:ext>
            </a:extLst>
          </p:cNvPr>
          <p:cNvSpPr>
            <a:spLocks noChangeArrowheads="1"/>
          </p:cNvSpPr>
          <p:nvPr/>
        </p:nvSpPr>
        <p:spPr bwMode="auto">
          <a:xfrm>
            <a:off x="2798763" y="838200"/>
            <a:ext cx="19812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pl-PL" altLang="pl-PL" sz="1400">
                <a:solidFill>
                  <a:schemeClr val="tx2"/>
                </a:solidFill>
              </a:rPr>
              <a:t>Neuron dwubiegunowy</a:t>
            </a:r>
            <a:endParaRPr lang="en-US" altLang="pl-PL" sz="1400">
              <a:solidFill>
                <a:schemeClr val="tx2"/>
              </a:solidFill>
            </a:endParaRPr>
          </a:p>
        </p:txBody>
      </p:sp>
      <p:sp>
        <p:nvSpPr>
          <p:cNvPr id="54283" name="Rectangle 15">
            <a:extLst>
              <a:ext uri="{FF2B5EF4-FFF2-40B4-BE49-F238E27FC236}">
                <a16:creationId xmlns:a16="http://schemas.microsoft.com/office/drawing/2014/main" id="{E706B174-2AF2-475B-502D-5A63C1A0E080}"/>
              </a:ext>
            </a:extLst>
          </p:cNvPr>
          <p:cNvSpPr>
            <a:spLocks noChangeArrowheads="1"/>
          </p:cNvSpPr>
          <p:nvPr/>
        </p:nvSpPr>
        <p:spPr bwMode="auto">
          <a:xfrm>
            <a:off x="1350963" y="3657600"/>
            <a:ext cx="27432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pl-PL" altLang="pl-PL" sz="1400">
                <a:solidFill>
                  <a:schemeClr val="tx2"/>
                </a:solidFill>
              </a:rPr>
              <a:t>Neurony wielobiegunowe</a:t>
            </a:r>
            <a:endParaRPr lang="en-US" altLang="pl-PL" sz="1400">
              <a:solidFill>
                <a:schemeClr val="tx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A0E43266-0FB7-56EE-EA01-50EE5F42A232}"/>
              </a:ext>
            </a:extLst>
          </p:cNvPr>
          <p:cNvSpPr>
            <a:spLocks noGrp="1" noChangeArrowheads="1"/>
          </p:cNvSpPr>
          <p:nvPr>
            <p:ph type="title" idx="4294967295"/>
          </p:nvPr>
        </p:nvSpPr>
        <p:spPr>
          <a:xfrm>
            <a:off x="685800" y="304800"/>
            <a:ext cx="7772400" cy="533400"/>
          </a:xfrm>
        </p:spPr>
        <p:txBody>
          <a:bodyPr/>
          <a:lstStyle/>
          <a:p>
            <a:pPr eaLnBrk="1" hangingPunct="1"/>
            <a:r>
              <a:rPr lang="pl-PL" altLang="pl-PL" sz="1800"/>
              <a:t>Komórka nerwowa - terminologia</a:t>
            </a:r>
            <a:endParaRPr lang="en-US" altLang="pl-PL" sz="1800"/>
          </a:p>
        </p:txBody>
      </p:sp>
      <p:pic>
        <p:nvPicPr>
          <p:cNvPr id="55298" name="Picture 3" descr="C:\Users\Piotr\Students\Bioelektrycznosc\2007_8\neuron_types.jpg">
            <a:extLst>
              <a:ext uri="{FF2B5EF4-FFF2-40B4-BE49-F238E27FC236}">
                <a16:creationId xmlns:a16="http://schemas.microsoft.com/office/drawing/2014/main" id="{36142650-405F-D5DB-D6B8-3BFA12058B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5276850"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 Box 4">
            <a:extLst>
              <a:ext uri="{FF2B5EF4-FFF2-40B4-BE49-F238E27FC236}">
                <a16:creationId xmlns:a16="http://schemas.microsoft.com/office/drawing/2014/main" id="{B079E72B-5CC3-ED83-0653-4DC5FD546F67}"/>
              </a:ext>
            </a:extLst>
          </p:cNvPr>
          <p:cNvSpPr txBox="1">
            <a:spLocks noChangeArrowheads="1"/>
          </p:cNvSpPr>
          <p:nvPr/>
        </p:nvSpPr>
        <p:spPr bwMode="auto">
          <a:xfrm>
            <a:off x="6553200" y="1524000"/>
            <a:ext cx="236220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600"/>
              <a:t>Neurony posiadające długi akson, który tworzy połączenie z innym rejonem układu nerwowego nazywają się neuronami projekcyjnymi, neuronami głównymi i komórkami przekaźnikowymi. </a:t>
            </a:r>
          </a:p>
          <a:p>
            <a:pPr eaLnBrk="1" hangingPunct="1">
              <a:spcBef>
                <a:spcPct val="50000"/>
              </a:spcBef>
              <a:buFontTx/>
              <a:buNone/>
            </a:pPr>
            <a:endParaRPr lang="pl-PL" altLang="pl-PL" sz="1600"/>
          </a:p>
          <a:p>
            <a:pPr eaLnBrk="1" hangingPunct="1">
              <a:spcBef>
                <a:spcPct val="50000"/>
              </a:spcBef>
              <a:buFontTx/>
              <a:buNone/>
            </a:pPr>
            <a:r>
              <a:rPr lang="pl-PL" altLang="pl-PL" sz="1600"/>
              <a:t>Neurony wewnętrzne lub interneurony znajdują się w całości wewnątrz jednego obszaru układu nerwowego. Neurony wewnętrzne mogą nie posiadać aksonu.</a:t>
            </a:r>
            <a:endParaRPr lang="en-US" altLang="pl-PL" sz="1600"/>
          </a:p>
        </p:txBody>
      </p:sp>
    </p:spTree>
  </p:cSld>
  <p:clrMapOvr>
    <a:masterClrMapping/>
  </p:clrMapOvr>
</p:sld>
</file>

<file path=ppt/theme/theme1.xml><?xml version="1.0" encoding="utf-8"?>
<a:theme xmlns:a="http://schemas.openxmlformats.org/drawingml/2006/main" name="Projekt domyślny">
  <a:themeElements>
    <a:clrScheme name="Projekt domyśln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rojekt domyśln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3780</TotalTime>
  <Words>1075</Words>
  <Application>Microsoft Macintosh PowerPoint</Application>
  <PresentationFormat>Pokaz na ekranie (4:3)</PresentationFormat>
  <Paragraphs>80</Paragraphs>
  <Slides>13</Slides>
  <Notes>5</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13</vt:i4>
      </vt:variant>
    </vt:vector>
  </HeadingPairs>
  <TitlesOfParts>
    <vt:vector size="21" baseType="lpstr">
      <vt:lpstr>Times New Roman</vt:lpstr>
      <vt:lpstr>ＭＳ Ｐゴシック</vt:lpstr>
      <vt:lpstr>Arial</vt:lpstr>
      <vt:lpstr>Calibri</vt:lpstr>
      <vt:lpstr>Arial Unicode MS</vt:lpstr>
      <vt:lpstr>CMR10</vt:lpstr>
      <vt:lpstr>CMR7</vt:lpstr>
      <vt:lpstr>Projekt domyślny</vt:lpstr>
      <vt:lpstr>Doktryna neuronu</vt:lpstr>
      <vt:lpstr>Doktryna neuronu</vt:lpstr>
      <vt:lpstr>Doktryna neuronu - cd</vt:lpstr>
      <vt:lpstr>Doktryna neuronu - cd</vt:lpstr>
      <vt:lpstr>Doktryna neuronu - cd</vt:lpstr>
      <vt:lpstr>Nagroda Nobla z fizjologii i medycyny - 1906</vt:lpstr>
      <vt:lpstr>Komórka nerwowa - neuron</vt:lpstr>
      <vt:lpstr>Komórka nerwowa - neuron</vt:lpstr>
      <vt:lpstr>Komórka nerwowa - terminologia</vt:lpstr>
      <vt:lpstr>Prezentacja programu PowerPoint</vt:lpstr>
      <vt:lpstr>Komórki glejowe</vt:lpstr>
      <vt:lpstr>Rodzaje i funkcje gleju</vt:lpstr>
      <vt:lpstr>Mózg Alberta Einsteina</vt:lpstr>
    </vt:vector>
  </TitlesOfParts>
  <Company>Warsaw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Piotr Suffczyński</dc:creator>
  <cp:lastModifiedBy>Microsoft Office User</cp:lastModifiedBy>
  <cp:revision>191</cp:revision>
  <dcterms:created xsi:type="dcterms:W3CDTF">2006-09-30T13:08:41Z</dcterms:created>
  <dcterms:modified xsi:type="dcterms:W3CDTF">2026-03-04T13:17:31Z</dcterms:modified>
</cp:coreProperties>
</file>