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mpg" ContentType="vide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352" r:id="rId2"/>
    <p:sldId id="353" r:id="rId3"/>
    <p:sldId id="354" r:id="rId4"/>
    <p:sldId id="355" r:id="rId5"/>
    <p:sldId id="356" r:id="rId6"/>
    <p:sldId id="357" r:id="rId7"/>
    <p:sldId id="358" r:id="rId8"/>
    <p:sldId id="359" r:id="rId9"/>
    <p:sldId id="372"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 id="325" r:id="rId23"/>
    <p:sldId id="326" r:id="rId24"/>
    <p:sldId id="379" r:id="rId25"/>
    <p:sldId id="373" r:id="rId26"/>
    <p:sldId id="374" r:id="rId27"/>
    <p:sldId id="375" r:id="rId28"/>
    <p:sldId id="332" r:id="rId29"/>
    <p:sldId id="333" r:id="rId30"/>
    <p:sldId id="335" r:id="rId31"/>
    <p:sldId id="336" r:id="rId32"/>
    <p:sldId id="337" r:id="rId33"/>
    <p:sldId id="338" r:id="rId34"/>
    <p:sldId id="339" r:id="rId35"/>
    <p:sldId id="380" r:id="rId36"/>
    <p:sldId id="381" r:id="rId37"/>
    <p:sldId id="382" r:id="rId38"/>
    <p:sldId id="342" r:id="rId39"/>
    <p:sldId id="347" r:id="rId40"/>
    <p:sldId id="344" r:id="rId41"/>
    <p:sldId id="351" r:id="rId42"/>
    <p:sldId id="376" r:id="rId43"/>
    <p:sldId id="377" r:id="rId4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24"/>
    <p:restoredTop sz="83939"/>
  </p:normalViewPr>
  <p:slideViewPr>
    <p:cSldViewPr>
      <p:cViewPr varScale="1">
        <p:scale>
          <a:sx n="95" d="100"/>
          <a:sy n="95" d="100"/>
        </p:scale>
        <p:origin x="824" y="176"/>
      </p:cViewPr>
      <p:guideLst>
        <p:guide orient="horz"/>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53C08-24C3-C14E-BD7A-8F0D717D41AF}" type="datetimeFigureOut">
              <a:rPr lang="pl-PL" smtClean="0"/>
              <a:t>20.04.2022</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EBE2E-B016-B644-9A19-673AA74BF560}" type="slidenum">
              <a:rPr lang="pl-PL" smtClean="0"/>
              <a:t>‹#›</a:t>
            </a:fld>
            <a:endParaRPr lang="pl-PL"/>
          </a:p>
        </p:txBody>
      </p:sp>
    </p:spTree>
    <p:extLst>
      <p:ext uri="{BB962C8B-B14F-4D97-AF65-F5344CB8AC3E}">
        <p14:creationId xmlns:p14="http://schemas.microsoft.com/office/powerpoint/2010/main" val="194701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Bekesy had PhD in Physics. He worked as  communications engineer at the Hungarian Post Office where he did research on telecommunications signal quality. He became interested in the workings of the human ear. Later he moved to Harvard where he worked for 20 years. Later he moved to Honolulu and became professor at the University of Hawaii. Bekesy studied the inner ear by building mechanical models of the cochlea- e.g., a metal tube filled with water with a stretched membrane inside – representing basilar membrane. He also </a:t>
            </a:r>
            <a:r>
              <a:rPr lang="en-US" dirty="0"/>
              <a:t>detected the same wave movement in the cochlea itself. Using first animal ears and then the ears of human cadavers, he carefully cut out the cochlea and bored a tiny opening in the bone. Working under a microscope he laid open part of the basilar membrane. The cochlear fluid was drained and replaced with a salt solution containing a suspension of powdered aluminum and coal. By scattering flashes of intense light off the powder suspension, Bekesy was able to follow events within the interior of the </a:t>
            </a:r>
            <a:r>
              <a:rPr lang="en-US" dirty="0" err="1"/>
              <a:t>cochleas</a:t>
            </a:r>
            <a:r>
              <a:rPr lang="en-US" dirty="0"/>
              <a:t>. Under the microscope he saw a bulge over the basilar membrane when a sound was introduced into the cochlea. It was the same travelling wave he had seen in the model.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Story about the elephant: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early 1940s he read that an elephant had died in the Budapest zoo. Immediately he went to the zoo to ask for the ears, but learned that the body had been sent to Budapest University and then to a glue factory. He sent his assistant to the factory, he cut out the ears with the bone and brought it to Bekesy. But the inner ears were missing. He sent him again, the assistant cut deeper and returned with elephant </a:t>
            </a:r>
            <a:r>
              <a:rPr lang="en-US" dirty="0" err="1"/>
              <a:t>cochleas</a:t>
            </a:r>
            <a:r>
              <a:rPr lang="en-US" dirty="0"/>
              <a:t>. Bekesy was delighted to see that the traveling wave phenomenon was clearly visible in the elephant.</a:t>
            </a:r>
          </a:p>
          <a:p>
            <a:pPr marL="0" marR="0" indent="0" algn="l" defTabSz="914400" rtl="0" eaLnBrk="1" fontAlgn="auto" latinLnBrk="0" hangingPunct="1">
              <a:lnSpc>
                <a:spcPct val="100000"/>
              </a:lnSpc>
              <a:spcBef>
                <a:spcPts val="0"/>
              </a:spcBef>
              <a:spcAft>
                <a:spcPts val="0"/>
              </a:spcAft>
              <a:buClrTx/>
              <a:buSzTx/>
              <a:buFontTx/>
              <a:buNone/>
              <a:tabLst/>
              <a:defRPr/>
            </a:pPr>
            <a:r>
              <a:rPr lang="en-US" noProof="0" dirty="0"/>
              <a:t>Based on: http://</a:t>
            </a:r>
            <a:r>
              <a:rPr lang="en-US" noProof="0" dirty="0" err="1"/>
              <a:t>hyperphysics.phy-astr.gsu.edu</a:t>
            </a:r>
            <a:r>
              <a:rPr lang="en-US" noProof="0" dirty="0"/>
              <a:t>/</a:t>
            </a:r>
            <a:r>
              <a:rPr lang="en-US" noProof="0" dirty="0" err="1"/>
              <a:t>hbase</a:t>
            </a:r>
            <a:r>
              <a:rPr lang="en-US" noProof="0" dirty="0"/>
              <a:t>/Sound/</a:t>
            </a:r>
            <a:r>
              <a:rPr lang="en-US" noProof="0" dirty="0" err="1"/>
              <a:t>Bekesy.html</a:t>
            </a: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noProof="0" dirty="0"/>
          </a:p>
        </p:txBody>
      </p:sp>
      <p:sp>
        <p:nvSpPr>
          <p:cNvPr id="4" name="Symbol zastępczy numeru slajdu 3"/>
          <p:cNvSpPr>
            <a:spLocks noGrp="1"/>
          </p:cNvSpPr>
          <p:nvPr>
            <p:ph type="sldNum" sz="quarter" idx="5"/>
          </p:nvPr>
        </p:nvSpPr>
        <p:spPr/>
        <p:txBody>
          <a:bodyPr/>
          <a:lstStyle/>
          <a:p>
            <a:fld id="{CCDEBE2E-B016-B644-9A19-673AA74BF560}" type="slidenum">
              <a:rPr lang="pl-PL" smtClean="0"/>
              <a:t>20</a:t>
            </a:fld>
            <a:endParaRPr lang="pl-PL"/>
          </a:p>
        </p:txBody>
      </p:sp>
    </p:spTree>
    <p:extLst>
      <p:ext uri="{BB962C8B-B14F-4D97-AF65-F5344CB8AC3E}">
        <p14:creationId xmlns:p14="http://schemas.microsoft.com/office/powerpoint/2010/main" val="15408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US" dirty="0"/>
          </a:p>
        </p:txBody>
      </p:sp>
      <p:sp>
        <p:nvSpPr>
          <p:cNvPr id="4" name="Symbol zastępczy numeru slajdu 3"/>
          <p:cNvSpPr>
            <a:spLocks noGrp="1"/>
          </p:cNvSpPr>
          <p:nvPr>
            <p:ph type="sldNum" sz="quarter" idx="5"/>
          </p:nvPr>
        </p:nvSpPr>
        <p:spPr/>
        <p:txBody>
          <a:bodyPr/>
          <a:lstStyle/>
          <a:p>
            <a:fld id="{CCDEBE2E-B016-B644-9A19-673AA74BF560}" type="slidenum">
              <a:rPr lang="pl-PL" smtClean="0"/>
              <a:t>43</a:t>
            </a:fld>
            <a:endParaRPr lang="pl-PL"/>
          </a:p>
        </p:txBody>
      </p:sp>
    </p:spTree>
    <p:extLst>
      <p:ext uri="{BB962C8B-B14F-4D97-AF65-F5344CB8AC3E}">
        <p14:creationId xmlns:p14="http://schemas.microsoft.com/office/powerpoint/2010/main" val="126464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l-PL"/>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Click to edit Master subtitle style</a:t>
            </a:r>
          </a:p>
        </p:txBody>
      </p:sp>
      <p:sp>
        <p:nvSpPr>
          <p:cNvPr id="4" name="Rectangle 4">
            <a:extLst>
              <a:ext uri="{FF2B5EF4-FFF2-40B4-BE49-F238E27FC236}">
                <a16:creationId xmlns:a16="http://schemas.microsoft.com/office/drawing/2014/main" id="{E2053B97-F894-C84B-9493-4F6CD383A03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F5FF52A-7FAF-6C4C-9446-1F0B4ECC84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8C77732-48DB-F843-908E-CAFBFFC054C2}"/>
              </a:ext>
            </a:extLst>
          </p:cNvPr>
          <p:cNvSpPr>
            <a:spLocks noGrp="1" noChangeArrowheads="1"/>
          </p:cNvSpPr>
          <p:nvPr>
            <p:ph type="sldNum" sz="quarter" idx="12"/>
          </p:nvPr>
        </p:nvSpPr>
        <p:spPr>
          <a:ln/>
        </p:spPr>
        <p:txBody>
          <a:bodyPr/>
          <a:lstStyle>
            <a:lvl1pPr>
              <a:defRPr/>
            </a:lvl1pPr>
          </a:lstStyle>
          <a:p>
            <a:pPr>
              <a:defRPr/>
            </a:pPr>
            <a:fld id="{FE3A77EB-BB2B-7C48-BD75-BF8E2BAA70E5}" type="slidenum">
              <a:rPr lang="en-GB" altLang="pl-PL"/>
              <a:pPr>
                <a:defRPr/>
              </a:pPr>
              <a:t>‹#›</a:t>
            </a:fld>
            <a:endParaRPr lang="en-GB" altLang="pl-PL"/>
          </a:p>
        </p:txBody>
      </p:sp>
    </p:spTree>
    <p:extLst>
      <p:ext uri="{BB962C8B-B14F-4D97-AF65-F5344CB8AC3E}">
        <p14:creationId xmlns:p14="http://schemas.microsoft.com/office/powerpoint/2010/main" val="1946602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Vertical Text Placeholder 2"/>
          <p:cNvSpPr>
            <a:spLocks noGrp="1"/>
          </p:cNvSpPr>
          <p:nvPr>
            <p:ph type="body" orient="vert" idx="1"/>
          </p:nvPr>
        </p:nvSpPr>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7ACD9712-4A02-3A48-8657-8527C318E14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8078152-9B1E-D44E-9514-EF17946D566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3715E04-3674-C34A-81A1-9A069EC06957}"/>
              </a:ext>
            </a:extLst>
          </p:cNvPr>
          <p:cNvSpPr>
            <a:spLocks noGrp="1" noChangeArrowheads="1"/>
          </p:cNvSpPr>
          <p:nvPr>
            <p:ph type="sldNum" sz="quarter" idx="12"/>
          </p:nvPr>
        </p:nvSpPr>
        <p:spPr>
          <a:ln/>
        </p:spPr>
        <p:txBody>
          <a:bodyPr/>
          <a:lstStyle>
            <a:lvl1pPr>
              <a:defRPr/>
            </a:lvl1pPr>
          </a:lstStyle>
          <a:p>
            <a:pPr>
              <a:defRPr/>
            </a:pPr>
            <a:fld id="{807BBB57-F2E5-024D-861F-A4E82F914799}" type="slidenum">
              <a:rPr lang="en-GB" altLang="pl-PL"/>
              <a:pPr>
                <a:defRPr/>
              </a:pPr>
              <a:t>‹#›</a:t>
            </a:fld>
            <a:endParaRPr lang="en-GB" altLang="pl-PL"/>
          </a:p>
        </p:txBody>
      </p:sp>
    </p:spTree>
    <p:extLst>
      <p:ext uri="{BB962C8B-B14F-4D97-AF65-F5344CB8AC3E}">
        <p14:creationId xmlns:p14="http://schemas.microsoft.com/office/powerpoint/2010/main" val="194601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pl-PL"/>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B5B2557B-2E1A-7D4F-9F8C-D17136F6A08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A71FF03-7B31-6940-98E0-CCD7CED9614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504D5ED-C749-2040-922E-15EB1C1943C1}"/>
              </a:ext>
            </a:extLst>
          </p:cNvPr>
          <p:cNvSpPr>
            <a:spLocks noGrp="1" noChangeArrowheads="1"/>
          </p:cNvSpPr>
          <p:nvPr>
            <p:ph type="sldNum" sz="quarter" idx="12"/>
          </p:nvPr>
        </p:nvSpPr>
        <p:spPr>
          <a:ln/>
        </p:spPr>
        <p:txBody>
          <a:bodyPr/>
          <a:lstStyle>
            <a:lvl1pPr>
              <a:defRPr/>
            </a:lvl1pPr>
          </a:lstStyle>
          <a:p>
            <a:pPr>
              <a:defRPr/>
            </a:pPr>
            <a:fld id="{B33CFC02-A793-EE45-9097-7C93259EB590}" type="slidenum">
              <a:rPr lang="en-GB" altLang="pl-PL"/>
              <a:pPr>
                <a:defRPr/>
              </a:pPr>
              <a:t>‹#›</a:t>
            </a:fld>
            <a:endParaRPr lang="en-GB" altLang="pl-PL"/>
          </a:p>
        </p:txBody>
      </p:sp>
    </p:spTree>
    <p:extLst>
      <p:ext uri="{BB962C8B-B14F-4D97-AF65-F5344CB8AC3E}">
        <p14:creationId xmlns:p14="http://schemas.microsoft.com/office/powerpoint/2010/main" val="1269904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Content Placeholder 2"/>
          <p:cNvSpPr>
            <a:spLocks noGrp="1"/>
          </p:cNvSpPr>
          <p:nvPr>
            <p:ph idx="1"/>
          </p:nvPr>
        </p:nvSpPr>
        <p:spPr/>
        <p:txBody>
          <a:body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Rectangle 4">
            <a:extLst>
              <a:ext uri="{FF2B5EF4-FFF2-40B4-BE49-F238E27FC236}">
                <a16:creationId xmlns:a16="http://schemas.microsoft.com/office/drawing/2014/main" id="{FD0C95F5-B755-9B48-8D62-372DE6F3006C}"/>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4EAC261-AF35-D14B-BDCE-DC7ECA1BB97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6BBC9D3-DE22-A442-9B57-422566E15C7A}"/>
              </a:ext>
            </a:extLst>
          </p:cNvPr>
          <p:cNvSpPr>
            <a:spLocks noGrp="1" noChangeArrowheads="1"/>
          </p:cNvSpPr>
          <p:nvPr>
            <p:ph type="sldNum" sz="quarter" idx="12"/>
          </p:nvPr>
        </p:nvSpPr>
        <p:spPr>
          <a:ln/>
        </p:spPr>
        <p:txBody>
          <a:bodyPr/>
          <a:lstStyle>
            <a:lvl1pPr>
              <a:defRPr/>
            </a:lvl1pPr>
          </a:lstStyle>
          <a:p>
            <a:pPr>
              <a:defRPr/>
            </a:pPr>
            <a:fld id="{6DF497DB-B0EB-8341-81FC-830066DBC6DF}" type="slidenum">
              <a:rPr lang="en-GB" altLang="pl-PL"/>
              <a:pPr>
                <a:defRPr/>
              </a:pPr>
              <a:t>‹#›</a:t>
            </a:fld>
            <a:endParaRPr lang="en-GB" altLang="pl-PL"/>
          </a:p>
        </p:txBody>
      </p:sp>
    </p:spTree>
    <p:extLst>
      <p:ext uri="{BB962C8B-B14F-4D97-AF65-F5344CB8AC3E}">
        <p14:creationId xmlns:p14="http://schemas.microsoft.com/office/powerpoint/2010/main" val="259078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pl-PL"/>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Click to edit Master text styles</a:t>
            </a:r>
          </a:p>
        </p:txBody>
      </p:sp>
      <p:sp>
        <p:nvSpPr>
          <p:cNvPr id="4" name="Rectangle 4">
            <a:extLst>
              <a:ext uri="{FF2B5EF4-FFF2-40B4-BE49-F238E27FC236}">
                <a16:creationId xmlns:a16="http://schemas.microsoft.com/office/drawing/2014/main" id="{0E718E33-DBA9-9740-8972-44A9FC34AF1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95406540-68F3-C34C-AC44-8C663A4CC57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42CC4A1-6F9C-5649-A118-F8F6B54A6A52}"/>
              </a:ext>
            </a:extLst>
          </p:cNvPr>
          <p:cNvSpPr>
            <a:spLocks noGrp="1" noChangeArrowheads="1"/>
          </p:cNvSpPr>
          <p:nvPr>
            <p:ph type="sldNum" sz="quarter" idx="12"/>
          </p:nvPr>
        </p:nvSpPr>
        <p:spPr>
          <a:ln/>
        </p:spPr>
        <p:txBody>
          <a:bodyPr/>
          <a:lstStyle>
            <a:lvl1pPr>
              <a:defRPr/>
            </a:lvl1pPr>
          </a:lstStyle>
          <a:p>
            <a:pPr>
              <a:defRPr/>
            </a:pPr>
            <a:fld id="{1C6A4732-9556-5741-A1DD-B84579A446CC}" type="slidenum">
              <a:rPr lang="en-GB" altLang="pl-PL"/>
              <a:pPr>
                <a:defRPr/>
              </a:pPr>
              <a:t>‹#›</a:t>
            </a:fld>
            <a:endParaRPr lang="en-GB" altLang="pl-PL"/>
          </a:p>
        </p:txBody>
      </p:sp>
    </p:spTree>
    <p:extLst>
      <p:ext uri="{BB962C8B-B14F-4D97-AF65-F5344CB8AC3E}">
        <p14:creationId xmlns:p14="http://schemas.microsoft.com/office/powerpoint/2010/main" val="3654682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5" name="Rectangle 4">
            <a:extLst>
              <a:ext uri="{FF2B5EF4-FFF2-40B4-BE49-F238E27FC236}">
                <a16:creationId xmlns:a16="http://schemas.microsoft.com/office/drawing/2014/main" id="{170ABE37-D6DA-F446-8688-91A7312A566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3A07F22-4FEF-1C44-91D8-3178B5C7EEF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BFAEB70E-558F-F740-B389-FD0A03ACB5F3}"/>
              </a:ext>
            </a:extLst>
          </p:cNvPr>
          <p:cNvSpPr>
            <a:spLocks noGrp="1" noChangeArrowheads="1"/>
          </p:cNvSpPr>
          <p:nvPr>
            <p:ph type="sldNum" sz="quarter" idx="12"/>
          </p:nvPr>
        </p:nvSpPr>
        <p:spPr>
          <a:ln/>
        </p:spPr>
        <p:txBody>
          <a:bodyPr/>
          <a:lstStyle>
            <a:lvl1pPr>
              <a:defRPr/>
            </a:lvl1pPr>
          </a:lstStyle>
          <a:p>
            <a:pPr>
              <a:defRPr/>
            </a:pPr>
            <a:fld id="{A1DACC8D-78CC-754C-8F3D-3869F33F2BC3}" type="slidenum">
              <a:rPr lang="en-GB" altLang="pl-PL"/>
              <a:pPr>
                <a:defRPr/>
              </a:pPr>
              <a:t>‹#›</a:t>
            </a:fld>
            <a:endParaRPr lang="en-GB" altLang="pl-PL"/>
          </a:p>
        </p:txBody>
      </p:sp>
    </p:spTree>
    <p:extLst>
      <p:ext uri="{BB962C8B-B14F-4D97-AF65-F5344CB8AC3E}">
        <p14:creationId xmlns:p14="http://schemas.microsoft.com/office/powerpoint/2010/main" val="209897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pl-PL"/>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7" name="Rectangle 4">
            <a:extLst>
              <a:ext uri="{FF2B5EF4-FFF2-40B4-BE49-F238E27FC236}">
                <a16:creationId xmlns:a16="http://schemas.microsoft.com/office/drawing/2014/main" id="{9929CA2F-5ED3-B741-A25A-3CC62CB6229B}"/>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85268387-F410-C645-8161-F01F4CC3B00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DBFD713A-ECB9-E145-AE0D-981B50A3E473}"/>
              </a:ext>
            </a:extLst>
          </p:cNvPr>
          <p:cNvSpPr>
            <a:spLocks noGrp="1" noChangeArrowheads="1"/>
          </p:cNvSpPr>
          <p:nvPr>
            <p:ph type="sldNum" sz="quarter" idx="12"/>
          </p:nvPr>
        </p:nvSpPr>
        <p:spPr>
          <a:ln/>
        </p:spPr>
        <p:txBody>
          <a:bodyPr/>
          <a:lstStyle>
            <a:lvl1pPr>
              <a:defRPr/>
            </a:lvl1pPr>
          </a:lstStyle>
          <a:p>
            <a:pPr>
              <a:defRPr/>
            </a:pPr>
            <a:fld id="{A20A4B9E-D462-1145-8EE0-97864FC08089}" type="slidenum">
              <a:rPr lang="en-GB" altLang="pl-PL"/>
              <a:pPr>
                <a:defRPr/>
              </a:pPr>
              <a:t>‹#›</a:t>
            </a:fld>
            <a:endParaRPr lang="en-GB" altLang="pl-PL"/>
          </a:p>
        </p:txBody>
      </p:sp>
    </p:spTree>
    <p:extLst>
      <p:ext uri="{BB962C8B-B14F-4D97-AF65-F5344CB8AC3E}">
        <p14:creationId xmlns:p14="http://schemas.microsoft.com/office/powerpoint/2010/main" val="161264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Click to edit Master title style</a:t>
            </a:r>
          </a:p>
        </p:txBody>
      </p:sp>
      <p:sp>
        <p:nvSpPr>
          <p:cNvPr id="3" name="Rectangle 4">
            <a:extLst>
              <a:ext uri="{FF2B5EF4-FFF2-40B4-BE49-F238E27FC236}">
                <a16:creationId xmlns:a16="http://schemas.microsoft.com/office/drawing/2014/main" id="{C95ADD6B-3788-7943-B42A-F751BBD2B7BA}"/>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1BBBD793-01AC-F64D-A4BD-3950E7B990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B3C9821E-AE9E-3343-A345-342F2C096521}"/>
              </a:ext>
            </a:extLst>
          </p:cNvPr>
          <p:cNvSpPr>
            <a:spLocks noGrp="1" noChangeArrowheads="1"/>
          </p:cNvSpPr>
          <p:nvPr>
            <p:ph type="sldNum" sz="quarter" idx="12"/>
          </p:nvPr>
        </p:nvSpPr>
        <p:spPr>
          <a:ln/>
        </p:spPr>
        <p:txBody>
          <a:bodyPr/>
          <a:lstStyle>
            <a:lvl1pPr>
              <a:defRPr/>
            </a:lvl1pPr>
          </a:lstStyle>
          <a:p>
            <a:pPr>
              <a:defRPr/>
            </a:pPr>
            <a:fld id="{DF93BC58-CB3C-FF40-9880-242868F97273}" type="slidenum">
              <a:rPr lang="en-GB" altLang="pl-PL"/>
              <a:pPr>
                <a:defRPr/>
              </a:pPr>
              <a:t>‹#›</a:t>
            </a:fld>
            <a:endParaRPr lang="en-GB" altLang="pl-PL"/>
          </a:p>
        </p:txBody>
      </p:sp>
    </p:spTree>
    <p:extLst>
      <p:ext uri="{BB962C8B-B14F-4D97-AF65-F5344CB8AC3E}">
        <p14:creationId xmlns:p14="http://schemas.microsoft.com/office/powerpoint/2010/main" val="3100623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980A0BE-A9F3-0646-9F9B-09F8EAE2F1D5}"/>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B059891-5231-1646-A70D-D78CE080CF8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A74F9F1F-4C3A-2842-B7E1-C0F48F630730}"/>
              </a:ext>
            </a:extLst>
          </p:cNvPr>
          <p:cNvSpPr>
            <a:spLocks noGrp="1" noChangeArrowheads="1"/>
          </p:cNvSpPr>
          <p:nvPr>
            <p:ph type="sldNum" sz="quarter" idx="12"/>
          </p:nvPr>
        </p:nvSpPr>
        <p:spPr>
          <a:ln/>
        </p:spPr>
        <p:txBody>
          <a:bodyPr/>
          <a:lstStyle>
            <a:lvl1pPr>
              <a:defRPr/>
            </a:lvl1pPr>
          </a:lstStyle>
          <a:p>
            <a:pPr>
              <a:defRPr/>
            </a:pPr>
            <a:fld id="{14AE0D6E-3116-3A48-8C9B-437BD56CC39B}" type="slidenum">
              <a:rPr lang="en-GB" altLang="pl-PL"/>
              <a:pPr>
                <a:defRPr/>
              </a:pPr>
              <a:t>‹#›</a:t>
            </a:fld>
            <a:endParaRPr lang="en-GB" altLang="pl-PL"/>
          </a:p>
        </p:txBody>
      </p:sp>
    </p:spTree>
    <p:extLst>
      <p:ext uri="{BB962C8B-B14F-4D97-AF65-F5344CB8AC3E}">
        <p14:creationId xmlns:p14="http://schemas.microsoft.com/office/powerpoint/2010/main" val="93242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pl-PL"/>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Click to edit Master text styles</a:t>
            </a:r>
          </a:p>
          <a:p>
            <a:pPr lvl="1"/>
            <a:r>
              <a:rPr lang="pl-PL"/>
              <a:t>Second level</a:t>
            </a:r>
          </a:p>
          <a:p>
            <a:pPr lvl="2"/>
            <a:r>
              <a:rPr lang="pl-PL"/>
              <a:t>Third level</a:t>
            </a:r>
          </a:p>
          <a:p>
            <a:pPr lvl="3"/>
            <a:r>
              <a:rPr lang="pl-PL"/>
              <a:t>Fourth level</a:t>
            </a:r>
          </a:p>
          <a:p>
            <a:pPr lvl="4"/>
            <a:r>
              <a:rPr lang="pl-PL"/>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4">
            <a:extLst>
              <a:ext uri="{FF2B5EF4-FFF2-40B4-BE49-F238E27FC236}">
                <a16:creationId xmlns:a16="http://schemas.microsoft.com/office/drawing/2014/main" id="{0CFF8204-6A6C-B54F-B978-361913755A26}"/>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564E6F0-1661-F44E-8831-8E6E1D0B9D1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6E125EE-6ED1-6848-90AE-A1DA604CF9BF}"/>
              </a:ext>
            </a:extLst>
          </p:cNvPr>
          <p:cNvSpPr>
            <a:spLocks noGrp="1" noChangeArrowheads="1"/>
          </p:cNvSpPr>
          <p:nvPr>
            <p:ph type="sldNum" sz="quarter" idx="12"/>
          </p:nvPr>
        </p:nvSpPr>
        <p:spPr>
          <a:ln/>
        </p:spPr>
        <p:txBody>
          <a:bodyPr/>
          <a:lstStyle>
            <a:lvl1pPr>
              <a:defRPr/>
            </a:lvl1pPr>
          </a:lstStyle>
          <a:p>
            <a:pPr>
              <a:defRPr/>
            </a:pPr>
            <a:fld id="{C3191F67-D990-474C-B3EE-C742F66D4122}" type="slidenum">
              <a:rPr lang="en-GB" altLang="pl-PL"/>
              <a:pPr>
                <a:defRPr/>
              </a:pPr>
              <a:t>‹#›</a:t>
            </a:fld>
            <a:endParaRPr lang="en-GB" altLang="pl-PL"/>
          </a:p>
        </p:txBody>
      </p:sp>
    </p:spTree>
    <p:extLst>
      <p:ext uri="{BB962C8B-B14F-4D97-AF65-F5344CB8AC3E}">
        <p14:creationId xmlns:p14="http://schemas.microsoft.com/office/powerpoint/2010/main" val="148026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pl-PL"/>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Click to edit Master text styles</a:t>
            </a:r>
          </a:p>
        </p:txBody>
      </p:sp>
      <p:sp>
        <p:nvSpPr>
          <p:cNvPr id="5" name="Rectangle 4">
            <a:extLst>
              <a:ext uri="{FF2B5EF4-FFF2-40B4-BE49-F238E27FC236}">
                <a16:creationId xmlns:a16="http://schemas.microsoft.com/office/drawing/2014/main" id="{DF1CE1DD-0709-094D-9AEF-C9042B964B0A}"/>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67EF13E0-6F89-EB4C-B7E4-9B6779E1830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1074A68D-9A65-3840-90BF-703EBDE2F052}"/>
              </a:ext>
            </a:extLst>
          </p:cNvPr>
          <p:cNvSpPr>
            <a:spLocks noGrp="1" noChangeArrowheads="1"/>
          </p:cNvSpPr>
          <p:nvPr>
            <p:ph type="sldNum" sz="quarter" idx="12"/>
          </p:nvPr>
        </p:nvSpPr>
        <p:spPr>
          <a:ln/>
        </p:spPr>
        <p:txBody>
          <a:bodyPr/>
          <a:lstStyle>
            <a:lvl1pPr>
              <a:defRPr/>
            </a:lvl1pPr>
          </a:lstStyle>
          <a:p>
            <a:pPr>
              <a:defRPr/>
            </a:pPr>
            <a:fld id="{F9C39A6D-9A64-A443-9FDF-1BF7B5A75DD1}" type="slidenum">
              <a:rPr lang="en-GB" altLang="pl-PL"/>
              <a:pPr>
                <a:defRPr/>
              </a:pPr>
              <a:t>‹#›</a:t>
            </a:fld>
            <a:endParaRPr lang="en-GB" altLang="pl-PL"/>
          </a:p>
        </p:txBody>
      </p:sp>
    </p:spTree>
    <p:extLst>
      <p:ext uri="{BB962C8B-B14F-4D97-AF65-F5344CB8AC3E}">
        <p14:creationId xmlns:p14="http://schemas.microsoft.com/office/powerpoint/2010/main" val="354573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B717CD-EACD-894E-B217-D0BFAB782BB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pl-PL"/>
              <a:t>Kliknij, aby edytować styl wzorca tytułu</a:t>
            </a:r>
          </a:p>
        </p:txBody>
      </p:sp>
      <p:sp>
        <p:nvSpPr>
          <p:cNvPr id="1027" name="Rectangle 3">
            <a:extLst>
              <a:ext uri="{FF2B5EF4-FFF2-40B4-BE49-F238E27FC236}">
                <a16:creationId xmlns:a16="http://schemas.microsoft.com/office/drawing/2014/main" id="{292BE121-C6BC-3849-9764-A1AA26B263C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pl-PL"/>
              <a:t>Kliknij, aby edytować style wzorca tekstu</a:t>
            </a:r>
          </a:p>
          <a:p>
            <a:pPr lvl="1"/>
            <a:r>
              <a:rPr lang="en-GB" altLang="pl-PL"/>
              <a:t>Drugi poziom</a:t>
            </a:r>
          </a:p>
          <a:p>
            <a:pPr lvl="2"/>
            <a:r>
              <a:rPr lang="en-GB" altLang="pl-PL"/>
              <a:t>Trzeci poziom</a:t>
            </a:r>
          </a:p>
          <a:p>
            <a:pPr lvl="3"/>
            <a:r>
              <a:rPr lang="en-GB" altLang="pl-PL"/>
              <a:t>Czwarty poziom</a:t>
            </a:r>
          </a:p>
          <a:p>
            <a:pPr lvl="4"/>
            <a:r>
              <a:rPr lang="en-GB" altLang="pl-PL"/>
              <a:t>Piąty poziom</a:t>
            </a:r>
          </a:p>
        </p:txBody>
      </p:sp>
      <p:sp>
        <p:nvSpPr>
          <p:cNvPr id="1028" name="Rectangle 4">
            <a:extLst>
              <a:ext uri="{FF2B5EF4-FFF2-40B4-BE49-F238E27FC236}">
                <a16:creationId xmlns:a16="http://schemas.microsoft.com/office/drawing/2014/main" id="{4E2D90E3-E75C-5541-B899-615D6A077DD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EE1DB0E9-C799-AA4C-B00D-10F85699661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FBB5E31F-563F-DA4B-A109-098D8366604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8AEF23D-FD86-EC45-841D-82BD51EA08C7}" type="slidenum">
              <a:rPr lang="en-GB" altLang="pl-PL"/>
              <a:pPr>
                <a:defRPr/>
              </a:pPr>
              <a:t>‹#›</a:t>
            </a:fld>
            <a:endParaRPr lang="en-GB"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pl-P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LVWTQcZbLg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7AA50487-4F59-DB44-B52E-88927CE2DA04}"/>
              </a:ext>
            </a:extLst>
          </p:cNvPr>
          <p:cNvSpPr>
            <a:spLocks noGrp="1" noChangeArrowheads="1"/>
          </p:cNvSpPr>
          <p:nvPr>
            <p:ph type="title"/>
          </p:nvPr>
        </p:nvSpPr>
        <p:spPr>
          <a:xfrm>
            <a:off x="685800" y="152400"/>
            <a:ext cx="7696200" cy="457200"/>
          </a:xfrm>
        </p:spPr>
        <p:txBody>
          <a:bodyPr/>
          <a:lstStyle/>
          <a:p>
            <a:pPr eaLnBrk="1" hangingPunct="1"/>
            <a:r>
              <a:rPr lang="pl-PL" altLang="pl-PL" sz="1800">
                <a:ea typeface="ＭＳ Ｐゴシック" panose="020B0600070205080204" pitchFamily="34" charset="-128"/>
              </a:rPr>
              <a:t>Hearing</a:t>
            </a:r>
          </a:p>
        </p:txBody>
      </p:sp>
      <p:sp>
        <p:nvSpPr>
          <p:cNvPr id="13314" name="Rectangle 3">
            <a:extLst>
              <a:ext uri="{FF2B5EF4-FFF2-40B4-BE49-F238E27FC236}">
                <a16:creationId xmlns:a16="http://schemas.microsoft.com/office/drawing/2014/main" id="{23897225-D4AC-654C-AB7A-7B8549C4D15B}"/>
              </a:ext>
            </a:extLst>
          </p:cNvPr>
          <p:cNvSpPr>
            <a:spLocks noChangeArrowheads="1"/>
          </p:cNvSpPr>
          <p:nvPr/>
        </p:nvSpPr>
        <p:spPr bwMode="auto">
          <a:xfrm>
            <a:off x="6553200" y="990600"/>
            <a:ext cx="152400"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pic>
        <p:nvPicPr>
          <p:cNvPr id="13315" name="Picture 4" descr="C:\Users\Piotr\Students\Bioelektrycznosc\dog_hear.jpg">
            <a:extLst>
              <a:ext uri="{FF2B5EF4-FFF2-40B4-BE49-F238E27FC236}">
                <a16:creationId xmlns:a16="http://schemas.microsoft.com/office/drawing/2014/main" id="{E2E3F633-9008-9D41-9FBC-D082A83F7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00200"/>
            <a:ext cx="548640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a:extLst>
              <a:ext uri="{FF2B5EF4-FFF2-40B4-BE49-F238E27FC236}">
                <a16:creationId xmlns:a16="http://schemas.microsoft.com/office/drawing/2014/main" id="{862CAA5D-3B5C-1449-B224-02A71B802D41}"/>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Sound Intensity and Sound Pressure Levels</a:t>
            </a:r>
            <a:endParaRPr lang="pl-PL" altLang="pl-PL" sz="1800">
              <a:solidFill>
                <a:schemeClr val="tx2"/>
              </a:solidFill>
            </a:endParaRPr>
          </a:p>
        </p:txBody>
      </p:sp>
      <p:sp>
        <p:nvSpPr>
          <p:cNvPr id="22530" name="Rectangle 10">
            <a:extLst>
              <a:ext uri="{FF2B5EF4-FFF2-40B4-BE49-F238E27FC236}">
                <a16:creationId xmlns:a16="http://schemas.microsoft.com/office/drawing/2014/main" id="{A9039793-0A67-774A-9643-5580FF3CC7F8}"/>
              </a:ext>
            </a:extLst>
          </p:cNvPr>
          <p:cNvSpPr>
            <a:spLocks noChangeArrowheads="1"/>
          </p:cNvSpPr>
          <p:nvPr/>
        </p:nvSpPr>
        <p:spPr bwMode="auto">
          <a:xfrm>
            <a:off x="468313" y="2133600"/>
            <a:ext cx="82296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GB" altLang="pl-PL" sz="1600"/>
              <a:t>where:</a:t>
            </a:r>
            <a:endParaRPr lang="pl-PL" altLang="pl-PL" sz="1600"/>
          </a:p>
          <a:p>
            <a:pPr lvl="1" eaLnBrk="1" hangingPunct="1">
              <a:spcBef>
                <a:spcPct val="0"/>
              </a:spcBef>
              <a:buFont typeface="Symbol" pitchFamily="2" charset="2"/>
              <a:buChar char="b"/>
            </a:pPr>
            <a:r>
              <a:rPr lang="en-GB" altLang="pl-PL" sz="1600"/>
              <a:t> – s</a:t>
            </a:r>
            <a:r>
              <a:rPr lang="pl-PL" altLang="pl-PL" sz="1600"/>
              <a:t>ound intensity level </a:t>
            </a:r>
          </a:p>
          <a:p>
            <a:pPr lvl="1" eaLnBrk="1" hangingPunct="1">
              <a:spcBef>
                <a:spcPct val="0"/>
              </a:spcBef>
              <a:buFont typeface="Symbol" pitchFamily="2" charset="2"/>
              <a:buNone/>
            </a:pPr>
            <a:r>
              <a:rPr lang="en-GB" altLang="pl-PL" sz="1600" i="1"/>
              <a:t>I</a:t>
            </a:r>
            <a:r>
              <a:rPr lang="en-GB" altLang="pl-PL" sz="1600"/>
              <a:t> – s</a:t>
            </a:r>
            <a:r>
              <a:rPr lang="pl-PL" altLang="pl-PL" sz="1600"/>
              <a:t>ound intensity</a:t>
            </a:r>
          </a:p>
          <a:p>
            <a:pPr lvl="1" eaLnBrk="1" hangingPunct="1">
              <a:spcBef>
                <a:spcPct val="0"/>
              </a:spcBef>
              <a:buFont typeface="Symbol" pitchFamily="2" charset="2"/>
              <a:buNone/>
            </a:pPr>
            <a:r>
              <a:rPr lang="en-GB" altLang="pl-PL" sz="1600" i="1"/>
              <a:t>I</a:t>
            </a:r>
            <a:r>
              <a:rPr lang="en-GB" altLang="pl-PL" sz="1600" i="1" baseline="-30000"/>
              <a:t>0</a:t>
            </a:r>
            <a:r>
              <a:rPr lang="en-GB" altLang="pl-PL" sz="1600"/>
              <a:t> – standard reference sound intensity 10</a:t>
            </a:r>
            <a:r>
              <a:rPr lang="en-GB" altLang="pl-PL" sz="1600" baseline="30000"/>
              <a:t>–12</a:t>
            </a:r>
            <a:r>
              <a:rPr lang="en-GB" altLang="pl-PL" sz="1600"/>
              <a:t> W/m</a:t>
            </a:r>
            <a:r>
              <a:rPr lang="en-GB" altLang="pl-PL" sz="1600" baseline="30000"/>
              <a:t>2</a:t>
            </a:r>
          </a:p>
          <a:p>
            <a:pPr lvl="1" eaLnBrk="1" hangingPunct="1">
              <a:spcBef>
                <a:spcPct val="0"/>
              </a:spcBef>
              <a:buFont typeface="Symbol" pitchFamily="2" charset="2"/>
              <a:buNone/>
            </a:pPr>
            <a:endParaRPr lang="en-GB" altLang="pl-PL" sz="1600" baseline="30000"/>
          </a:p>
          <a:p>
            <a:pPr eaLnBrk="1" hangingPunct="1">
              <a:spcBef>
                <a:spcPct val="0"/>
              </a:spcBef>
              <a:buFontTx/>
              <a:buNone/>
            </a:pPr>
            <a:r>
              <a:rPr lang="en-GB" altLang="pl-PL" sz="1600"/>
              <a:t>In such scale 10-fold increase in sound intensity, gives 10 dB increase in sound volume (intensity level).</a:t>
            </a:r>
          </a:p>
        </p:txBody>
      </p:sp>
      <p:sp>
        <p:nvSpPr>
          <p:cNvPr id="22531" name="Text Box 9">
            <a:extLst>
              <a:ext uri="{FF2B5EF4-FFF2-40B4-BE49-F238E27FC236}">
                <a16:creationId xmlns:a16="http://schemas.microsoft.com/office/drawing/2014/main" id="{A31249AD-1608-1142-AA80-BD9164DEDEC0}"/>
              </a:ext>
            </a:extLst>
          </p:cNvPr>
          <p:cNvSpPr txBox="1">
            <a:spLocks noChangeArrowheads="1"/>
          </p:cNvSpPr>
          <p:nvPr/>
        </p:nvSpPr>
        <p:spPr bwMode="auto">
          <a:xfrm>
            <a:off x="395288" y="908050"/>
            <a:ext cx="84391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dirty="0"/>
              <a:t>Human </a:t>
            </a:r>
            <a:r>
              <a:rPr lang="pl-PL" altLang="pl-PL" sz="1600" dirty="0" err="1"/>
              <a:t>ear</a:t>
            </a:r>
            <a:r>
              <a:rPr lang="pl-PL" altLang="pl-PL" sz="1600" dirty="0"/>
              <a:t> </a:t>
            </a:r>
            <a:r>
              <a:rPr lang="pl-PL" altLang="pl-PL" sz="1600" dirty="0" err="1"/>
              <a:t>responds</a:t>
            </a:r>
            <a:r>
              <a:rPr lang="pl-PL" altLang="pl-PL" sz="1600" dirty="0"/>
              <a:t> to </a:t>
            </a:r>
            <a:r>
              <a:rPr lang="pl-PL" altLang="pl-PL" sz="1600" dirty="0" err="1"/>
              <a:t>sound</a:t>
            </a:r>
            <a:r>
              <a:rPr lang="pl-PL" altLang="pl-PL" sz="1600" dirty="0"/>
              <a:t> </a:t>
            </a:r>
            <a:r>
              <a:rPr lang="pl-PL" altLang="pl-PL" sz="1600" dirty="0" err="1"/>
              <a:t>intensities</a:t>
            </a:r>
            <a:r>
              <a:rPr lang="pl-PL" altLang="pl-PL" sz="1600" dirty="0"/>
              <a:t> in the </a:t>
            </a:r>
            <a:r>
              <a:rPr lang="pl-PL" altLang="pl-PL" sz="1600" dirty="0" err="1"/>
              <a:t>range</a:t>
            </a:r>
            <a:r>
              <a:rPr lang="pl-PL" altLang="pl-PL" sz="1600" dirty="0"/>
              <a:t> of 10</a:t>
            </a:r>
            <a:r>
              <a:rPr lang="pl-PL" altLang="pl-PL" sz="1600" baseline="30000" dirty="0"/>
              <a:t>-12</a:t>
            </a:r>
            <a:r>
              <a:rPr lang="pl-PL" altLang="pl-PL" sz="1600" dirty="0"/>
              <a:t>– 10</a:t>
            </a:r>
            <a:r>
              <a:rPr lang="pl-PL" altLang="pl-PL" sz="1600" baseline="30000" dirty="0"/>
              <a:t>0 </a:t>
            </a:r>
            <a:r>
              <a:rPr lang="pl-PL" altLang="pl-PL" sz="1600" dirty="0"/>
              <a:t>W/m</a:t>
            </a:r>
            <a:r>
              <a:rPr lang="pl-PL" altLang="pl-PL" sz="1600" baseline="30000" dirty="0"/>
              <a:t>2</a:t>
            </a:r>
            <a:r>
              <a:rPr lang="pl-PL" altLang="pl-PL" sz="1600" dirty="0"/>
              <a:t>.  Sound </a:t>
            </a:r>
            <a:r>
              <a:rPr lang="pl-PL" altLang="pl-PL" sz="1600" dirty="0" err="1"/>
              <a:t>intensity</a:t>
            </a:r>
            <a:r>
              <a:rPr lang="pl-PL" altLang="pl-PL" sz="1600" dirty="0"/>
              <a:t> </a:t>
            </a:r>
            <a:r>
              <a:rPr lang="pl-PL" altLang="pl-PL" sz="1600" dirty="0" err="1"/>
              <a:t>level</a:t>
            </a:r>
            <a:r>
              <a:rPr lang="pl-PL" altLang="pl-PL" sz="1600" dirty="0"/>
              <a:t> </a:t>
            </a:r>
            <a:r>
              <a:rPr lang="pl-PL" altLang="pl-PL" sz="1600" dirty="0" err="1"/>
              <a:t>is</a:t>
            </a:r>
            <a:r>
              <a:rPr lang="pl-PL" altLang="pl-PL" sz="1600" dirty="0"/>
              <a:t> </a:t>
            </a:r>
            <a:r>
              <a:rPr lang="pl-PL" altLang="pl-PL" sz="1600" dirty="0" err="1"/>
              <a:t>defined</a:t>
            </a:r>
            <a:r>
              <a:rPr lang="pl-PL" altLang="pl-PL" sz="1600" dirty="0"/>
              <a:t> as:</a:t>
            </a:r>
            <a:endParaRPr lang="en-GB" altLang="pl-PL" sz="1600" dirty="0"/>
          </a:p>
        </p:txBody>
      </p:sp>
      <p:graphicFrame>
        <p:nvGraphicFramePr>
          <p:cNvPr id="22532" name="Object 11">
            <a:extLst>
              <a:ext uri="{FF2B5EF4-FFF2-40B4-BE49-F238E27FC236}">
                <a16:creationId xmlns:a16="http://schemas.microsoft.com/office/drawing/2014/main" id="{42F576E7-40D8-124A-B1CE-EE3FC0CE1545}"/>
              </a:ext>
            </a:extLst>
          </p:cNvPr>
          <p:cNvGraphicFramePr>
            <a:graphicFrameLocks noChangeAspect="1"/>
          </p:cNvGraphicFramePr>
          <p:nvPr/>
        </p:nvGraphicFramePr>
        <p:xfrm>
          <a:off x="3419475" y="1484313"/>
          <a:ext cx="1847850" cy="722312"/>
        </p:xfrm>
        <a:graphic>
          <a:graphicData uri="http://schemas.openxmlformats.org/presentationml/2006/ole">
            <mc:AlternateContent xmlns:mc="http://schemas.openxmlformats.org/markup-compatibility/2006">
              <mc:Choice xmlns:v="urn:schemas-microsoft-com:vml" Requires="v">
                <p:oleObj spid="_x0000_s22601" name="Equation" r:id="rId3" imgW="25450800" imgH="9944100" progId="Equation.3">
                  <p:embed/>
                </p:oleObj>
              </mc:Choice>
              <mc:Fallback>
                <p:oleObj name="Equation" r:id="rId3" imgW="25450800" imgH="9944100" progId="Equation.3">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484313"/>
                        <a:ext cx="1847850" cy="722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3" name="Text Box 9">
            <a:extLst>
              <a:ext uri="{FF2B5EF4-FFF2-40B4-BE49-F238E27FC236}">
                <a16:creationId xmlns:a16="http://schemas.microsoft.com/office/drawing/2014/main" id="{AA42ED11-3CA6-524A-95F1-32F23527F35D}"/>
              </a:ext>
            </a:extLst>
          </p:cNvPr>
          <p:cNvSpPr txBox="1">
            <a:spLocks noChangeArrowheads="1"/>
          </p:cNvSpPr>
          <p:nvPr/>
        </p:nvSpPr>
        <p:spPr bwMode="auto">
          <a:xfrm>
            <a:off x="454025" y="4335463"/>
            <a:ext cx="8439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600"/>
              <a:t>Sound pressure level (SPL) or sound level is a logarithmic measure of the effective sound pressure of a sound relative to a reference value: </a:t>
            </a:r>
            <a:endParaRPr lang="en-GB" altLang="pl-PL" sz="1600"/>
          </a:p>
        </p:txBody>
      </p:sp>
      <p:graphicFrame>
        <p:nvGraphicFramePr>
          <p:cNvPr id="22534" name="Object 3">
            <a:extLst>
              <a:ext uri="{FF2B5EF4-FFF2-40B4-BE49-F238E27FC236}">
                <a16:creationId xmlns:a16="http://schemas.microsoft.com/office/drawing/2014/main" id="{7E1AD778-8A71-5647-9BDF-C0777FAD48FC}"/>
              </a:ext>
            </a:extLst>
          </p:cNvPr>
          <p:cNvGraphicFramePr>
            <a:graphicFrameLocks noChangeAspect="1"/>
          </p:cNvGraphicFramePr>
          <p:nvPr/>
        </p:nvGraphicFramePr>
        <p:xfrm>
          <a:off x="3492500" y="4868863"/>
          <a:ext cx="1868488" cy="722312"/>
        </p:xfrm>
        <a:graphic>
          <a:graphicData uri="http://schemas.openxmlformats.org/presentationml/2006/ole">
            <mc:AlternateContent xmlns:mc="http://schemas.openxmlformats.org/markup-compatibility/2006">
              <mc:Choice xmlns:v="urn:schemas-microsoft-com:vml" Requires="v">
                <p:oleObj spid="_x0000_s22602" name="Equation" r:id="rId5" imgW="1117600" imgH="431800" progId="Equation.3">
                  <p:embed/>
                </p:oleObj>
              </mc:Choice>
              <mc:Fallback>
                <p:oleObj name="Equation" r:id="rId5" imgW="1117600" imgH="431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00" y="4868863"/>
                        <a:ext cx="1868488" cy="722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21FB3D0-4572-5340-BCCD-EC0827A16BFB}"/>
              </a:ext>
            </a:extLst>
          </p:cNvPr>
          <p:cNvSpPr>
            <a:spLocks noChangeArrowheads="1"/>
          </p:cNvSpPr>
          <p:nvPr/>
        </p:nvSpPr>
        <p:spPr bwMode="auto">
          <a:xfrm>
            <a:off x="228600" y="2133600"/>
            <a:ext cx="8686800" cy="152400"/>
          </a:xfrm>
          <a:prstGeom prst="rect">
            <a:avLst/>
          </a:prstGeom>
          <a:solidFill>
            <a:srgbClr val="FF00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3554" name="Rectangle 3">
            <a:extLst>
              <a:ext uri="{FF2B5EF4-FFF2-40B4-BE49-F238E27FC236}">
                <a16:creationId xmlns:a16="http://schemas.microsoft.com/office/drawing/2014/main" id="{B12F8094-A685-B849-B239-C4611C4C506A}"/>
              </a:ext>
            </a:extLst>
          </p:cNvPr>
          <p:cNvSpPr>
            <a:spLocks noChangeArrowheads="1"/>
          </p:cNvSpPr>
          <p:nvPr/>
        </p:nvSpPr>
        <p:spPr bwMode="auto">
          <a:xfrm>
            <a:off x="228600" y="2286000"/>
            <a:ext cx="8686800" cy="228600"/>
          </a:xfrm>
          <a:prstGeom prst="rect">
            <a:avLst/>
          </a:prstGeom>
          <a:solidFill>
            <a:srgbClr val="FF99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3555" name="Rectangle 4">
            <a:extLst>
              <a:ext uri="{FF2B5EF4-FFF2-40B4-BE49-F238E27FC236}">
                <a16:creationId xmlns:a16="http://schemas.microsoft.com/office/drawing/2014/main" id="{F1066680-2DB2-9C4C-A21B-15F5922F2A03}"/>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Sound Intensity and Sound Pressure Levels</a:t>
            </a:r>
            <a:endParaRPr lang="pl-PL" altLang="pl-PL" sz="1800">
              <a:solidFill>
                <a:schemeClr val="tx2"/>
              </a:solidFill>
            </a:endParaRPr>
          </a:p>
        </p:txBody>
      </p:sp>
      <p:sp>
        <p:nvSpPr>
          <p:cNvPr id="23556" name="Text Box 5">
            <a:extLst>
              <a:ext uri="{FF2B5EF4-FFF2-40B4-BE49-F238E27FC236}">
                <a16:creationId xmlns:a16="http://schemas.microsoft.com/office/drawing/2014/main" id="{16183014-6CA0-0049-878E-E8869AF06789}"/>
              </a:ext>
            </a:extLst>
          </p:cNvPr>
          <p:cNvSpPr txBox="1">
            <a:spLocks noChangeArrowheads="1"/>
          </p:cNvSpPr>
          <p:nvPr/>
        </p:nvSpPr>
        <p:spPr bwMode="auto">
          <a:xfrm>
            <a:off x="152400" y="1143000"/>
            <a:ext cx="8991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pl-PL" altLang="pl-PL" sz="1600"/>
              <a:t>         </a:t>
            </a:r>
            <a:r>
              <a:rPr lang="en-US" altLang="pl-PL" sz="1600"/>
              <a:t>Intensity	</a:t>
            </a:r>
            <a:r>
              <a:rPr lang="pl-PL" altLang="pl-PL" sz="1600"/>
              <a:t>	</a:t>
            </a:r>
            <a:r>
              <a:rPr lang="en-US" altLang="pl-PL" sz="1600"/>
              <a:t>dB	</a:t>
            </a:r>
            <a:r>
              <a:rPr lang="pl-PL" altLang="pl-PL" sz="1600"/>
              <a:t>        </a:t>
            </a:r>
            <a:r>
              <a:rPr lang="en-US" altLang="pl-PL" sz="1600"/>
              <a:t>Pressure	</a:t>
            </a:r>
            <a:r>
              <a:rPr lang="pl-PL" altLang="pl-PL" sz="1600"/>
              <a:t>	</a:t>
            </a:r>
            <a:r>
              <a:rPr lang="en-US" altLang="pl-PL" sz="1600"/>
              <a:t>Examples</a:t>
            </a:r>
          </a:p>
          <a:p>
            <a:pPr>
              <a:spcBef>
                <a:spcPct val="50000"/>
              </a:spcBef>
              <a:buFontTx/>
              <a:buNone/>
            </a:pPr>
            <a:r>
              <a:rPr lang="pl-PL" altLang="pl-PL" sz="1600"/>
              <a:t>        10</a:t>
            </a:r>
            <a:r>
              <a:rPr lang="pl-PL" altLang="pl-PL" sz="1600" baseline="30000"/>
              <a:t>8</a:t>
            </a:r>
            <a:r>
              <a:rPr lang="pl-PL" altLang="pl-PL" sz="1600"/>
              <a:t> W/m</a:t>
            </a:r>
            <a:r>
              <a:rPr lang="pl-PL" altLang="pl-PL" sz="1600" baseline="30000"/>
              <a:t>2	 	</a:t>
            </a:r>
            <a:r>
              <a:rPr lang="pl-PL" altLang="pl-PL" sz="1600"/>
              <a:t>200	         2*10</a:t>
            </a:r>
            <a:r>
              <a:rPr lang="pl-PL" altLang="pl-PL" sz="1600" baseline="30000"/>
              <a:t>5</a:t>
            </a:r>
            <a:r>
              <a:rPr lang="pl-PL" altLang="pl-PL" sz="1600"/>
              <a:t> Pa		Volcano erruption</a:t>
            </a:r>
          </a:p>
          <a:p>
            <a:pPr>
              <a:spcBef>
                <a:spcPct val="50000"/>
              </a:spcBef>
              <a:buFontTx/>
              <a:buNone/>
            </a:pPr>
            <a:r>
              <a:rPr lang="pl-PL" altLang="pl-PL" sz="1600"/>
              <a:t>        10</a:t>
            </a:r>
            <a:r>
              <a:rPr lang="pl-PL" altLang="pl-PL" sz="1600" baseline="30000"/>
              <a:t>2</a:t>
            </a:r>
            <a:r>
              <a:rPr lang="pl-PL" altLang="pl-PL" sz="1600"/>
              <a:t> W/m</a:t>
            </a:r>
            <a:r>
              <a:rPr lang="pl-PL" altLang="pl-PL" sz="1600" baseline="30000"/>
              <a:t>2</a:t>
            </a:r>
            <a:r>
              <a:rPr lang="pl-PL" altLang="pl-PL" sz="1600"/>
              <a:t> 		140	         2*10</a:t>
            </a:r>
            <a:r>
              <a:rPr lang="pl-PL" altLang="pl-PL" sz="1600" baseline="30000"/>
              <a:t>2</a:t>
            </a:r>
            <a:r>
              <a:rPr lang="pl-PL" altLang="pl-PL" sz="1600"/>
              <a:t> Pa		Jet aircraft, 50 m</a:t>
            </a:r>
          </a:p>
          <a:p>
            <a:pPr>
              <a:spcBef>
                <a:spcPct val="50000"/>
              </a:spcBef>
              <a:buFontTx/>
              <a:buNone/>
            </a:pPr>
            <a:r>
              <a:rPr lang="pl-PL" altLang="pl-PL" sz="1600"/>
              <a:t>          1</a:t>
            </a:r>
            <a:r>
              <a:rPr lang="en-US" altLang="pl-PL" sz="1600"/>
              <a:t> </a:t>
            </a:r>
            <a:r>
              <a:rPr lang="pl-PL" altLang="pl-PL" sz="1600"/>
              <a:t>W/m</a:t>
            </a:r>
            <a:r>
              <a:rPr lang="pl-PL" altLang="pl-PL" sz="1600" baseline="30000"/>
              <a:t>2</a:t>
            </a:r>
            <a:r>
              <a:rPr lang="en-US" altLang="pl-PL" sz="1600"/>
              <a:t>		120	</a:t>
            </a:r>
            <a:r>
              <a:rPr lang="pl-PL" altLang="pl-PL" sz="1600"/>
              <a:t>        </a:t>
            </a:r>
            <a:r>
              <a:rPr lang="en-US" altLang="pl-PL" sz="1600"/>
              <a:t> </a:t>
            </a:r>
            <a:r>
              <a:rPr lang="pl-PL" altLang="pl-PL" sz="1600"/>
              <a:t>2*10</a:t>
            </a:r>
            <a:r>
              <a:rPr lang="pl-PL" altLang="pl-PL" sz="1600" baseline="30000"/>
              <a:t>1</a:t>
            </a:r>
            <a:r>
              <a:rPr lang="en-US" altLang="pl-PL" sz="1600"/>
              <a:t> Pa</a:t>
            </a:r>
            <a:r>
              <a:rPr lang="pl-PL" altLang="pl-PL" sz="1600"/>
              <a:t> 		Rock concert</a:t>
            </a:r>
          </a:p>
          <a:p>
            <a:pPr>
              <a:spcBef>
                <a:spcPct val="50000"/>
              </a:spcBef>
              <a:buFontTx/>
              <a:buNone/>
            </a:pPr>
            <a:r>
              <a:rPr lang="pl-PL" altLang="pl-PL" sz="1600"/>
              <a:t>         10</a:t>
            </a:r>
            <a:r>
              <a:rPr lang="pl-PL" altLang="pl-PL" sz="1600" baseline="30000"/>
              <a:t>-2</a:t>
            </a:r>
            <a:r>
              <a:rPr lang="en-US" altLang="pl-PL" sz="1600"/>
              <a:t> </a:t>
            </a:r>
            <a:r>
              <a:rPr lang="pl-PL" altLang="pl-PL" sz="1600"/>
              <a:t>W/m</a:t>
            </a:r>
            <a:r>
              <a:rPr lang="pl-PL" altLang="pl-PL" sz="1600" baseline="30000"/>
              <a:t>2</a:t>
            </a:r>
            <a:r>
              <a:rPr lang="en-US" altLang="pl-PL" sz="1600"/>
              <a:t> 		100	  </a:t>
            </a:r>
            <a:r>
              <a:rPr lang="pl-PL" altLang="pl-PL" sz="1600"/>
              <a:t>        </a:t>
            </a:r>
            <a:r>
              <a:rPr lang="en-US" altLang="pl-PL" sz="1600"/>
              <a:t>2 Pa	</a:t>
            </a:r>
            <a:r>
              <a:rPr lang="pl-PL" altLang="pl-PL" sz="1600"/>
              <a:t>		Disco, 1m from the speaker</a:t>
            </a:r>
            <a:endParaRPr lang="en-US" altLang="pl-PL" sz="1600"/>
          </a:p>
          <a:p>
            <a:pPr>
              <a:spcBef>
                <a:spcPct val="50000"/>
              </a:spcBef>
              <a:buFontTx/>
              <a:buNone/>
            </a:pPr>
            <a:r>
              <a:rPr lang="pl-PL" altLang="pl-PL" sz="1600"/>
              <a:t>         10</a:t>
            </a:r>
            <a:r>
              <a:rPr lang="pl-PL" altLang="pl-PL" sz="1600" baseline="30000"/>
              <a:t>-4</a:t>
            </a:r>
            <a:r>
              <a:rPr lang="pl-PL" altLang="pl-PL" sz="1600"/>
              <a:t> W/m</a:t>
            </a:r>
            <a:r>
              <a:rPr lang="pl-PL" altLang="pl-PL" sz="1600" baseline="30000"/>
              <a:t>2</a:t>
            </a:r>
            <a:r>
              <a:rPr lang="pl-PL" altLang="pl-PL" sz="1600"/>
              <a:t> </a:t>
            </a:r>
            <a:r>
              <a:rPr lang="en-US" altLang="pl-PL" sz="1600"/>
              <a:t>	 	 </a:t>
            </a:r>
            <a:r>
              <a:rPr lang="pl-PL" altLang="pl-PL" sz="1600"/>
              <a:t> </a:t>
            </a:r>
            <a:r>
              <a:rPr lang="en-US" altLang="pl-PL" sz="1600"/>
              <a:t>80	</a:t>
            </a:r>
            <a:r>
              <a:rPr lang="pl-PL" altLang="pl-PL" sz="1600"/>
              <a:t>          2*10</a:t>
            </a:r>
            <a:r>
              <a:rPr lang="pl-PL" altLang="pl-PL" sz="1600" baseline="30000"/>
              <a:t>-1</a:t>
            </a:r>
            <a:r>
              <a:rPr lang="en-US" altLang="pl-PL" sz="1600"/>
              <a:t> Pa	</a:t>
            </a:r>
            <a:r>
              <a:rPr lang="pl-PL" altLang="pl-PL" sz="1600"/>
              <a:t>	Highway, 5 m </a:t>
            </a:r>
            <a:endParaRPr lang="en-US" altLang="pl-PL" sz="1600"/>
          </a:p>
          <a:p>
            <a:pPr>
              <a:spcBef>
                <a:spcPct val="50000"/>
              </a:spcBef>
              <a:buFontTx/>
              <a:buNone/>
            </a:pPr>
            <a:r>
              <a:rPr lang="pl-PL" altLang="pl-PL" sz="1600"/>
              <a:t>         10</a:t>
            </a:r>
            <a:r>
              <a:rPr lang="pl-PL" altLang="pl-PL" sz="1600" baseline="30000"/>
              <a:t>-6</a:t>
            </a:r>
            <a:r>
              <a:rPr lang="pl-PL" altLang="pl-PL" sz="1600"/>
              <a:t> W/m</a:t>
            </a:r>
            <a:r>
              <a:rPr lang="pl-PL" altLang="pl-PL" sz="1600" baseline="30000"/>
              <a:t>2</a:t>
            </a:r>
            <a:r>
              <a:rPr lang="pl-PL" altLang="pl-PL" sz="1600"/>
              <a:t> </a:t>
            </a:r>
            <a:r>
              <a:rPr lang="en-US" altLang="pl-PL" sz="1600"/>
              <a:t>	 </a:t>
            </a:r>
            <a:r>
              <a:rPr lang="pl-PL" altLang="pl-PL" sz="1600"/>
              <a:t> 	 </a:t>
            </a:r>
            <a:r>
              <a:rPr lang="en-US" altLang="pl-PL" sz="1600"/>
              <a:t>60	</a:t>
            </a:r>
            <a:r>
              <a:rPr lang="pl-PL" altLang="pl-PL" sz="1600"/>
              <a:t>          2*10</a:t>
            </a:r>
            <a:r>
              <a:rPr lang="pl-PL" altLang="pl-PL" sz="1600" baseline="30000"/>
              <a:t>-2</a:t>
            </a:r>
            <a:r>
              <a:rPr lang="en-US" altLang="pl-PL" sz="1600"/>
              <a:t> Pa	</a:t>
            </a:r>
            <a:r>
              <a:rPr lang="pl-PL" altLang="pl-PL" sz="1600"/>
              <a:t>	Speech, 1 m</a:t>
            </a:r>
            <a:endParaRPr lang="en-US" altLang="pl-PL" sz="1600"/>
          </a:p>
          <a:p>
            <a:pPr>
              <a:spcBef>
                <a:spcPct val="50000"/>
              </a:spcBef>
              <a:buFontTx/>
              <a:buNone/>
            </a:pPr>
            <a:r>
              <a:rPr lang="pl-PL" altLang="pl-PL" sz="1600"/>
              <a:t>         10</a:t>
            </a:r>
            <a:r>
              <a:rPr lang="pl-PL" altLang="pl-PL" sz="1600" baseline="30000"/>
              <a:t>-8</a:t>
            </a:r>
            <a:r>
              <a:rPr lang="pl-PL" altLang="pl-PL" sz="1600"/>
              <a:t> W/m</a:t>
            </a:r>
            <a:r>
              <a:rPr lang="pl-PL" altLang="pl-PL" sz="1600" baseline="30000"/>
              <a:t>2</a:t>
            </a:r>
            <a:r>
              <a:rPr lang="pl-PL" altLang="pl-PL" sz="1600"/>
              <a:t> </a:t>
            </a:r>
            <a:r>
              <a:rPr lang="en-US" altLang="pl-PL" sz="1600"/>
              <a:t>	 	</a:t>
            </a:r>
            <a:r>
              <a:rPr lang="pl-PL" altLang="pl-PL" sz="1600"/>
              <a:t> </a:t>
            </a:r>
            <a:r>
              <a:rPr lang="en-US" altLang="pl-PL" sz="1600"/>
              <a:t>40	</a:t>
            </a:r>
            <a:r>
              <a:rPr lang="pl-PL" altLang="pl-PL" sz="1600"/>
              <a:t>          2*10</a:t>
            </a:r>
            <a:r>
              <a:rPr lang="pl-PL" altLang="pl-PL" sz="1600" baseline="30000"/>
              <a:t>-3</a:t>
            </a:r>
            <a:r>
              <a:rPr lang="en-US" altLang="pl-PL" sz="1600"/>
              <a:t> Pa	</a:t>
            </a:r>
            <a:r>
              <a:rPr lang="pl-PL" altLang="pl-PL" sz="1600"/>
              <a:t>	Background in quiet library</a:t>
            </a:r>
            <a:endParaRPr lang="en-US" altLang="pl-PL" sz="1600"/>
          </a:p>
          <a:p>
            <a:pPr>
              <a:spcBef>
                <a:spcPct val="50000"/>
              </a:spcBef>
              <a:buFontTx/>
              <a:buNone/>
            </a:pPr>
            <a:r>
              <a:rPr lang="pl-PL" altLang="pl-PL" sz="1600"/>
              <a:t>         10</a:t>
            </a:r>
            <a:r>
              <a:rPr lang="pl-PL" altLang="pl-PL" sz="1600" baseline="30000"/>
              <a:t>-10</a:t>
            </a:r>
            <a:r>
              <a:rPr lang="pl-PL" altLang="pl-PL" sz="1600"/>
              <a:t> W/m</a:t>
            </a:r>
            <a:r>
              <a:rPr lang="pl-PL" altLang="pl-PL" sz="1600" baseline="30000"/>
              <a:t>2</a:t>
            </a:r>
            <a:r>
              <a:rPr lang="pl-PL" altLang="pl-PL" sz="1600"/>
              <a:t> </a:t>
            </a:r>
            <a:r>
              <a:rPr lang="en-US" altLang="pl-PL" sz="1600"/>
              <a:t>	</a:t>
            </a:r>
            <a:r>
              <a:rPr lang="pl-PL" altLang="pl-PL" sz="1600"/>
              <a:t>	  </a:t>
            </a:r>
            <a:r>
              <a:rPr lang="en-US" altLang="pl-PL" sz="1600"/>
              <a:t>20	</a:t>
            </a:r>
            <a:r>
              <a:rPr lang="pl-PL" altLang="pl-PL" sz="1600"/>
              <a:t>          2*10</a:t>
            </a:r>
            <a:r>
              <a:rPr lang="pl-PL" altLang="pl-PL" sz="1600" baseline="30000"/>
              <a:t>-4</a:t>
            </a:r>
            <a:r>
              <a:rPr lang="pl-PL" altLang="pl-PL" sz="1600"/>
              <a:t> </a:t>
            </a:r>
            <a:r>
              <a:rPr lang="en-US" altLang="pl-PL" sz="1600"/>
              <a:t>Pa	</a:t>
            </a:r>
            <a:r>
              <a:rPr lang="pl-PL" altLang="pl-PL" sz="1600"/>
              <a:t>	Background in TV studio</a:t>
            </a:r>
          </a:p>
          <a:p>
            <a:pPr>
              <a:spcBef>
                <a:spcPct val="50000"/>
              </a:spcBef>
              <a:buFontTx/>
              <a:buNone/>
            </a:pPr>
            <a:r>
              <a:rPr lang="pl-PL" altLang="pl-PL" sz="1600"/>
              <a:t>         10</a:t>
            </a:r>
            <a:r>
              <a:rPr lang="pl-PL" altLang="pl-PL" sz="1600" baseline="30000"/>
              <a:t>-12</a:t>
            </a:r>
            <a:r>
              <a:rPr lang="pl-PL" altLang="pl-PL" sz="1600"/>
              <a:t> W/m</a:t>
            </a:r>
            <a:r>
              <a:rPr lang="pl-PL" altLang="pl-PL" sz="1600" baseline="30000"/>
              <a:t>2</a:t>
            </a:r>
            <a:r>
              <a:rPr lang="pl-PL" altLang="pl-PL" sz="1600"/>
              <a:t> </a:t>
            </a:r>
            <a:r>
              <a:rPr lang="en-US" altLang="pl-PL" sz="1600"/>
              <a:t>	</a:t>
            </a:r>
            <a:r>
              <a:rPr lang="pl-PL" altLang="pl-PL" sz="1600"/>
              <a:t> 	   </a:t>
            </a:r>
            <a:r>
              <a:rPr lang="en-US" altLang="pl-PL" sz="1600"/>
              <a:t>0	</a:t>
            </a:r>
            <a:r>
              <a:rPr lang="pl-PL" altLang="pl-PL" sz="1600"/>
              <a:t>          2*10</a:t>
            </a:r>
            <a:r>
              <a:rPr lang="pl-PL" altLang="pl-PL" sz="1600" baseline="30000"/>
              <a:t>-5</a:t>
            </a:r>
            <a:r>
              <a:rPr lang="pl-PL" altLang="pl-PL" sz="1600"/>
              <a:t> </a:t>
            </a:r>
            <a:r>
              <a:rPr lang="en-US" altLang="pl-PL" sz="1600"/>
              <a:t>Pa</a:t>
            </a:r>
            <a:r>
              <a:rPr lang="pl-PL" altLang="pl-PL" sz="1600"/>
              <a:t>		Hearing threshold</a:t>
            </a:r>
            <a:endParaRPr lang="en-US" altLang="pl-PL" sz="1600"/>
          </a:p>
        </p:txBody>
      </p:sp>
      <p:sp>
        <p:nvSpPr>
          <p:cNvPr id="23557" name="Rectangle 6">
            <a:extLst>
              <a:ext uri="{FF2B5EF4-FFF2-40B4-BE49-F238E27FC236}">
                <a16:creationId xmlns:a16="http://schemas.microsoft.com/office/drawing/2014/main" id="{6227D88E-34A7-564D-9DA9-42800FD74737}"/>
              </a:ext>
            </a:extLst>
          </p:cNvPr>
          <p:cNvSpPr>
            <a:spLocks noChangeArrowheads="1"/>
          </p:cNvSpPr>
          <p:nvPr/>
        </p:nvSpPr>
        <p:spPr bwMode="auto">
          <a:xfrm>
            <a:off x="395288" y="5949950"/>
            <a:ext cx="1066800" cy="228600"/>
          </a:xfrm>
          <a:prstGeom prst="rect">
            <a:avLst/>
          </a:prstGeom>
          <a:solidFill>
            <a:srgbClr val="FF99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3558" name="Rectangle 7">
            <a:extLst>
              <a:ext uri="{FF2B5EF4-FFF2-40B4-BE49-F238E27FC236}">
                <a16:creationId xmlns:a16="http://schemas.microsoft.com/office/drawing/2014/main" id="{9C437B01-0922-5D46-8763-A29D36BDBF31}"/>
              </a:ext>
            </a:extLst>
          </p:cNvPr>
          <p:cNvSpPr>
            <a:spLocks noChangeArrowheads="1"/>
          </p:cNvSpPr>
          <p:nvPr/>
        </p:nvSpPr>
        <p:spPr bwMode="auto">
          <a:xfrm>
            <a:off x="1495425" y="5847933"/>
            <a:ext cx="4714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t>Discomfort threshold, hearing damage possible 120 dB</a:t>
            </a:r>
            <a:endParaRPr lang="en-US" altLang="pl-PL" sz="1600"/>
          </a:p>
        </p:txBody>
      </p:sp>
      <p:sp>
        <p:nvSpPr>
          <p:cNvPr id="23559" name="Rectangle 8">
            <a:extLst>
              <a:ext uri="{FF2B5EF4-FFF2-40B4-BE49-F238E27FC236}">
                <a16:creationId xmlns:a16="http://schemas.microsoft.com/office/drawing/2014/main" id="{9B6B1D32-AA50-4F4F-A0CE-4194F2B72A07}"/>
              </a:ext>
            </a:extLst>
          </p:cNvPr>
          <p:cNvSpPr>
            <a:spLocks noChangeArrowheads="1"/>
          </p:cNvSpPr>
          <p:nvPr/>
        </p:nvSpPr>
        <p:spPr bwMode="auto">
          <a:xfrm>
            <a:off x="395288" y="5300663"/>
            <a:ext cx="1066800" cy="228600"/>
          </a:xfrm>
          <a:prstGeom prst="rect">
            <a:avLst/>
          </a:prstGeom>
          <a:solidFill>
            <a:srgbClr val="FF0000">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3560" name="Rectangle 9">
            <a:extLst>
              <a:ext uri="{FF2B5EF4-FFF2-40B4-BE49-F238E27FC236}">
                <a16:creationId xmlns:a16="http://schemas.microsoft.com/office/drawing/2014/main" id="{9439C9D8-3FDF-0E41-8C7F-50711FB01C57}"/>
              </a:ext>
            </a:extLst>
          </p:cNvPr>
          <p:cNvSpPr>
            <a:spLocks noChangeArrowheads="1"/>
          </p:cNvSpPr>
          <p:nvPr/>
        </p:nvSpPr>
        <p:spPr bwMode="auto">
          <a:xfrm>
            <a:off x="1497012" y="5228808"/>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dirty="0" err="1"/>
              <a:t>Threshold</a:t>
            </a:r>
            <a:r>
              <a:rPr lang="pl-PL" altLang="pl-PL" sz="1600" dirty="0"/>
              <a:t> of </a:t>
            </a:r>
            <a:r>
              <a:rPr lang="pl-PL" altLang="pl-PL" sz="1600" dirty="0" err="1"/>
              <a:t>pain</a:t>
            </a:r>
            <a:r>
              <a:rPr lang="pl-PL" altLang="pl-PL" sz="1600" dirty="0"/>
              <a:t> 130 </a:t>
            </a:r>
            <a:r>
              <a:rPr lang="pl-PL" altLang="pl-PL" sz="1600" dirty="0" err="1"/>
              <a:t>dB</a:t>
            </a:r>
            <a:endParaRPr lang="en-US" altLang="pl-PL" sz="1600" dirty="0"/>
          </a:p>
        </p:txBody>
      </p:sp>
      <p:sp>
        <p:nvSpPr>
          <p:cNvPr id="23561" name="Rectangle 1">
            <a:extLst>
              <a:ext uri="{FF2B5EF4-FFF2-40B4-BE49-F238E27FC236}">
                <a16:creationId xmlns:a16="http://schemas.microsoft.com/office/drawing/2014/main" id="{DC660AF8-AF29-9F46-9618-85C8BA9B6FAE}"/>
              </a:ext>
            </a:extLst>
          </p:cNvPr>
          <p:cNvSpPr>
            <a:spLocks noChangeArrowheads="1"/>
          </p:cNvSpPr>
          <p:nvPr/>
        </p:nvSpPr>
        <p:spPr bwMode="auto">
          <a:xfrm>
            <a:off x="1495425" y="6367046"/>
            <a:ext cx="5152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t>EU </a:t>
            </a:r>
            <a:r>
              <a:rPr lang="pl-PL" sz="1600" dirty="0" err="1"/>
              <a:t>sound</a:t>
            </a:r>
            <a:r>
              <a:rPr lang="en-US" altLang="pl-PL" sz="1600" dirty="0"/>
              <a:t> limit of </a:t>
            </a:r>
            <a:r>
              <a:rPr lang="pl-PL" sz="1600" dirty="0" err="1"/>
              <a:t>music</a:t>
            </a:r>
            <a:r>
              <a:rPr lang="pl-PL" sz="1600" dirty="0"/>
              <a:t> </a:t>
            </a:r>
            <a:r>
              <a:rPr lang="pl-PL" sz="1600" dirty="0" err="1"/>
              <a:t>players</a:t>
            </a:r>
            <a:r>
              <a:rPr lang="pl-PL" sz="1600" dirty="0"/>
              <a:t> and mobile </a:t>
            </a:r>
            <a:r>
              <a:rPr lang="pl-PL" sz="1600" dirty="0" err="1"/>
              <a:t>phones</a:t>
            </a:r>
            <a:r>
              <a:rPr lang="pl-PL" sz="1600" dirty="0"/>
              <a:t> </a:t>
            </a:r>
            <a:r>
              <a:rPr lang="en-US" altLang="pl-PL" sz="1600" dirty="0"/>
              <a:t>85 </a:t>
            </a:r>
            <a:r>
              <a:rPr lang="en-US" altLang="pl-PL" sz="1600"/>
              <a:t>dBA</a:t>
            </a:r>
            <a:endParaRPr lang="en-US" altLang="pl-PL" sz="1600" dirty="0"/>
          </a:p>
        </p:txBody>
      </p:sp>
      <p:cxnSp>
        <p:nvCxnSpPr>
          <p:cNvPr id="4" name="Straight Connector 3">
            <a:extLst>
              <a:ext uri="{FF2B5EF4-FFF2-40B4-BE49-F238E27FC236}">
                <a16:creationId xmlns:a16="http://schemas.microsoft.com/office/drawing/2014/main" id="{C8DB6E16-5BF3-0F43-91B8-00E48D370907}"/>
              </a:ext>
            </a:extLst>
          </p:cNvPr>
          <p:cNvCxnSpPr>
            <a:stCxn id="23556" idx="1"/>
          </p:cNvCxnSpPr>
          <p:nvPr/>
        </p:nvCxnSpPr>
        <p:spPr>
          <a:xfrm>
            <a:off x="152400" y="2974975"/>
            <a:ext cx="8812213" cy="22225"/>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069BED8-23AB-374C-9E13-1339D3ABFB71}"/>
              </a:ext>
            </a:extLst>
          </p:cNvPr>
          <p:cNvCxnSpPr/>
          <p:nvPr/>
        </p:nvCxnSpPr>
        <p:spPr>
          <a:xfrm>
            <a:off x="395288" y="6597650"/>
            <a:ext cx="1100137" cy="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13" name="Obraz 2">
            <a:extLst>
              <a:ext uri="{FF2B5EF4-FFF2-40B4-BE49-F238E27FC236}">
                <a16:creationId xmlns:a16="http://schemas.microsoft.com/office/drawing/2014/main" id="{8554A4CE-7E73-8241-B35F-7576E1822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538" y="5265738"/>
            <a:ext cx="2124075"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e tekstowe 4">
            <a:extLst>
              <a:ext uri="{FF2B5EF4-FFF2-40B4-BE49-F238E27FC236}">
                <a16:creationId xmlns:a16="http://schemas.microsoft.com/office/drawing/2014/main" id="{B7BFE4DB-439D-3F42-9597-9E04553C935B}"/>
              </a:ext>
            </a:extLst>
          </p:cNvPr>
          <p:cNvSpPr txBox="1">
            <a:spLocks noChangeArrowheads="1"/>
          </p:cNvSpPr>
          <p:nvPr/>
        </p:nvSpPr>
        <p:spPr bwMode="auto">
          <a:xfrm>
            <a:off x="6657200" y="6446838"/>
            <a:ext cx="2192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pl-PL" sz="1200"/>
              <a:t>Sound level monitoring in a club in Warsaw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2">
            <a:extLst>
              <a:ext uri="{FF2B5EF4-FFF2-40B4-BE49-F238E27FC236}">
                <a16:creationId xmlns:a16="http://schemas.microsoft.com/office/drawing/2014/main" id="{4EF9B781-B31A-3847-93DC-35EDC980B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1181100"/>
            <a:ext cx="5307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3">
            <a:extLst>
              <a:ext uri="{FF2B5EF4-FFF2-40B4-BE49-F238E27FC236}">
                <a16:creationId xmlns:a16="http://schemas.microsoft.com/office/drawing/2014/main" id="{7CF2A475-7AA9-7548-85B9-3D279D8E8663}"/>
              </a:ext>
            </a:extLst>
          </p:cNvPr>
          <p:cNvSpPr>
            <a:spLocks noChangeArrowheads="1"/>
          </p:cNvSpPr>
          <p:nvPr/>
        </p:nvSpPr>
        <p:spPr bwMode="auto">
          <a:xfrm>
            <a:off x="3429000" y="1143000"/>
            <a:ext cx="4191000" cy="472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4579" name="Rectangle 4">
            <a:extLst>
              <a:ext uri="{FF2B5EF4-FFF2-40B4-BE49-F238E27FC236}">
                <a16:creationId xmlns:a16="http://schemas.microsoft.com/office/drawing/2014/main" id="{80F2B83F-E061-E841-BB3E-893FC9ACCDEB}"/>
              </a:ext>
            </a:extLst>
          </p:cNvPr>
          <p:cNvSpPr>
            <a:spLocks noChangeArrowheads="1"/>
          </p:cNvSpPr>
          <p:nvPr/>
        </p:nvSpPr>
        <p:spPr bwMode="auto">
          <a:xfrm>
            <a:off x="1981200" y="2971800"/>
            <a:ext cx="19812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4580" name="Rectangle 5">
            <a:extLst>
              <a:ext uri="{FF2B5EF4-FFF2-40B4-BE49-F238E27FC236}">
                <a16:creationId xmlns:a16="http://schemas.microsoft.com/office/drawing/2014/main" id="{5EF0E244-E800-C541-97DF-6C49A73B12E5}"/>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Building a cochlea</a:t>
            </a:r>
            <a:endParaRPr lang="pl-PL" altLang="pl-PL" sz="1800">
              <a:solidFill>
                <a:schemeClr val="tx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fig2">
            <a:extLst>
              <a:ext uri="{FF2B5EF4-FFF2-40B4-BE49-F238E27FC236}">
                <a16:creationId xmlns:a16="http://schemas.microsoft.com/office/drawing/2014/main" id="{14B3093E-99E5-5440-A74A-751937E21D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5307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4BDF5915-84E9-0244-85DD-D689C3798E40}"/>
              </a:ext>
            </a:extLst>
          </p:cNvPr>
          <p:cNvSpPr>
            <a:spLocks noChangeArrowheads="1"/>
          </p:cNvSpPr>
          <p:nvPr/>
        </p:nvSpPr>
        <p:spPr bwMode="auto">
          <a:xfrm>
            <a:off x="4953000" y="990600"/>
            <a:ext cx="1905000" cy="1752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5603" name="Rectangle 4">
            <a:extLst>
              <a:ext uri="{FF2B5EF4-FFF2-40B4-BE49-F238E27FC236}">
                <a16:creationId xmlns:a16="http://schemas.microsoft.com/office/drawing/2014/main" id="{E072A723-9E4D-4948-A71E-58DD9D4D499F}"/>
              </a:ext>
            </a:extLst>
          </p:cNvPr>
          <p:cNvSpPr>
            <a:spLocks noChangeArrowheads="1"/>
          </p:cNvSpPr>
          <p:nvPr/>
        </p:nvSpPr>
        <p:spPr bwMode="auto">
          <a:xfrm>
            <a:off x="1676400" y="2743200"/>
            <a:ext cx="5334000" cy="297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5604" name="Rectangle 5">
            <a:extLst>
              <a:ext uri="{FF2B5EF4-FFF2-40B4-BE49-F238E27FC236}">
                <a16:creationId xmlns:a16="http://schemas.microsoft.com/office/drawing/2014/main" id="{736A7AB3-58FD-BC4C-B732-22DC79F6D798}"/>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Building a cochlea</a:t>
            </a:r>
            <a:endParaRPr lang="pl-PL" altLang="pl-PL" sz="1800">
              <a:solidFill>
                <a:schemeClr val="tx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2">
            <a:extLst>
              <a:ext uri="{FF2B5EF4-FFF2-40B4-BE49-F238E27FC236}">
                <a16:creationId xmlns:a16="http://schemas.microsoft.com/office/drawing/2014/main" id="{ED1D01CD-FC55-4048-815A-1BAFED2B4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5307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3">
            <a:extLst>
              <a:ext uri="{FF2B5EF4-FFF2-40B4-BE49-F238E27FC236}">
                <a16:creationId xmlns:a16="http://schemas.microsoft.com/office/drawing/2014/main" id="{93D07D62-C435-4F4A-BE6A-9BF138ECEA84}"/>
              </a:ext>
            </a:extLst>
          </p:cNvPr>
          <p:cNvSpPr>
            <a:spLocks noChangeArrowheads="1"/>
          </p:cNvSpPr>
          <p:nvPr/>
        </p:nvSpPr>
        <p:spPr bwMode="auto">
          <a:xfrm>
            <a:off x="4267200" y="2667000"/>
            <a:ext cx="1447800" cy="335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6627" name="Rectangle 4">
            <a:extLst>
              <a:ext uri="{FF2B5EF4-FFF2-40B4-BE49-F238E27FC236}">
                <a16:creationId xmlns:a16="http://schemas.microsoft.com/office/drawing/2014/main" id="{B4370109-1D4A-0D42-BE86-5D614098F509}"/>
              </a:ext>
            </a:extLst>
          </p:cNvPr>
          <p:cNvSpPr>
            <a:spLocks noChangeArrowheads="1"/>
          </p:cNvSpPr>
          <p:nvPr/>
        </p:nvSpPr>
        <p:spPr bwMode="auto">
          <a:xfrm>
            <a:off x="5105400" y="3505200"/>
            <a:ext cx="2438400" cy="281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6628" name="Rectangle 5">
            <a:extLst>
              <a:ext uri="{FF2B5EF4-FFF2-40B4-BE49-F238E27FC236}">
                <a16:creationId xmlns:a16="http://schemas.microsoft.com/office/drawing/2014/main" id="{3BC2875D-5946-5544-BCE1-B1F7F42FB781}"/>
              </a:ext>
            </a:extLst>
          </p:cNvPr>
          <p:cNvSpPr>
            <a:spLocks noChangeArrowheads="1"/>
          </p:cNvSpPr>
          <p:nvPr/>
        </p:nvSpPr>
        <p:spPr bwMode="auto">
          <a:xfrm>
            <a:off x="1905000" y="2819400"/>
            <a:ext cx="2895600" cy="259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6629" name="Rectangle 6">
            <a:extLst>
              <a:ext uri="{FF2B5EF4-FFF2-40B4-BE49-F238E27FC236}">
                <a16:creationId xmlns:a16="http://schemas.microsoft.com/office/drawing/2014/main" id="{B7779C95-8CDE-D843-AFF7-ED049FC3AB7A}"/>
              </a:ext>
            </a:extLst>
          </p:cNvPr>
          <p:cNvSpPr>
            <a:spLocks noChangeArrowheads="1"/>
          </p:cNvSpPr>
          <p:nvPr/>
        </p:nvSpPr>
        <p:spPr bwMode="auto">
          <a:xfrm>
            <a:off x="6781800" y="762000"/>
            <a:ext cx="990600" cy="396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6630" name="Rectangle 7">
            <a:extLst>
              <a:ext uri="{FF2B5EF4-FFF2-40B4-BE49-F238E27FC236}">
                <a16:creationId xmlns:a16="http://schemas.microsoft.com/office/drawing/2014/main" id="{13DC9FC9-ED5F-F94A-A1E8-4D2F773AC865}"/>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Building a cochlea</a:t>
            </a:r>
            <a:endParaRPr lang="pl-PL" altLang="pl-PL" sz="1800">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fig2">
            <a:extLst>
              <a:ext uri="{FF2B5EF4-FFF2-40B4-BE49-F238E27FC236}">
                <a16:creationId xmlns:a16="http://schemas.microsoft.com/office/drawing/2014/main" id="{AB1A57B7-1C8F-3047-9CBC-2C91467C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990600"/>
            <a:ext cx="5307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Rectangle 3">
            <a:extLst>
              <a:ext uri="{FF2B5EF4-FFF2-40B4-BE49-F238E27FC236}">
                <a16:creationId xmlns:a16="http://schemas.microsoft.com/office/drawing/2014/main" id="{582431FE-558E-574F-A874-A5402971B644}"/>
              </a:ext>
            </a:extLst>
          </p:cNvPr>
          <p:cNvSpPr>
            <a:spLocks noChangeArrowheads="1"/>
          </p:cNvSpPr>
          <p:nvPr/>
        </p:nvSpPr>
        <p:spPr bwMode="auto">
          <a:xfrm>
            <a:off x="5486400" y="3429000"/>
            <a:ext cx="914400" cy="281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7651" name="Rectangle 4">
            <a:extLst>
              <a:ext uri="{FF2B5EF4-FFF2-40B4-BE49-F238E27FC236}">
                <a16:creationId xmlns:a16="http://schemas.microsoft.com/office/drawing/2014/main" id="{B9EAA744-6D77-244C-9F4E-FC87FC6C8E7D}"/>
              </a:ext>
            </a:extLst>
          </p:cNvPr>
          <p:cNvSpPr>
            <a:spLocks noChangeArrowheads="1"/>
          </p:cNvSpPr>
          <p:nvPr/>
        </p:nvSpPr>
        <p:spPr bwMode="auto">
          <a:xfrm>
            <a:off x="4343400" y="4114800"/>
            <a:ext cx="137160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7652" name="Rectangle 5">
            <a:extLst>
              <a:ext uri="{FF2B5EF4-FFF2-40B4-BE49-F238E27FC236}">
                <a16:creationId xmlns:a16="http://schemas.microsoft.com/office/drawing/2014/main" id="{BD5B0C2D-8F1E-FD41-A373-A7710631F636}"/>
              </a:ext>
            </a:extLst>
          </p:cNvPr>
          <p:cNvSpPr>
            <a:spLocks noChangeArrowheads="1"/>
          </p:cNvSpPr>
          <p:nvPr/>
        </p:nvSpPr>
        <p:spPr bwMode="auto">
          <a:xfrm>
            <a:off x="3810000" y="4267200"/>
            <a:ext cx="2286000" cy="1600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7653" name="Rectangle 6">
            <a:extLst>
              <a:ext uri="{FF2B5EF4-FFF2-40B4-BE49-F238E27FC236}">
                <a16:creationId xmlns:a16="http://schemas.microsoft.com/office/drawing/2014/main" id="{49CD5530-54CB-AA4C-88FB-BF8D82325881}"/>
              </a:ext>
            </a:extLst>
          </p:cNvPr>
          <p:cNvSpPr>
            <a:spLocks noChangeArrowheads="1"/>
          </p:cNvSpPr>
          <p:nvPr/>
        </p:nvSpPr>
        <p:spPr bwMode="auto">
          <a:xfrm>
            <a:off x="6553200" y="838200"/>
            <a:ext cx="914400" cy="510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7654" name="Rectangle 7">
            <a:extLst>
              <a:ext uri="{FF2B5EF4-FFF2-40B4-BE49-F238E27FC236}">
                <a16:creationId xmlns:a16="http://schemas.microsoft.com/office/drawing/2014/main" id="{7114B62C-75D9-6146-A4BF-815375FDFB16}"/>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Building a cochlea</a:t>
            </a:r>
            <a:endParaRPr lang="pl-PL" altLang="pl-PL" sz="1800">
              <a:solidFill>
                <a:schemeClr val="tx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fig2">
            <a:extLst>
              <a:ext uri="{FF2B5EF4-FFF2-40B4-BE49-F238E27FC236}">
                <a16:creationId xmlns:a16="http://schemas.microsoft.com/office/drawing/2014/main" id="{78C31A26-1C1D-544B-9978-3304203E8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66800"/>
            <a:ext cx="53070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076D4317-8DB7-1B40-83BB-26E08596905A}"/>
              </a:ext>
            </a:extLst>
          </p:cNvPr>
          <p:cNvSpPr>
            <a:spLocks noChangeArrowheads="1"/>
          </p:cNvSpPr>
          <p:nvPr/>
        </p:nvSpPr>
        <p:spPr bwMode="auto">
          <a:xfrm>
            <a:off x="6934200" y="914400"/>
            <a:ext cx="533400" cy="495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28675" name="Rectangle 4">
            <a:extLst>
              <a:ext uri="{FF2B5EF4-FFF2-40B4-BE49-F238E27FC236}">
                <a16:creationId xmlns:a16="http://schemas.microsoft.com/office/drawing/2014/main" id="{A7E508E3-28F1-4141-9B9A-86C2ABA58995}"/>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Building a cochlea</a:t>
            </a:r>
            <a:endParaRPr lang="pl-PL" altLang="pl-PL" sz="1800">
              <a:solidFill>
                <a:schemeClr val="tx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A7F6181F-4E6F-EB4C-ABD4-0C02069A8C7B}"/>
              </a:ext>
            </a:extLst>
          </p:cNvPr>
          <p:cNvSpPr>
            <a:spLocks noChangeArrowheads="1"/>
          </p:cNvSpPr>
          <p:nvPr/>
        </p:nvSpPr>
        <p:spPr bwMode="auto">
          <a:xfrm>
            <a:off x="6553200" y="990600"/>
            <a:ext cx="152400"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pic>
        <p:nvPicPr>
          <p:cNvPr id="29698" name="Picture 3" descr="C:\Users\Piotr\Students\Bioelektrycznosc\ear1.gif">
            <a:extLst>
              <a:ext uri="{FF2B5EF4-FFF2-40B4-BE49-F238E27FC236}">
                <a16:creationId xmlns:a16="http://schemas.microsoft.com/office/drawing/2014/main" id="{8CD780F3-38B9-5045-89C0-16D40DFEBF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13716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C:\Users\Piotr\Students\Bioelektrycznosc\ear2.gif">
            <a:extLst>
              <a:ext uri="{FF2B5EF4-FFF2-40B4-BE49-F238E27FC236}">
                <a16:creationId xmlns:a16="http://schemas.microsoft.com/office/drawing/2014/main" id="{5F459295-D339-0A4B-9E20-01F2B73E459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90800"/>
            <a:ext cx="146367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C:\Users\Piotr\Students\Bioelektrycznosc\ear6.gif">
            <a:extLst>
              <a:ext uri="{FF2B5EF4-FFF2-40B4-BE49-F238E27FC236}">
                <a16:creationId xmlns:a16="http://schemas.microsoft.com/office/drawing/2014/main" id="{3395E092-0B47-6A42-B60A-343072164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90600"/>
            <a:ext cx="14636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C:\Users\Piotr\Students\Bioelektrycznosc\ear3.gif">
            <a:extLst>
              <a:ext uri="{FF2B5EF4-FFF2-40B4-BE49-F238E27FC236}">
                <a16:creationId xmlns:a16="http://schemas.microsoft.com/office/drawing/2014/main" id="{9992FDA8-9EA9-F548-8A33-689AB015A2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3550" y="4876800"/>
            <a:ext cx="1565275"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7" descr="C:\Users\Piotr\Students\Bioelektrycznosc\ear4.gif">
            <a:extLst>
              <a:ext uri="{FF2B5EF4-FFF2-40B4-BE49-F238E27FC236}">
                <a16:creationId xmlns:a16="http://schemas.microsoft.com/office/drawing/2014/main" id="{D9315D65-0552-F847-BB20-3E63A2AA2B4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3886200"/>
            <a:ext cx="1839913"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8" descr="C:\Users\Piotr\Students\Bioelektrycznosc\ear5.gif">
            <a:extLst>
              <a:ext uri="{FF2B5EF4-FFF2-40B4-BE49-F238E27FC236}">
                <a16:creationId xmlns:a16="http://schemas.microsoft.com/office/drawing/2014/main" id="{629CE386-6144-B048-AB7B-CFCA8D0509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876800"/>
            <a:ext cx="1839913"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9" descr="C:\Users\Piotr\Students\Bioelektrycznosc\ear3b.gif">
            <a:extLst>
              <a:ext uri="{FF2B5EF4-FFF2-40B4-BE49-F238E27FC236}">
                <a16:creationId xmlns:a16="http://schemas.microsoft.com/office/drawing/2014/main" id="{4BF3B04F-DFD7-C040-B141-0EFB8B54BE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886200"/>
            <a:ext cx="156527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5" name="Rectangle 10">
            <a:extLst>
              <a:ext uri="{FF2B5EF4-FFF2-40B4-BE49-F238E27FC236}">
                <a16:creationId xmlns:a16="http://schemas.microsoft.com/office/drawing/2014/main" id="{596CF70A-E855-8041-8239-22CDDFCF6801}"/>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800" dirty="0">
                <a:solidFill>
                  <a:schemeClr val="tx2"/>
                </a:solidFill>
              </a:rPr>
              <a:t>How </a:t>
            </a:r>
            <a:r>
              <a:rPr lang="pl-PL" altLang="pl-PL" sz="1800" dirty="0" err="1">
                <a:solidFill>
                  <a:schemeClr val="tx2"/>
                </a:solidFill>
              </a:rPr>
              <a:t>cochlea</a:t>
            </a:r>
            <a:r>
              <a:rPr lang="pl-PL" altLang="pl-PL" sz="1800" dirty="0">
                <a:solidFill>
                  <a:schemeClr val="tx2"/>
                </a:solidFill>
              </a:rPr>
              <a:t> </a:t>
            </a:r>
            <a:r>
              <a:rPr lang="pl-PL" altLang="pl-PL" sz="1800" dirty="0" err="1">
                <a:solidFill>
                  <a:schemeClr val="tx2"/>
                </a:solidFill>
              </a:rPr>
              <a:t>works</a:t>
            </a:r>
            <a:r>
              <a:rPr lang="pl-PL" altLang="pl-PL" sz="1800" dirty="0">
                <a:solidFill>
                  <a:schemeClr val="tx2"/>
                </a:solidFill>
              </a:rPr>
              <a:t>?</a:t>
            </a:r>
          </a:p>
        </p:txBody>
      </p:sp>
      <p:sp>
        <p:nvSpPr>
          <p:cNvPr id="29706" name="Text Box 11">
            <a:extLst>
              <a:ext uri="{FF2B5EF4-FFF2-40B4-BE49-F238E27FC236}">
                <a16:creationId xmlns:a16="http://schemas.microsoft.com/office/drawing/2014/main" id="{EE7B8A36-A917-6346-A66A-CAA443F86519}"/>
              </a:ext>
            </a:extLst>
          </p:cNvPr>
          <p:cNvSpPr txBox="1">
            <a:spLocks noChangeArrowheads="1"/>
          </p:cNvSpPr>
          <p:nvPr/>
        </p:nvSpPr>
        <p:spPr bwMode="auto">
          <a:xfrm>
            <a:off x="827088" y="620713"/>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High frequency</a:t>
            </a:r>
            <a:endParaRPr lang="en-US" altLang="pl-PL" sz="1600"/>
          </a:p>
        </p:txBody>
      </p:sp>
      <p:sp>
        <p:nvSpPr>
          <p:cNvPr id="29707" name="Text Box 12">
            <a:extLst>
              <a:ext uri="{FF2B5EF4-FFF2-40B4-BE49-F238E27FC236}">
                <a16:creationId xmlns:a16="http://schemas.microsoft.com/office/drawing/2014/main" id="{3952A11D-F93A-164D-BE99-D58E8EAB97F8}"/>
              </a:ext>
            </a:extLst>
          </p:cNvPr>
          <p:cNvSpPr txBox="1">
            <a:spLocks noChangeArrowheads="1"/>
          </p:cNvSpPr>
          <p:nvPr/>
        </p:nvSpPr>
        <p:spPr bwMode="auto">
          <a:xfrm>
            <a:off x="971550" y="38608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Low frequency</a:t>
            </a:r>
            <a:endParaRPr lang="en-US" altLang="pl-PL" sz="1600"/>
          </a:p>
        </p:txBody>
      </p:sp>
      <p:sp>
        <p:nvSpPr>
          <p:cNvPr id="29708" name="Rectangle 1">
            <a:extLst>
              <a:ext uri="{FF2B5EF4-FFF2-40B4-BE49-F238E27FC236}">
                <a16:creationId xmlns:a16="http://schemas.microsoft.com/office/drawing/2014/main" id="{FF08F2FB-9AFD-1B40-946B-F5A853B43192}"/>
              </a:ext>
            </a:extLst>
          </p:cNvPr>
          <p:cNvSpPr>
            <a:spLocks noChangeArrowheads="1"/>
          </p:cNvSpPr>
          <p:nvPr/>
        </p:nvSpPr>
        <p:spPr bwMode="auto">
          <a:xfrm>
            <a:off x="3924300" y="5229225"/>
            <a:ext cx="48244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dirty="0" err="1"/>
              <a:t>Cochlea</a:t>
            </a:r>
            <a:r>
              <a:rPr lang="pl-PL" altLang="pl-PL" sz="1600" dirty="0"/>
              <a:t> in the </a:t>
            </a:r>
            <a:r>
              <a:rPr lang="pl-PL" altLang="pl-PL" sz="1600" dirty="0" err="1"/>
              <a:t>inner</a:t>
            </a:r>
            <a:r>
              <a:rPr lang="pl-PL" altLang="pl-PL" sz="1600" dirty="0"/>
              <a:t> </a:t>
            </a:r>
            <a:r>
              <a:rPr lang="pl-PL" altLang="pl-PL" sz="1600" dirty="0" err="1"/>
              <a:t>ear</a:t>
            </a:r>
            <a:r>
              <a:rPr lang="pl-PL" altLang="pl-PL" sz="1600" dirty="0"/>
              <a:t> </a:t>
            </a:r>
            <a:r>
              <a:rPr lang="pl-PL" altLang="pl-PL" sz="1600" dirty="0" err="1"/>
              <a:t>is</a:t>
            </a:r>
            <a:r>
              <a:rPr lang="pl-PL" altLang="pl-PL" sz="1600" dirty="0"/>
              <a:t> </a:t>
            </a:r>
            <a:r>
              <a:rPr lang="pl-PL" altLang="pl-PL" sz="1600" dirty="0" err="1"/>
              <a:t>shaped</a:t>
            </a:r>
            <a:r>
              <a:rPr lang="pl-PL" altLang="pl-PL" sz="1600" dirty="0"/>
              <a:t> </a:t>
            </a:r>
            <a:r>
              <a:rPr lang="pl-PL" altLang="pl-PL" sz="1600" dirty="0" err="1"/>
              <a:t>like</a:t>
            </a:r>
            <a:r>
              <a:rPr lang="pl-PL" altLang="pl-PL" sz="1600" dirty="0"/>
              <a:t> a </a:t>
            </a:r>
            <a:r>
              <a:rPr lang="pl-PL" altLang="pl-PL" sz="1600" dirty="0" err="1"/>
              <a:t>snail</a:t>
            </a:r>
            <a:r>
              <a:rPr lang="pl-PL" altLang="pl-PL" sz="1600" dirty="0"/>
              <a:t> </a:t>
            </a:r>
            <a:r>
              <a:rPr lang="pl-PL" altLang="pl-PL" sz="1600" dirty="0" err="1"/>
              <a:t>shell</a:t>
            </a:r>
            <a:r>
              <a:rPr lang="pl-PL" altLang="pl-PL" sz="1600" dirty="0"/>
              <a:t>. It </a:t>
            </a:r>
            <a:r>
              <a:rPr lang="pl-PL" altLang="pl-PL" sz="1600" dirty="0" err="1"/>
              <a:t>contains</a:t>
            </a:r>
            <a:r>
              <a:rPr lang="pl-PL" altLang="pl-PL" sz="1600" dirty="0"/>
              <a:t> </a:t>
            </a:r>
            <a:r>
              <a:rPr lang="en-US" altLang="pl-PL" sz="1600" dirty="0"/>
              <a:t>inner ear fluid which moves in response to the vibrations coming from the middle ear. </a:t>
            </a:r>
            <a:r>
              <a:rPr lang="pl-PL" altLang="pl-PL" sz="1600" dirty="0" err="1"/>
              <a:t>Cochlea’s</a:t>
            </a:r>
            <a:r>
              <a:rPr lang="pl-PL" altLang="pl-PL" sz="1600" dirty="0"/>
              <a:t> spiral </a:t>
            </a:r>
            <a:r>
              <a:rPr lang="pl-PL" altLang="pl-PL" sz="1600" dirty="0" err="1"/>
              <a:t>shape</a:t>
            </a:r>
            <a:r>
              <a:rPr lang="pl-PL" altLang="pl-PL" sz="1600" dirty="0"/>
              <a:t> </a:t>
            </a:r>
            <a:r>
              <a:rPr lang="pl-PL" altLang="pl-PL" sz="1600" dirty="0" err="1"/>
              <a:t>effectively</a:t>
            </a:r>
            <a:r>
              <a:rPr lang="pl-PL" altLang="pl-PL" sz="1600" dirty="0"/>
              <a:t> </a:t>
            </a:r>
            <a:r>
              <a:rPr lang="pl-PL" altLang="pl-PL" sz="1600" dirty="0" err="1"/>
              <a:t>boosts</a:t>
            </a:r>
            <a:r>
              <a:rPr lang="pl-PL" altLang="pl-PL" sz="1600" dirty="0"/>
              <a:t> the </a:t>
            </a:r>
            <a:r>
              <a:rPr lang="pl-PL" altLang="pl-PL" sz="1600" dirty="0" err="1"/>
              <a:t>strength</a:t>
            </a:r>
            <a:r>
              <a:rPr lang="pl-PL" altLang="pl-PL" sz="1600" dirty="0"/>
              <a:t> of the </a:t>
            </a:r>
            <a:r>
              <a:rPr lang="pl-PL" altLang="pl-PL" sz="1600" dirty="0" err="1"/>
              <a:t>vibrations</a:t>
            </a:r>
            <a:r>
              <a:rPr lang="pl-PL" altLang="pl-PL" sz="1600" dirty="0"/>
              <a:t> </a:t>
            </a:r>
            <a:r>
              <a:rPr lang="pl-PL" altLang="pl-PL" sz="1600" dirty="0" err="1"/>
              <a:t>caused</a:t>
            </a:r>
            <a:r>
              <a:rPr lang="pl-PL" altLang="pl-PL" sz="1600" dirty="0"/>
              <a:t> by </a:t>
            </a:r>
            <a:r>
              <a:rPr lang="pl-PL" altLang="pl-PL" sz="1600" dirty="0" err="1"/>
              <a:t>sound</a:t>
            </a:r>
            <a:r>
              <a:rPr lang="pl-PL" altLang="pl-PL" sz="1600" dirty="0"/>
              <a:t>, </a:t>
            </a:r>
            <a:r>
              <a:rPr lang="pl-PL" altLang="pl-PL" sz="1600" dirty="0" err="1"/>
              <a:t>especially</a:t>
            </a:r>
            <a:r>
              <a:rPr lang="pl-PL" altLang="pl-PL" sz="1600" dirty="0"/>
              <a:t> for </a:t>
            </a:r>
            <a:r>
              <a:rPr lang="pl-PL" altLang="pl-PL" sz="1600" dirty="0" err="1"/>
              <a:t>low</a:t>
            </a:r>
            <a:r>
              <a:rPr lang="pl-PL" altLang="pl-PL" sz="1600" dirty="0"/>
              <a:t> </a:t>
            </a:r>
            <a:r>
              <a:rPr lang="pl-PL" altLang="pl-PL" sz="1600" dirty="0" err="1"/>
              <a:t>frequencies</a:t>
            </a:r>
            <a:r>
              <a:rPr lang="pl-PL" altLang="pl-PL" sz="1600" dirty="0"/>
              <a:t>.</a:t>
            </a:r>
            <a:endParaRPr lang="en-US" altLang="pl-PL"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tonotopic organization at cochlea">
            <a:extLst>
              <a:ext uri="{FF2B5EF4-FFF2-40B4-BE49-F238E27FC236}">
                <a16:creationId xmlns:a16="http://schemas.microsoft.com/office/drawing/2014/main" id="{1B3C5082-A347-FF44-8B41-752AFCE68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656272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3">
            <a:extLst>
              <a:ext uri="{FF2B5EF4-FFF2-40B4-BE49-F238E27FC236}">
                <a16:creationId xmlns:a16="http://schemas.microsoft.com/office/drawing/2014/main" id="{D260F2A5-06BE-2646-A95F-C3D2DAE7B3E9}"/>
              </a:ext>
            </a:extLst>
          </p:cNvPr>
          <p:cNvSpPr>
            <a:spLocks noChangeArrowheads="1"/>
          </p:cNvSpPr>
          <p:nvPr/>
        </p:nvSpPr>
        <p:spPr bwMode="auto">
          <a:xfrm>
            <a:off x="685800" y="152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800">
                <a:solidFill>
                  <a:schemeClr val="tx2"/>
                </a:solidFill>
              </a:rPr>
              <a:t>Cochlea and basilar membrane</a:t>
            </a:r>
          </a:p>
        </p:txBody>
      </p:sp>
      <p:sp>
        <p:nvSpPr>
          <p:cNvPr id="30723" name="Text Box 4">
            <a:extLst>
              <a:ext uri="{FF2B5EF4-FFF2-40B4-BE49-F238E27FC236}">
                <a16:creationId xmlns:a16="http://schemas.microsoft.com/office/drawing/2014/main" id="{9689EAA5-62CD-4947-9EDA-92D6C85258B2}"/>
              </a:ext>
            </a:extLst>
          </p:cNvPr>
          <p:cNvSpPr txBox="1">
            <a:spLocks noChangeArrowheads="1"/>
          </p:cNvSpPr>
          <p:nvPr/>
        </p:nvSpPr>
        <p:spPr bwMode="auto">
          <a:xfrm>
            <a:off x="467544" y="4941168"/>
            <a:ext cx="84359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600" dirty="0"/>
              <a:t>Cochlea contains basilar membrane, which is narrow at the base and widens at the tip. Also the membrane stiffness varies along the length – it is more stiff at the base and more soft at the </a:t>
            </a:r>
            <a:r>
              <a:rPr lang="en-US" altLang="pl-PL" sz="1600" dirty="0" err="1"/>
              <a:t>axpex</a:t>
            </a:r>
            <a:r>
              <a:rPr lang="en-US" altLang="pl-PL" sz="1600" dirty="0"/>
              <a:t>. Different frequencies are coded by the position along the membrane – high frequencies displace the membrane at the base, low frequencies displace the membrane at the apex.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fig5">
            <a:extLst>
              <a:ext uri="{FF2B5EF4-FFF2-40B4-BE49-F238E27FC236}">
                <a16:creationId xmlns:a16="http://schemas.microsoft.com/office/drawing/2014/main" id="{D7B0798A-2CEF-A342-AFE1-A4E8E371F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838200"/>
            <a:ext cx="4691063"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 Box 3">
            <a:extLst>
              <a:ext uri="{FF2B5EF4-FFF2-40B4-BE49-F238E27FC236}">
                <a16:creationId xmlns:a16="http://schemas.microsoft.com/office/drawing/2014/main" id="{1F68F596-81EC-6847-A2CE-010108BF04B5}"/>
              </a:ext>
            </a:extLst>
          </p:cNvPr>
          <p:cNvSpPr txBox="1">
            <a:spLocks noChangeArrowheads="1"/>
          </p:cNvSpPr>
          <p:nvPr/>
        </p:nvSpPr>
        <p:spPr bwMode="auto">
          <a:xfrm>
            <a:off x="1889125" y="701675"/>
            <a:ext cx="5807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pl-PL" altLang="pl-PL">
              <a:latin typeface="Arial" panose="020B0604020202020204" pitchFamily="34" charset="0"/>
            </a:endParaRPr>
          </a:p>
        </p:txBody>
      </p:sp>
      <p:sp>
        <p:nvSpPr>
          <p:cNvPr id="31747" name="Text Box 4">
            <a:extLst>
              <a:ext uri="{FF2B5EF4-FFF2-40B4-BE49-F238E27FC236}">
                <a16:creationId xmlns:a16="http://schemas.microsoft.com/office/drawing/2014/main" id="{444D8F84-7F75-A944-B1BC-5E7CAB2F2A5C}"/>
              </a:ext>
            </a:extLst>
          </p:cNvPr>
          <p:cNvSpPr txBox="1">
            <a:spLocks noChangeArrowheads="1"/>
          </p:cNvSpPr>
          <p:nvPr/>
        </p:nvSpPr>
        <p:spPr bwMode="auto">
          <a:xfrm>
            <a:off x="1371600" y="228600"/>
            <a:ext cx="6705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pl-PL" altLang="pl-PL" sz="1600"/>
              <a:t> </a:t>
            </a:r>
            <a:r>
              <a:rPr lang="en-US" altLang="pl-PL" sz="1600"/>
              <a:t>Helmholtz</a:t>
            </a:r>
            <a:r>
              <a:rPr lang="pl-PL" altLang="en-US" sz="1600"/>
              <a:t>’</a:t>
            </a:r>
            <a:r>
              <a:rPr lang="pl-PL" altLang="pl-PL" sz="1600"/>
              <a:t>s resonance theory of hearing</a:t>
            </a:r>
            <a:endParaRPr lang="en-US" altLang="pl-PL" sz="1600"/>
          </a:p>
        </p:txBody>
      </p:sp>
      <p:graphicFrame>
        <p:nvGraphicFramePr>
          <p:cNvPr id="31748" name="Object 2">
            <a:extLst>
              <a:ext uri="{FF2B5EF4-FFF2-40B4-BE49-F238E27FC236}">
                <a16:creationId xmlns:a16="http://schemas.microsoft.com/office/drawing/2014/main" id="{27CF91E7-D348-0148-9BF3-04BEB4901D40}"/>
              </a:ext>
            </a:extLst>
          </p:cNvPr>
          <p:cNvGraphicFramePr>
            <a:graphicFrameLocks noChangeAspect="1"/>
          </p:cNvGraphicFramePr>
          <p:nvPr/>
        </p:nvGraphicFramePr>
        <p:xfrm>
          <a:off x="685800" y="3505200"/>
          <a:ext cx="4978400" cy="2133600"/>
        </p:xfrm>
        <a:graphic>
          <a:graphicData uri="http://schemas.openxmlformats.org/presentationml/2006/ole">
            <mc:AlternateContent xmlns:mc="http://schemas.openxmlformats.org/markup-compatibility/2006">
              <mc:Choice xmlns:v="urn:schemas-microsoft-com:vml" Requires="v">
                <p:oleObj spid="_x0000_s31783" name="Equation" r:id="rId4" imgW="57340500" imgH="24574500" progId="Equation.3">
                  <p:embed/>
                </p:oleObj>
              </mc:Choice>
              <mc:Fallback>
                <p:oleObj name="Equation" r:id="rId4" imgW="57340500" imgH="245745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505200"/>
                        <a:ext cx="49784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1749" name="Text Box 6">
            <a:extLst>
              <a:ext uri="{FF2B5EF4-FFF2-40B4-BE49-F238E27FC236}">
                <a16:creationId xmlns:a16="http://schemas.microsoft.com/office/drawing/2014/main" id="{970F2A4E-626F-7B4A-B455-B34FED6C138E}"/>
              </a:ext>
            </a:extLst>
          </p:cNvPr>
          <p:cNvSpPr txBox="1">
            <a:spLocks noChangeArrowheads="1"/>
          </p:cNvSpPr>
          <p:nvPr/>
        </p:nvSpPr>
        <p:spPr bwMode="auto">
          <a:xfrm>
            <a:off x="609600" y="5791200"/>
            <a:ext cx="8066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Different frequencies of sound are encoded by their precise position along the basilar membrane. Short strings at the base would resonate in response to high notes, and the long strings (at the apex) to low notes.</a:t>
            </a:r>
            <a:endParaRPr lang="en-US" altLang="pl-PL"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34BBDE13-5940-8E40-AC43-9007B03FCFAC}"/>
              </a:ext>
            </a:extLst>
          </p:cNvPr>
          <p:cNvSpPr>
            <a:spLocks noGrp="1" noChangeArrowheads="1"/>
          </p:cNvSpPr>
          <p:nvPr>
            <p:ph type="title"/>
          </p:nvPr>
        </p:nvSpPr>
        <p:spPr>
          <a:xfrm>
            <a:off x="685800" y="152400"/>
            <a:ext cx="7696200" cy="457200"/>
          </a:xfrm>
        </p:spPr>
        <p:txBody>
          <a:bodyPr/>
          <a:lstStyle/>
          <a:p>
            <a:pPr eaLnBrk="1" hangingPunct="1"/>
            <a:r>
              <a:rPr lang="pl-PL" altLang="pl-PL" sz="1800">
                <a:ea typeface="ＭＳ Ｐゴシック" panose="020B0600070205080204" pitchFamily="34" charset="-128"/>
              </a:rPr>
              <a:t>Outer ear</a:t>
            </a:r>
          </a:p>
        </p:txBody>
      </p:sp>
      <p:sp>
        <p:nvSpPr>
          <p:cNvPr id="14338" name="Rectangle 3">
            <a:extLst>
              <a:ext uri="{FF2B5EF4-FFF2-40B4-BE49-F238E27FC236}">
                <a16:creationId xmlns:a16="http://schemas.microsoft.com/office/drawing/2014/main" id="{7348DC0F-80C1-024E-93FB-A2DBE0C6330A}"/>
              </a:ext>
            </a:extLst>
          </p:cNvPr>
          <p:cNvSpPr>
            <a:spLocks noChangeArrowheads="1"/>
          </p:cNvSpPr>
          <p:nvPr/>
        </p:nvSpPr>
        <p:spPr bwMode="auto">
          <a:xfrm>
            <a:off x="6553200" y="990600"/>
            <a:ext cx="152400"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pic>
        <p:nvPicPr>
          <p:cNvPr id="14339" name="Picture 3085" descr="npo0000df">
            <a:extLst>
              <a:ext uri="{FF2B5EF4-FFF2-40B4-BE49-F238E27FC236}">
                <a16:creationId xmlns:a16="http://schemas.microsoft.com/office/drawing/2014/main" id="{EB05409C-4A15-EB49-A26B-608EF82D0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1816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1">
            <a:extLst>
              <a:ext uri="{FF2B5EF4-FFF2-40B4-BE49-F238E27FC236}">
                <a16:creationId xmlns:a16="http://schemas.microsoft.com/office/drawing/2014/main" id="{455AF4F6-CEF6-0D43-8402-8808DB8A1FFA}"/>
              </a:ext>
            </a:extLst>
          </p:cNvPr>
          <p:cNvSpPr>
            <a:spLocks noChangeArrowheads="1"/>
          </p:cNvSpPr>
          <p:nvPr/>
        </p:nvSpPr>
        <p:spPr bwMode="auto">
          <a:xfrm>
            <a:off x="827088" y="5732463"/>
            <a:ext cx="76327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The ear has three functional parts. The main part of the external ear, the auricle, captures sound efficiently and sends it into the ear canal. Our capacity to localize sounds in space, especially along the vertical axis, depends critically upon the sound - gathering properties of the external ear.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546FAD59-F1A4-9540-B06C-BEB727F6907C}"/>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2770" name="Text Box 3">
            <a:extLst>
              <a:ext uri="{FF2B5EF4-FFF2-40B4-BE49-F238E27FC236}">
                <a16:creationId xmlns:a16="http://schemas.microsoft.com/office/drawing/2014/main" id="{8C7610C1-BDE0-5B40-8BE5-28044CED9E3D}"/>
              </a:ext>
            </a:extLst>
          </p:cNvPr>
          <p:cNvSpPr txBox="1">
            <a:spLocks noChangeArrowheads="1"/>
          </p:cNvSpPr>
          <p:nvPr/>
        </p:nvSpPr>
        <p:spPr bwMode="auto">
          <a:xfrm>
            <a:off x="838200" y="228600"/>
            <a:ext cx="754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pl-PL" altLang="pl-PL" sz="1600"/>
              <a:t>The travelling wave theory - </a:t>
            </a:r>
            <a:r>
              <a:rPr lang="en-US" altLang="pl-PL" sz="1600"/>
              <a:t>Von Bekesy</a:t>
            </a:r>
            <a:r>
              <a:rPr lang="pl-PL" altLang="pl-PL" sz="1600"/>
              <a:t> (1928). Nobel 1961</a:t>
            </a:r>
            <a:endParaRPr lang="en-US" altLang="pl-PL" sz="1600"/>
          </a:p>
        </p:txBody>
      </p:sp>
      <p:sp>
        <p:nvSpPr>
          <p:cNvPr id="32771" name="Rectangle 4">
            <a:extLst>
              <a:ext uri="{FF2B5EF4-FFF2-40B4-BE49-F238E27FC236}">
                <a16:creationId xmlns:a16="http://schemas.microsoft.com/office/drawing/2014/main" id="{D247F63B-CF33-7544-B29D-BAB8DCA0F84B}"/>
              </a:ext>
            </a:extLst>
          </p:cNvPr>
          <p:cNvSpPr>
            <a:spLocks noChangeArrowheads="1"/>
          </p:cNvSpPr>
          <p:nvPr/>
        </p:nvSpPr>
        <p:spPr bwMode="auto">
          <a:xfrm>
            <a:off x="914400" y="54864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Georg von Békésy</a:t>
            </a:r>
            <a:r>
              <a:rPr lang="pl-PL" altLang="pl-PL" sz="1600"/>
              <a:t> </a:t>
            </a:r>
            <a:r>
              <a:rPr lang="en-US" altLang="pl-PL" sz="1600"/>
              <a:t>(1899 –</a:t>
            </a:r>
            <a:r>
              <a:rPr lang="pl-PL" altLang="pl-PL" sz="1600"/>
              <a:t> </a:t>
            </a:r>
            <a:r>
              <a:rPr lang="en-US" altLang="pl-PL" sz="1600"/>
              <a:t>1972</a:t>
            </a:r>
            <a:r>
              <a:rPr lang="pl-PL" altLang="pl-PL" sz="1600"/>
              <a:t>)</a:t>
            </a:r>
            <a:r>
              <a:rPr lang="en-US" altLang="pl-PL" sz="2400"/>
              <a:t> </a:t>
            </a:r>
          </a:p>
        </p:txBody>
      </p:sp>
      <p:pic>
        <p:nvPicPr>
          <p:cNvPr id="32772" name="Picture 5" descr="C:\Users\Piotr\Students\Bioelektrycznosc\GeorgvonBekesy.jpg">
            <a:extLst>
              <a:ext uri="{FF2B5EF4-FFF2-40B4-BE49-F238E27FC236}">
                <a16:creationId xmlns:a16="http://schemas.microsoft.com/office/drawing/2014/main" id="{8C7101A7-28E2-F541-9E46-38163197C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2603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9">
            <a:extLst>
              <a:ext uri="{FF2B5EF4-FFF2-40B4-BE49-F238E27FC236}">
                <a16:creationId xmlns:a16="http://schemas.microsoft.com/office/drawing/2014/main" id="{D7DCD1ED-D4AC-F64D-BA6C-CDFE21BDEF1F}"/>
              </a:ext>
            </a:extLst>
          </p:cNvPr>
          <p:cNvSpPr txBox="1">
            <a:spLocks noChangeArrowheads="1"/>
          </p:cNvSpPr>
          <p:nvPr/>
        </p:nvSpPr>
        <p:spPr bwMode="auto">
          <a:xfrm>
            <a:off x="4211638" y="5589588"/>
            <a:ext cx="4932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A. The sound pressure applied to the oval window produces travelling wave along the basilar membrane. C. The peak displacements for high frequencies are toward the base, and for low frequencies are toward the apex. </a:t>
            </a:r>
            <a:endParaRPr lang="en-US" altLang="pl-PL" sz="1400"/>
          </a:p>
        </p:txBody>
      </p:sp>
      <p:sp>
        <p:nvSpPr>
          <p:cNvPr id="32774" name="Rectangle 10">
            <a:extLst>
              <a:ext uri="{FF2B5EF4-FFF2-40B4-BE49-F238E27FC236}">
                <a16:creationId xmlns:a16="http://schemas.microsoft.com/office/drawing/2014/main" id="{504FBC56-F9DE-A842-BCEB-35AC319473EC}"/>
              </a:ext>
            </a:extLst>
          </p:cNvPr>
          <p:cNvSpPr>
            <a:spLocks noGrp="1" noChangeArrowheads="1"/>
          </p:cNvSpPr>
          <p:nvPr>
            <p:ph type="title" idx="4294967295"/>
          </p:nvPr>
        </p:nvSpPr>
        <p:spPr/>
        <p:txBody>
          <a:bodyPr/>
          <a:lstStyle/>
          <a:p>
            <a:pPr eaLnBrk="1" hangingPunct="1"/>
            <a:r>
              <a:rPr lang="pl-PL" altLang="pl-PL">
                <a:ea typeface="ＭＳ Ｐゴシック" panose="020B0600070205080204" pitchFamily="34" charset="-128"/>
              </a:rPr>
              <a:t> </a:t>
            </a:r>
          </a:p>
        </p:txBody>
      </p:sp>
      <p:pic>
        <p:nvPicPr>
          <p:cNvPr id="32775" name="Picture 3">
            <a:extLst>
              <a:ext uri="{FF2B5EF4-FFF2-40B4-BE49-F238E27FC236}">
                <a16:creationId xmlns:a16="http://schemas.microsoft.com/office/drawing/2014/main" id="{9BF181FF-EA9A-4444-91D1-1C8FCA5E60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7550" y="981075"/>
            <a:ext cx="400526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4">
            <a:extLst>
              <a:ext uri="{FF2B5EF4-FFF2-40B4-BE49-F238E27FC236}">
                <a16:creationId xmlns:a16="http://schemas.microsoft.com/office/drawing/2014/main" id="{A511DF72-CC16-684B-AB31-35F82F119C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2492375"/>
            <a:ext cx="3541712"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3A6BAFB-13C1-A14B-8ECC-D77F718D48E9}"/>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3794" name="Text Box 3">
            <a:extLst>
              <a:ext uri="{FF2B5EF4-FFF2-40B4-BE49-F238E27FC236}">
                <a16:creationId xmlns:a16="http://schemas.microsoft.com/office/drawing/2014/main" id="{4541EF6D-070A-594F-8A48-E46680F99114}"/>
              </a:ext>
            </a:extLst>
          </p:cNvPr>
          <p:cNvSpPr txBox="1">
            <a:spLocks noChangeArrowheads="1"/>
          </p:cNvSpPr>
          <p:nvPr/>
        </p:nvSpPr>
        <p:spPr bwMode="auto">
          <a:xfrm>
            <a:off x="684213" y="981075"/>
            <a:ext cx="78311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pl-PL" altLang="pl-PL" sz="1800" dirty="0" err="1"/>
              <a:t>Theory</a:t>
            </a:r>
            <a:r>
              <a:rPr lang="pl-PL" altLang="pl-PL" sz="1800" dirty="0"/>
              <a:t> of van </a:t>
            </a:r>
            <a:r>
              <a:rPr lang="pl-PL" altLang="pl-PL" sz="1800" dirty="0" err="1"/>
              <a:t>Bekesy</a:t>
            </a:r>
            <a:r>
              <a:rPr lang="pl-PL" altLang="pl-PL" sz="1800" dirty="0"/>
              <a:t> </a:t>
            </a:r>
            <a:r>
              <a:rPr lang="pl-PL" altLang="pl-PL" sz="1800" dirty="0" err="1"/>
              <a:t>contradicts</a:t>
            </a:r>
            <a:r>
              <a:rPr lang="pl-PL" altLang="pl-PL" sz="1800" dirty="0"/>
              <a:t> </a:t>
            </a:r>
            <a:r>
              <a:rPr lang="pl-PL" altLang="pl-PL" sz="1800" dirty="0" err="1"/>
              <a:t>our</a:t>
            </a:r>
            <a:r>
              <a:rPr lang="pl-PL" altLang="pl-PL" sz="1800" dirty="0"/>
              <a:t> </a:t>
            </a:r>
            <a:r>
              <a:rPr lang="pl-PL" altLang="pl-PL" sz="1800" dirty="0" err="1"/>
              <a:t>daily</a:t>
            </a:r>
            <a:r>
              <a:rPr lang="pl-PL" altLang="pl-PL" sz="1800" dirty="0"/>
              <a:t> </a:t>
            </a:r>
            <a:r>
              <a:rPr lang="pl-PL" altLang="pl-PL" sz="1800" dirty="0" err="1"/>
              <a:t>experience</a:t>
            </a:r>
            <a:r>
              <a:rPr lang="pl-PL" altLang="pl-PL" sz="1800" dirty="0"/>
              <a:t>. </a:t>
            </a:r>
            <a:r>
              <a:rPr lang="pl-PL" altLang="pl-PL" sz="1800" dirty="0" err="1"/>
              <a:t>Envelopes</a:t>
            </a:r>
            <a:r>
              <a:rPr lang="pl-PL" altLang="pl-PL" sz="1800" dirty="0"/>
              <a:t> of the travelling </a:t>
            </a:r>
            <a:r>
              <a:rPr lang="pl-PL" altLang="pl-PL" sz="1800" dirty="0" err="1"/>
              <a:t>waves</a:t>
            </a:r>
            <a:r>
              <a:rPr lang="pl-PL" altLang="pl-PL" sz="1800" dirty="0"/>
              <a:t> </a:t>
            </a:r>
            <a:r>
              <a:rPr lang="pl-PL" altLang="pl-PL" sz="1800" dirty="0" err="1"/>
              <a:t>are</a:t>
            </a:r>
            <a:r>
              <a:rPr lang="pl-PL" altLang="pl-PL" sz="1800" dirty="0"/>
              <a:t> </a:t>
            </a:r>
            <a:r>
              <a:rPr lang="pl-PL" altLang="pl-PL" sz="1800" dirty="0" err="1"/>
              <a:t>wide</a:t>
            </a:r>
            <a:r>
              <a:rPr lang="pl-PL" altLang="pl-PL" sz="1800" dirty="0"/>
              <a:t> </a:t>
            </a:r>
            <a:r>
              <a:rPr lang="pl-PL" altLang="pl-PL" sz="1800" dirty="0" err="1"/>
              <a:t>while</a:t>
            </a:r>
            <a:r>
              <a:rPr lang="pl-PL" altLang="pl-PL" sz="1800" dirty="0"/>
              <a:t> we </a:t>
            </a:r>
            <a:r>
              <a:rPr lang="pl-PL" altLang="pl-PL" sz="1800" dirty="0" err="1"/>
              <a:t>are</a:t>
            </a:r>
            <a:r>
              <a:rPr lang="pl-PL" altLang="pl-PL" sz="1800" dirty="0"/>
              <a:t> </a:t>
            </a:r>
            <a:r>
              <a:rPr lang="pl-PL" altLang="pl-PL" sz="1800" dirty="0" err="1"/>
              <a:t>able</a:t>
            </a:r>
            <a:r>
              <a:rPr lang="pl-PL" altLang="pl-PL" sz="1800" dirty="0"/>
              <a:t> to </a:t>
            </a:r>
            <a:r>
              <a:rPr lang="pl-PL" altLang="pl-PL" sz="1800" dirty="0" err="1"/>
              <a:t>hear</a:t>
            </a:r>
            <a:r>
              <a:rPr lang="pl-PL" altLang="pl-PL" sz="1800" dirty="0"/>
              <a:t> </a:t>
            </a:r>
            <a:r>
              <a:rPr lang="pl-PL" altLang="pl-PL" sz="1800" dirty="0" err="1"/>
              <a:t>pure</a:t>
            </a:r>
            <a:r>
              <a:rPr lang="pl-PL" altLang="pl-PL" sz="1800" dirty="0"/>
              <a:t> </a:t>
            </a:r>
            <a:r>
              <a:rPr lang="pl-PL" altLang="pl-PL" sz="1800" dirty="0" err="1"/>
              <a:t>tones</a:t>
            </a:r>
            <a:r>
              <a:rPr lang="pl-PL" altLang="pl-PL" sz="1800" dirty="0"/>
              <a:t>. </a:t>
            </a:r>
            <a:r>
              <a:rPr lang="pl-PL" altLang="pl-PL" sz="1800" dirty="0" err="1"/>
              <a:t>There</a:t>
            </a:r>
            <a:r>
              <a:rPr lang="pl-PL" altLang="pl-PL" sz="1800" dirty="0"/>
              <a:t> </a:t>
            </a:r>
            <a:r>
              <a:rPr lang="pl-PL" altLang="pl-PL" sz="1800" dirty="0" err="1"/>
              <a:t>must</a:t>
            </a:r>
            <a:r>
              <a:rPr lang="pl-PL" altLang="pl-PL" sz="1800" dirty="0"/>
              <a:t> be </a:t>
            </a:r>
            <a:r>
              <a:rPr lang="pl-PL" altLang="pl-PL" sz="1800" dirty="0" err="1"/>
              <a:t>some</a:t>
            </a:r>
            <a:r>
              <a:rPr lang="pl-PL" altLang="pl-PL" sz="1800" dirty="0"/>
              <a:t> </a:t>
            </a:r>
            <a:r>
              <a:rPr lang="pl-PL" altLang="pl-PL" sz="1800" dirty="0" err="1"/>
              <a:t>additional</a:t>
            </a:r>
            <a:r>
              <a:rPr lang="pl-PL" altLang="pl-PL" sz="1800" dirty="0"/>
              <a:t> </a:t>
            </a:r>
            <a:r>
              <a:rPr lang="pl-PL" altLang="pl-PL" sz="1800" dirty="0" err="1"/>
              <a:t>mechanism</a:t>
            </a:r>
            <a:r>
              <a:rPr lang="pl-PL" altLang="pl-PL" sz="1800" dirty="0"/>
              <a:t> for </a:t>
            </a:r>
            <a:r>
              <a:rPr lang="pl-PL" altLang="pl-PL" sz="1800" dirty="0" err="1"/>
              <a:t>tunning</a:t>
            </a:r>
            <a:r>
              <a:rPr lang="pl-PL" altLang="pl-PL" sz="1800" dirty="0"/>
              <a:t> of the </a:t>
            </a:r>
            <a:r>
              <a:rPr lang="pl-PL" altLang="pl-PL" sz="1800" dirty="0" err="1"/>
              <a:t>auditory</a:t>
            </a:r>
            <a:r>
              <a:rPr lang="pl-PL" altLang="pl-PL" sz="1800" dirty="0"/>
              <a:t> system to the </a:t>
            </a:r>
            <a:r>
              <a:rPr lang="pl-PL" altLang="pl-PL" sz="1800" dirty="0" err="1"/>
              <a:t>sound</a:t>
            </a:r>
            <a:r>
              <a:rPr lang="pl-PL" altLang="pl-PL" sz="1800" dirty="0"/>
              <a:t> </a:t>
            </a:r>
            <a:r>
              <a:rPr lang="pl-PL" altLang="pl-PL" sz="1800" dirty="0" err="1"/>
              <a:t>frequency</a:t>
            </a:r>
            <a:r>
              <a:rPr lang="pl-PL" altLang="pl-PL" sz="1800" dirty="0"/>
              <a:t>. T</a:t>
            </a:r>
            <a:r>
              <a:rPr lang="en-US" altLang="pl-PL" sz="1800" dirty="0"/>
              <a:t>he frequency response of individual cochlear nerve fibers depends on a combination of the mechanical properties of the basilar membrane and an active amplification mechanism.</a:t>
            </a:r>
          </a:p>
        </p:txBody>
      </p:sp>
      <p:sp>
        <p:nvSpPr>
          <p:cNvPr id="33795" name="Text Box 6">
            <a:extLst>
              <a:ext uri="{FF2B5EF4-FFF2-40B4-BE49-F238E27FC236}">
                <a16:creationId xmlns:a16="http://schemas.microsoft.com/office/drawing/2014/main" id="{06FCEBBE-92E0-F841-BC1C-E0DC32EFC7E6}"/>
              </a:ext>
            </a:extLst>
          </p:cNvPr>
          <p:cNvSpPr txBox="1">
            <a:spLocks noChangeArrowheads="1"/>
          </p:cNvSpPr>
          <p:nvPr/>
        </p:nvSpPr>
        <p:spPr bwMode="auto">
          <a:xfrm>
            <a:off x="684213" y="5516563"/>
            <a:ext cx="7991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Effect of cochlear amplifier. (c) The peak due to cochlear amplifier.(d) Amplitude of the passive movement of basilar membrane with metabolic block applied of the cochlear amplifier.</a:t>
            </a:r>
            <a:endParaRPr lang="en-GB" altLang="pl-PL" sz="1600"/>
          </a:p>
        </p:txBody>
      </p:sp>
      <p:sp>
        <p:nvSpPr>
          <p:cNvPr id="33796" name="TextBox 1">
            <a:extLst>
              <a:ext uri="{FF2B5EF4-FFF2-40B4-BE49-F238E27FC236}">
                <a16:creationId xmlns:a16="http://schemas.microsoft.com/office/drawing/2014/main" id="{8DB7A43D-5BAA-2C4A-8AF3-9BA4CF96383F}"/>
              </a:ext>
            </a:extLst>
          </p:cNvPr>
          <p:cNvSpPr txBox="1">
            <a:spLocks noChangeArrowheads="1"/>
          </p:cNvSpPr>
          <p:nvPr/>
        </p:nvSpPr>
        <p:spPr bwMode="auto">
          <a:xfrm>
            <a:off x="2627313" y="333375"/>
            <a:ext cx="4378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800"/>
              <a:t>Evidence for active amplification mechanism</a:t>
            </a:r>
            <a:endParaRPr lang="en-US" altLang="pl-PL" sz="1800"/>
          </a:p>
        </p:txBody>
      </p:sp>
      <p:pic>
        <p:nvPicPr>
          <p:cNvPr id="33797" name="Picture 2" descr="aplifier.jpg">
            <a:extLst>
              <a:ext uri="{FF2B5EF4-FFF2-40B4-BE49-F238E27FC236}">
                <a16:creationId xmlns:a16="http://schemas.microsoft.com/office/drawing/2014/main" id="{36345F3B-8FF7-AF47-8064-6AEEA1274AAD}"/>
              </a:ext>
            </a:extLst>
          </p:cNvPr>
          <p:cNvPicPr>
            <a:picLocks noChangeAspect="1"/>
          </p:cNvPicPr>
          <p:nvPr/>
        </p:nvPicPr>
        <p:blipFill>
          <a:blip r:embed="rId2">
            <a:extLst>
              <a:ext uri="{28A0092B-C50C-407E-A947-70E740481C1C}">
                <a14:useLocalDpi xmlns:a14="http://schemas.microsoft.com/office/drawing/2010/main" val="0"/>
              </a:ext>
            </a:extLst>
          </a:blip>
          <a:srcRect b="48740"/>
          <a:stretch>
            <a:fillRect/>
          </a:stretch>
        </p:blipFill>
        <p:spPr bwMode="auto">
          <a:xfrm>
            <a:off x="611188" y="3284538"/>
            <a:ext cx="413385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descr="aplifier.jpg">
            <a:extLst>
              <a:ext uri="{FF2B5EF4-FFF2-40B4-BE49-F238E27FC236}">
                <a16:creationId xmlns:a16="http://schemas.microsoft.com/office/drawing/2014/main" id="{56749F2D-9A59-3343-B623-ED01931A5FC5}"/>
              </a:ext>
            </a:extLst>
          </p:cNvPr>
          <p:cNvPicPr>
            <a:picLocks noChangeAspect="1"/>
          </p:cNvPicPr>
          <p:nvPr/>
        </p:nvPicPr>
        <p:blipFill>
          <a:blip r:embed="rId2">
            <a:extLst>
              <a:ext uri="{28A0092B-C50C-407E-A947-70E740481C1C}">
                <a14:useLocalDpi xmlns:a14="http://schemas.microsoft.com/office/drawing/2010/main" val="0"/>
              </a:ext>
            </a:extLst>
          </a:blip>
          <a:srcRect t="50281"/>
          <a:stretch>
            <a:fillRect/>
          </a:stretch>
        </p:blipFill>
        <p:spPr bwMode="auto">
          <a:xfrm>
            <a:off x="4716463" y="3213100"/>
            <a:ext cx="413226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D621E8C-C82E-8E46-87F8-19A62FC49F7F}"/>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4818" name="Text Box 3">
            <a:extLst>
              <a:ext uri="{FF2B5EF4-FFF2-40B4-BE49-F238E27FC236}">
                <a16:creationId xmlns:a16="http://schemas.microsoft.com/office/drawing/2014/main" id="{82D132E1-6CBF-B242-BDAA-A20E53A08319}"/>
              </a:ext>
            </a:extLst>
          </p:cNvPr>
          <p:cNvSpPr txBox="1">
            <a:spLocks noChangeArrowheads="1"/>
          </p:cNvSpPr>
          <p:nvPr/>
        </p:nvSpPr>
        <p:spPr bwMode="auto">
          <a:xfrm>
            <a:off x="838200" y="228600"/>
            <a:ext cx="754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pl-PL" sz="1600"/>
              <a:t>The Organ of Corti </a:t>
            </a:r>
          </a:p>
        </p:txBody>
      </p:sp>
      <p:sp>
        <p:nvSpPr>
          <p:cNvPr id="34819" name="Text Box 6">
            <a:extLst>
              <a:ext uri="{FF2B5EF4-FFF2-40B4-BE49-F238E27FC236}">
                <a16:creationId xmlns:a16="http://schemas.microsoft.com/office/drawing/2014/main" id="{E9AFE0A5-DF18-DD46-BA42-92E832146412}"/>
              </a:ext>
            </a:extLst>
          </p:cNvPr>
          <p:cNvSpPr txBox="1">
            <a:spLocks noChangeArrowheads="1"/>
          </p:cNvSpPr>
          <p:nvPr/>
        </p:nvSpPr>
        <p:spPr bwMode="auto">
          <a:xfrm>
            <a:off x="179388" y="5876925"/>
            <a:ext cx="882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600"/>
              <a:t>A. Light micrograph of a human organ of Corti. B. Drawing of a cross section of the organ of Corti.</a:t>
            </a:r>
          </a:p>
        </p:txBody>
      </p:sp>
      <p:sp>
        <p:nvSpPr>
          <p:cNvPr id="34820" name="Text Box 7">
            <a:extLst>
              <a:ext uri="{FF2B5EF4-FFF2-40B4-BE49-F238E27FC236}">
                <a16:creationId xmlns:a16="http://schemas.microsoft.com/office/drawing/2014/main" id="{58366B11-EFB2-4645-9AAC-A18E24B01EFA}"/>
              </a:ext>
            </a:extLst>
          </p:cNvPr>
          <p:cNvSpPr txBox="1">
            <a:spLocks noChangeArrowheads="1"/>
          </p:cNvSpPr>
          <p:nvPr/>
        </p:nvSpPr>
        <p:spPr bwMode="auto">
          <a:xfrm>
            <a:off x="395288" y="836613"/>
            <a:ext cx="8497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800"/>
              <a:t>The organ of Corti is the receptor organ of the inner ear, which actively amplifies the travelling wave. It contains the hair cells and a variety of supporting cells.</a:t>
            </a:r>
            <a:endParaRPr lang="en-GB" altLang="pl-PL" sz="1800"/>
          </a:p>
        </p:txBody>
      </p:sp>
      <p:pic>
        <p:nvPicPr>
          <p:cNvPr id="34821" name="Picture 1">
            <a:extLst>
              <a:ext uri="{FF2B5EF4-FFF2-40B4-BE49-F238E27FC236}">
                <a16:creationId xmlns:a16="http://schemas.microsoft.com/office/drawing/2014/main" id="{47EDACA8-7E62-3B4E-AA77-24C9D9D02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1916113"/>
            <a:ext cx="90551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C35611F2-830E-8145-96AA-477CF384F9A8}"/>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5842" name="Text Box 3">
            <a:extLst>
              <a:ext uri="{FF2B5EF4-FFF2-40B4-BE49-F238E27FC236}">
                <a16:creationId xmlns:a16="http://schemas.microsoft.com/office/drawing/2014/main" id="{50AE34D2-23D6-4144-A096-1B2CD5A6C0DA}"/>
              </a:ext>
            </a:extLst>
          </p:cNvPr>
          <p:cNvSpPr txBox="1">
            <a:spLocks noChangeArrowheads="1"/>
          </p:cNvSpPr>
          <p:nvPr/>
        </p:nvSpPr>
        <p:spPr bwMode="auto">
          <a:xfrm>
            <a:off x="838200" y="228600"/>
            <a:ext cx="754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pl-PL" altLang="pl-PL" sz="1600"/>
              <a:t>Two types of hair cells</a:t>
            </a:r>
            <a:endParaRPr lang="en-US" altLang="pl-PL" sz="1600"/>
          </a:p>
        </p:txBody>
      </p:sp>
      <p:sp>
        <p:nvSpPr>
          <p:cNvPr id="35843" name="Rectangle 5">
            <a:extLst>
              <a:ext uri="{FF2B5EF4-FFF2-40B4-BE49-F238E27FC236}">
                <a16:creationId xmlns:a16="http://schemas.microsoft.com/office/drawing/2014/main" id="{291BE9A5-E892-A44E-A31E-11C8FECC13F6}"/>
              </a:ext>
            </a:extLst>
          </p:cNvPr>
          <p:cNvSpPr>
            <a:spLocks noChangeArrowheads="1"/>
          </p:cNvSpPr>
          <p:nvPr/>
        </p:nvSpPr>
        <p:spPr bwMode="auto">
          <a:xfrm>
            <a:off x="5795963" y="4581525"/>
            <a:ext cx="29527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Scanning electron micrographs of the organ of Corti after removal of the tectorial membrane. Inner hair cells are arranged in the single row. Outer hair cells are arranged in the three rows and the stereocilia of each cell are arranged in a V configuration.</a:t>
            </a:r>
          </a:p>
        </p:txBody>
      </p:sp>
      <p:pic>
        <p:nvPicPr>
          <p:cNvPr id="35844" name="Picture 1">
            <a:extLst>
              <a:ext uri="{FF2B5EF4-FFF2-40B4-BE49-F238E27FC236}">
                <a16:creationId xmlns:a16="http://schemas.microsoft.com/office/drawing/2014/main" id="{1EB59AD3-0022-544D-B979-FD98467BA9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836613"/>
            <a:ext cx="4441825"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E8A89D25-EC02-5649-9626-8EA6738030CB}"/>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pl-PL" altLang="pl-PL"/>
          </a:p>
        </p:txBody>
      </p:sp>
      <p:sp>
        <p:nvSpPr>
          <p:cNvPr id="37890" name="Text Box 3">
            <a:extLst>
              <a:ext uri="{FF2B5EF4-FFF2-40B4-BE49-F238E27FC236}">
                <a16:creationId xmlns:a16="http://schemas.microsoft.com/office/drawing/2014/main" id="{3926506B-D3BC-CB40-883F-21DFBD856E5D}"/>
              </a:ext>
            </a:extLst>
          </p:cNvPr>
          <p:cNvSpPr txBox="1">
            <a:spLocks noChangeArrowheads="1"/>
          </p:cNvSpPr>
          <p:nvPr/>
        </p:nvSpPr>
        <p:spPr bwMode="auto">
          <a:xfrm>
            <a:off x="838200" y="228600"/>
            <a:ext cx="754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pl-PL" altLang="pl-PL" sz="1600"/>
              <a:t>Hair cells respond to displacement of the stereocilia</a:t>
            </a:r>
            <a:endParaRPr lang="en-US" altLang="pl-PL" sz="1600"/>
          </a:p>
        </p:txBody>
      </p:sp>
      <p:sp>
        <p:nvSpPr>
          <p:cNvPr id="37891" name="Rectangle 5">
            <a:extLst>
              <a:ext uri="{FF2B5EF4-FFF2-40B4-BE49-F238E27FC236}">
                <a16:creationId xmlns:a16="http://schemas.microsoft.com/office/drawing/2014/main" id="{B4B81C02-DB10-3B47-B785-15375B5F9661}"/>
              </a:ext>
            </a:extLst>
          </p:cNvPr>
          <p:cNvSpPr>
            <a:spLocks noChangeArrowheads="1"/>
          </p:cNvSpPr>
          <p:nvPr/>
        </p:nvSpPr>
        <p:spPr bwMode="auto">
          <a:xfrm>
            <a:off x="395288" y="6237288"/>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buFontTx/>
              <a:buAutoNum type="alphaUcPeriod"/>
            </a:pPr>
            <a:r>
              <a:rPr lang="en-US" altLang="pl-PL" sz="1400"/>
              <a:t>A glass micropipette used to wiggle cilia bundle in various directions. B. Electrical response of the cell.</a:t>
            </a:r>
          </a:p>
        </p:txBody>
      </p:sp>
      <p:pic>
        <p:nvPicPr>
          <p:cNvPr id="37892" name="Picture 1">
            <a:extLst>
              <a:ext uri="{FF2B5EF4-FFF2-40B4-BE49-F238E27FC236}">
                <a16:creationId xmlns:a16="http://schemas.microsoft.com/office/drawing/2014/main" id="{0F2C8A6C-788C-CD44-A178-1298052DCA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700213"/>
            <a:ext cx="5446712"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2">
            <a:extLst>
              <a:ext uri="{FF2B5EF4-FFF2-40B4-BE49-F238E27FC236}">
                <a16:creationId xmlns:a16="http://schemas.microsoft.com/office/drawing/2014/main" id="{80E8897C-9A09-164A-A042-6EFA566CACAA}"/>
              </a:ext>
            </a:extLst>
          </p:cNvPr>
          <p:cNvSpPr txBox="1">
            <a:spLocks noChangeArrowheads="1"/>
          </p:cNvSpPr>
          <p:nvPr/>
        </p:nvSpPr>
        <p:spPr bwMode="auto">
          <a:xfrm>
            <a:off x="684213" y="692150"/>
            <a:ext cx="8208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2000"/>
              <a:t>Hair cells are transforming vibrational energy into an electrical signal. Mechanical displacement of the hair bundle produces electrical response. </a:t>
            </a:r>
          </a:p>
        </p:txBody>
      </p:sp>
    </p:spTree>
    <p:extLst>
      <p:ext uri="{BB962C8B-B14F-4D97-AF65-F5344CB8AC3E}">
        <p14:creationId xmlns:p14="http://schemas.microsoft.com/office/powerpoint/2010/main" val="1605452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8F58BB46-8692-0045-AC8E-C440B2698F41}"/>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6866" name="Text Box 3">
            <a:extLst>
              <a:ext uri="{FF2B5EF4-FFF2-40B4-BE49-F238E27FC236}">
                <a16:creationId xmlns:a16="http://schemas.microsoft.com/office/drawing/2014/main" id="{F36860B2-90A8-4D49-8F1C-23F2840BC659}"/>
              </a:ext>
            </a:extLst>
          </p:cNvPr>
          <p:cNvSpPr txBox="1">
            <a:spLocks noChangeArrowheads="1"/>
          </p:cNvSpPr>
          <p:nvPr/>
        </p:nvSpPr>
        <p:spPr bwMode="auto">
          <a:xfrm>
            <a:off x="827088" y="188913"/>
            <a:ext cx="754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pl-PL" sz="1600"/>
              <a:t>Inner hair cells are sensory cells; outer hair cells are amplifiers </a:t>
            </a:r>
          </a:p>
        </p:txBody>
      </p:sp>
      <p:sp>
        <p:nvSpPr>
          <p:cNvPr id="36867" name="TextBox 1">
            <a:extLst>
              <a:ext uri="{FF2B5EF4-FFF2-40B4-BE49-F238E27FC236}">
                <a16:creationId xmlns:a16="http://schemas.microsoft.com/office/drawing/2014/main" id="{31DE4CB7-2FEA-F246-BCA6-C6911B141E56}"/>
              </a:ext>
            </a:extLst>
          </p:cNvPr>
          <p:cNvSpPr txBox="1">
            <a:spLocks noChangeArrowheads="1"/>
          </p:cNvSpPr>
          <p:nvPr/>
        </p:nvSpPr>
        <p:spPr bwMode="auto">
          <a:xfrm>
            <a:off x="287338" y="6165850"/>
            <a:ext cx="88566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Innervation pattern: 20000 nerve fibers connect to the 3500 IHC, while 1000 nerve fibers connect to the 20000 OHC. The IHC are the main sites of auditory transduction. </a:t>
            </a:r>
          </a:p>
        </p:txBody>
      </p:sp>
      <p:pic>
        <p:nvPicPr>
          <p:cNvPr id="36868" name="Picture 2">
            <a:extLst>
              <a:ext uri="{FF2B5EF4-FFF2-40B4-BE49-F238E27FC236}">
                <a16:creationId xmlns:a16="http://schemas.microsoft.com/office/drawing/2014/main" id="{A252E182-6E91-1A47-B8CA-E82B79C5F2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2060575"/>
            <a:ext cx="442595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3">
            <a:extLst>
              <a:ext uri="{FF2B5EF4-FFF2-40B4-BE49-F238E27FC236}">
                <a16:creationId xmlns:a16="http://schemas.microsoft.com/office/drawing/2014/main" id="{71C48F5B-2D7A-5C49-B2D1-1F57E2409A6A}"/>
              </a:ext>
            </a:extLst>
          </p:cNvPr>
          <p:cNvSpPr txBox="1">
            <a:spLocks noChangeArrowheads="1"/>
          </p:cNvSpPr>
          <p:nvPr/>
        </p:nvSpPr>
        <p:spPr bwMode="auto">
          <a:xfrm>
            <a:off x="323850" y="908050"/>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a:t>95 % of the fibers of the auditory nerve arise from the inner hair cells. It suggests that the inner hair cells are actual sensory receptors.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FC26DA16-E93E-9245-A929-DE71AF67644A}"/>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7890" name="Text Box 3">
            <a:extLst>
              <a:ext uri="{FF2B5EF4-FFF2-40B4-BE49-F238E27FC236}">
                <a16:creationId xmlns:a16="http://schemas.microsoft.com/office/drawing/2014/main" id="{C6D8595D-7A8A-0A46-ADD7-1C0C8461EE9F}"/>
              </a:ext>
            </a:extLst>
          </p:cNvPr>
          <p:cNvSpPr txBox="1">
            <a:spLocks noChangeArrowheads="1"/>
          </p:cNvSpPr>
          <p:nvPr/>
        </p:nvSpPr>
        <p:spPr bwMode="auto">
          <a:xfrm>
            <a:off x="838200" y="228600"/>
            <a:ext cx="754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pl-PL" altLang="pl-PL" sz="1600"/>
              <a:t>Outer hair cells</a:t>
            </a:r>
            <a:endParaRPr lang="en-US" altLang="pl-PL" sz="1600"/>
          </a:p>
        </p:txBody>
      </p:sp>
      <p:pic>
        <p:nvPicPr>
          <p:cNvPr id="37891" name="Picture 1">
            <a:extLst>
              <a:ext uri="{FF2B5EF4-FFF2-40B4-BE49-F238E27FC236}">
                <a16:creationId xmlns:a16="http://schemas.microsoft.com/office/drawing/2014/main" id="{ACD46465-35D4-2C46-8DFD-EB92D90CB16E}"/>
              </a:ext>
            </a:extLst>
          </p:cNvPr>
          <p:cNvPicPr>
            <a:picLocks noChangeAspect="1"/>
          </p:cNvPicPr>
          <p:nvPr/>
        </p:nvPicPr>
        <p:blipFill>
          <a:blip r:embed="rId2">
            <a:extLst>
              <a:ext uri="{28A0092B-C50C-407E-A947-70E740481C1C}">
                <a14:useLocalDpi xmlns:a14="http://schemas.microsoft.com/office/drawing/2010/main" val="0"/>
              </a:ext>
            </a:extLst>
          </a:blip>
          <a:srcRect r="62956"/>
          <a:stretch>
            <a:fillRect/>
          </a:stretch>
        </p:blipFill>
        <p:spPr bwMode="auto">
          <a:xfrm>
            <a:off x="3276600" y="2420938"/>
            <a:ext cx="266541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2">
            <a:extLst>
              <a:ext uri="{FF2B5EF4-FFF2-40B4-BE49-F238E27FC236}">
                <a16:creationId xmlns:a16="http://schemas.microsoft.com/office/drawing/2014/main" id="{1711E4AD-D4B4-EA4C-A07A-F6EE5889463F}"/>
              </a:ext>
            </a:extLst>
          </p:cNvPr>
          <p:cNvSpPr>
            <a:spLocks noChangeArrowheads="1"/>
          </p:cNvSpPr>
          <p:nvPr/>
        </p:nvSpPr>
        <p:spPr bwMode="auto">
          <a:xfrm>
            <a:off x="468313" y="765175"/>
            <a:ext cx="8280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2000"/>
              <a:t>Outer hair cell may</a:t>
            </a:r>
            <a:r>
              <a:rPr lang="en-US" altLang="pl-PL" sz="2000"/>
              <a:t> change its length in response to stimulus. The </a:t>
            </a:r>
            <a:r>
              <a:rPr lang="en-US" altLang="en-US" sz="2000"/>
              <a:t>‘</a:t>
            </a:r>
            <a:r>
              <a:rPr lang="en-US" altLang="pl-PL" sz="2000"/>
              <a:t>motor</a:t>
            </a:r>
            <a:r>
              <a:rPr lang="en-US" altLang="en-US" sz="2000"/>
              <a:t>’</a:t>
            </a:r>
            <a:r>
              <a:rPr lang="en-US" altLang="pl-PL" sz="2000"/>
              <a:t> is a transmembrane protein that mechanically contracts and elongates the cell. The molecule, discovered in 2000 is called </a:t>
            </a:r>
            <a:r>
              <a:rPr lang="en-US" altLang="en-US" sz="2000"/>
              <a:t>‘</a:t>
            </a:r>
            <a:r>
              <a:rPr lang="en-US" altLang="ja-JP" sz="2000"/>
              <a:t>prestin</a:t>
            </a:r>
            <a:r>
              <a:rPr lang="en-US" altLang="en-US" sz="2000"/>
              <a:t>’</a:t>
            </a:r>
            <a:r>
              <a:rPr lang="en-US" altLang="ja-JP" sz="2000"/>
              <a:t>.</a:t>
            </a:r>
            <a:endParaRPr lang="pl-PL" altLang="pl-PL"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81F4AC8-7387-9840-AD44-4C0DC6876D3F}"/>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8914" name="Text Box 3">
            <a:extLst>
              <a:ext uri="{FF2B5EF4-FFF2-40B4-BE49-F238E27FC236}">
                <a16:creationId xmlns:a16="http://schemas.microsoft.com/office/drawing/2014/main" id="{8437805C-DA94-A049-A9F8-EEA2D06921C2}"/>
              </a:ext>
            </a:extLst>
          </p:cNvPr>
          <p:cNvSpPr txBox="1">
            <a:spLocks noChangeArrowheads="1"/>
          </p:cNvSpPr>
          <p:nvPr/>
        </p:nvSpPr>
        <p:spPr bwMode="auto">
          <a:xfrm>
            <a:off x="762000" y="609600"/>
            <a:ext cx="7543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FontTx/>
              <a:buNone/>
            </a:pPr>
            <a:r>
              <a:rPr lang="en-US" altLang="pl-PL" sz="1600"/>
              <a:t>Rock Around the Clock Hair Cell</a:t>
            </a:r>
          </a:p>
        </p:txBody>
      </p:sp>
      <p:sp>
        <p:nvSpPr>
          <p:cNvPr id="38916" name="Rectangle 6">
            <a:extLst>
              <a:ext uri="{FF2B5EF4-FFF2-40B4-BE49-F238E27FC236}">
                <a16:creationId xmlns:a16="http://schemas.microsoft.com/office/drawing/2014/main" id="{E089F1B2-A8E8-D74C-8C5A-22B7BF313225}"/>
              </a:ext>
            </a:extLst>
          </p:cNvPr>
          <p:cNvSpPr>
            <a:spLocks noChangeArrowheads="1"/>
          </p:cNvSpPr>
          <p:nvPr/>
        </p:nvSpPr>
        <p:spPr bwMode="auto">
          <a:xfrm>
            <a:off x="800100" y="5517232"/>
            <a:ext cx="754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t>An outer hair cell is being stimulated electrically by a patch pipette which enters from the lower left. The cell</a:t>
            </a:r>
            <a:r>
              <a:rPr lang="en-US" altLang="en-US" sz="1600" dirty="0"/>
              <a:t>’</a:t>
            </a:r>
            <a:r>
              <a:rPr lang="en-US" altLang="pl-PL" sz="1600" dirty="0"/>
              <a:t>s potential is changed by by plugging Walkman into the input socket of the electrophysiology amplifier. </a:t>
            </a:r>
          </a:p>
          <a:p>
            <a:pPr eaLnBrk="1" hangingPunct="1">
              <a:spcBef>
                <a:spcPct val="0"/>
              </a:spcBef>
              <a:buFontTx/>
              <a:buNone/>
            </a:pPr>
            <a:r>
              <a:rPr lang="en-US" altLang="pl-PL" sz="1600" dirty="0"/>
              <a:t>(from: http://</a:t>
            </a:r>
            <a:r>
              <a:rPr lang="en-US" altLang="pl-PL" sz="1600" dirty="0" err="1"/>
              <a:t>www.ucl.ac.uk</a:t>
            </a:r>
            <a:r>
              <a:rPr lang="en-US" altLang="pl-PL" sz="1600" dirty="0"/>
              <a:t>/ear/research/</a:t>
            </a:r>
            <a:r>
              <a:rPr lang="en-US" altLang="pl-PL" sz="1600" dirty="0" err="1"/>
              <a:t>ashmorelab</a:t>
            </a:r>
            <a:r>
              <a:rPr lang="en-US" altLang="pl-PL" sz="1600" dirty="0"/>
              <a:t>)</a:t>
            </a:r>
          </a:p>
        </p:txBody>
      </p:sp>
      <p:pic>
        <p:nvPicPr>
          <p:cNvPr id="2" name="ohc2-s.mpg">
            <a:hlinkClick r:id="" action="ppaction://media"/>
            <a:extLst>
              <a:ext uri="{FF2B5EF4-FFF2-40B4-BE49-F238E27FC236}">
                <a16:creationId xmlns:a16="http://schemas.microsoft.com/office/drawing/2014/main" id="{C2462F3C-3054-5C4A-80C0-3C1DE6216D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36800" y="1283369"/>
            <a:ext cx="4470400" cy="3657600"/>
          </a:xfrm>
          <a:prstGeom prst="rect">
            <a:avLst/>
          </a:prstGeom>
        </p:spPr>
      </p:pic>
    </p:spTree>
    <p:extLst>
      <p:ext uri="{BB962C8B-B14F-4D97-AF65-F5344CB8AC3E}">
        <p14:creationId xmlns:p14="http://schemas.microsoft.com/office/powerpoint/2010/main" val="390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9A6B63D6-6390-894B-B696-0A700343362F}"/>
              </a:ext>
            </a:extLst>
          </p:cNvPr>
          <p:cNvSpPr>
            <a:spLocks noChangeArrowheads="1"/>
          </p:cNvSpPr>
          <p:nvPr/>
        </p:nvSpPr>
        <p:spPr bwMode="auto">
          <a:xfrm>
            <a:off x="301942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39938" name="Text Box 3">
            <a:extLst>
              <a:ext uri="{FF2B5EF4-FFF2-40B4-BE49-F238E27FC236}">
                <a16:creationId xmlns:a16="http://schemas.microsoft.com/office/drawing/2014/main" id="{E442DC33-DC87-964B-8AEB-C537A67AFF01}"/>
              </a:ext>
            </a:extLst>
          </p:cNvPr>
          <p:cNvSpPr txBox="1">
            <a:spLocks noChangeArrowheads="1"/>
          </p:cNvSpPr>
          <p:nvPr/>
        </p:nvSpPr>
        <p:spPr bwMode="auto">
          <a:xfrm>
            <a:off x="838200" y="228600"/>
            <a:ext cx="754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pl-PL" altLang="pl-PL" sz="1600"/>
              <a:t>The cochlear amplifier</a:t>
            </a:r>
            <a:endParaRPr lang="en-US" altLang="pl-PL" sz="1600"/>
          </a:p>
        </p:txBody>
      </p:sp>
      <p:pic>
        <p:nvPicPr>
          <p:cNvPr id="39939" name="Picture 4" descr="anigen">
            <a:extLst>
              <a:ext uri="{FF2B5EF4-FFF2-40B4-BE49-F238E27FC236}">
                <a16:creationId xmlns:a16="http://schemas.microsoft.com/office/drawing/2014/main" id="{F5C5835F-4AFA-ED49-9E83-E2350AC5336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324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 Box 5">
            <a:extLst>
              <a:ext uri="{FF2B5EF4-FFF2-40B4-BE49-F238E27FC236}">
                <a16:creationId xmlns:a16="http://schemas.microsoft.com/office/drawing/2014/main" id="{8EAFB5F9-23BA-E648-A29E-F9F7EA734EBF}"/>
              </a:ext>
            </a:extLst>
          </p:cNvPr>
          <p:cNvSpPr txBox="1">
            <a:spLocks noChangeArrowheads="1"/>
          </p:cNvSpPr>
          <p:nvPr/>
        </p:nvSpPr>
        <p:spPr bwMode="auto">
          <a:xfrm>
            <a:off x="914400" y="5791200"/>
            <a:ext cx="716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Shape changes of the outer hair cells due to rapidly oscillating membranne potential contribute to movement of the tectorial and basilar membranes. Inner hair cells are stimulated by the relative movements between these membranes. It is presumed that this mechanism contributes to the active tunning of hair cells responses.</a:t>
            </a:r>
            <a:endParaRPr lang="en-US" altLang="pl-PL"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C463D1F4-51BE-7A40-A84B-871F748C44A6}"/>
              </a:ext>
            </a:extLst>
          </p:cNvPr>
          <p:cNvSpPr>
            <a:spLocks noGrp="1" noChangeArrowheads="1"/>
          </p:cNvSpPr>
          <p:nvPr>
            <p:ph type="title"/>
          </p:nvPr>
        </p:nvSpPr>
        <p:spPr>
          <a:xfrm>
            <a:off x="685800" y="304800"/>
            <a:ext cx="7772400" cy="457200"/>
          </a:xfrm>
        </p:spPr>
        <p:txBody>
          <a:bodyPr/>
          <a:lstStyle/>
          <a:p>
            <a:pPr eaLnBrk="1" hangingPunct="1"/>
            <a:r>
              <a:rPr lang="en-US" altLang="pl-PL" sz="1800">
                <a:ea typeface="ＭＳ Ｐゴシック" panose="020B0600070205080204" pitchFamily="34" charset="-128"/>
              </a:rPr>
              <a:t>Otoacoustic emission</a:t>
            </a:r>
          </a:p>
        </p:txBody>
      </p:sp>
      <p:sp>
        <p:nvSpPr>
          <p:cNvPr id="40962" name="Text Box 3">
            <a:extLst>
              <a:ext uri="{FF2B5EF4-FFF2-40B4-BE49-F238E27FC236}">
                <a16:creationId xmlns:a16="http://schemas.microsoft.com/office/drawing/2014/main" id="{CBB9DB9D-BED1-AA4B-9FBA-D33972363C80}"/>
              </a:ext>
            </a:extLst>
          </p:cNvPr>
          <p:cNvSpPr txBox="1">
            <a:spLocks noChangeArrowheads="1"/>
          </p:cNvSpPr>
          <p:nvPr/>
        </p:nvSpPr>
        <p:spPr bwMode="auto">
          <a:xfrm>
            <a:off x="5867400" y="14478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endParaRPr lang="pl-PL" altLang="pl-PL" sz="2400">
              <a:latin typeface="Gulim" panose="020B0600000101010101" pitchFamily="34" charset="-127"/>
            </a:endParaRPr>
          </a:p>
        </p:txBody>
      </p:sp>
      <p:pic>
        <p:nvPicPr>
          <p:cNvPr id="40963" name="Picture 7" descr="C:\Users\Piotr\Students\Bioelektrycznosc\OAE.gif">
            <a:extLst>
              <a:ext uri="{FF2B5EF4-FFF2-40B4-BE49-F238E27FC236}">
                <a16:creationId xmlns:a16="http://schemas.microsoft.com/office/drawing/2014/main" id="{B9522573-8428-7A4D-9444-27629951AB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2852738"/>
            <a:ext cx="43434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1">
            <a:extLst>
              <a:ext uri="{FF2B5EF4-FFF2-40B4-BE49-F238E27FC236}">
                <a16:creationId xmlns:a16="http://schemas.microsoft.com/office/drawing/2014/main" id="{E1798292-F565-2442-96EA-BA2954049A82}"/>
              </a:ext>
            </a:extLst>
          </p:cNvPr>
          <p:cNvSpPr txBox="1">
            <a:spLocks noChangeArrowheads="1"/>
          </p:cNvSpPr>
          <p:nvPr/>
        </p:nvSpPr>
        <p:spPr bwMode="auto">
          <a:xfrm>
            <a:off x="395288" y="981075"/>
            <a:ext cx="842486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800" dirty="0"/>
              <a:t>An otoacoustic emission (OAE) is a sound which is generated from within the inner ear. There are two types of otoacoustic emissions: spontaneous otoacoustic emissions, which can occur without external stimulation, and evoked otoacoustic emissions, which require an evoking stimulus. Most probably, otoacoustic emissions are produced  by the cochlear outer hair cells as they expand and contract. Otoacoustic emissions are the basis of a simple, non-invasive, test for hearing defects in newborn babies.</a:t>
            </a:r>
          </a:p>
        </p:txBody>
      </p:sp>
      <p:pic>
        <p:nvPicPr>
          <p:cNvPr id="40965" name="Picture 3">
            <a:extLst>
              <a:ext uri="{FF2B5EF4-FFF2-40B4-BE49-F238E27FC236}">
                <a16:creationId xmlns:a16="http://schemas.microsoft.com/office/drawing/2014/main" id="{956AF883-9DE1-9241-8942-17A955C868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141663"/>
            <a:ext cx="3352800"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4">
            <a:extLst>
              <a:ext uri="{FF2B5EF4-FFF2-40B4-BE49-F238E27FC236}">
                <a16:creationId xmlns:a16="http://schemas.microsoft.com/office/drawing/2014/main" id="{7F56DC15-3B67-C14E-B819-53CFF93F366D}"/>
              </a:ext>
            </a:extLst>
          </p:cNvPr>
          <p:cNvSpPr txBox="1">
            <a:spLocks noChangeArrowheads="1"/>
          </p:cNvSpPr>
          <p:nvPr/>
        </p:nvSpPr>
        <p:spPr bwMode="auto">
          <a:xfrm>
            <a:off x="468313" y="5445125"/>
            <a:ext cx="3311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An example of multifrequency spontaneous otoacoustic emissions recorded from a 48-year-old woman with normal hearing. The black spikes represent the response above the noise floor. </a:t>
            </a:r>
          </a:p>
        </p:txBody>
      </p:sp>
      <p:sp>
        <p:nvSpPr>
          <p:cNvPr id="40967" name="TextBox 11">
            <a:extLst>
              <a:ext uri="{FF2B5EF4-FFF2-40B4-BE49-F238E27FC236}">
                <a16:creationId xmlns:a16="http://schemas.microsoft.com/office/drawing/2014/main" id="{7111A7CE-779C-1A49-89BB-6E0119B98E4E}"/>
              </a:ext>
            </a:extLst>
          </p:cNvPr>
          <p:cNvSpPr txBox="1">
            <a:spLocks noChangeArrowheads="1"/>
          </p:cNvSpPr>
          <p:nvPr/>
        </p:nvSpPr>
        <p:spPr bwMode="auto">
          <a:xfrm>
            <a:off x="4716463" y="5589588"/>
            <a:ext cx="4103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An example of evoked otoacoustic emissions and their spectra. Evoked otoacoustical emissions are evidence for a cochlear amplifier.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139FF6DF-1ADD-6B44-A075-2471BEA54EBC}"/>
              </a:ext>
            </a:extLst>
          </p:cNvPr>
          <p:cNvSpPr>
            <a:spLocks noGrp="1" noChangeArrowheads="1"/>
          </p:cNvSpPr>
          <p:nvPr>
            <p:ph type="title"/>
          </p:nvPr>
        </p:nvSpPr>
        <p:spPr>
          <a:xfrm>
            <a:off x="685800" y="152400"/>
            <a:ext cx="7696200" cy="457200"/>
          </a:xfrm>
        </p:spPr>
        <p:txBody>
          <a:bodyPr/>
          <a:lstStyle/>
          <a:p>
            <a:pPr eaLnBrk="1" hangingPunct="1"/>
            <a:r>
              <a:rPr lang="pl-PL" altLang="pl-PL" sz="1800">
                <a:ea typeface="ＭＳ Ｐゴシック" panose="020B0600070205080204" pitchFamily="34" charset="-128"/>
              </a:rPr>
              <a:t>Middle ear</a:t>
            </a:r>
          </a:p>
        </p:txBody>
      </p:sp>
      <p:sp>
        <p:nvSpPr>
          <p:cNvPr id="15362" name="Rectangle 3">
            <a:extLst>
              <a:ext uri="{FF2B5EF4-FFF2-40B4-BE49-F238E27FC236}">
                <a16:creationId xmlns:a16="http://schemas.microsoft.com/office/drawing/2014/main" id="{306950A4-2A5F-4649-BE4C-1170D7E09E10}"/>
              </a:ext>
            </a:extLst>
          </p:cNvPr>
          <p:cNvSpPr>
            <a:spLocks noChangeArrowheads="1"/>
          </p:cNvSpPr>
          <p:nvPr/>
        </p:nvSpPr>
        <p:spPr bwMode="auto">
          <a:xfrm>
            <a:off x="6553200" y="990600"/>
            <a:ext cx="152400" cy="480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pic>
        <p:nvPicPr>
          <p:cNvPr id="15363" name="Picture 26" descr="npo0000e1">
            <a:extLst>
              <a:ext uri="{FF2B5EF4-FFF2-40B4-BE49-F238E27FC236}">
                <a16:creationId xmlns:a16="http://schemas.microsoft.com/office/drawing/2014/main" id="{EDFA8307-57C1-064F-AAC2-746E98470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196975"/>
            <a:ext cx="6211887"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5">
            <a:extLst>
              <a:ext uri="{FF2B5EF4-FFF2-40B4-BE49-F238E27FC236}">
                <a16:creationId xmlns:a16="http://schemas.microsoft.com/office/drawing/2014/main" id="{54C88F33-065B-9445-A49A-13F3AD2D9B5E}"/>
              </a:ext>
            </a:extLst>
          </p:cNvPr>
          <p:cNvSpPr txBox="1">
            <a:spLocks noChangeArrowheads="1"/>
          </p:cNvSpPr>
          <p:nvPr/>
        </p:nvSpPr>
        <p:spPr bwMode="auto">
          <a:xfrm>
            <a:off x="1066800" y="5562600"/>
            <a:ext cx="7162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400" dirty="0"/>
              <a:t>Middle ear transmits mechanical energy to the ear's receptive organ. The three tiny </a:t>
            </a:r>
            <a:r>
              <a:rPr lang="en-US" altLang="pl-PL" sz="1400" dirty="0" err="1"/>
              <a:t>ossicles</a:t>
            </a:r>
            <a:r>
              <a:rPr lang="en-US" altLang="pl-PL" sz="1400" dirty="0"/>
              <a:t>, or bones: the malleus, or hammer; the incus, or anvil; and the stapes, or stirrup pass the motions of the tympanic membrane (eardrum) to the oval window – the bony covering of the cochlea.</a:t>
            </a:r>
            <a:endParaRPr lang="pl-PL" altLang="pl-PL" sz="1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3D6E4CF9-6F63-E74A-878A-F1A643E58510}"/>
              </a:ext>
            </a:extLst>
          </p:cNvPr>
          <p:cNvSpPr>
            <a:spLocks noGrp="1" noChangeArrowheads="1"/>
          </p:cNvSpPr>
          <p:nvPr>
            <p:ph type="title"/>
          </p:nvPr>
        </p:nvSpPr>
        <p:spPr>
          <a:xfrm>
            <a:off x="685800" y="304800"/>
            <a:ext cx="7772400" cy="457200"/>
          </a:xfrm>
        </p:spPr>
        <p:txBody>
          <a:bodyPr/>
          <a:lstStyle/>
          <a:p>
            <a:pPr eaLnBrk="1" hangingPunct="1"/>
            <a:r>
              <a:rPr lang="pl-PL" altLang="pl-PL" sz="1800">
                <a:ea typeface="ＭＳ Ｐゴシック" panose="020B0600070205080204" pitchFamily="34" charset="-128"/>
              </a:rPr>
              <a:t>Mechanism of frequency tunning 2 – dependence on the location</a:t>
            </a:r>
            <a:endParaRPr lang="en-US" altLang="pl-PL" sz="1800">
              <a:ea typeface="ＭＳ Ｐゴシック" panose="020B0600070205080204" pitchFamily="34" charset="-128"/>
            </a:endParaRPr>
          </a:p>
        </p:txBody>
      </p:sp>
      <p:pic>
        <p:nvPicPr>
          <p:cNvPr id="41986" name="Picture 3" descr="C:\Users\Piotr\Students\Bioelektrycznosc\IHC_OHC_Properties.gif">
            <a:extLst>
              <a:ext uri="{FF2B5EF4-FFF2-40B4-BE49-F238E27FC236}">
                <a16:creationId xmlns:a16="http://schemas.microsoft.com/office/drawing/2014/main" id="{3FBF6B91-558C-6D4C-BD0E-4349A3EA46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42988"/>
            <a:ext cx="5102225" cy="581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4">
            <a:extLst>
              <a:ext uri="{FF2B5EF4-FFF2-40B4-BE49-F238E27FC236}">
                <a16:creationId xmlns:a16="http://schemas.microsoft.com/office/drawing/2014/main" id="{40ED616F-D81F-D144-A566-A244147C836E}"/>
              </a:ext>
            </a:extLst>
          </p:cNvPr>
          <p:cNvSpPr txBox="1">
            <a:spLocks noChangeArrowheads="1"/>
          </p:cNvSpPr>
          <p:nvPr/>
        </p:nvSpPr>
        <p:spPr bwMode="auto">
          <a:xfrm>
            <a:off x="6011863" y="5373688"/>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Many properties of IHC and OHC vary with the position along the cochlea. These differences are likely to be correlated with the differing frequencies that are processed along the cochlea, but the significance of these changes is still not understood. </a:t>
            </a:r>
            <a:endParaRPr lang="en-US" altLang="pl-PL"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D76FEA8-650E-0B4E-911E-DA84E5091F18}"/>
              </a:ext>
            </a:extLst>
          </p:cNvPr>
          <p:cNvSpPr>
            <a:spLocks noGrp="1" noChangeArrowheads="1"/>
          </p:cNvSpPr>
          <p:nvPr>
            <p:ph type="title"/>
          </p:nvPr>
        </p:nvSpPr>
        <p:spPr>
          <a:xfrm>
            <a:off x="685800" y="304800"/>
            <a:ext cx="7772400" cy="457200"/>
          </a:xfrm>
        </p:spPr>
        <p:txBody>
          <a:bodyPr/>
          <a:lstStyle/>
          <a:p>
            <a:pPr eaLnBrk="1" hangingPunct="1"/>
            <a:r>
              <a:rPr lang="pl-PL" altLang="pl-PL" sz="1800">
                <a:ea typeface="ＭＳ Ｐゴシック" panose="020B0600070205080204" pitchFamily="34" charset="-128"/>
              </a:rPr>
              <a:t>Efferent fibers</a:t>
            </a:r>
            <a:endParaRPr lang="en-US" altLang="pl-PL" sz="1800">
              <a:ea typeface="ＭＳ Ｐゴシック" panose="020B0600070205080204" pitchFamily="34" charset="-128"/>
            </a:endParaRPr>
          </a:p>
        </p:txBody>
      </p:sp>
      <p:pic>
        <p:nvPicPr>
          <p:cNvPr id="43010" name="Picture 3" descr="C:\Users\Piotr\Students\Bioelektrycznosc\hear_control.gif">
            <a:extLst>
              <a:ext uri="{FF2B5EF4-FFF2-40B4-BE49-F238E27FC236}">
                <a16:creationId xmlns:a16="http://schemas.microsoft.com/office/drawing/2014/main" id="{7EA997CF-79F7-EF43-B447-0F107D8FD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3197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4">
            <a:extLst>
              <a:ext uri="{FF2B5EF4-FFF2-40B4-BE49-F238E27FC236}">
                <a16:creationId xmlns:a16="http://schemas.microsoft.com/office/drawing/2014/main" id="{4349AB65-7DCF-CF44-BA01-1672CF6041F6}"/>
              </a:ext>
            </a:extLst>
          </p:cNvPr>
          <p:cNvSpPr txBox="1">
            <a:spLocks noChangeArrowheads="1"/>
          </p:cNvSpPr>
          <p:nvPr/>
        </p:nvSpPr>
        <p:spPr bwMode="auto">
          <a:xfrm>
            <a:off x="4787900" y="4149725"/>
            <a:ext cx="39624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400"/>
              <a:t>In addition to afferent fibers, the auditory nerve also contains efferent fibers, which arises from cells in the brain-stem. Efferent fibers inhibit mainly outer hair cells by hyperpolarizing the hair cells membrane. It reduces the motor output of the outer hair cells and reduces the movement of the tectorial and basilar membranes and the sensory response of the inner hair cells. Its role is assumed to be a protection against overstimulation.</a:t>
            </a:r>
            <a:endParaRPr lang="en-US" altLang="pl-PL"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4CFFDE6C-311D-ED4F-B786-231F148D388B}"/>
              </a:ext>
            </a:extLst>
          </p:cNvPr>
          <p:cNvSpPr>
            <a:spLocks noGrp="1" noChangeArrowheads="1"/>
          </p:cNvSpPr>
          <p:nvPr>
            <p:ph type="title"/>
          </p:nvPr>
        </p:nvSpPr>
        <p:spPr>
          <a:xfrm>
            <a:off x="685800" y="304800"/>
            <a:ext cx="7772400" cy="457200"/>
          </a:xfrm>
        </p:spPr>
        <p:txBody>
          <a:bodyPr/>
          <a:lstStyle/>
          <a:p>
            <a:pPr eaLnBrk="1" hangingPunct="1"/>
            <a:r>
              <a:rPr lang="pl-PL" altLang="pl-PL" sz="1800">
                <a:ea typeface="ＭＳ Ｐゴシック" panose="020B0600070205080204" pitchFamily="34" charset="-128"/>
              </a:rPr>
              <a:t>Tunning curves</a:t>
            </a:r>
            <a:endParaRPr lang="en-US" altLang="pl-PL" sz="1800">
              <a:ea typeface="ＭＳ Ｐゴシック" panose="020B0600070205080204" pitchFamily="34" charset="-128"/>
            </a:endParaRPr>
          </a:p>
        </p:txBody>
      </p:sp>
      <p:sp>
        <p:nvSpPr>
          <p:cNvPr id="44034" name="Text Box 3">
            <a:extLst>
              <a:ext uri="{FF2B5EF4-FFF2-40B4-BE49-F238E27FC236}">
                <a16:creationId xmlns:a16="http://schemas.microsoft.com/office/drawing/2014/main" id="{2139BA2E-0B15-0340-B763-39A1A2746667}"/>
              </a:ext>
            </a:extLst>
          </p:cNvPr>
          <p:cNvSpPr txBox="1">
            <a:spLocks noChangeArrowheads="1"/>
          </p:cNvSpPr>
          <p:nvPr/>
        </p:nvSpPr>
        <p:spPr bwMode="auto">
          <a:xfrm>
            <a:off x="611188" y="5876925"/>
            <a:ext cx="8137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200"/>
              <a:t>Tuning curves for cochlear hair cells. To construct a curve, the experimenter presents sound at each frequency at increasing amplitudes until the cell produces a criterion response, here 1 mV. The curve thus reflects the threshold of the cell for stimulation at a range of frequencies. Each cell is most sensitive to a specific frequency. The threshold rises briskly (sensitivity falls abruptly) as the stimulus frequency is raised or lowered. </a:t>
            </a:r>
          </a:p>
        </p:txBody>
      </p:sp>
      <p:pic>
        <p:nvPicPr>
          <p:cNvPr id="44035" name="Picture 5" descr="C:\Users\Piotr\Students\Bioelektrycznosc\tuning_curve.gif">
            <a:extLst>
              <a:ext uri="{FF2B5EF4-FFF2-40B4-BE49-F238E27FC236}">
                <a16:creationId xmlns:a16="http://schemas.microsoft.com/office/drawing/2014/main" id="{DCB4F0EC-F223-F841-9B68-BB189B524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765175"/>
            <a:ext cx="499745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aud01pc.tif                                                    0000E1D8Wenster                        ABA78158:">
            <a:extLst>
              <a:ext uri="{FF2B5EF4-FFF2-40B4-BE49-F238E27FC236}">
                <a16:creationId xmlns:a16="http://schemas.microsoft.com/office/drawing/2014/main" id="{86A65631-57B5-1A4A-98F3-D1C127DB2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620713"/>
            <a:ext cx="481012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E03C94A6-EF86-3845-B6AB-41EC5FF69457}"/>
              </a:ext>
            </a:extLst>
          </p:cNvPr>
          <p:cNvSpPr txBox="1">
            <a:spLocks noChangeArrowheads="1"/>
          </p:cNvSpPr>
          <p:nvPr/>
        </p:nvSpPr>
        <p:spPr bwMode="auto">
          <a:xfrm>
            <a:off x="1843088" y="2609850"/>
            <a:ext cx="7064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Left</a:t>
            </a:r>
          </a:p>
          <a:p>
            <a:pPr>
              <a:spcBef>
                <a:spcPct val="0"/>
              </a:spcBef>
              <a:buFontTx/>
              <a:buNone/>
            </a:pPr>
            <a:r>
              <a:rPr lang="en-US" altLang="pl-PL" sz="1000" b="1">
                <a:latin typeface="Helvetica" pitchFamily="2" charset="0"/>
              </a:rPr>
              <a:t>Auditory</a:t>
            </a:r>
          </a:p>
          <a:p>
            <a:pPr>
              <a:spcBef>
                <a:spcPct val="0"/>
              </a:spcBef>
              <a:buFontTx/>
              <a:buNone/>
            </a:pPr>
            <a:r>
              <a:rPr lang="en-US" altLang="pl-PL" sz="1000" b="1">
                <a:latin typeface="Helvetica" pitchFamily="2" charset="0"/>
              </a:rPr>
              <a:t>cortex</a:t>
            </a:r>
            <a:endParaRPr lang="en-US" altLang="pl-PL" sz="1000">
              <a:latin typeface="Helvetica" pitchFamily="2" charset="0"/>
            </a:endParaRPr>
          </a:p>
        </p:txBody>
      </p:sp>
      <p:sp>
        <p:nvSpPr>
          <p:cNvPr id="45059" name="Text Box 4">
            <a:extLst>
              <a:ext uri="{FF2B5EF4-FFF2-40B4-BE49-F238E27FC236}">
                <a16:creationId xmlns:a16="http://schemas.microsoft.com/office/drawing/2014/main" id="{5F4FBBFB-2111-2F4A-957A-4CE0E22BB3B8}"/>
              </a:ext>
            </a:extLst>
          </p:cNvPr>
          <p:cNvSpPr txBox="1">
            <a:spLocks noChangeArrowheads="1"/>
          </p:cNvSpPr>
          <p:nvPr/>
        </p:nvSpPr>
        <p:spPr bwMode="auto">
          <a:xfrm>
            <a:off x="6110288" y="2686050"/>
            <a:ext cx="7064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Right</a:t>
            </a:r>
          </a:p>
          <a:p>
            <a:pPr>
              <a:spcBef>
                <a:spcPct val="0"/>
              </a:spcBef>
              <a:buFontTx/>
              <a:buNone/>
            </a:pPr>
            <a:r>
              <a:rPr lang="en-US" altLang="pl-PL" sz="1000" b="1">
                <a:latin typeface="Helvetica" pitchFamily="2" charset="0"/>
              </a:rPr>
              <a:t>Auditory</a:t>
            </a:r>
          </a:p>
          <a:p>
            <a:pPr>
              <a:spcBef>
                <a:spcPct val="0"/>
              </a:spcBef>
              <a:buFontTx/>
              <a:buNone/>
            </a:pPr>
            <a:r>
              <a:rPr lang="en-US" altLang="pl-PL" sz="1000" b="1">
                <a:latin typeface="Helvetica" pitchFamily="2" charset="0"/>
              </a:rPr>
              <a:t>cortex</a:t>
            </a:r>
            <a:endParaRPr lang="en-US" altLang="pl-PL" sz="1000">
              <a:latin typeface="Helvetica" pitchFamily="2" charset="0"/>
            </a:endParaRPr>
          </a:p>
        </p:txBody>
      </p:sp>
      <p:sp>
        <p:nvSpPr>
          <p:cNvPr id="45060" name="Text Box 5">
            <a:extLst>
              <a:ext uri="{FF2B5EF4-FFF2-40B4-BE49-F238E27FC236}">
                <a16:creationId xmlns:a16="http://schemas.microsoft.com/office/drawing/2014/main" id="{0EBBF9DC-9F77-3E4B-869B-369E03C0F775}"/>
              </a:ext>
            </a:extLst>
          </p:cNvPr>
          <p:cNvSpPr txBox="1">
            <a:spLocks noChangeArrowheads="1"/>
          </p:cNvSpPr>
          <p:nvPr/>
        </p:nvSpPr>
        <p:spPr bwMode="auto">
          <a:xfrm>
            <a:off x="2590800" y="3962400"/>
            <a:ext cx="676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Cochlea</a:t>
            </a:r>
            <a:endParaRPr lang="en-US" altLang="pl-PL" sz="1000">
              <a:latin typeface="Helvetica" pitchFamily="2" charset="0"/>
            </a:endParaRPr>
          </a:p>
        </p:txBody>
      </p:sp>
      <p:sp>
        <p:nvSpPr>
          <p:cNvPr id="45061" name="Text Box 6">
            <a:extLst>
              <a:ext uri="{FF2B5EF4-FFF2-40B4-BE49-F238E27FC236}">
                <a16:creationId xmlns:a16="http://schemas.microsoft.com/office/drawing/2014/main" id="{780BB89A-53F8-ED4B-A9BB-11B02809E056}"/>
              </a:ext>
            </a:extLst>
          </p:cNvPr>
          <p:cNvSpPr txBox="1">
            <a:spLocks noChangeArrowheads="1"/>
          </p:cNvSpPr>
          <p:nvPr/>
        </p:nvSpPr>
        <p:spPr bwMode="auto">
          <a:xfrm>
            <a:off x="5638800" y="3886200"/>
            <a:ext cx="1751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Medial geniculate nucleus</a:t>
            </a:r>
            <a:endParaRPr lang="en-US" altLang="pl-PL" sz="1000">
              <a:latin typeface="Helvetica" pitchFamily="2" charset="0"/>
            </a:endParaRPr>
          </a:p>
        </p:txBody>
      </p:sp>
      <p:sp>
        <p:nvSpPr>
          <p:cNvPr id="45062" name="Text Box 7">
            <a:extLst>
              <a:ext uri="{FF2B5EF4-FFF2-40B4-BE49-F238E27FC236}">
                <a16:creationId xmlns:a16="http://schemas.microsoft.com/office/drawing/2014/main" id="{74E2093B-331F-E448-8C10-9D9E74D77AAA}"/>
              </a:ext>
            </a:extLst>
          </p:cNvPr>
          <p:cNvSpPr txBox="1">
            <a:spLocks noChangeArrowheads="1"/>
          </p:cNvSpPr>
          <p:nvPr/>
        </p:nvSpPr>
        <p:spPr bwMode="auto">
          <a:xfrm>
            <a:off x="5219700" y="4437063"/>
            <a:ext cx="12382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Inferior colliculus</a:t>
            </a:r>
            <a:endParaRPr lang="en-US" altLang="pl-PL" sz="1000">
              <a:latin typeface="Helvetica" pitchFamily="2" charset="0"/>
            </a:endParaRPr>
          </a:p>
        </p:txBody>
      </p:sp>
      <p:sp>
        <p:nvSpPr>
          <p:cNvPr id="45063" name="Text Box 8">
            <a:extLst>
              <a:ext uri="{FF2B5EF4-FFF2-40B4-BE49-F238E27FC236}">
                <a16:creationId xmlns:a16="http://schemas.microsoft.com/office/drawing/2014/main" id="{AF1E7F2B-022F-234F-A4EC-38E7E16A072C}"/>
              </a:ext>
            </a:extLst>
          </p:cNvPr>
          <p:cNvSpPr txBox="1">
            <a:spLocks noChangeArrowheads="1"/>
          </p:cNvSpPr>
          <p:nvPr/>
        </p:nvSpPr>
        <p:spPr bwMode="auto">
          <a:xfrm>
            <a:off x="5100638" y="4972050"/>
            <a:ext cx="704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Superior</a:t>
            </a:r>
          </a:p>
          <a:p>
            <a:pPr>
              <a:spcBef>
                <a:spcPct val="0"/>
              </a:spcBef>
              <a:buFontTx/>
              <a:buNone/>
            </a:pPr>
            <a:r>
              <a:rPr lang="en-US" altLang="pl-PL" sz="1000" b="1">
                <a:latin typeface="Helvetica" pitchFamily="2" charset="0"/>
              </a:rPr>
              <a:t>Olivary</a:t>
            </a:r>
          </a:p>
          <a:p>
            <a:pPr>
              <a:spcBef>
                <a:spcPct val="0"/>
              </a:spcBef>
              <a:buFontTx/>
              <a:buNone/>
            </a:pPr>
            <a:r>
              <a:rPr lang="en-US" altLang="pl-PL" sz="1000" b="1">
                <a:latin typeface="Helvetica" pitchFamily="2" charset="0"/>
              </a:rPr>
              <a:t>nucleus</a:t>
            </a:r>
            <a:endParaRPr lang="en-US" altLang="pl-PL" sz="1000">
              <a:latin typeface="Helvetica" pitchFamily="2" charset="0"/>
            </a:endParaRPr>
          </a:p>
        </p:txBody>
      </p:sp>
      <p:sp>
        <p:nvSpPr>
          <p:cNvPr id="45064" name="Text Box 9">
            <a:extLst>
              <a:ext uri="{FF2B5EF4-FFF2-40B4-BE49-F238E27FC236}">
                <a16:creationId xmlns:a16="http://schemas.microsoft.com/office/drawing/2014/main" id="{C8EDAB93-68D9-694E-8A90-3CC23BAF8155}"/>
              </a:ext>
            </a:extLst>
          </p:cNvPr>
          <p:cNvSpPr txBox="1">
            <a:spLocks noChangeArrowheads="1"/>
          </p:cNvSpPr>
          <p:nvPr/>
        </p:nvSpPr>
        <p:spPr bwMode="auto">
          <a:xfrm>
            <a:off x="3521075" y="5140325"/>
            <a:ext cx="77311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Ipsilateral</a:t>
            </a:r>
          </a:p>
          <a:p>
            <a:pPr>
              <a:spcBef>
                <a:spcPct val="0"/>
              </a:spcBef>
              <a:buFontTx/>
              <a:buNone/>
            </a:pPr>
            <a:r>
              <a:rPr lang="en-US" altLang="pl-PL" sz="1000" b="1">
                <a:latin typeface="Helvetica" pitchFamily="2" charset="0"/>
              </a:rPr>
              <a:t>Cochlear</a:t>
            </a:r>
          </a:p>
          <a:p>
            <a:pPr>
              <a:spcBef>
                <a:spcPct val="0"/>
              </a:spcBef>
              <a:buFontTx/>
              <a:buNone/>
            </a:pPr>
            <a:r>
              <a:rPr lang="en-US" altLang="pl-PL" sz="1000" b="1">
                <a:latin typeface="Helvetica" pitchFamily="2" charset="0"/>
              </a:rPr>
              <a:t>nucleus</a:t>
            </a:r>
            <a:endParaRPr lang="en-US" altLang="pl-PL" sz="1000">
              <a:latin typeface="Helvetica" pitchFamily="2" charset="0"/>
            </a:endParaRPr>
          </a:p>
        </p:txBody>
      </p:sp>
      <p:sp>
        <p:nvSpPr>
          <p:cNvPr id="45065" name="Text Box 10">
            <a:extLst>
              <a:ext uri="{FF2B5EF4-FFF2-40B4-BE49-F238E27FC236}">
                <a16:creationId xmlns:a16="http://schemas.microsoft.com/office/drawing/2014/main" id="{F90A73C5-765F-D74A-B723-E262899B065A}"/>
              </a:ext>
            </a:extLst>
          </p:cNvPr>
          <p:cNvSpPr txBox="1">
            <a:spLocks noChangeArrowheads="1"/>
          </p:cNvSpPr>
          <p:nvPr/>
        </p:nvSpPr>
        <p:spPr bwMode="auto">
          <a:xfrm>
            <a:off x="2398713" y="4881563"/>
            <a:ext cx="830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1000" b="1">
                <a:latin typeface="Helvetica" pitchFamily="2" charset="0"/>
              </a:rPr>
              <a:t>Auditory</a:t>
            </a:r>
          </a:p>
          <a:p>
            <a:pPr>
              <a:spcBef>
                <a:spcPct val="0"/>
              </a:spcBef>
              <a:buFontTx/>
              <a:buNone/>
            </a:pPr>
            <a:r>
              <a:rPr lang="en-US" altLang="pl-PL" sz="1000" b="1">
                <a:latin typeface="Helvetica" pitchFamily="2" charset="0"/>
              </a:rPr>
              <a:t>nerve fiber</a:t>
            </a:r>
            <a:endParaRPr lang="en-US" altLang="pl-PL" sz="1000">
              <a:latin typeface="Helvetica" pitchFamily="2" charset="0"/>
            </a:endParaRPr>
          </a:p>
        </p:txBody>
      </p:sp>
      <p:sp>
        <p:nvSpPr>
          <p:cNvPr id="45066" name="Line 11">
            <a:extLst>
              <a:ext uri="{FF2B5EF4-FFF2-40B4-BE49-F238E27FC236}">
                <a16:creationId xmlns:a16="http://schemas.microsoft.com/office/drawing/2014/main" id="{9A76412D-DE8B-F14B-B286-8C3D154C47A5}"/>
              </a:ext>
            </a:extLst>
          </p:cNvPr>
          <p:cNvSpPr>
            <a:spLocks noChangeShapeType="1"/>
          </p:cNvSpPr>
          <p:nvPr/>
        </p:nvSpPr>
        <p:spPr bwMode="auto">
          <a:xfrm flipV="1">
            <a:off x="2971800" y="4419600"/>
            <a:ext cx="444500" cy="431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67" name="Line 12">
            <a:extLst>
              <a:ext uri="{FF2B5EF4-FFF2-40B4-BE49-F238E27FC236}">
                <a16:creationId xmlns:a16="http://schemas.microsoft.com/office/drawing/2014/main" id="{3BC5E41F-F88D-0D44-ABDA-FBB66196B462}"/>
              </a:ext>
            </a:extLst>
          </p:cNvPr>
          <p:cNvSpPr>
            <a:spLocks noChangeShapeType="1"/>
          </p:cNvSpPr>
          <p:nvPr/>
        </p:nvSpPr>
        <p:spPr bwMode="auto">
          <a:xfrm flipH="1">
            <a:off x="3886200" y="4724400"/>
            <a:ext cx="63500" cy="3698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68" name="Line 13">
            <a:extLst>
              <a:ext uri="{FF2B5EF4-FFF2-40B4-BE49-F238E27FC236}">
                <a16:creationId xmlns:a16="http://schemas.microsoft.com/office/drawing/2014/main" id="{86D067E3-D1B6-8346-A6D5-AD0C9E10DD63}"/>
              </a:ext>
            </a:extLst>
          </p:cNvPr>
          <p:cNvSpPr>
            <a:spLocks noChangeShapeType="1"/>
          </p:cNvSpPr>
          <p:nvPr/>
        </p:nvSpPr>
        <p:spPr bwMode="auto">
          <a:xfrm flipV="1">
            <a:off x="3886200" y="4876800"/>
            <a:ext cx="190500" cy="246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69" name="Line 14">
            <a:extLst>
              <a:ext uri="{FF2B5EF4-FFF2-40B4-BE49-F238E27FC236}">
                <a16:creationId xmlns:a16="http://schemas.microsoft.com/office/drawing/2014/main" id="{74FBC37B-F176-8E44-BA71-A37134A1EF1E}"/>
              </a:ext>
            </a:extLst>
          </p:cNvPr>
          <p:cNvSpPr>
            <a:spLocks noChangeShapeType="1"/>
          </p:cNvSpPr>
          <p:nvPr/>
        </p:nvSpPr>
        <p:spPr bwMode="auto">
          <a:xfrm>
            <a:off x="4419600" y="4724400"/>
            <a:ext cx="569913" cy="307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70" name="Line 15">
            <a:extLst>
              <a:ext uri="{FF2B5EF4-FFF2-40B4-BE49-F238E27FC236}">
                <a16:creationId xmlns:a16="http://schemas.microsoft.com/office/drawing/2014/main" id="{C4CAC04B-21AD-FB41-B73F-1658090FD8A0}"/>
              </a:ext>
            </a:extLst>
          </p:cNvPr>
          <p:cNvSpPr>
            <a:spLocks noChangeShapeType="1"/>
          </p:cNvSpPr>
          <p:nvPr/>
        </p:nvSpPr>
        <p:spPr bwMode="auto">
          <a:xfrm>
            <a:off x="4495800" y="4495800"/>
            <a:ext cx="760413" cy="61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71" name="Line 16">
            <a:extLst>
              <a:ext uri="{FF2B5EF4-FFF2-40B4-BE49-F238E27FC236}">
                <a16:creationId xmlns:a16="http://schemas.microsoft.com/office/drawing/2014/main" id="{BC888A0B-8CE7-0348-9961-881C8D64CD5E}"/>
              </a:ext>
            </a:extLst>
          </p:cNvPr>
          <p:cNvSpPr>
            <a:spLocks noChangeShapeType="1"/>
          </p:cNvSpPr>
          <p:nvPr/>
        </p:nvSpPr>
        <p:spPr bwMode="auto">
          <a:xfrm>
            <a:off x="4572000" y="3962400"/>
            <a:ext cx="1077913" cy="619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5072" name="Rectangle 17">
            <a:extLst>
              <a:ext uri="{FF2B5EF4-FFF2-40B4-BE49-F238E27FC236}">
                <a16:creationId xmlns:a16="http://schemas.microsoft.com/office/drawing/2014/main" id="{62F4BB5C-AEC6-D84B-88E3-6B52A6D57B72}"/>
              </a:ext>
            </a:extLst>
          </p:cNvPr>
          <p:cNvSpPr>
            <a:spLocks noChangeArrowheads="1"/>
          </p:cNvSpPr>
          <p:nvPr/>
        </p:nvSpPr>
        <p:spPr bwMode="auto">
          <a:xfrm>
            <a:off x="685800" y="228600"/>
            <a:ext cx="73898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800">
                <a:solidFill>
                  <a:schemeClr val="tx2"/>
                </a:solidFill>
              </a:rPr>
              <a:t>Auditory pathways</a:t>
            </a:r>
            <a:endParaRPr lang="en-US" altLang="pl-PL" sz="1800">
              <a:solidFill>
                <a:schemeClr val="tx2"/>
              </a:solidFill>
            </a:endParaRPr>
          </a:p>
        </p:txBody>
      </p:sp>
      <p:sp>
        <p:nvSpPr>
          <p:cNvPr id="36881" name="Text Box 18">
            <a:extLst>
              <a:ext uri="{FF2B5EF4-FFF2-40B4-BE49-F238E27FC236}">
                <a16:creationId xmlns:a16="http://schemas.microsoft.com/office/drawing/2014/main" id="{DA2ADD81-B880-1C42-96B3-75F222AFDE88}"/>
              </a:ext>
            </a:extLst>
          </p:cNvPr>
          <p:cNvSpPr txBox="1">
            <a:spLocks noChangeArrowheads="1"/>
          </p:cNvSpPr>
          <p:nvPr/>
        </p:nvSpPr>
        <p:spPr bwMode="auto">
          <a:xfrm>
            <a:off x="6732588" y="260350"/>
            <a:ext cx="2160587" cy="3108325"/>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pl-PL" sz="1400" dirty="0" err="1">
                <a:solidFill>
                  <a:schemeClr val="tx2"/>
                </a:solidFill>
                <a:latin typeface="+mj-lt"/>
              </a:rPr>
              <a:t>Auditory</a:t>
            </a:r>
            <a:r>
              <a:rPr lang="pl-PL" sz="1400" dirty="0">
                <a:solidFill>
                  <a:schemeClr val="tx2"/>
                </a:solidFill>
                <a:latin typeface="+mj-lt"/>
              </a:rPr>
              <a:t> </a:t>
            </a:r>
            <a:r>
              <a:rPr lang="pl-PL" sz="1400" dirty="0" err="1">
                <a:solidFill>
                  <a:schemeClr val="tx2"/>
                </a:solidFill>
                <a:latin typeface="+mj-lt"/>
              </a:rPr>
              <a:t>pathways</a:t>
            </a:r>
            <a:r>
              <a:rPr lang="pl-PL" sz="1400" dirty="0">
                <a:latin typeface="+mj-lt"/>
              </a:rPr>
              <a:t>:</a:t>
            </a:r>
          </a:p>
          <a:p>
            <a:pPr eaLnBrk="1" hangingPunct="1">
              <a:spcBef>
                <a:spcPct val="50000"/>
              </a:spcBef>
              <a:defRPr/>
            </a:pPr>
            <a:r>
              <a:rPr lang="pl-PL" sz="1400" dirty="0">
                <a:latin typeface="+mj-lt"/>
              </a:rPr>
              <a:t>-    </a:t>
            </a:r>
            <a:r>
              <a:rPr lang="pl-PL" sz="1400" dirty="0" err="1">
                <a:latin typeface="+mj-lt"/>
              </a:rPr>
              <a:t>Cochlea</a:t>
            </a:r>
            <a:endParaRPr lang="pl-PL" sz="1400" dirty="0">
              <a:latin typeface="+mj-lt"/>
            </a:endParaRPr>
          </a:p>
          <a:p>
            <a:pPr marL="285750" indent="-285750" eaLnBrk="1" hangingPunct="1">
              <a:spcBef>
                <a:spcPct val="50000"/>
              </a:spcBef>
              <a:buFontTx/>
              <a:buChar char="-"/>
              <a:defRPr/>
            </a:pPr>
            <a:r>
              <a:rPr lang="pl-PL" sz="1400" dirty="0" err="1">
                <a:latin typeface="+mj-lt"/>
              </a:rPr>
              <a:t>Cochlear</a:t>
            </a:r>
            <a:r>
              <a:rPr lang="pl-PL" sz="1400" dirty="0">
                <a:latin typeface="+mj-lt"/>
              </a:rPr>
              <a:t> </a:t>
            </a:r>
            <a:r>
              <a:rPr lang="pl-PL" sz="1400" dirty="0" err="1">
                <a:latin typeface="+mj-lt"/>
              </a:rPr>
              <a:t>nuclei</a:t>
            </a:r>
            <a:r>
              <a:rPr lang="pl-PL" sz="1400" dirty="0">
                <a:latin typeface="+mj-lt"/>
              </a:rPr>
              <a:t> </a:t>
            </a:r>
            <a:r>
              <a:rPr lang="pl-PL" sz="1400" dirty="0"/>
              <a:t>(</a:t>
            </a:r>
            <a:r>
              <a:rPr lang="pl-PL" sz="1400" dirty="0" err="1"/>
              <a:t>brain-stem</a:t>
            </a:r>
            <a:r>
              <a:rPr lang="pl-PL" sz="1400" dirty="0"/>
              <a:t>)</a:t>
            </a:r>
            <a:endParaRPr lang="pl-PL" sz="1400" dirty="0">
              <a:latin typeface="+mj-lt"/>
            </a:endParaRPr>
          </a:p>
          <a:p>
            <a:pPr marL="285750" indent="-285750" eaLnBrk="1" hangingPunct="1">
              <a:spcBef>
                <a:spcPct val="50000"/>
              </a:spcBef>
              <a:buFontTx/>
              <a:buChar char="-"/>
              <a:defRPr/>
            </a:pPr>
            <a:r>
              <a:rPr lang="pl-PL" sz="1400" dirty="0">
                <a:latin typeface="+mj-lt"/>
              </a:rPr>
              <a:t>Superior </a:t>
            </a:r>
            <a:r>
              <a:rPr lang="pl-PL" sz="1400" dirty="0" err="1">
                <a:latin typeface="+mj-lt"/>
              </a:rPr>
              <a:t>olivary</a:t>
            </a:r>
            <a:r>
              <a:rPr lang="pl-PL" sz="1400" dirty="0">
                <a:latin typeface="+mj-lt"/>
              </a:rPr>
              <a:t> </a:t>
            </a:r>
            <a:r>
              <a:rPr lang="pl-PL" sz="1400" dirty="0" err="1">
                <a:latin typeface="+mj-lt"/>
              </a:rPr>
              <a:t>nuclei</a:t>
            </a:r>
            <a:r>
              <a:rPr lang="pl-PL" sz="1400" dirty="0">
                <a:latin typeface="+mj-lt"/>
              </a:rPr>
              <a:t> (</a:t>
            </a:r>
            <a:r>
              <a:rPr lang="pl-PL" sz="1400" dirty="0" err="1">
                <a:latin typeface="+mj-lt"/>
              </a:rPr>
              <a:t>brain-stem</a:t>
            </a:r>
            <a:r>
              <a:rPr lang="pl-PL" sz="1400" dirty="0">
                <a:latin typeface="+mj-lt"/>
              </a:rPr>
              <a:t>)</a:t>
            </a:r>
          </a:p>
          <a:p>
            <a:pPr marL="285750" indent="-285750" eaLnBrk="1" hangingPunct="1">
              <a:spcBef>
                <a:spcPct val="50000"/>
              </a:spcBef>
              <a:buFontTx/>
              <a:buChar char="-"/>
              <a:defRPr/>
            </a:pPr>
            <a:r>
              <a:rPr lang="en-US" sz="1400" dirty="0">
                <a:latin typeface="+mj-lt"/>
              </a:rPr>
              <a:t>Inferior </a:t>
            </a:r>
            <a:r>
              <a:rPr lang="en-US" sz="1400" dirty="0" err="1">
                <a:latin typeface="+mj-lt"/>
              </a:rPr>
              <a:t>colliculus</a:t>
            </a:r>
            <a:r>
              <a:rPr lang="en-US" sz="1400" dirty="0">
                <a:latin typeface="+mj-lt"/>
              </a:rPr>
              <a:t> (brain-stem)</a:t>
            </a:r>
          </a:p>
          <a:p>
            <a:pPr marL="285750" indent="-285750" eaLnBrk="1" hangingPunct="1">
              <a:spcBef>
                <a:spcPct val="50000"/>
              </a:spcBef>
              <a:buFontTx/>
              <a:buChar char="-"/>
              <a:defRPr/>
            </a:pPr>
            <a:r>
              <a:rPr lang="pl-PL" sz="1400" dirty="0" err="1">
                <a:latin typeface="+mj-lt"/>
              </a:rPr>
              <a:t>Medial</a:t>
            </a:r>
            <a:r>
              <a:rPr lang="pl-PL" sz="1400" dirty="0">
                <a:latin typeface="+mj-lt"/>
              </a:rPr>
              <a:t> </a:t>
            </a:r>
            <a:r>
              <a:rPr lang="pl-PL" sz="1400" dirty="0" err="1">
                <a:latin typeface="+mj-lt"/>
              </a:rPr>
              <a:t>geniculate</a:t>
            </a:r>
            <a:r>
              <a:rPr lang="pl-PL" sz="1400" dirty="0">
                <a:latin typeface="+mj-lt"/>
              </a:rPr>
              <a:t> </a:t>
            </a:r>
            <a:r>
              <a:rPr lang="pl-PL" sz="1400" dirty="0" err="1">
                <a:latin typeface="+mj-lt"/>
              </a:rPr>
              <a:t>nuclei</a:t>
            </a:r>
            <a:r>
              <a:rPr lang="pl-PL" sz="1400" dirty="0">
                <a:latin typeface="+mj-lt"/>
              </a:rPr>
              <a:t> (</a:t>
            </a:r>
            <a:r>
              <a:rPr lang="pl-PL" sz="1400" dirty="0" err="1">
                <a:latin typeface="+mj-lt"/>
              </a:rPr>
              <a:t>thalamus</a:t>
            </a:r>
            <a:r>
              <a:rPr lang="pl-PL" sz="1400" dirty="0">
                <a:latin typeface="+mj-lt"/>
              </a:rPr>
              <a:t>)</a:t>
            </a:r>
          </a:p>
          <a:p>
            <a:pPr marL="285750" indent="-285750" eaLnBrk="1" hangingPunct="1">
              <a:spcBef>
                <a:spcPct val="50000"/>
              </a:spcBef>
              <a:buFontTx/>
              <a:buChar char="-"/>
              <a:defRPr/>
            </a:pPr>
            <a:r>
              <a:rPr lang="pl-PL" sz="1400" dirty="0" err="1">
                <a:latin typeface="+mj-lt"/>
              </a:rPr>
              <a:t>Auditory</a:t>
            </a:r>
            <a:r>
              <a:rPr lang="pl-PL" sz="1400" dirty="0">
                <a:latin typeface="+mj-lt"/>
              </a:rPr>
              <a:t> </a:t>
            </a:r>
            <a:r>
              <a:rPr lang="pl-PL" sz="1400" dirty="0" err="1">
                <a:latin typeface="+mj-lt"/>
              </a:rPr>
              <a:t>cortex</a:t>
            </a:r>
            <a:endParaRPr lang="pl-PL" sz="1400"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12FFA968-C860-434B-9DF5-1F117C3C386F}"/>
              </a:ext>
            </a:extLst>
          </p:cNvPr>
          <p:cNvSpPr>
            <a:spLocks noChangeArrowheads="1"/>
          </p:cNvSpPr>
          <p:nvPr/>
        </p:nvSpPr>
        <p:spPr bwMode="auto">
          <a:xfrm>
            <a:off x="685800" y="228600"/>
            <a:ext cx="73898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Types of cells in the cochlear nuclei </a:t>
            </a:r>
            <a:endParaRPr lang="en-US" altLang="pl-PL" sz="1800">
              <a:solidFill>
                <a:schemeClr val="tx2"/>
              </a:solidFill>
            </a:endParaRPr>
          </a:p>
        </p:txBody>
      </p:sp>
      <p:pic>
        <p:nvPicPr>
          <p:cNvPr id="46082" name="Picture 3" descr="C:\Users\Piotr\Students\Bioelektrycznosc\cochlear_nucleus_neurons.jpg">
            <a:extLst>
              <a:ext uri="{FF2B5EF4-FFF2-40B4-BE49-F238E27FC236}">
                <a16:creationId xmlns:a16="http://schemas.microsoft.com/office/drawing/2014/main" id="{F108587F-2A3D-5540-9352-DB4DBC2F2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4390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43DCA865-76B8-7F41-B31B-9EA708EC2287}"/>
              </a:ext>
            </a:extLst>
          </p:cNvPr>
          <p:cNvSpPr txBox="1">
            <a:spLocks noChangeArrowheads="1"/>
          </p:cNvSpPr>
          <p:nvPr/>
        </p:nvSpPr>
        <p:spPr bwMode="auto">
          <a:xfrm>
            <a:off x="611188" y="5373688"/>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200"/>
              <a:t>Auditory nerve fibers terminate in the </a:t>
            </a:r>
            <a:r>
              <a:rPr lang="en-US" altLang="pl-PL" sz="1200"/>
              <a:t>cochlear nuclei (CN) </a:t>
            </a:r>
            <a:r>
              <a:rPr lang="pl-PL" altLang="pl-PL" sz="1200"/>
              <a:t>on different types of cells </a:t>
            </a:r>
            <a:r>
              <a:rPr lang="en-US" altLang="pl-PL" sz="1200"/>
              <a:t>with different response properties. Responses to a tone burst of 50 ms are shown. The </a:t>
            </a:r>
            <a:r>
              <a:rPr lang="en-US" altLang="en-US" sz="1200"/>
              <a:t>‘</a:t>
            </a:r>
            <a:r>
              <a:rPr lang="pl-PL" altLang="ja-JP" sz="1200"/>
              <a:t>Primary-like</a:t>
            </a:r>
            <a:r>
              <a:rPr lang="pl-PL" altLang="en-US" sz="1200"/>
              <a:t>’</a:t>
            </a:r>
            <a:r>
              <a:rPr lang="pl-PL" altLang="ja-JP" sz="1200"/>
              <a:t> preserve the envelope of the input signal, the  </a:t>
            </a:r>
            <a:r>
              <a:rPr lang="pl-PL" altLang="en-US" sz="1200"/>
              <a:t>‘</a:t>
            </a:r>
            <a:r>
              <a:rPr lang="pl-PL" altLang="ja-JP" sz="1200"/>
              <a:t>Pauser</a:t>
            </a:r>
            <a:r>
              <a:rPr lang="pl-PL" altLang="en-US" sz="1200"/>
              <a:t>’</a:t>
            </a:r>
            <a:r>
              <a:rPr lang="pl-PL" altLang="ja-JP" sz="1200"/>
              <a:t> and the</a:t>
            </a:r>
            <a:r>
              <a:rPr lang="pl-PL" altLang="en-US" sz="1200"/>
              <a:t>’</a:t>
            </a:r>
            <a:r>
              <a:rPr lang="pl-PL" altLang="ja-JP" sz="1200"/>
              <a:t>Chopper</a:t>
            </a:r>
            <a:r>
              <a:rPr lang="pl-PL" altLang="en-US" sz="1200"/>
              <a:t>’</a:t>
            </a:r>
            <a:r>
              <a:rPr lang="pl-PL" altLang="ja-JP" sz="1200"/>
              <a:t> provide for differentation between onset and ensuing phases of the tone, the </a:t>
            </a:r>
            <a:r>
              <a:rPr lang="pl-PL" altLang="en-US" sz="1200"/>
              <a:t>‘</a:t>
            </a:r>
            <a:r>
              <a:rPr lang="pl-PL" altLang="ja-JP" sz="1200"/>
              <a:t>On</a:t>
            </a:r>
            <a:r>
              <a:rPr lang="pl-PL" altLang="en-US" sz="1200"/>
              <a:t>’</a:t>
            </a:r>
            <a:r>
              <a:rPr lang="pl-PL" altLang="ja-JP" sz="1200"/>
              <a:t> cells </a:t>
            </a:r>
            <a:r>
              <a:rPr lang="en-US" altLang="ja-JP" sz="1200"/>
              <a:t>signal the onset or timing of a sound.  Each cell type represents an abstraction of one particular feature of the input. Different functional properties are processed and transmitted in </a:t>
            </a:r>
            <a:r>
              <a:rPr lang="en-US" altLang="ja-JP" sz="1200" b="1"/>
              <a:t>parallel</a:t>
            </a:r>
            <a:r>
              <a:rPr lang="en-US" altLang="ja-JP" sz="1200"/>
              <a:t> pathways. In humans, the receptor potentials of certain hair cells and the action potentials of their associated auditory nerve fiber can follow stimuli of up to about 3 kHz in a one-to-one fashion.</a:t>
            </a:r>
            <a:endParaRPr lang="pl-PL" altLang="pl-PL"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62D972F-1D33-424A-85FA-9C38B1F1C9AD}"/>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pl-PL" altLang="pl-PL" sz="1800" dirty="0" err="1"/>
              <a:t>Founding</a:t>
            </a:r>
            <a:r>
              <a:rPr lang="pl-PL" altLang="pl-PL" sz="1800" dirty="0"/>
              <a:t> </a:t>
            </a:r>
            <a:r>
              <a:rPr lang="pl-PL" altLang="pl-PL" sz="1800" dirty="0" err="1"/>
              <a:t>sound</a:t>
            </a:r>
            <a:r>
              <a:rPr lang="pl-PL" altLang="pl-PL" sz="1800" dirty="0"/>
              <a:t> in </a:t>
            </a:r>
            <a:r>
              <a:rPr lang="pl-PL" altLang="pl-PL" sz="1800" dirty="0" err="1"/>
              <a:t>space</a:t>
            </a:r>
            <a:r>
              <a:rPr lang="pl-PL" altLang="pl-PL" sz="1800" dirty="0"/>
              <a:t> 1</a:t>
            </a:r>
            <a:endParaRPr lang="en-US" altLang="pl-PL" sz="1800" dirty="0">
              <a:solidFill>
                <a:schemeClr val="tx2"/>
              </a:solidFill>
            </a:endParaRPr>
          </a:p>
        </p:txBody>
      </p:sp>
      <p:sp>
        <p:nvSpPr>
          <p:cNvPr id="2" name="TextBox 1">
            <a:extLst>
              <a:ext uri="{FF2B5EF4-FFF2-40B4-BE49-F238E27FC236}">
                <a16:creationId xmlns:a16="http://schemas.microsoft.com/office/drawing/2014/main" id="{78B8415E-FC20-5147-885E-9C4FB5A11D9B}"/>
              </a:ext>
            </a:extLst>
          </p:cNvPr>
          <p:cNvSpPr txBox="1"/>
          <p:nvPr/>
        </p:nvSpPr>
        <p:spPr>
          <a:xfrm>
            <a:off x="474662" y="940558"/>
            <a:ext cx="8270875" cy="1200329"/>
          </a:xfrm>
          <a:prstGeom prst="rect">
            <a:avLst/>
          </a:prstGeom>
          <a:noFill/>
        </p:spPr>
        <p:txBody>
          <a:bodyPr>
            <a:spAutoFit/>
          </a:bodyPr>
          <a:lstStyle/>
          <a:p>
            <a:pPr>
              <a:defRPr/>
            </a:pPr>
            <a:r>
              <a:rPr lang="en-US" sz="1800" dirty="0">
                <a:latin typeface="Times New Roman" charset="0"/>
                <a:ea typeface="ＭＳ Ｐゴシック" charset="0"/>
                <a:cs typeface="ＭＳ Ｐゴシック" charset="0"/>
              </a:rPr>
              <a:t>In the brainstem, the brain computes the location of a sound by </a:t>
            </a:r>
            <a:r>
              <a:rPr lang="en-US" sz="1800" dirty="0" err="1">
                <a:latin typeface="Times New Roman" charset="0"/>
                <a:ea typeface="ＭＳ Ｐゴシック" charset="0"/>
                <a:cs typeface="ＭＳ Ｐゴシック" charset="0"/>
              </a:rPr>
              <a:t>interaural</a:t>
            </a:r>
            <a:r>
              <a:rPr lang="en-US" sz="1800" dirty="0">
                <a:latin typeface="Times New Roman" charset="0"/>
                <a:ea typeface="ＭＳ Ｐゴシック" charset="0"/>
                <a:cs typeface="ＭＳ Ｐゴシック" charset="0"/>
              </a:rPr>
              <a:t> time differences:</a:t>
            </a:r>
          </a:p>
          <a:p>
            <a:pPr marL="342900" indent="-342900">
              <a:buFont typeface="Arial"/>
              <a:buChar char="•"/>
              <a:defRPr/>
            </a:pPr>
            <a:r>
              <a:rPr lang="en-US" sz="1800" dirty="0">
                <a:latin typeface="Times New Roman" charset="0"/>
                <a:ea typeface="ＭＳ Ｐゴシック" charset="0"/>
                <a:cs typeface="ＭＳ Ｐゴシック" charset="0"/>
              </a:rPr>
              <a:t>When distance to each ear is the same, there are no differences in time</a:t>
            </a:r>
          </a:p>
          <a:p>
            <a:pPr marL="342900" indent="-342900">
              <a:buFont typeface="Arial"/>
              <a:buChar char="•"/>
              <a:defRPr/>
            </a:pPr>
            <a:r>
              <a:rPr lang="en-US" sz="1800" dirty="0">
                <a:latin typeface="Times New Roman" charset="0"/>
                <a:ea typeface="ＭＳ Ｐゴシック" charset="0"/>
                <a:cs typeface="ＭＳ Ｐゴシック" charset="0"/>
              </a:rPr>
              <a:t>When the source is to the side of the observer, the times will differ</a:t>
            </a:r>
          </a:p>
        </p:txBody>
      </p:sp>
      <p:pic>
        <p:nvPicPr>
          <p:cNvPr id="46083" name="Picture 2">
            <a:extLst>
              <a:ext uri="{FF2B5EF4-FFF2-40B4-BE49-F238E27FC236}">
                <a16:creationId xmlns:a16="http://schemas.microsoft.com/office/drawing/2014/main" id="{681CEDB6-E47E-2646-987E-971654267C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140887"/>
            <a:ext cx="3744416" cy="282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4">
            <a:extLst>
              <a:ext uri="{FF2B5EF4-FFF2-40B4-BE49-F238E27FC236}">
                <a16:creationId xmlns:a16="http://schemas.microsoft.com/office/drawing/2014/main" id="{837969E0-6999-1444-8589-D56D6FA1FA84}"/>
              </a:ext>
            </a:extLst>
          </p:cNvPr>
          <p:cNvSpPr txBox="1">
            <a:spLocks noChangeArrowheads="1"/>
          </p:cNvSpPr>
          <p:nvPr/>
        </p:nvSpPr>
        <p:spPr bwMode="auto">
          <a:xfrm>
            <a:off x="487070" y="5288340"/>
            <a:ext cx="83534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1600" dirty="0"/>
              <a:t>Each coincidence detector responds best to a particular time difference corresponding to sound arriving from a specific direction. Based on the activation of the detectors the brain </a:t>
            </a:r>
            <a:r>
              <a:rPr lang="en-US" altLang="en-US" sz="1600" dirty="0"/>
              <a:t>‘</a:t>
            </a:r>
            <a:r>
              <a:rPr lang="en-US" altLang="pl-PL" sz="1600" dirty="0"/>
              <a:t>knows</a:t>
            </a:r>
            <a:r>
              <a:rPr lang="en-US" altLang="en-US" sz="1600" dirty="0"/>
              <a:t>’</a:t>
            </a:r>
            <a:r>
              <a:rPr lang="en-US" altLang="pl-PL" sz="1600" dirty="0"/>
              <a:t> position of the sound source. Psychophysical experiments show that humans can actually detect interaural time differences as small as 10 microseconds; This sensitivity translates into an accuracy for sound localization of about 1°. Interaural time differences are used to localize the source for frequencies below 3 kHz . </a:t>
            </a:r>
          </a:p>
        </p:txBody>
      </p:sp>
    </p:spTree>
    <p:extLst>
      <p:ext uri="{BB962C8B-B14F-4D97-AF65-F5344CB8AC3E}">
        <p14:creationId xmlns:p14="http://schemas.microsoft.com/office/powerpoint/2010/main" val="3816120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8AAA313D-47B5-984D-BE94-ACECF3D7C054}"/>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pl-PL" altLang="pl-PL" sz="1800"/>
              <a:t>Founding sound in space 2</a:t>
            </a:r>
            <a:endParaRPr lang="en-US" altLang="pl-PL" sz="1800">
              <a:solidFill>
                <a:schemeClr val="tx2"/>
              </a:solidFill>
            </a:endParaRPr>
          </a:p>
        </p:txBody>
      </p:sp>
      <p:sp>
        <p:nvSpPr>
          <p:cNvPr id="47106" name="TextBox 1">
            <a:extLst>
              <a:ext uri="{FF2B5EF4-FFF2-40B4-BE49-F238E27FC236}">
                <a16:creationId xmlns:a16="http://schemas.microsoft.com/office/drawing/2014/main" id="{ECFE1B4A-87A8-1747-BCEF-79737D61AB68}"/>
              </a:ext>
            </a:extLst>
          </p:cNvPr>
          <p:cNvSpPr txBox="1">
            <a:spLocks noChangeArrowheads="1"/>
          </p:cNvSpPr>
          <p:nvPr/>
        </p:nvSpPr>
        <p:spPr bwMode="auto">
          <a:xfrm>
            <a:off x="395288" y="899193"/>
            <a:ext cx="84978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1800" dirty="0"/>
              <a:t>The brain computes the location of a sound also by interaural level differences.</a:t>
            </a:r>
          </a:p>
          <a:p>
            <a:pPr eaLnBrk="1" hangingPunct="1"/>
            <a:endParaRPr lang="en-US" altLang="pl-PL" sz="1800" dirty="0"/>
          </a:p>
          <a:p>
            <a:pPr eaLnBrk="1" hangingPunct="1"/>
            <a:r>
              <a:rPr lang="en-US" altLang="pl-PL" sz="1800" dirty="0"/>
              <a:t>Interaural level difference is best for high frequency sounds because low frequency sounds are not attenuated much by the head.</a:t>
            </a:r>
          </a:p>
        </p:txBody>
      </p:sp>
      <p:sp>
        <p:nvSpPr>
          <p:cNvPr id="47107" name="TextBox 4">
            <a:extLst>
              <a:ext uri="{FF2B5EF4-FFF2-40B4-BE49-F238E27FC236}">
                <a16:creationId xmlns:a16="http://schemas.microsoft.com/office/drawing/2014/main" id="{37F1E000-A3E0-4B48-AC5A-E47747A45551}"/>
              </a:ext>
            </a:extLst>
          </p:cNvPr>
          <p:cNvSpPr txBox="1">
            <a:spLocks noChangeArrowheads="1"/>
          </p:cNvSpPr>
          <p:nvPr/>
        </p:nvSpPr>
        <p:spPr bwMode="auto">
          <a:xfrm>
            <a:off x="395288" y="6021288"/>
            <a:ext cx="8497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1600" dirty="0"/>
              <a:t>The head casts an acoustic shadow for high frequency sounds. Low frequency sounds are able to bend around the head and therefore have no significant interaural intensity differences.</a:t>
            </a:r>
          </a:p>
        </p:txBody>
      </p:sp>
      <p:pic>
        <p:nvPicPr>
          <p:cNvPr id="47108" name="Picture 3">
            <a:extLst>
              <a:ext uri="{FF2B5EF4-FFF2-40B4-BE49-F238E27FC236}">
                <a16:creationId xmlns:a16="http://schemas.microsoft.com/office/drawing/2014/main" id="{9E5088FC-433A-3A4E-892B-7592C3D487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2708275"/>
            <a:ext cx="376078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ole tekstowe 5">
            <a:extLst>
              <a:ext uri="{FF2B5EF4-FFF2-40B4-BE49-F238E27FC236}">
                <a16:creationId xmlns:a16="http://schemas.microsoft.com/office/drawing/2014/main" id="{2B67DA05-D828-6B4E-9CB6-89A9AF43AD51}"/>
              </a:ext>
            </a:extLst>
          </p:cNvPr>
          <p:cNvSpPr txBox="1"/>
          <p:nvPr/>
        </p:nvSpPr>
        <p:spPr>
          <a:xfrm>
            <a:off x="6876256" y="3228312"/>
            <a:ext cx="1431802" cy="461665"/>
          </a:xfrm>
          <a:prstGeom prst="rect">
            <a:avLst/>
          </a:prstGeom>
          <a:noFill/>
        </p:spPr>
        <p:txBody>
          <a:bodyPr wrap="none" rtlCol="0">
            <a:spAutoFit/>
          </a:bodyPr>
          <a:lstStyle/>
          <a:p>
            <a:r>
              <a:rPr lang="en-US" sz="1200" dirty="0"/>
              <a:t>Frequency 6000 Hz</a:t>
            </a:r>
          </a:p>
          <a:p>
            <a:r>
              <a:rPr lang="en-US" sz="1200" dirty="0"/>
              <a:t>wavelength 6.88 cm</a:t>
            </a:r>
          </a:p>
        </p:txBody>
      </p:sp>
      <p:sp>
        <p:nvSpPr>
          <p:cNvPr id="7" name="pole tekstowe 6">
            <a:extLst>
              <a:ext uri="{FF2B5EF4-FFF2-40B4-BE49-F238E27FC236}">
                <a16:creationId xmlns:a16="http://schemas.microsoft.com/office/drawing/2014/main" id="{5C53FF0F-18BF-DF4A-AE8D-15DDDBE20F52}"/>
              </a:ext>
            </a:extLst>
          </p:cNvPr>
          <p:cNvSpPr txBox="1"/>
          <p:nvPr/>
        </p:nvSpPr>
        <p:spPr>
          <a:xfrm>
            <a:off x="6876256" y="4790761"/>
            <a:ext cx="1399742" cy="461665"/>
          </a:xfrm>
          <a:prstGeom prst="rect">
            <a:avLst/>
          </a:prstGeom>
          <a:noFill/>
        </p:spPr>
        <p:txBody>
          <a:bodyPr wrap="none" rtlCol="0">
            <a:spAutoFit/>
          </a:bodyPr>
          <a:lstStyle/>
          <a:p>
            <a:r>
              <a:rPr lang="en-US" sz="1200" dirty="0"/>
              <a:t>Frequency 200 Hz</a:t>
            </a:r>
          </a:p>
          <a:p>
            <a:r>
              <a:rPr lang="en-US" sz="1200" dirty="0"/>
              <a:t>wavelength 1.72 m</a:t>
            </a:r>
          </a:p>
        </p:txBody>
      </p:sp>
    </p:spTree>
    <p:extLst>
      <p:ext uri="{BB962C8B-B14F-4D97-AF65-F5344CB8AC3E}">
        <p14:creationId xmlns:p14="http://schemas.microsoft.com/office/powerpoint/2010/main" val="2166612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D2290513-F8C8-8D4A-A3CC-3C1D9483936E}"/>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pl-PL" altLang="pl-PL" sz="1800"/>
              <a:t>Founding sound in space 2</a:t>
            </a:r>
            <a:endParaRPr lang="en-US" altLang="pl-PL" sz="1800">
              <a:solidFill>
                <a:schemeClr val="tx2"/>
              </a:solidFill>
            </a:endParaRPr>
          </a:p>
        </p:txBody>
      </p:sp>
      <p:sp>
        <p:nvSpPr>
          <p:cNvPr id="48130" name="TextBox 1">
            <a:extLst>
              <a:ext uri="{FF2B5EF4-FFF2-40B4-BE49-F238E27FC236}">
                <a16:creationId xmlns:a16="http://schemas.microsoft.com/office/drawing/2014/main" id="{E3D251E4-5A25-1740-B09B-C0CB70115C17}"/>
              </a:ext>
            </a:extLst>
          </p:cNvPr>
          <p:cNvSpPr txBox="1">
            <a:spLocks noChangeArrowheads="1"/>
          </p:cNvSpPr>
          <p:nvPr/>
        </p:nvSpPr>
        <p:spPr bwMode="auto">
          <a:xfrm>
            <a:off x="474662" y="980728"/>
            <a:ext cx="8270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1800" dirty="0"/>
              <a:t>Interaural level difference is best for high frequency sounds (&gt;3 kHz).</a:t>
            </a:r>
          </a:p>
        </p:txBody>
      </p:sp>
      <p:sp>
        <p:nvSpPr>
          <p:cNvPr id="48131" name="TextBox 4">
            <a:extLst>
              <a:ext uri="{FF2B5EF4-FFF2-40B4-BE49-F238E27FC236}">
                <a16:creationId xmlns:a16="http://schemas.microsoft.com/office/drawing/2014/main" id="{439F739B-446E-084A-98B1-01AB9DBDBBC0}"/>
              </a:ext>
            </a:extLst>
          </p:cNvPr>
          <p:cNvSpPr txBox="1">
            <a:spLocks noChangeArrowheads="1"/>
          </p:cNvSpPr>
          <p:nvPr/>
        </p:nvSpPr>
        <p:spPr bwMode="auto">
          <a:xfrm>
            <a:off x="539750" y="6021388"/>
            <a:ext cx="8353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pl-PL" sz="1600" dirty="0"/>
              <a:t>Based on intensity difference the brain may compute position of the sound source.  </a:t>
            </a:r>
          </a:p>
        </p:txBody>
      </p:sp>
      <p:pic>
        <p:nvPicPr>
          <p:cNvPr id="48132" name="Picture 2">
            <a:extLst>
              <a:ext uri="{FF2B5EF4-FFF2-40B4-BE49-F238E27FC236}">
                <a16:creationId xmlns:a16="http://schemas.microsoft.com/office/drawing/2014/main" id="{F9929D75-4004-A540-97DA-5494290413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1773238"/>
            <a:ext cx="3246437"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8399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1237CB0-C722-9248-BBF3-58A6FE995952}"/>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800">
                <a:solidFill>
                  <a:schemeClr val="tx2"/>
                </a:solidFill>
              </a:rPr>
              <a:t>Tonotopic organisation </a:t>
            </a:r>
            <a:endParaRPr lang="en-US" altLang="pl-PL" sz="1800">
              <a:solidFill>
                <a:schemeClr val="tx2"/>
              </a:solidFill>
            </a:endParaRPr>
          </a:p>
        </p:txBody>
      </p:sp>
      <p:sp>
        <p:nvSpPr>
          <p:cNvPr id="49154" name="Rectangle 5">
            <a:extLst>
              <a:ext uri="{FF2B5EF4-FFF2-40B4-BE49-F238E27FC236}">
                <a16:creationId xmlns:a16="http://schemas.microsoft.com/office/drawing/2014/main" id="{CA99A5FF-F893-5645-B4AE-E9F8DAED14B0}"/>
              </a:ext>
            </a:extLst>
          </p:cNvPr>
          <p:cNvSpPr>
            <a:spLocks noChangeArrowheads="1"/>
          </p:cNvSpPr>
          <p:nvPr/>
        </p:nvSpPr>
        <p:spPr bwMode="auto">
          <a:xfrm>
            <a:off x="457200" y="6096000"/>
            <a:ext cx="8578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200"/>
              <a:t>The basilar membrane in the cochlea is tonotopically organized. The tonotopic organization is retained at all levels of the central auditory system.</a:t>
            </a:r>
          </a:p>
        </p:txBody>
      </p:sp>
      <p:pic>
        <p:nvPicPr>
          <p:cNvPr id="49155" name="Picture 1">
            <a:extLst>
              <a:ext uri="{FF2B5EF4-FFF2-40B4-BE49-F238E27FC236}">
                <a16:creationId xmlns:a16="http://schemas.microsoft.com/office/drawing/2014/main" id="{9B044629-D183-5646-AAC2-B465CAB3D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91440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801B4434-E691-164F-B8DD-04C5AD927244}"/>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The auditory cortex </a:t>
            </a:r>
            <a:endParaRPr lang="en-US" altLang="pl-PL" sz="1800">
              <a:solidFill>
                <a:schemeClr val="tx2"/>
              </a:solidFill>
            </a:endParaRPr>
          </a:p>
        </p:txBody>
      </p:sp>
      <p:pic>
        <p:nvPicPr>
          <p:cNvPr id="50178" name="Picture 3" descr="C:\Users\Piotr\Students\Bioelektrycznosc\auditory_cortex.jpg">
            <a:extLst>
              <a:ext uri="{FF2B5EF4-FFF2-40B4-BE49-F238E27FC236}">
                <a16:creationId xmlns:a16="http://schemas.microsoft.com/office/drawing/2014/main" id="{7FD47CA0-4041-5B45-B25B-816514519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65175"/>
            <a:ext cx="3786187"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a:extLst>
              <a:ext uri="{FF2B5EF4-FFF2-40B4-BE49-F238E27FC236}">
                <a16:creationId xmlns:a16="http://schemas.microsoft.com/office/drawing/2014/main" id="{82CF25C5-E62B-524D-9CE5-BC89FC5603FD}"/>
              </a:ext>
            </a:extLst>
          </p:cNvPr>
          <p:cNvSpPr>
            <a:spLocks noChangeArrowheads="1"/>
          </p:cNvSpPr>
          <p:nvPr/>
        </p:nvSpPr>
        <p:spPr bwMode="auto">
          <a:xfrm>
            <a:off x="4933950" y="3573016"/>
            <a:ext cx="36004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dirty="0"/>
              <a:t>Diagram showing the brain in left lateral view, including the depths of the lateral sulcus, where part of the auditory cortex occupying the superior temporal gyrus normally lies hidden. The primary auditory cortex (A1) is shown in blue; the surrounding belt areas of the secondary auditory cortex are in red. The primary auditory cortex has a tonotopic organization, as shown in the blowup diagram of a segment of A1. The Wernicke's area shown in green is a region important in comprehending speech. It is just posterior to the primary auditory cortex.</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AFA05C23-57F5-A144-B04D-D5B19ABA2F3A}"/>
              </a:ext>
            </a:extLst>
          </p:cNvPr>
          <p:cNvSpPr>
            <a:spLocks noGrp="1" noChangeArrowheads="1"/>
          </p:cNvSpPr>
          <p:nvPr>
            <p:ph type="title"/>
          </p:nvPr>
        </p:nvSpPr>
        <p:spPr>
          <a:xfrm>
            <a:off x="685800" y="152400"/>
            <a:ext cx="7696200" cy="457200"/>
          </a:xfrm>
        </p:spPr>
        <p:txBody>
          <a:bodyPr/>
          <a:lstStyle/>
          <a:p>
            <a:pPr eaLnBrk="1" hangingPunct="1"/>
            <a:r>
              <a:rPr lang="pl-PL" altLang="pl-PL" sz="1800">
                <a:ea typeface="ＭＳ Ｐゴシック" panose="020B0600070205080204" pitchFamily="34" charset="-128"/>
              </a:rPr>
              <a:t>Reflection and transmission at the eardrum</a:t>
            </a:r>
          </a:p>
        </p:txBody>
      </p:sp>
      <p:sp>
        <p:nvSpPr>
          <p:cNvPr id="16386" name="Text Box 27">
            <a:extLst>
              <a:ext uri="{FF2B5EF4-FFF2-40B4-BE49-F238E27FC236}">
                <a16:creationId xmlns:a16="http://schemas.microsoft.com/office/drawing/2014/main" id="{7CDAFA9D-A73C-064A-B571-BFAFE53616AA}"/>
              </a:ext>
            </a:extLst>
          </p:cNvPr>
          <p:cNvSpPr txBox="1">
            <a:spLocks noChangeArrowheads="1"/>
          </p:cNvSpPr>
          <p:nvPr/>
        </p:nvSpPr>
        <p:spPr bwMode="auto">
          <a:xfrm>
            <a:off x="900113" y="3284538"/>
            <a:ext cx="410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600"/>
              <a:t>Amplitude reflection and transmission coefficients:</a:t>
            </a:r>
          </a:p>
        </p:txBody>
      </p:sp>
      <p:graphicFrame>
        <p:nvGraphicFramePr>
          <p:cNvPr id="16387" name="Object 2">
            <a:extLst>
              <a:ext uri="{FF2B5EF4-FFF2-40B4-BE49-F238E27FC236}">
                <a16:creationId xmlns:a16="http://schemas.microsoft.com/office/drawing/2014/main" id="{FDA455DD-0F69-D344-A5C2-D108F6859DBC}"/>
              </a:ext>
            </a:extLst>
          </p:cNvPr>
          <p:cNvGraphicFramePr>
            <a:graphicFrameLocks noChangeAspect="1"/>
          </p:cNvGraphicFramePr>
          <p:nvPr/>
        </p:nvGraphicFramePr>
        <p:xfrm>
          <a:off x="900113" y="4005263"/>
          <a:ext cx="1600200" cy="1295400"/>
        </p:xfrm>
        <a:graphic>
          <a:graphicData uri="http://schemas.openxmlformats.org/presentationml/2006/ole">
            <mc:AlternateContent xmlns:mc="http://schemas.openxmlformats.org/markup-compatibility/2006">
              <mc:Choice xmlns:v="urn:schemas-microsoft-com:vml" Requires="v">
                <p:oleObj spid="_x0000_s16460" name="Równanie" r:id="rId3" imgW="24574500" imgH="19900900" progId="Equation.3">
                  <p:embed/>
                </p:oleObj>
              </mc:Choice>
              <mc:Fallback>
                <p:oleObj name="Równanie" r:id="rId3" imgW="24574500" imgH="199009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005263"/>
                        <a:ext cx="16002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6388" name="Text Box 33">
            <a:extLst>
              <a:ext uri="{FF2B5EF4-FFF2-40B4-BE49-F238E27FC236}">
                <a16:creationId xmlns:a16="http://schemas.microsoft.com/office/drawing/2014/main" id="{077F2542-A18A-A149-84D0-275C47774D8C}"/>
              </a:ext>
            </a:extLst>
          </p:cNvPr>
          <p:cNvSpPr txBox="1">
            <a:spLocks noChangeArrowheads="1"/>
          </p:cNvSpPr>
          <p:nvPr/>
        </p:nvSpPr>
        <p:spPr bwMode="auto">
          <a:xfrm>
            <a:off x="5076825" y="3284538"/>
            <a:ext cx="331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1600"/>
              <a:t>Energy reflection and transmission coefficients:</a:t>
            </a:r>
          </a:p>
        </p:txBody>
      </p:sp>
      <p:graphicFrame>
        <p:nvGraphicFramePr>
          <p:cNvPr id="16389" name="Object 4">
            <a:extLst>
              <a:ext uri="{FF2B5EF4-FFF2-40B4-BE49-F238E27FC236}">
                <a16:creationId xmlns:a16="http://schemas.microsoft.com/office/drawing/2014/main" id="{00F3AC2E-3208-494E-A046-CE33F0083409}"/>
              </a:ext>
            </a:extLst>
          </p:cNvPr>
          <p:cNvGraphicFramePr>
            <a:graphicFrameLocks noChangeAspect="1"/>
          </p:cNvGraphicFramePr>
          <p:nvPr/>
        </p:nvGraphicFramePr>
        <p:xfrm>
          <a:off x="5508625" y="4005263"/>
          <a:ext cx="838200" cy="914400"/>
        </p:xfrm>
        <a:graphic>
          <a:graphicData uri="http://schemas.openxmlformats.org/presentationml/2006/ole">
            <mc:AlternateContent xmlns:mc="http://schemas.openxmlformats.org/markup-compatibility/2006">
              <mc:Choice xmlns:v="urn:schemas-microsoft-com:vml" Requires="v">
                <p:oleObj spid="_x0000_s16461" name="Equation" r:id="rId5" imgW="9652000" imgH="10528300" progId="Equation.3">
                  <p:embed/>
                </p:oleObj>
              </mc:Choice>
              <mc:Fallback>
                <p:oleObj name="Equation" r:id="rId5" imgW="9652000" imgH="105283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4005263"/>
                        <a:ext cx="83820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6390" name="Picture 1">
            <a:extLst>
              <a:ext uri="{FF2B5EF4-FFF2-40B4-BE49-F238E27FC236}">
                <a16:creationId xmlns:a16="http://schemas.microsoft.com/office/drawing/2014/main" id="{3B846C57-562F-D945-B5CD-775EB7C6B10D}"/>
              </a:ext>
            </a:extLst>
          </p:cNvPr>
          <p:cNvPicPr>
            <a:picLocks noChangeAspect="1"/>
          </p:cNvPicPr>
          <p:nvPr/>
        </p:nvPicPr>
        <p:blipFill>
          <a:blip r:embed="rId7">
            <a:extLst>
              <a:ext uri="{28A0092B-C50C-407E-A947-70E740481C1C}">
                <a14:useLocalDpi xmlns:a14="http://schemas.microsoft.com/office/drawing/2010/main" val="0"/>
              </a:ext>
            </a:extLst>
          </a:blip>
          <a:srcRect t="8798" b="9978"/>
          <a:stretch>
            <a:fillRect/>
          </a:stretch>
        </p:blipFill>
        <p:spPr bwMode="auto">
          <a:xfrm>
            <a:off x="2771775" y="854075"/>
            <a:ext cx="367188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a:extLst>
              <a:ext uri="{FF2B5EF4-FFF2-40B4-BE49-F238E27FC236}">
                <a16:creationId xmlns:a16="http://schemas.microsoft.com/office/drawing/2014/main" id="{EE377EA8-8079-104C-8C53-89CCC0C561CA}"/>
              </a:ext>
            </a:extLst>
          </p:cNvPr>
          <p:cNvSpPr txBox="1">
            <a:spLocks noChangeArrowheads="1"/>
          </p:cNvSpPr>
          <p:nvPr/>
        </p:nvSpPr>
        <p:spPr bwMode="auto">
          <a:xfrm>
            <a:off x="900113" y="5589588"/>
            <a:ext cx="3756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i="1"/>
              <a:t>Z</a:t>
            </a:r>
            <a:r>
              <a:rPr lang="en-US" altLang="pl-PL" sz="2000"/>
              <a:t> – mechanical impedance </a:t>
            </a:r>
            <a:r>
              <a:rPr lang="en-US" altLang="pl-PL" sz="2000">
                <a:latin typeface="Symbol" pitchFamily="2" charset="2"/>
              </a:rPr>
              <a:t>(= r</a:t>
            </a:r>
            <a:r>
              <a:rPr lang="en-US" altLang="pl-PL" sz="2000" i="1"/>
              <a:t>v</a:t>
            </a:r>
            <a:r>
              <a:rPr lang="en-US" altLang="pl-PL" sz="2000"/>
              <a:t>)</a:t>
            </a:r>
          </a:p>
          <a:p>
            <a:pPr eaLnBrk="1" hangingPunct="1">
              <a:spcBef>
                <a:spcPct val="0"/>
              </a:spcBef>
              <a:buFontTx/>
              <a:buNone/>
            </a:pPr>
            <a:r>
              <a:rPr lang="en-US" altLang="pl-PL" sz="2000">
                <a:latin typeface="Symbol" pitchFamily="2" charset="2"/>
              </a:rPr>
              <a:t>r</a:t>
            </a:r>
            <a:r>
              <a:rPr lang="en-US" altLang="pl-PL" sz="2000"/>
              <a:t> - density</a:t>
            </a:r>
          </a:p>
          <a:p>
            <a:pPr eaLnBrk="1" hangingPunct="1">
              <a:spcBef>
                <a:spcPct val="0"/>
              </a:spcBef>
              <a:buFontTx/>
              <a:buNone/>
            </a:pPr>
            <a:r>
              <a:rPr lang="en-US" altLang="pl-PL" sz="2000" i="1"/>
              <a:t>v</a:t>
            </a:r>
            <a:r>
              <a:rPr lang="en-US" altLang="pl-PL" sz="2000"/>
              <a:t> – wave propagation speed</a:t>
            </a:r>
          </a:p>
        </p:txBody>
      </p:sp>
      <p:sp>
        <p:nvSpPr>
          <p:cNvPr id="16392" name="TextBox 2">
            <a:extLst>
              <a:ext uri="{FF2B5EF4-FFF2-40B4-BE49-F238E27FC236}">
                <a16:creationId xmlns:a16="http://schemas.microsoft.com/office/drawing/2014/main" id="{B08EC079-2185-4C4D-B95C-DF320FE42C7D}"/>
              </a:ext>
            </a:extLst>
          </p:cNvPr>
          <p:cNvSpPr txBox="1">
            <a:spLocks noChangeArrowheads="1"/>
          </p:cNvSpPr>
          <p:nvPr/>
        </p:nvSpPr>
        <p:spPr bwMode="auto">
          <a:xfrm>
            <a:off x="4643438" y="2565400"/>
            <a:ext cx="1552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inner ear (water)</a:t>
            </a:r>
          </a:p>
        </p:txBody>
      </p:sp>
      <p:sp>
        <p:nvSpPr>
          <p:cNvPr id="16393" name="Text Box 26">
            <a:extLst>
              <a:ext uri="{FF2B5EF4-FFF2-40B4-BE49-F238E27FC236}">
                <a16:creationId xmlns:a16="http://schemas.microsoft.com/office/drawing/2014/main" id="{95B67154-9333-B248-9EB3-C306D91DBCE3}"/>
              </a:ext>
            </a:extLst>
          </p:cNvPr>
          <p:cNvSpPr txBox="1">
            <a:spLocks noChangeArrowheads="1"/>
          </p:cNvSpPr>
          <p:nvPr/>
        </p:nvSpPr>
        <p:spPr bwMode="auto">
          <a:xfrm>
            <a:off x="2771775" y="2565400"/>
            <a:ext cx="17287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pl-PL" altLang="pl-PL" sz="1600"/>
              <a:t>environment (air)</a:t>
            </a:r>
            <a:endParaRPr lang="en-US" altLang="pl-PL"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111D61C-495B-E149-BF02-F50EBC886D53}"/>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Tonotopic mapping in auditory cortex</a:t>
            </a:r>
            <a:endParaRPr lang="en-US" altLang="pl-PL" sz="1800">
              <a:solidFill>
                <a:schemeClr val="tx2"/>
              </a:solidFill>
            </a:endParaRPr>
          </a:p>
        </p:txBody>
      </p:sp>
      <p:sp>
        <p:nvSpPr>
          <p:cNvPr id="51202" name="Rectangle 4">
            <a:extLst>
              <a:ext uri="{FF2B5EF4-FFF2-40B4-BE49-F238E27FC236}">
                <a16:creationId xmlns:a16="http://schemas.microsoft.com/office/drawing/2014/main" id="{C73FE955-D2E3-9B4D-93DC-353A4D1D6F29}"/>
              </a:ext>
            </a:extLst>
          </p:cNvPr>
          <p:cNvSpPr>
            <a:spLocks noChangeArrowheads="1"/>
          </p:cNvSpPr>
          <p:nvPr/>
        </p:nvSpPr>
        <p:spPr bwMode="auto">
          <a:xfrm>
            <a:off x="395288" y="5949950"/>
            <a:ext cx="84248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Tonotopic mapping in human primary auditory cortex, demonstrated by applying 500-msec tone bursts at five different sound frequencies to one ear while mapping the magnetic field changes produced by neuronal current flow in primary auditory cortex. Location of the primary auditory cortex in the transverse temporal gyri is visible. </a:t>
            </a:r>
          </a:p>
        </p:txBody>
      </p:sp>
      <p:pic>
        <p:nvPicPr>
          <p:cNvPr id="51203" name="Picture 2">
            <a:extLst>
              <a:ext uri="{FF2B5EF4-FFF2-40B4-BE49-F238E27FC236}">
                <a16:creationId xmlns:a16="http://schemas.microsoft.com/office/drawing/2014/main" id="{45C3C10B-BE8A-DC4A-AF99-C8BF022145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052513"/>
            <a:ext cx="43656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059744D8-E585-BC4A-8533-30B095FA3E3D}"/>
              </a:ext>
            </a:extLst>
          </p:cNvPr>
          <p:cNvSpPr>
            <a:spLocks noChangeArrowheads="1"/>
          </p:cNvSpPr>
          <p:nvPr/>
        </p:nvSpPr>
        <p:spPr bwMode="auto">
          <a:xfrm>
            <a:off x="647700" y="378827"/>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a:t>Tritone paradox</a:t>
            </a:r>
            <a:endParaRPr lang="en-US" altLang="pl-PL" sz="1800">
              <a:solidFill>
                <a:schemeClr val="tx2"/>
              </a:solidFill>
            </a:endParaRPr>
          </a:p>
        </p:txBody>
      </p:sp>
      <p:sp>
        <p:nvSpPr>
          <p:cNvPr id="52226" name="Rectangle 4">
            <a:extLst>
              <a:ext uri="{FF2B5EF4-FFF2-40B4-BE49-F238E27FC236}">
                <a16:creationId xmlns:a16="http://schemas.microsoft.com/office/drawing/2014/main" id="{296CCA0E-17B9-C547-A9D6-1198AB93381C}"/>
              </a:ext>
            </a:extLst>
          </p:cNvPr>
          <p:cNvSpPr>
            <a:spLocks noChangeArrowheads="1"/>
          </p:cNvSpPr>
          <p:nvPr/>
        </p:nvSpPr>
        <p:spPr bwMode="auto">
          <a:xfrm>
            <a:off x="323850" y="5445125"/>
            <a:ext cx="84248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a:t>Shepard tones. Each square in the figure indicates a tone, with any set of squares in vertical alignment together making one Shepard tone. The color of each square indicates the loudness of the note, with purple being the quietest and green the loudest. Overlapping notes in one Shepard tone are exactly one octave apart. A pair of Shepard tones separated by an interval of a tritone (half an octave) produces the tritone paradox. They may be heard as either descending or ascending and constitute a bistable figure in auditory domain.  </a:t>
            </a:r>
          </a:p>
        </p:txBody>
      </p:sp>
      <p:pic>
        <p:nvPicPr>
          <p:cNvPr id="52227" name="Picture 1">
            <a:extLst>
              <a:ext uri="{FF2B5EF4-FFF2-40B4-BE49-F238E27FC236}">
                <a16:creationId xmlns:a16="http://schemas.microsoft.com/office/drawing/2014/main" id="{64AB4310-D06A-7F49-85E2-5A1C634BF4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1125538"/>
            <a:ext cx="347345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Box 4">
            <a:extLst>
              <a:ext uri="{FF2B5EF4-FFF2-40B4-BE49-F238E27FC236}">
                <a16:creationId xmlns:a16="http://schemas.microsoft.com/office/drawing/2014/main" id="{91AA1B64-DA07-A841-A50B-C2EED85BA15C}"/>
              </a:ext>
            </a:extLst>
          </p:cNvPr>
          <p:cNvSpPr txBox="1">
            <a:spLocks noChangeArrowheads="1"/>
          </p:cNvSpPr>
          <p:nvPr/>
        </p:nvSpPr>
        <p:spPr bwMode="auto">
          <a:xfrm rot="-5400000">
            <a:off x="2078038" y="2825750"/>
            <a:ext cx="1004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frequency</a:t>
            </a:r>
          </a:p>
        </p:txBody>
      </p:sp>
      <p:sp>
        <p:nvSpPr>
          <p:cNvPr id="52229" name="TextBox 8">
            <a:extLst>
              <a:ext uri="{FF2B5EF4-FFF2-40B4-BE49-F238E27FC236}">
                <a16:creationId xmlns:a16="http://schemas.microsoft.com/office/drawing/2014/main" id="{11F07B76-AC25-9740-B6B1-3ECB2CB01DF7}"/>
              </a:ext>
            </a:extLst>
          </p:cNvPr>
          <p:cNvSpPr txBox="1">
            <a:spLocks noChangeArrowheads="1"/>
          </p:cNvSpPr>
          <p:nvPr/>
        </p:nvSpPr>
        <p:spPr bwMode="auto">
          <a:xfrm>
            <a:off x="4211638" y="4868863"/>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sequence</a:t>
            </a:r>
          </a:p>
        </p:txBody>
      </p:sp>
      <p:sp>
        <p:nvSpPr>
          <p:cNvPr id="2" name="Rectangle 1">
            <a:extLst>
              <a:ext uri="{FF2B5EF4-FFF2-40B4-BE49-F238E27FC236}">
                <a16:creationId xmlns:a16="http://schemas.microsoft.com/office/drawing/2014/main" id="{674B722F-0430-A848-8B9A-623E70287779}"/>
              </a:ext>
            </a:extLst>
          </p:cNvPr>
          <p:cNvSpPr>
            <a:spLocks noChangeArrowheads="1"/>
          </p:cNvSpPr>
          <p:nvPr/>
        </p:nvSpPr>
        <p:spPr bwMode="auto">
          <a:xfrm>
            <a:off x="2771775" y="1989138"/>
            <a:ext cx="215900" cy="2808287"/>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chemeClr val="lt1"/>
              </a:solidFill>
              <a:latin typeface="+mn-lt"/>
              <a:ea typeface="+mn-ea"/>
            </a:endParaRPr>
          </a:p>
        </p:txBody>
      </p:sp>
      <p:sp>
        <p:nvSpPr>
          <p:cNvPr id="8" name="Rectangle 7">
            <a:extLst>
              <a:ext uri="{FF2B5EF4-FFF2-40B4-BE49-F238E27FC236}">
                <a16:creationId xmlns:a16="http://schemas.microsoft.com/office/drawing/2014/main" id="{D2F3D998-B445-5941-B95C-65A1EA05710E}"/>
              </a:ext>
            </a:extLst>
          </p:cNvPr>
          <p:cNvSpPr>
            <a:spLocks noChangeArrowheads="1"/>
          </p:cNvSpPr>
          <p:nvPr/>
        </p:nvSpPr>
        <p:spPr bwMode="auto">
          <a:xfrm>
            <a:off x="3491880" y="1435677"/>
            <a:ext cx="215900" cy="2808287"/>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solidFill>
                <a:srgbClr val="FF0000"/>
              </a:solidFill>
              <a:latin typeface="+mn-lt"/>
              <a:ea typeface="+mn-ea"/>
            </a:endParaRPr>
          </a:p>
        </p:txBody>
      </p:sp>
      <p:cxnSp>
        <p:nvCxnSpPr>
          <p:cNvPr id="4" name="Łącznik prosty 3">
            <a:extLst>
              <a:ext uri="{FF2B5EF4-FFF2-40B4-BE49-F238E27FC236}">
                <a16:creationId xmlns:a16="http://schemas.microsoft.com/office/drawing/2014/main" id="{B8C9533F-EF81-5644-8382-8B37C45007B5}"/>
              </a:ext>
            </a:extLst>
          </p:cNvPr>
          <p:cNvCxnSpPr>
            <a:cxnSpLocks/>
          </p:cNvCxnSpPr>
          <p:nvPr/>
        </p:nvCxnSpPr>
        <p:spPr>
          <a:xfrm>
            <a:off x="2915816" y="945761"/>
            <a:ext cx="791964"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Łącznik prosty 5">
            <a:extLst>
              <a:ext uri="{FF2B5EF4-FFF2-40B4-BE49-F238E27FC236}">
                <a16:creationId xmlns:a16="http://schemas.microsoft.com/office/drawing/2014/main" id="{78E7DD18-B95F-514A-84A9-4DA0475F6EA5}"/>
              </a:ext>
            </a:extLst>
          </p:cNvPr>
          <p:cNvCxnSpPr>
            <a:cxnSpLocks/>
          </p:cNvCxnSpPr>
          <p:nvPr/>
        </p:nvCxnSpPr>
        <p:spPr>
          <a:xfrm flipH="1">
            <a:off x="2917534" y="945761"/>
            <a:ext cx="1" cy="14397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Łącznik prosty 21">
            <a:extLst>
              <a:ext uri="{FF2B5EF4-FFF2-40B4-BE49-F238E27FC236}">
                <a16:creationId xmlns:a16="http://schemas.microsoft.com/office/drawing/2014/main" id="{48EC1E9F-8889-F34E-87B6-1F4207FD08D0}"/>
              </a:ext>
            </a:extLst>
          </p:cNvPr>
          <p:cNvCxnSpPr>
            <a:cxnSpLocks/>
          </p:cNvCxnSpPr>
          <p:nvPr/>
        </p:nvCxnSpPr>
        <p:spPr>
          <a:xfrm flipH="1">
            <a:off x="3707779" y="949470"/>
            <a:ext cx="1" cy="14397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pole tekstowe 17">
            <a:extLst>
              <a:ext uri="{FF2B5EF4-FFF2-40B4-BE49-F238E27FC236}">
                <a16:creationId xmlns:a16="http://schemas.microsoft.com/office/drawing/2014/main" id="{B6E36456-37F1-7744-A210-2EF95A1BF663}"/>
              </a:ext>
            </a:extLst>
          </p:cNvPr>
          <p:cNvSpPr txBox="1"/>
          <p:nvPr/>
        </p:nvSpPr>
        <p:spPr>
          <a:xfrm>
            <a:off x="3018345" y="692140"/>
            <a:ext cx="588623" cy="276999"/>
          </a:xfrm>
          <a:prstGeom prst="rect">
            <a:avLst/>
          </a:prstGeom>
          <a:noFill/>
        </p:spPr>
        <p:txBody>
          <a:bodyPr wrap="none" rtlCol="0">
            <a:spAutoFit/>
          </a:bodyPr>
          <a:lstStyle/>
          <a:p>
            <a:r>
              <a:rPr lang="pl-PL" sz="1200" dirty="0" err="1"/>
              <a:t>tritone</a:t>
            </a:r>
            <a:endParaRPr lang="pl-PL"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059744D8-E585-BC4A-8533-30B095FA3E3D}"/>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dirty="0"/>
              <a:t>Shepard-</a:t>
            </a:r>
            <a:r>
              <a:rPr lang="en-US" altLang="pl-PL" sz="1800"/>
              <a:t>Risset </a:t>
            </a:r>
            <a:r>
              <a:rPr lang="en-US" altLang="pl-PL" sz="1800" dirty="0"/>
              <a:t>glissando</a:t>
            </a:r>
            <a:endParaRPr lang="en-US" altLang="pl-PL" sz="1800" dirty="0">
              <a:solidFill>
                <a:schemeClr val="tx2"/>
              </a:solidFill>
            </a:endParaRPr>
          </a:p>
        </p:txBody>
      </p:sp>
      <p:sp>
        <p:nvSpPr>
          <p:cNvPr id="52226" name="Rectangle 4">
            <a:extLst>
              <a:ext uri="{FF2B5EF4-FFF2-40B4-BE49-F238E27FC236}">
                <a16:creationId xmlns:a16="http://schemas.microsoft.com/office/drawing/2014/main" id="{296CCA0E-17B9-C547-A9D6-1198AB93381C}"/>
              </a:ext>
            </a:extLst>
          </p:cNvPr>
          <p:cNvSpPr>
            <a:spLocks noChangeArrowheads="1"/>
          </p:cNvSpPr>
          <p:nvPr/>
        </p:nvSpPr>
        <p:spPr bwMode="auto">
          <a:xfrm>
            <a:off x="323850" y="5445125"/>
            <a:ext cx="8424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dirty="0"/>
              <a:t>Each square in the figure indicates a tone, with notes in one octave apart making one Shepard tone. The color of each square indicates the loudness of the note. The high pitch fades away, the middle pitch is constant and the low pitch becomes audible. We can hear at least two notes rising in pitch at the same time, what makes the brain to perceive constant ascending tone. When looped together, it may last infinitely long. </a:t>
            </a:r>
          </a:p>
        </p:txBody>
      </p:sp>
      <p:sp>
        <p:nvSpPr>
          <p:cNvPr id="52228" name="TextBox 4">
            <a:extLst>
              <a:ext uri="{FF2B5EF4-FFF2-40B4-BE49-F238E27FC236}">
                <a16:creationId xmlns:a16="http://schemas.microsoft.com/office/drawing/2014/main" id="{91AA1B64-DA07-A841-A50B-C2EED85BA15C}"/>
              </a:ext>
            </a:extLst>
          </p:cNvPr>
          <p:cNvSpPr txBox="1">
            <a:spLocks noChangeArrowheads="1"/>
          </p:cNvSpPr>
          <p:nvPr/>
        </p:nvSpPr>
        <p:spPr bwMode="auto">
          <a:xfrm rot="-5400000">
            <a:off x="1070273" y="2837186"/>
            <a:ext cx="1004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t>frequency</a:t>
            </a:r>
          </a:p>
        </p:txBody>
      </p:sp>
      <p:sp>
        <p:nvSpPr>
          <p:cNvPr id="52229" name="TextBox 8">
            <a:extLst>
              <a:ext uri="{FF2B5EF4-FFF2-40B4-BE49-F238E27FC236}">
                <a16:creationId xmlns:a16="http://schemas.microsoft.com/office/drawing/2014/main" id="{11F07B76-AC25-9740-B6B1-3ECB2CB01DF7}"/>
              </a:ext>
            </a:extLst>
          </p:cNvPr>
          <p:cNvSpPr txBox="1">
            <a:spLocks noChangeArrowheads="1"/>
          </p:cNvSpPr>
          <p:nvPr/>
        </p:nvSpPr>
        <p:spPr bwMode="auto">
          <a:xfrm>
            <a:off x="4211638" y="4868863"/>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sequence</a:t>
            </a:r>
          </a:p>
        </p:txBody>
      </p:sp>
      <p:pic>
        <p:nvPicPr>
          <p:cNvPr id="3" name="Shepard-tone.mp3">
            <a:hlinkClick r:id="" action="ppaction://media"/>
            <a:extLst>
              <a:ext uri="{FF2B5EF4-FFF2-40B4-BE49-F238E27FC236}">
                <a16:creationId xmlns:a16="http://schemas.microsoft.com/office/drawing/2014/main" id="{07C004A8-9CB7-FA41-BD9E-C632AD2440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21600" y="2503810"/>
            <a:ext cx="812800" cy="812800"/>
          </a:xfrm>
          <a:prstGeom prst="rect">
            <a:avLst/>
          </a:prstGeom>
        </p:spPr>
      </p:pic>
      <p:pic>
        <p:nvPicPr>
          <p:cNvPr id="6" name="Obraz 5">
            <a:extLst>
              <a:ext uri="{FF2B5EF4-FFF2-40B4-BE49-F238E27FC236}">
                <a16:creationId xmlns:a16="http://schemas.microsoft.com/office/drawing/2014/main" id="{FF0FACE0-7BB8-5C4C-B96B-9EF0BDACFD0C}"/>
              </a:ext>
            </a:extLst>
          </p:cNvPr>
          <p:cNvPicPr>
            <a:picLocks noChangeAspect="1"/>
          </p:cNvPicPr>
          <p:nvPr/>
        </p:nvPicPr>
        <p:blipFill>
          <a:blip r:embed="rId5"/>
          <a:stretch>
            <a:fillRect/>
          </a:stretch>
        </p:blipFill>
        <p:spPr>
          <a:xfrm>
            <a:off x="1802267" y="1326182"/>
            <a:ext cx="5615666" cy="3487089"/>
          </a:xfrm>
          <a:prstGeom prst="rect">
            <a:avLst/>
          </a:prstGeom>
        </p:spPr>
      </p:pic>
    </p:spTree>
    <p:extLst>
      <p:ext uri="{BB962C8B-B14F-4D97-AF65-F5344CB8AC3E}">
        <p14:creationId xmlns:p14="http://schemas.microsoft.com/office/powerpoint/2010/main" val="76181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059744D8-E585-BC4A-8533-30B095FA3E3D}"/>
              </a:ext>
            </a:extLst>
          </p:cNvPr>
          <p:cNvSpPr>
            <a:spLocks noChangeArrowheads="1"/>
          </p:cNvSpPr>
          <p:nvPr/>
        </p:nvSpPr>
        <p:spPr bwMode="auto">
          <a:xfrm>
            <a:off x="685800" y="2286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pl-PL" sz="1800" dirty="0"/>
              <a:t>Shepard-</a:t>
            </a:r>
            <a:r>
              <a:rPr lang="en-US" altLang="pl-PL" sz="1800"/>
              <a:t>Risset </a:t>
            </a:r>
            <a:r>
              <a:rPr lang="en-US" altLang="pl-PL" sz="1800" dirty="0"/>
              <a:t>glissando</a:t>
            </a:r>
            <a:endParaRPr lang="en-US" altLang="pl-PL" sz="1800" dirty="0">
              <a:solidFill>
                <a:schemeClr val="tx2"/>
              </a:solidFill>
            </a:endParaRPr>
          </a:p>
        </p:txBody>
      </p:sp>
      <p:sp>
        <p:nvSpPr>
          <p:cNvPr id="52226" name="Rectangle 4">
            <a:extLst>
              <a:ext uri="{FF2B5EF4-FFF2-40B4-BE49-F238E27FC236}">
                <a16:creationId xmlns:a16="http://schemas.microsoft.com/office/drawing/2014/main" id="{296CCA0E-17B9-C547-A9D6-1198AB93381C}"/>
              </a:ext>
            </a:extLst>
          </p:cNvPr>
          <p:cNvSpPr>
            <a:spLocks noChangeArrowheads="1"/>
          </p:cNvSpPr>
          <p:nvPr/>
        </p:nvSpPr>
        <p:spPr bwMode="auto">
          <a:xfrm>
            <a:off x="323850" y="5445125"/>
            <a:ext cx="84248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400" dirty="0"/>
              <a:t>Shepard-</a:t>
            </a:r>
            <a:r>
              <a:rPr lang="en-US" altLang="pl-PL" sz="1400" dirty="0" err="1"/>
              <a:t>Risset</a:t>
            </a:r>
            <a:r>
              <a:rPr lang="en-US" altLang="pl-PL" sz="1400" dirty="0"/>
              <a:t> glissando has been used in soundtracks of computer games and movies, e.g. Dunkirk, Dark Knight The Prestige and Tenet. It builds tension and suspense.</a:t>
            </a:r>
          </a:p>
          <a:p>
            <a:pPr eaLnBrk="1" hangingPunct="1">
              <a:spcBef>
                <a:spcPct val="0"/>
              </a:spcBef>
              <a:buFontTx/>
              <a:buNone/>
            </a:pPr>
            <a:r>
              <a:rPr lang="en-US" altLang="pl-PL" sz="1400" dirty="0"/>
              <a:t>https://</a:t>
            </a:r>
            <a:r>
              <a:rPr lang="en-US" altLang="pl-PL" sz="1400" dirty="0" err="1"/>
              <a:t>www.youtube.com</a:t>
            </a:r>
            <a:r>
              <a:rPr lang="en-US" altLang="pl-PL" sz="1400" dirty="0"/>
              <a:t>/</a:t>
            </a:r>
            <a:r>
              <a:rPr lang="en-US" altLang="pl-PL" sz="1400" dirty="0" err="1"/>
              <a:t>watch?v</a:t>
            </a:r>
            <a:r>
              <a:rPr lang="en-US" altLang="pl-PL" sz="1400" dirty="0"/>
              <a:t>=</a:t>
            </a:r>
            <a:r>
              <a:rPr lang="en-US" altLang="pl-PL" sz="1400" dirty="0" err="1"/>
              <a:t>LVWTQcZbLgY</a:t>
            </a:r>
            <a:endParaRPr lang="en-US" altLang="pl-PL" sz="1400" dirty="0"/>
          </a:p>
        </p:txBody>
      </p:sp>
      <p:sp>
        <p:nvSpPr>
          <p:cNvPr id="52228" name="TextBox 4">
            <a:extLst>
              <a:ext uri="{FF2B5EF4-FFF2-40B4-BE49-F238E27FC236}">
                <a16:creationId xmlns:a16="http://schemas.microsoft.com/office/drawing/2014/main" id="{91AA1B64-DA07-A841-A50B-C2EED85BA15C}"/>
              </a:ext>
            </a:extLst>
          </p:cNvPr>
          <p:cNvSpPr txBox="1">
            <a:spLocks noChangeArrowheads="1"/>
          </p:cNvSpPr>
          <p:nvPr/>
        </p:nvSpPr>
        <p:spPr bwMode="auto">
          <a:xfrm rot="-5400000">
            <a:off x="-178594" y="2863886"/>
            <a:ext cx="1004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t>frequency</a:t>
            </a:r>
          </a:p>
        </p:txBody>
      </p:sp>
      <p:sp>
        <p:nvSpPr>
          <p:cNvPr id="52229" name="TextBox 8">
            <a:extLst>
              <a:ext uri="{FF2B5EF4-FFF2-40B4-BE49-F238E27FC236}">
                <a16:creationId xmlns:a16="http://schemas.microsoft.com/office/drawing/2014/main" id="{11F07B76-AC25-9740-B6B1-3ECB2CB01DF7}"/>
              </a:ext>
            </a:extLst>
          </p:cNvPr>
          <p:cNvSpPr txBox="1">
            <a:spLocks noChangeArrowheads="1"/>
          </p:cNvSpPr>
          <p:nvPr/>
        </p:nvSpPr>
        <p:spPr bwMode="auto">
          <a:xfrm>
            <a:off x="4141787" y="4013089"/>
            <a:ext cx="936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t>sequence</a:t>
            </a:r>
          </a:p>
        </p:txBody>
      </p:sp>
      <p:pic>
        <p:nvPicPr>
          <p:cNvPr id="6" name="Obraz 5">
            <a:extLst>
              <a:ext uri="{FF2B5EF4-FFF2-40B4-BE49-F238E27FC236}">
                <a16:creationId xmlns:a16="http://schemas.microsoft.com/office/drawing/2014/main" id="{FF0FACE0-7BB8-5C4C-B96B-9EF0BDACFD0C}"/>
              </a:ext>
            </a:extLst>
          </p:cNvPr>
          <p:cNvPicPr>
            <a:picLocks noChangeAspect="1"/>
          </p:cNvPicPr>
          <p:nvPr/>
        </p:nvPicPr>
        <p:blipFill rotWithShape="1">
          <a:blip r:embed="rId3"/>
          <a:srcRect l="9571" t="4548" r="10929" b="6658"/>
          <a:stretch/>
        </p:blipFill>
        <p:spPr>
          <a:xfrm>
            <a:off x="685800" y="2134015"/>
            <a:ext cx="2592288" cy="1797878"/>
          </a:xfrm>
          <a:prstGeom prst="rect">
            <a:avLst/>
          </a:prstGeom>
        </p:spPr>
      </p:pic>
      <p:pic>
        <p:nvPicPr>
          <p:cNvPr id="8" name="Obraz 7">
            <a:hlinkClick r:id="rId4"/>
            <a:extLst>
              <a:ext uri="{FF2B5EF4-FFF2-40B4-BE49-F238E27FC236}">
                <a16:creationId xmlns:a16="http://schemas.microsoft.com/office/drawing/2014/main" id="{8D496223-7789-4743-B6F6-0B3C6EA6100D}"/>
              </a:ext>
            </a:extLst>
          </p:cNvPr>
          <p:cNvPicPr>
            <a:picLocks noChangeAspect="1"/>
          </p:cNvPicPr>
          <p:nvPr/>
        </p:nvPicPr>
        <p:blipFill rotWithShape="1">
          <a:blip r:embed="rId3"/>
          <a:srcRect l="9571" t="4548" r="10929" b="6658"/>
          <a:stretch/>
        </p:blipFill>
        <p:spPr>
          <a:xfrm>
            <a:off x="3240137" y="2134015"/>
            <a:ext cx="2592288" cy="1797878"/>
          </a:xfrm>
          <a:prstGeom prst="rect">
            <a:avLst/>
          </a:prstGeom>
        </p:spPr>
      </p:pic>
      <p:pic>
        <p:nvPicPr>
          <p:cNvPr id="9" name="Obraz 8">
            <a:extLst>
              <a:ext uri="{FF2B5EF4-FFF2-40B4-BE49-F238E27FC236}">
                <a16:creationId xmlns:a16="http://schemas.microsoft.com/office/drawing/2014/main" id="{F44D83F0-D6C1-0040-84F0-A143D8238A60}"/>
              </a:ext>
            </a:extLst>
          </p:cNvPr>
          <p:cNvPicPr>
            <a:picLocks noChangeAspect="1"/>
          </p:cNvPicPr>
          <p:nvPr/>
        </p:nvPicPr>
        <p:blipFill rotWithShape="1">
          <a:blip r:embed="rId3"/>
          <a:srcRect l="9571" t="4548" r="10929" b="6658"/>
          <a:stretch/>
        </p:blipFill>
        <p:spPr>
          <a:xfrm>
            <a:off x="5796136" y="2134015"/>
            <a:ext cx="2592288" cy="1797878"/>
          </a:xfrm>
          <a:prstGeom prst="rect">
            <a:avLst/>
          </a:prstGeom>
        </p:spPr>
      </p:pic>
    </p:spTree>
    <p:extLst>
      <p:ext uri="{BB962C8B-B14F-4D97-AF65-F5344CB8AC3E}">
        <p14:creationId xmlns:p14="http://schemas.microsoft.com/office/powerpoint/2010/main" val="373920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05C8EE97-8A2C-C945-BF46-1D522B5DF872}"/>
              </a:ext>
            </a:extLst>
          </p:cNvPr>
          <p:cNvSpPr txBox="1">
            <a:spLocks noChangeArrowheads="1"/>
          </p:cNvSpPr>
          <p:nvPr/>
        </p:nvSpPr>
        <p:spPr bwMode="auto">
          <a:xfrm>
            <a:off x="827088" y="2492375"/>
            <a:ext cx="7561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2000"/>
              <a:t>This values yield energy reflection and transmission coefficients:</a:t>
            </a:r>
          </a:p>
        </p:txBody>
      </p:sp>
      <p:sp>
        <p:nvSpPr>
          <p:cNvPr id="17410" name="Text Box 6">
            <a:extLst>
              <a:ext uri="{FF2B5EF4-FFF2-40B4-BE49-F238E27FC236}">
                <a16:creationId xmlns:a16="http://schemas.microsoft.com/office/drawing/2014/main" id="{DA030BBA-01CC-1A4E-9A5B-230374EE874D}"/>
              </a:ext>
            </a:extLst>
          </p:cNvPr>
          <p:cNvSpPr txBox="1">
            <a:spLocks noChangeArrowheads="1"/>
          </p:cNvSpPr>
          <p:nvPr/>
        </p:nvSpPr>
        <p:spPr bwMode="auto">
          <a:xfrm>
            <a:off x="827088" y="4365625"/>
            <a:ext cx="770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pl-PL" sz="2000"/>
              <a:t>If only 1 part in 1000 makes it through, the loss is:</a:t>
            </a:r>
          </a:p>
        </p:txBody>
      </p:sp>
      <p:sp>
        <p:nvSpPr>
          <p:cNvPr id="17411" name="Rectangle 7">
            <a:extLst>
              <a:ext uri="{FF2B5EF4-FFF2-40B4-BE49-F238E27FC236}">
                <a16:creationId xmlns:a16="http://schemas.microsoft.com/office/drawing/2014/main" id="{E9624CA1-EB19-934B-B517-52ECA5B04DF0}"/>
              </a:ext>
            </a:extLst>
          </p:cNvPr>
          <p:cNvSpPr>
            <a:spLocks noChangeArrowheads="1"/>
          </p:cNvSpPr>
          <p:nvPr/>
        </p:nvSpPr>
        <p:spPr bwMode="auto">
          <a:xfrm>
            <a:off x="838200" y="3048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pl-PL" altLang="pl-PL" sz="1800"/>
              <a:t>Reflection and transmission at the eardrum</a:t>
            </a:r>
            <a:endParaRPr lang="pl-PL" altLang="pl-PL" sz="1800">
              <a:solidFill>
                <a:schemeClr val="tx2"/>
              </a:solidFill>
            </a:endParaRPr>
          </a:p>
        </p:txBody>
      </p:sp>
      <p:sp>
        <p:nvSpPr>
          <p:cNvPr id="17412" name="Rectangle 2">
            <a:extLst>
              <a:ext uri="{FF2B5EF4-FFF2-40B4-BE49-F238E27FC236}">
                <a16:creationId xmlns:a16="http://schemas.microsoft.com/office/drawing/2014/main" id="{48E31B08-75DA-3E40-9557-45A3F8E62034}"/>
              </a:ext>
            </a:extLst>
          </p:cNvPr>
          <p:cNvSpPr>
            <a:spLocks noChangeArrowheads="1"/>
          </p:cNvSpPr>
          <p:nvPr/>
        </p:nvSpPr>
        <p:spPr bwMode="auto">
          <a:xfrm>
            <a:off x="5003800" y="3141663"/>
            <a:ext cx="269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a:t>0.1% energy transmitted</a:t>
            </a:r>
          </a:p>
          <a:p>
            <a:pPr eaLnBrk="1" hangingPunct="1">
              <a:spcBef>
                <a:spcPct val="0"/>
              </a:spcBef>
              <a:buFontTx/>
              <a:buNone/>
            </a:pPr>
            <a:r>
              <a:rPr lang="en-US" altLang="pl-PL" sz="2000"/>
              <a:t>~99.9% is reflected</a:t>
            </a:r>
          </a:p>
        </p:txBody>
      </p:sp>
      <p:sp>
        <p:nvSpPr>
          <p:cNvPr id="2" name="Rectangle 1">
            <a:extLst>
              <a:ext uri="{FF2B5EF4-FFF2-40B4-BE49-F238E27FC236}">
                <a16:creationId xmlns:a16="http://schemas.microsoft.com/office/drawing/2014/main" id="{2C8A56CD-7724-5D4A-AC91-7A0587DB99C6}"/>
              </a:ext>
            </a:extLst>
          </p:cNvPr>
          <p:cNvSpPr/>
          <p:nvPr/>
        </p:nvSpPr>
        <p:spPr>
          <a:xfrm>
            <a:off x="1331913" y="1196975"/>
            <a:ext cx="2376487" cy="708025"/>
          </a:xfrm>
          <a:prstGeom prst="rect">
            <a:avLst/>
          </a:prstGeom>
        </p:spPr>
        <p:txBody>
          <a:bodyPr>
            <a:spAutoFit/>
          </a:bodyPr>
          <a:lstStyle/>
          <a:p>
            <a:pPr eaLnBrk="1" hangingPunct="1">
              <a:defRPr/>
            </a:pPr>
            <a:r>
              <a:rPr lang="en-US" sz="2000" dirty="0" err="1">
                <a:latin typeface="Symbol" charset="2"/>
                <a:ea typeface="ＭＳ Ｐゴシック" charset="0"/>
                <a:cs typeface="Symbol" charset="2"/>
              </a:rPr>
              <a:t>r</a:t>
            </a:r>
            <a:r>
              <a:rPr lang="en-US" sz="2000" baseline="-25000" dirty="0" err="1">
                <a:latin typeface="+mj-lt"/>
                <a:ea typeface="ＭＳ Ｐゴシック" charset="0"/>
                <a:cs typeface="Symbol" charset="2"/>
              </a:rPr>
              <a:t>air</a:t>
            </a:r>
            <a:r>
              <a:rPr lang="en-US" sz="2000" dirty="0">
                <a:latin typeface="Symbol" charset="2"/>
                <a:ea typeface="ＭＳ Ｐゴシック" charset="0"/>
                <a:cs typeface="Symbol" charset="2"/>
              </a:rPr>
              <a:t> = 1.21 </a:t>
            </a:r>
            <a:r>
              <a:rPr lang="en-US" sz="2000" dirty="0">
                <a:latin typeface="+mj-lt"/>
                <a:ea typeface="ＭＳ Ｐゴシック" charset="0"/>
                <a:cs typeface="Symbol" charset="2"/>
              </a:rPr>
              <a:t>kg/m</a:t>
            </a:r>
            <a:r>
              <a:rPr lang="en-US" sz="2000" baseline="30000" dirty="0">
                <a:latin typeface="+mj-lt"/>
                <a:ea typeface="ＭＳ Ｐゴシック" charset="0"/>
                <a:cs typeface="Symbol" charset="2"/>
              </a:rPr>
              <a:t>3</a:t>
            </a:r>
            <a:endParaRPr lang="en-US" sz="2000" dirty="0">
              <a:latin typeface="+mj-lt"/>
              <a:ea typeface="ＭＳ Ｐゴシック" charset="0"/>
              <a:cs typeface="Symbol" charset="2"/>
            </a:endParaRPr>
          </a:p>
          <a:p>
            <a:pPr eaLnBrk="1" hangingPunct="1">
              <a:defRPr/>
            </a:pPr>
            <a:r>
              <a:rPr lang="en-US" sz="2000" i="1" dirty="0" err="1">
                <a:latin typeface="+mj-lt"/>
                <a:ea typeface="ＭＳ Ｐゴシック" charset="0"/>
                <a:cs typeface="Symbol" charset="2"/>
              </a:rPr>
              <a:t>v</a:t>
            </a:r>
            <a:r>
              <a:rPr lang="en-US" sz="2000" baseline="-25000" dirty="0" err="1">
                <a:latin typeface="+mj-lt"/>
                <a:ea typeface="ＭＳ Ｐゴシック" charset="0"/>
                <a:cs typeface="Symbol" charset="2"/>
              </a:rPr>
              <a:t>air</a:t>
            </a:r>
            <a:r>
              <a:rPr lang="en-US" sz="2000" dirty="0">
                <a:latin typeface="+mj-lt"/>
                <a:ea typeface="ＭＳ Ｐゴシック" charset="0"/>
                <a:cs typeface="Symbol" charset="2"/>
              </a:rPr>
              <a:t> = 340 m/s </a:t>
            </a:r>
            <a:endParaRPr lang="en-US" sz="2000" dirty="0">
              <a:latin typeface="+mj-lt"/>
              <a:ea typeface="ＭＳ Ｐゴシック" charset="0"/>
              <a:cs typeface="ＭＳ Ｐゴシック" charset="0"/>
            </a:endParaRPr>
          </a:p>
        </p:txBody>
      </p:sp>
      <p:sp>
        <p:nvSpPr>
          <p:cNvPr id="11" name="Rectangle 10">
            <a:extLst>
              <a:ext uri="{FF2B5EF4-FFF2-40B4-BE49-F238E27FC236}">
                <a16:creationId xmlns:a16="http://schemas.microsoft.com/office/drawing/2014/main" id="{04350655-6123-FC46-944F-DAAED066E205}"/>
              </a:ext>
            </a:extLst>
          </p:cNvPr>
          <p:cNvSpPr/>
          <p:nvPr/>
        </p:nvSpPr>
        <p:spPr>
          <a:xfrm>
            <a:off x="5076825" y="1196975"/>
            <a:ext cx="2374900" cy="708025"/>
          </a:xfrm>
          <a:prstGeom prst="rect">
            <a:avLst/>
          </a:prstGeom>
        </p:spPr>
        <p:txBody>
          <a:bodyPr>
            <a:spAutoFit/>
          </a:bodyPr>
          <a:lstStyle/>
          <a:p>
            <a:pPr eaLnBrk="1" hangingPunct="1">
              <a:defRPr/>
            </a:pPr>
            <a:r>
              <a:rPr lang="en-US" sz="2000" dirty="0" err="1">
                <a:latin typeface="Symbol" charset="2"/>
                <a:ea typeface="ＭＳ Ｐゴシック" charset="0"/>
                <a:cs typeface="Symbol" charset="2"/>
              </a:rPr>
              <a:t>r</a:t>
            </a:r>
            <a:r>
              <a:rPr lang="en-US" sz="2000" baseline="-25000" dirty="0" err="1">
                <a:latin typeface="+mj-lt"/>
                <a:ea typeface="ＭＳ Ｐゴシック" charset="0"/>
                <a:cs typeface="Symbol" charset="2"/>
              </a:rPr>
              <a:t>water</a:t>
            </a:r>
            <a:r>
              <a:rPr lang="en-US" sz="2000" dirty="0">
                <a:latin typeface="Symbol" charset="2"/>
                <a:ea typeface="ＭＳ Ｐゴシック" charset="0"/>
                <a:cs typeface="Symbol" charset="2"/>
              </a:rPr>
              <a:t> = 10</a:t>
            </a:r>
            <a:r>
              <a:rPr lang="en-US" sz="2000" baseline="30000" dirty="0">
                <a:latin typeface="Symbol" charset="2"/>
                <a:ea typeface="ＭＳ Ｐゴシック" charset="0"/>
                <a:cs typeface="Symbol" charset="2"/>
              </a:rPr>
              <a:t>3</a:t>
            </a:r>
            <a:r>
              <a:rPr lang="en-US" sz="2000" dirty="0">
                <a:latin typeface="Symbol" charset="2"/>
                <a:ea typeface="ＭＳ Ｐゴシック" charset="0"/>
                <a:cs typeface="Symbol" charset="2"/>
              </a:rPr>
              <a:t> </a:t>
            </a:r>
            <a:r>
              <a:rPr lang="en-US" sz="2000" dirty="0">
                <a:latin typeface="+mj-lt"/>
                <a:ea typeface="ＭＳ Ｐゴシック" charset="0"/>
                <a:cs typeface="Symbol" charset="2"/>
              </a:rPr>
              <a:t>kg/m</a:t>
            </a:r>
            <a:r>
              <a:rPr lang="en-US" sz="2000" baseline="30000" dirty="0">
                <a:latin typeface="+mj-lt"/>
                <a:ea typeface="ＭＳ Ｐゴシック" charset="0"/>
                <a:cs typeface="Symbol" charset="2"/>
              </a:rPr>
              <a:t>3</a:t>
            </a:r>
            <a:endParaRPr lang="en-US" sz="2000" dirty="0">
              <a:latin typeface="+mj-lt"/>
              <a:ea typeface="ＭＳ Ｐゴシック" charset="0"/>
              <a:cs typeface="Symbol" charset="2"/>
            </a:endParaRPr>
          </a:p>
          <a:p>
            <a:pPr eaLnBrk="1" hangingPunct="1">
              <a:defRPr/>
            </a:pPr>
            <a:r>
              <a:rPr lang="en-US" sz="2000" i="1" dirty="0" err="1">
                <a:latin typeface="+mj-lt"/>
                <a:ea typeface="ＭＳ Ｐゴシック" charset="0"/>
                <a:cs typeface="Symbol" charset="2"/>
              </a:rPr>
              <a:t>v</a:t>
            </a:r>
            <a:r>
              <a:rPr lang="en-US" sz="2000" baseline="-25000" dirty="0" err="1">
                <a:latin typeface="+mj-lt"/>
                <a:ea typeface="ＭＳ Ｐゴシック" charset="0"/>
                <a:cs typeface="Symbol" charset="2"/>
              </a:rPr>
              <a:t>water</a:t>
            </a:r>
            <a:r>
              <a:rPr lang="en-US" sz="2000" dirty="0">
                <a:latin typeface="+mj-lt"/>
                <a:ea typeface="ＭＳ Ｐゴシック" charset="0"/>
                <a:cs typeface="Symbol" charset="2"/>
              </a:rPr>
              <a:t> = 1480 m/s </a:t>
            </a:r>
            <a:endParaRPr lang="en-US" sz="2000" dirty="0">
              <a:latin typeface="+mj-lt"/>
              <a:ea typeface="ＭＳ Ｐゴシック" charset="0"/>
              <a:cs typeface="ＭＳ Ｐゴシック" charset="0"/>
            </a:endParaRPr>
          </a:p>
        </p:txBody>
      </p:sp>
      <p:sp>
        <p:nvSpPr>
          <p:cNvPr id="17415" name="TextBox 2">
            <a:extLst>
              <a:ext uri="{FF2B5EF4-FFF2-40B4-BE49-F238E27FC236}">
                <a16:creationId xmlns:a16="http://schemas.microsoft.com/office/drawing/2014/main" id="{E3B092DE-2267-2544-807D-60CEBF48989C}"/>
              </a:ext>
            </a:extLst>
          </p:cNvPr>
          <p:cNvSpPr txBox="1">
            <a:spLocks noChangeArrowheads="1"/>
          </p:cNvSpPr>
          <p:nvPr/>
        </p:nvSpPr>
        <p:spPr bwMode="auto">
          <a:xfrm>
            <a:off x="1258888" y="3141663"/>
            <a:ext cx="213518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a:t>T = 1 – R = 0.0011</a:t>
            </a:r>
          </a:p>
          <a:p>
            <a:pPr eaLnBrk="1" hangingPunct="1">
              <a:spcBef>
                <a:spcPct val="0"/>
              </a:spcBef>
              <a:buFontTx/>
              <a:buNone/>
            </a:pPr>
            <a:r>
              <a:rPr lang="en-US" altLang="pl-PL" sz="2000"/>
              <a:t>R = 0.9989</a:t>
            </a:r>
          </a:p>
        </p:txBody>
      </p:sp>
      <p:sp>
        <p:nvSpPr>
          <p:cNvPr id="17416" name="Rectangle 3">
            <a:extLst>
              <a:ext uri="{FF2B5EF4-FFF2-40B4-BE49-F238E27FC236}">
                <a16:creationId xmlns:a16="http://schemas.microsoft.com/office/drawing/2014/main" id="{1DC5437D-D069-FD45-BBD3-07B9F8F97B2C}"/>
              </a:ext>
            </a:extLst>
          </p:cNvPr>
          <p:cNvSpPr>
            <a:spLocks noChangeArrowheads="1"/>
          </p:cNvSpPr>
          <p:nvPr/>
        </p:nvSpPr>
        <p:spPr bwMode="auto">
          <a:xfrm>
            <a:off x="1331913" y="5013325"/>
            <a:ext cx="2630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2000">
                <a:solidFill>
                  <a:schemeClr val="tx2"/>
                </a:solidFill>
              </a:rPr>
              <a:t>10log</a:t>
            </a:r>
            <a:r>
              <a:rPr lang="pl-PL" altLang="pl-PL" sz="2000" baseline="-25000">
                <a:solidFill>
                  <a:schemeClr val="tx2"/>
                </a:solidFill>
              </a:rPr>
              <a:t>10</a:t>
            </a:r>
            <a:r>
              <a:rPr lang="pl-PL" altLang="pl-PL" sz="2000">
                <a:solidFill>
                  <a:schemeClr val="tx2"/>
                </a:solidFill>
              </a:rPr>
              <a:t>1/1000 = -30 dB</a:t>
            </a:r>
            <a:endParaRPr lang="en-US" altLang="pl-PL"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12F6BCAC-4BDE-8D47-8B41-54D840FA699D}"/>
              </a:ext>
            </a:extLst>
          </p:cNvPr>
          <p:cNvSpPr>
            <a:spLocks noGrp="1" noChangeArrowheads="1"/>
          </p:cNvSpPr>
          <p:nvPr>
            <p:ph type="title"/>
          </p:nvPr>
        </p:nvSpPr>
        <p:spPr>
          <a:xfrm>
            <a:off x="685800" y="152400"/>
            <a:ext cx="7696200" cy="457200"/>
          </a:xfrm>
        </p:spPr>
        <p:txBody>
          <a:bodyPr/>
          <a:lstStyle/>
          <a:p>
            <a:pPr eaLnBrk="1" hangingPunct="1"/>
            <a:r>
              <a:rPr lang="en-US" altLang="pl-PL" sz="1800">
                <a:ea typeface="ＭＳ Ｐゴシック" panose="020B0600070205080204" pitchFamily="34" charset="-128"/>
              </a:rPr>
              <a:t>The middle ear</a:t>
            </a:r>
            <a:endParaRPr lang="pl-PL" altLang="pl-PL" sz="1800">
              <a:ea typeface="ＭＳ Ｐゴシック" panose="020B0600070205080204" pitchFamily="34" charset="-128"/>
            </a:endParaRPr>
          </a:p>
        </p:txBody>
      </p:sp>
      <p:grpSp>
        <p:nvGrpSpPr>
          <p:cNvPr id="18434" name="Group 2">
            <a:extLst>
              <a:ext uri="{FF2B5EF4-FFF2-40B4-BE49-F238E27FC236}">
                <a16:creationId xmlns:a16="http://schemas.microsoft.com/office/drawing/2014/main" id="{1559FF87-FE33-A94C-9F55-2C857DDD9A21}"/>
              </a:ext>
            </a:extLst>
          </p:cNvPr>
          <p:cNvGrpSpPr>
            <a:grpSpLocks/>
          </p:cNvGrpSpPr>
          <p:nvPr/>
        </p:nvGrpSpPr>
        <p:grpSpPr bwMode="auto">
          <a:xfrm>
            <a:off x="2123728" y="1468928"/>
            <a:ext cx="4572000" cy="3960813"/>
            <a:chOff x="2142133" y="1502296"/>
            <a:chExt cx="4572000" cy="3960812"/>
          </a:xfrm>
        </p:grpSpPr>
        <p:sp>
          <p:nvSpPr>
            <p:cNvPr id="18437" name="Freeform 3">
              <a:extLst>
                <a:ext uri="{FF2B5EF4-FFF2-40B4-BE49-F238E27FC236}">
                  <a16:creationId xmlns:a16="http://schemas.microsoft.com/office/drawing/2014/main" id="{9CAB7A79-30EA-9F4E-935E-05B08B7FC023}"/>
                </a:ext>
              </a:extLst>
            </p:cNvPr>
            <p:cNvSpPr>
              <a:spLocks/>
            </p:cNvSpPr>
            <p:nvPr/>
          </p:nvSpPr>
          <p:spPr bwMode="auto">
            <a:xfrm>
              <a:off x="2843808" y="2492896"/>
              <a:ext cx="1719263" cy="2970212"/>
            </a:xfrm>
            <a:custGeom>
              <a:avLst/>
              <a:gdLst>
                <a:gd name="T0" fmla="*/ 0 w 367"/>
                <a:gd name="T1" fmla="*/ 0 h 930"/>
                <a:gd name="T2" fmla="*/ 2147483646 w 367"/>
                <a:gd name="T3" fmla="*/ 2147483646 h 930"/>
                <a:gd name="T4" fmla="*/ 2147483646 w 367"/>
                <a:gd name="T5" fmla="*/ 2147483646 h 930"/>
                <a:gd name="T6" fmla="*/ 2147483646 w 367"/>
                <a:gd name="T7" fmla="*/ 2147483646 h 930"/>
                <a:gd name="T8" fmla="*/ 0 60000 65536"/>
                <a:gd name="T9" fmla="*/ 0 60000 65536"/>
                <a:gd name="T10" fmla="*/ 0 60000 65536"/>
                <a:gd name="T11" fmla="*/ 0 60000 65536"/>
                <a:gd name="T12" fmla="*/ 0 w 367"/>
                <a:gd name="T13" fmla="*/ 0 h 930"/>
                <a:gd name="T14" fmla="*/ 367 w 367"/>
                <a:gd name="T15" fmla="*/ 930 h 930"/>
              </a:gdLst>
              <a:ahLst/>
              <a:cxnLst>
                <a:cxn ang="T8">
                  <a:pos x="T0" y="T1"/>
                </a:cxn>
                <a:cxn ang="T9">
                  <a:pos x="T2" y="T3"/>
                </a:cxn>
                <a:cxn ang="T10">
                  <a:pos x="T4" y="T5"/>
                </a:cxn>
                <a:cxn ang="T11">
                  <a:pos x="T6" y="T7"/>
                </a:cxn>
              </a:cxnLst>
              <a:rect l="T12" t="T13" r="T14" b="T15"/>
              <a:pathLst>
                <a:path w="367" h="930">
                  <a:moveTo>
                    <a:pt x="0" y="0"/>
                  </a:moveTo>
                  <a:cubicBezTo>
                    <a:pt x="131" y="150"/>
                    <a:pt x="263" y="300"/>
                    <a:pt x="315" y="390"/>
                  </a:cubicBezTo>
                  <a:cubicBezTo>
                    <a:pt x="367" y="480"/>
                    <a:pt x="347" y="450"/>
                    <a:pt x="315" y="540"/>
                  </a:cubicBezTo>
                  <a:cubicBezTo>
                    <a:pt x="283" y="630"/>
                    <a:pt x="201" y="780"/>
                    <a:pt x="120" y="930"/>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8438" name="Freeform 4">
              <a:extLst>
                <a:ext uri="{FF2B5EF4-FFF2-40B4-BE49-F238E27FC236}">
                  <a16:creationId xmlns:a16="http://schemas.microsoft.com/office/drawing/2014/main" id="{FA02E101-2663-A740-8D67-BEBA5522A0E9}"/>
                </a:ext>
              </a:extLst>
            </p:cNvPr>
            <p:cNvSpPr>
              <a:spLocks/>
            </p:cNvSpPr>
            <p:nvPr/>
          </p:nvSpPr>
          <p:spPr bwMode="auto">
            <a:xfrm rot="178195">
              <a:off x="3208933" y="2154758"/>
              <a:ext cx="1366838" cy="1625600"/>
            </a:xfrm>
            <a:custGeom>
              <a:avLst/>
              <a:gdLst>
                <a:gd name="T0" fmla="*/ 2147483646 w 574"/>
                <a:gd name="T1" fmla="*/ 2147483646 h 895"/>
                <a:gd name="T2" fmla="*/ 2147483646 w 574"/>
                <a:gd name="T3" fmla="*/ 2147483646 h 895"/>
                <a:gd name="T4" fmla="*/ 2147483646 w 574"/>
                <a:gd name="T5" fmla="*/ 2147483646 h 895"/>
                <a:gd name="T6" fmla="*/ 2147483646 w 574"/>
                <a:gd name="T7" fmla="*/ 2147483646 h 895"/>
                <a:gd name="T8" fmla="*/ 2147483646 w 574"/>
                <a:gd name="T9" fmla="*/ 2147483646 h 895"/>
                <a:gd name="T10" fmla="*/ 2147483646 w 574"/>
                <a:gd name="T11" fmla="*/ 2147483646 h 895"/>
                <a:gd name="T12" fmla="*/ 2147483646 w 574"/>
                <a:gd name="T13" fmla="*/ 2147483646 h 895"/>
                <a:gd name="T14" fmla="*/ 2147483646 w 574"/>
                <a:gd name="T15" fmla="*/ 2147483646 h 895"/>
                <a:gd name="T16" fmla="*/ 2147483646 w 574"/>
                <a:gd name="T17" fmla="*/ 2147483646 h 895"/>
                <a:gd name="T18" fmla="*/ 2147483646 w 574"/>
                <a:gd name="T19" fmla="*/ 2147483646 h 895"/>
                <a:gd name="T20" fmla="*/ 2147483646 w 574"/>
                <a:gd name="T21" fmla="*/ 2147483646 h 895"/>
                <a:gd name="T22" fmla="*/ 2147483646 w 574"/>
                <a:gd name="T23" fmla="*/ 2147483646 h 895"/>
                <a:gd name="T24" fmla="*/ 2147483646 w 574"/>
                <a:gd name="T25" fmla="*/ 2147483646 h 895"/>
                <a:gd name="T26" fmla="*/ 2147483646 w 574"/>
                <a:gd name="T27" fmla="*/ 2147483646 h 895"/>
                <a:gd name="T28" fmla="*/ 2147483646 w 574"/>
                <a:gd name="T29" fmla="*/ 2147483646 h 895"/>
                <a:gd name="T30" fmla="*/ 2147483646 w 574"/>
                <a:gd name="T31" fmla="*/ 2147483646 h 895"/>
                <a:gd name="T32" fmla="*/ 2147483646 w 574"/>
                <a:gd name="T33" fmla="*/ 2147483646 h 8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4"/>
                <a:gd name="T52" fmla="*/ 0 h 895"/>
                <a:gd name="T53" fmla="*/ 574 w 574"/>
                <a:gd name="T54" fmla="*/ 895 h 8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4" h="895">
                  <a:moveTo>
                    <a:pt x="137" y="445"/>
                  </a:moveTo>
                  <a:cubicBezTo>
                    <a:pt x="170" y="468"/>
                    <a:pt x="207" y="420"/>
                    <a:pt x="242" y="460"/>
                  </a:cubicBezTo>
                  <a:cubicBezTo>
                    <a:pt x="277" y="500"/>
                    <a:pt x="310" y="623"/>
                    <a:pt x="347" y="685"/>
                  </a:cubicBezTo>
                  <a:cubicBezTo>
                    <a:pt x="384" y="747"/>
                    <a:pt x="432" y="803"/>
                    <a:pt x="467" y="835"/>
                  </a:cubicBezTo>
                  <a:cubicBezTo>
                    <a:pt x="502" y="867"/>
                    <a:pt x="542" y="895"/>
                    <a:pt x="557" y="880"/>
                  </a:cubicBezTo>
                  <a:cubicBezTo>
                    <a:pt x="572" y="865"/>
                    <a:pt x="574" y="790"/>
                    <a:pt x="557" y="745"/>
                  </a:cubicBezTo>
                  <a:cubicBezTo>
                    <a:pt x="540" y="700"/>
                    <a:pt x="482" y="657"/>
                    <a:pt x="452" y="610"/>
                  </a:cubicBezTo>
                  <a:cubicBezTo>
                    <a:pt x="422" y="563"/>
                    <a:pt x="397" y="497"/>
                    <a:pt x="377" y="460"/>
                  </a:cubicBezTo>
                  <a:cubicBezTo>
                    <a:pt x="357" y="423"/>
                    <a:pt x="334" y="427"/>
                    <a:pt x="332" y="385"/>
                  </a:cubicBezTo>
                  <a:cubicBezTo>
                    <a:pt x="330" y="343"/>
                    <a:pt x="364" y="257"/>
                    <a:pt x="362" y="205"/>
                  </a:cubicBezTo>
                  <a:cubicBezTo>
                    <a:pt x="360" y="153"/>
                    <a:pt x="344" y="100"/>
                    <a:pt x="317" y="70"/>
                  </a:cubicBezTo>
                  <a:cubicBezTo>
                    <a:pt x="290" y="40"/>
                    <a:pt x="234" y="35"/>
                    <a:pt x="197" y="25"/>
                  </a:cubicBezTo>
                  <a:cubicBezTo>
                    <a:pt x="160" y="15"/>
                    <a:pt x="120" y="0"/>
                    <a:pt x="92" y="10"/>
                  </a:cubicBezTo>
                  <a:cubicBezTo>
                    <a:pt x="64" y="20"/>
                    <a:pt x="47" y="50"/>
                    <a:pt x="32" y="85"/>
                  </a:cubicBezTo>
                  <a:cubicBezTo>
                    <a:pt x="17" y="120"/>
                    <a:pt x="0" y="180"/>
                    <a:pt x="2" y="220"/>
                  </a:cubicBezTo>
                  <a:cubicBezTo>
                    <a:pt x="4" y="260"/>
                    <a:pt x="27" y="285"/>
                    <a:pt x="47" y="325"/>
                  </a:cubicBezTo>
                  <a:cubicBezTo>
                    <a:pt x="67" y="365"/>
                    <a:pt x="104" y="422"/>
                    <a:pt x="137" y="445"/>
                  </a:cubicBezTo>
                  <a:close/>
                </a:path>
              </a:pathLst>
            </a:custGeom>
            <a:solidFill>
              <a:srgbClr val="FFFFFF"/>
            </a:solidFill>
            <a:ln w="9525">
              <a:solidFill>
                <a:srgbClr val="000000"/>
              </a:solidFill>
              <a:round/>
              <a:headEnd/>
              <a:tailEnd/>
            </a:ln>
          </p:spPr>
          <p:txBody>
            <a:bodyPr/>
            <a:lstStyle/>
            <a:p>
              <a:endParaRPr lang="pl-PL" dirty="0"/>
            </a:p>
          </p:txBody>
        </p:sp>
        <p:sp>
          <p:nvSpPr>
            <p:cNvPr id="18439" name="Freeform 5">
              <a:extLst>
                <a:ext uri="{FF2B5EF4-FFF2-40B4-BE49-F238E27FC236}">
                  <a16:creationId xmlns:a16="http://schemas.microsoft.com/office/drawing/2014/main" id="{6EF41681-418C-0C46-8E58-B70E7B04DE56}"/>
                </a:ext>
              </a:extLst>
            </p:cNvPr>
            <p:cNvSpPr>
              <a:spLocks/>
            </p:cNvSpPr>
            <p:nvPr/>
          </p:nvSpPr>
          <p:spPr bwMode="auto">
            <a:xfrm>
              <a:off x="3485158" y="1781696"/>
              <a:ext cx="2030413" cy="1027112"/>
            </a:xfrm>
            <a:custGeom>
              <a:avLst/>
              <a:gdLst>
                <a:gd name="T0" fmla="*/ 0 w 875"/>
                <a:gd name="T1" fmla="*/ 2147483646 h 630"/>
                <a:gd name="T2" fmla="*/ 2147483646 w 875"/>
                <a:gd name="T3" fmla="*/ 2147483646 h 630"/>
                <a:gd name="T4" fmla="*/ 2147483646 w 875"/>
                <a:gd name="T5" fmla="*/ 2147483646 h 630"/>
                <a:gd name="T6" fmla="*/ 2147483646 w 875"/>
                <a:gd name="T7" fmla="*/ 2147483646 h 630"/>
                <a:gd name="T8" fmla="*/ 2147483646 w 875"/>
                <a:gd name="T9" fmla="*/ 2147483646 h 630"/>
                <a:gd name="T10" fmla="*/ 2147483646 w 875"/>
                <a:gd name="T11" fmla="*/ 2147483646 h 630"/>
                <a:gd name="T12" fmla="*/ 2147483646 w 875"/>
                <a:gd name="T13" fmla="*/ 2147483646 h 630"/>
                <a:gd name="T14" fmla="*/ 2147483646 w 875"/>
                <a:gd name="T15" fmla="*/ 2147483646 h 630"/>
                <a:gd name="T16" fmla="*/ 2147483646 w 875"/>
                <a:gd name="T17" fmla="*/ 2147483646 h 630"/>
                <a:gd name="T18" fmla="*/ 2147483646 w 875"/>
                <a:gd name="T19" fmla="*/ 2147483646 h 630"/>
                <a:gd name="T20" fmla="*/ 2147483646 w 875"/>
                <a:gd name="T21" fmla="*/ 2147483646 h 630"/>
                <a:gd name="T22" fmla="*/ 2147483646 w 875"/>
                <a:gd name="T23" fmla="*/ 2147483646 h 630"/>
                <a:gd name="T24" fmla="*/ 2147483646 w 875"/>
                <a:gd name="T25" fmla="*/ 2147483646 h 630"/>
                <a:gd name="T26" fmla="*/ 2147483646 w 875"/>
                <a:gd name="T27" fmla="*/ 2147483646 h 630"/>
                <a:gd name="T28" fmla="*/ 2147483646 w 875"/>
                <a:gd name="T29" fmla="*/ 2147483646 h 630"/>
                <a:gd name="T30" fmla="*/ 2147483646 w 875"/>
                <a:gd name="T31" fmla="*/ 2147483646 h 6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5"/>
                <a:gd name="T49" fmla="*/ 0 h 630"/>
                <a:gd name="T50" fmla="*/ 875 w 875"/>
                <a:gd name="T51" fmla="*/ 630 h 6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5" h="630">
                  <a:moveTo>
                    <a:pt x="0" y="190"/>
                  </a:moveTo>
                  <a:cubicBezTo>
                    <a:pt x="55" y="150"/>
                    <a:pt x="110" y="110"/>
                    <a:pt x="165" y="85"/>
                  </a:cubicBezTo>
                  <a:cubicBezTo>
                    <a:pt x="220" y="60"/>
                    <a:pt x="278" y="52"/>
                    <a:pt x="330" y="40"/>
                  </a:cubicBezTo>
                  <a:cubicBezTo>
                    <a:pt x="382" y="28"/>
                    <a:pt x="453" y="0"/>
                    <a:pt x="480" y="10"/>
                  </a:cubicBezTo>
                  <a:cubicBezTo>
                    <a:pt x="507" y="20"/>
                    <a:pt x="505" y="72"/>
                    <a:pt x="495" y="100"/>
                  </a:cubicBezTo>
                  <a:cubicBezTo>
                    <a:pt x="485" y="128"/>
                    <a:pt x="430" y="140"/>
                    <a:pt x="420" y="175"/>
                  </a:cubicBezTo>
                  <a:cubicBezTo>
                    <a:pt x="410" y="210"/>
                    <a:pt x="407" y="270"/>
                    <a:pt x="435" y="310"/>
                  </a:cubicBezTo>
                  <a:cubicBezTo>
                    <a:pt x="463" y="350"/>
                    <a:pt x="528" y="378"/>
                    <a:pt x="585" y="415"/>
                  </a:cubicBezTo>
                  <a:cubicBezTo>
                    <a:pt x="642" y="452"/>
                    <a:pt x="733" y="515"/>
                    <a:pt x="780" y="535"/>
                  </a:cubicBezTo>
                  <a:cubicBezTo>
                    <a:pt x="827" y="555"/>
                    <a:pt x="865" y="520"/>
                    <a:pt x="870" y="535"/>
                  </a:cubicBezTo>
                  <a:cubicBezTo>
                    <a:pt x="875" y="550"/>
                    <a:pt x="842" y="620"/>
                    <a:pt x="810" y="625"/>
                  </a:cubicBezTo>
                  <a:cubicBezTo>
                    <a:pt x="778" y="630"/>
                    <a:pt x="713" y="582"/>
                    <a:pt x="675" y="565"/>
                  </a:cubicBezTo>
                  <a:cubicBezTo>
                    <a:pt x="637" y="548"/>
                    <a:pt x="613" y="538"/>
                    <a:pt x="585" y="520"/>
                  </a:cubicBezTo>
                  <a:cubicBezTo>
                    <a:pt x="557" y="502"/>
                    <a:pt x="537" y="478"/>
                    <a:pt x="510" y="460"/>
                  </a:cubicBezTo>
                  <a:cubicBezTo>
                    <a:pt x="483" y="442"/>
                    <a:pt x="457" y="417"/>
                    <a:pt x="420" y="415"/>
                  </a:cubicBezTo>
                  <a:cubicBezTo>
                    <a:pt x="383" y="413"/>
                    <a:pt x="307" y="442"/>
                    <a:pt x="285" y="44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grpSp>
          <p:nvGrpSpPr>
            <p:cNvPr id="18440" name="Group 6">
              <a:extLst>
                <a:ext uri="{FF2B5EF4-FFF2-40B4-BE49-F238E27FC236}">
                  <a16:creationId xmlns:a16="http://schemas.microsoft.com/office/drawing/2014/main" id="{90262B08-5143-E34C-BC1D-1D952060AF14}"/>
                </a:ext>
              </a:extLst>
            </p:cNvPr>
            <p:cNvGrpSpPr>
              <a:grpSpLocks/>
            </p:cNvGrpSpPr>
            <p:nvPr/>
          </p:nvGrpSpPr>
          <p:grpSpPr bwMode="auto">
            <a:xfrm>
              <a:off x="5504458" y="2326208"/>
              <a:ext cx="1116013" cy="754063"/>
              <a:chOff x="6105" y="3385"/>
              <a:chExt cx="570" cy="575"/>
            </a:xfrm>
          </p:grpSpPr>
          <p:grpSp>
            <p:nvGrpSpPr>
              <p:cNvPr id="18447" name="Group 7">
                <a:extLst>
                  <a:ext uri="{FF2B5EF4-FFF2-40B4-BE49-F238E27FC236}">
                    <a16:creationId xmlns:a16="http://schemas.microsoft.com/office/drawing/2014/main" id="{17CE8673-CBC4-DC49-9F9C-9A6D156E0E03}"/>
                  </a:ext>
                </a:extLst>
              </p:cNvPr>
              <p:cNvGrpSpPr>
                <a:grpSpLocks/>
              </p:cNvGrpSpPr>
              <p:nvPr/>
            </p:nvGrpSpPr>
            <p:grpSpPr bwMode="auto">
              <a:xfrm>
                <a:off x="6105" y="3468"/>
                <a:ext cx="492" cy="468"/>
                <a:chOff x="9810" y="5707"/>
                <a:chExt cx="525" cy="558"/>
              </a:xfrm>
            </p:grpSpPr>
            <p:grpSp>
              <p:nvGrpSpPr>
                <p:cNvPr id="18449" name="Group 8">
                  <a:extLst>
                    <a:ext uri="{FF2B5EF4-FFF2-40B4-BE49-F238E27FC236}">
                      <a16:creationId xmlns:a16="http://schemas.microsoft.com/office/drawing/2014/main" id="{3763994B-9EE8-ED41-8CDA-18294403A0DE}"/>
                    </a:ext>
                  </a:extLst>
                </p:cNvPr>
                <p:cNvGrpSpPr>
                  <a:grpSpLocks/>
                </p:cNvGrpSpPr>
                <p:nvPr/>
              </p:nvGrpSpPr>
              <p:grpSpPr bwMode="auto">
                <a:xfrm>
                  <a:off x="9810" y="5707"/>
                  <a:ext cx="525" cy="558"/>
                  <a:chOff x="9810" y="5707"/>
                  <a:chExt cx="525" cy="558"/>
                </a:xfrm>
              </p:grpSpPr>
              <p:sp>
                <p:nvSpPr>
                  <p:cNvPr id="18451" name="Freeform 9">
                    <a:extLst>
                      <a:ext uri="{FF2B5EF4-FFF2-40B4-BE49-F238E27FC236}">
                        <a16:creationId xmlns:a16="http://schemas.microsoft.com/office/drawing/2014/main" id="{86306836-6751-B547-8C36-1F9EABFABCD4}"/>
                      </a:ext>
                    </a:extLst>
                  </p:cNvPr>
                  <p:cNvSpPr>
                    <a:spLocks/>
                  </p:cNvSpPr>
                  <p:nvPr/>
                </p:nvSpPr>
                <p:spPr bwMode="auto">
                  <a:xfrm flipH="1">
                    <a:off x="9810" y="6052"/>
                    <a:ext cx="510" cy="213"/>
                  </a:xfrm>
                  <a:custGeom>
                    <a:avLst/>
                    <a:gdLst>
                      <a:gd name="T0" fmla="*/ 510 w 510"/>
                      <a:gd name="T1" fmla="*/ 8 h 213"/>
                      <a:gd name="T2" fmla="*/ 405 w 510"/>
                      <a:gd name="T3" fmla="*/ 23 h 213"/>
                      <a:gd name="T4" fmla="*/ 285 w 510"/>
                      <a:gd name="T5" fmla="*/ 143 h 213"/>
                      <a:gd name="T6" fmla="*/ 120 w 510"/>
                      <a:gd name="T7" fmla="*/ 203 h 213"/>
                      <a:gd name="T8" fmla="*/ 0 w 510"/>
                      <a:gd name="T9" fmla="*/ 203 h 213"/>
                      <a:gd name="T10" fmla="*/ 0 60000 65536"/>
                      <a:gd name="T11" fmla="*/ 0 60000 65536"/>
                      <a:gd name="T12" fmla="*/ 0 60000 65536"/>
                      <a:gd name="T13" fmla="*/ 0 60000 65536"/>
                      <a:gd name="T14" fmla="*/ 0 60000 65536"/>
                      <a:gd name="T15" fmla="*/ 0 w 510"/>
                      <a:gd name="T16" fmla="*/ 0 h 213"/>
                      <a:gd name="T17" fmla="*/ 510 w 510"/>
                      <a:gd name="T18" fmla="*/ 213 h 213"/>
                    </a:gdLst>
                    <a:ahLst/>
                    <a:cxnLst>
                      <a:cxn ang="T10">
                        <a:pos x="T0" y="T1"/>
                      </a:cxn>
                      <a:cxn ang="T11">
                        <a:pos x="T2" y="T3"/>
                      </a:cxn>
                      <a:cxn ang="T12">
                        <a:pos x="T4" y="T5"/>
                      </a:cxn>
                      <a:cxn ang="T13">
                        <a:pos x="T6" y="T7"/>
                      </a:cxn>
                      <a:cxn ang="T14">
                        <a:pos x="T8" y="T9"/>
                      </a:cxn>
                    </a:cxnLst>
                    <a:rect l="T15" t="T16" r="T17" b="T18"/>
                    <a:pathLst>
                      <a:path w="510" h="213">
                        <a:moveTo>
                          <a:pt x="510" y="8"/>
                        </a:moveTo>
                        <a:cubicBezTo>
                          <a:pt x="476" y="4"/>
                          <a:pt x="443" y="0"/>
                          <a:pt x="405" y="23"/>
                        </a:cubicBezTo>
                        <a:cubicBezTo>
                          <a:pt x="367" y="46"/>
                          <a:pt x="332" y="113"/>
                          <a:pt x="285" y="143"/>
                        </a:cubicBezTo>
                        <a:cubicBezTo>
                          <a:pt x="238" y="173"/>
                          <a:pt x="167" y="193"/>
                          <a:pt x="120" y="203"/>
                        </a:cubicBezTo>
                        <a:cubicBezTo>
                          <a:pt x="73" y="213"/>
                          <a:pt x="17" y="203"/>
                          <a:pt x="0" y="20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grpSp>
                <p:nvGrpSpPr>
                  <p:cNvPr id="18452" name="Group 10">
                    <a:extLst>
                      <a:ext uri="{FF2B5EF4-FFF2-40B4-BE49-F238E27FC236}">
                        <a16:creationId xmlns:a16="http://schemas.microsoft.com/office/drawing/2014/main" id="{F9E65AFA-3B0E-5B4E-8CF7-7FB211E24E56}"/>
                      </a:ext>
                    </a:extLst>
                  </p:cNvPr>
                  <p:cNvGrpSpPr>
                    <a:grpSpLocks/>
                  </p:cNvGrpSpPr>
                  <p:nvPr/>
                </p:nvGrpSpPr>
                <p:grpSpPr bwMode="auto">
                  <a:xfrm>
                    <a:off x="9825" y="5707"/>
                    <a:ext cx="510" cy="548"/>
                    <a:chOff x="9675" y="4102"/>
                    <a:chExt cx="510" cy="548"/>
                  </a:xfrm>
                </p:grpSpPr>
                <p:sp>
                  <p:nvSpPr>
                    <p:cNvPr id="18453" name="Freeform 11">
                      <a:extLst>
                        <a:ext uri="{FF2B5EF4-FFF2-40B4-BE49-F238E27FC236}">
                          <a16:creationId xmlns:a16="http://schemas.microsoft.com/office/drawing/2014/main" id="{D6C9B28C-AC35-7441-9F91-C3D02F32FFC1}"/>
                        </a:ext>
                      </a:extLst>
                    </p:cNvPr>
                    <p:cNvSpPr>
                      <a:spLocks/>
                    </p:cNvSpPr>
                    <p:nvPr/>
                  </p:nvSpPr>
                  <p:spPr bwMode="auto">
                    <a:xfrm rot="190387">
                      <a:off x="9851" y="4232"/>
                      <a:ext cx="264" cy="276"/>
                    </a:xfrm>
                    <a:custGeom>
                      <a:avLst/>
                      <a:gdLst>
                        <a:gd name="T0" fmla="*/ 680 w 210"/>
                        <a:gd name="T1" fmla="*/ 62593 h 154"/>
                        <a:gd name="T2" fmla="*/ 3331 w 210"/>
                        <a:gd name="T3" fmla="*/ 33210 h 154"/>
                        <a:gd name="T4" fmla="*/ 3633 w 210"/>
                        <a:gd name="T5" fmla="*/ 270179 h 154"/>
                        <a:gd name="T6" fmla="*/ 387 w 210"/>
                        <a:gd name="T7" fmla="*/ 240355 h 154"/>
                        <a:gd name="T8" fmla="*/ 680 w 210"/>
                        <a:gd name="T9" fmla="*/ 62593 h 154"/>
                        <a:gd name="T10" fmla="*/ 0 60000 65536"/>
                        <a:gd name="T11" fmla="*/ 0 60000 65536"/>
                        <a:gd name="T12" fmla="*/ 0 60000 65536"/>
                        <a:gd name="T13" fmla="*/ 0 60000 65536"/>
                        <a:gd name="T14" fmla="*/ 0 60000 65536"/>
                        <a:gd name="T15" fmla="*/ 0 w 210"/>
                        <a:gd name="T16" fmla="*/ 0 h 154"/>
                        <a:gd name="T17" fmla="*/ 210 w 210"/>
                        <a:gd name="T18" fmla="*/ 154 h 154"/>
                      </a:gdLst>
                      <a:ahLst/>
                      <a:cxnLst>
                        <a:cxn ang="T10">
                          <a:pos x="T0" y="T1"/>
                        </a:cxn>
                        <a:cxn ang="T11">
                          <a:pos x="T2" y="T3"/>
                        </a:cxn>
                        <a:cxn ang="T12">
                          <a:pos x="T4" y="T5"/>
                        </a:cxn>
                        <a:cxn ang="T13">
                          <a:pos x="T6" y="T7"/>
                        </a:cxn>
                        <a:cxn ang="T14">
                          <a:pos x="T8" y="T9"/>
                        </a:cxn>
                      </a:cxnLst>
                      <a:rect l="T15" t="T16" r="T17" b="T18"/>
                      <a:pathLst>
                        <a:path w="210" h="154">
                          <a:moveTo>
                            <a:pt x="35" y="32"/>
                          </a:moveTo>
                          <a:cubicBezTo>
                            <a:pt x="60" y="15"/>
                            <a:pt x="145" y="0"/>
                            <a:pt x="170" y="17"/>
                          </a:cubicBezTo>
                          <a:cubicBezTo>
                            <a:pt x="195" y="34"/>
                            <a:pt x="210" y="120"/>
                            <a:pt x="185" y="137"/>
                          </a:cubicBezTo>
                          <a:cubicBezTo>
                            <a:pt x="160" y="154"/>
                            <a:pt x="40" y="139"/>
                            <a:pt x="20" y="122"/>
                          </a:cubicBezTo>
                          <a:cubicBezTo>
                            <a:pt x="0" y="105"/>
                            <a:pt x="10" y="49"/>
                            <a:pt x="35" y="32"/>
                          </a:cubicBezTo>
                          <a:close/>
                        </a:path>
                      </a:pathLst>
                    </a:custGeom>
                    <a:solidFill>
                      <a:srgbClr val="FFFFFF"/>
                    </a:solidFill>
                    <a:ln w="9525">
                      <a:solidFill>
                        <a:srgbClr val="000000"/>
                      </a:solidFill>
                      <a:round/>
                      <a:headEnd/>
                      <a:tailEnd/>
                    </a:ln>
                  </p:spPr>
                  <p:txBody>
                    <a:bodyPr/>
                    <a:lstStyle/>
                    <a:p>
                      <a:endParaRPr lang="pl-PL"/>
                    </a:p>
                  </p:txBody>
                </p:sp>
                <p:sp>
                  <p:nvSpPr>
                    <p:cNvPr id="18454" name="Freeform 12">
                      <a:extLst>
                        <a:ext uri="{FF2B5EF4-FFF2-40B4-BE49-F238E27FC236}">
                          <a16:creationId xmlns:a16="http://schemas.microsoft.com/office/drawing/2014/main" id="{18FD19E3-B640-6E43-9680-20051711C461}"/>
                        </a:ext>
                      </a:extLst>
                    </p:cNvPr>
                    <p:cNvSpPr>
                      <a:spLocks/>
                    </p:cNvSpPr>
                    <p:nvPr/>
                  </p:nvSpPr>
                  <p:spPr bwMode="auto">
                    <a:xfrm rot="10800000">
                      <a:off x="9675" y="4102"/>
                      <a:ext cx="510" cy="213"/>
                    </a:xfrm>
                    <a:custGeom>
                      <a:avLst/>
                      <a:gdLst>
                        <a:gd name="T0" fmla="*/ 510 w 510"/>
                        <a:gd name="T1" fmla="*/ 8 h 213"/>
                        <a:gd name="T2" fmla="*/ 405 w 510"/>
                        <a:gd name="T3" fmla="*/ 23 h 213"/>
                        <a:gd name="T4" fmla="*/ 285 w 510"/>
                        <a:gd name="T5" fmla="*/ 143 h 213"/>
                        <a:gd name="T6" fmla="*/ 120 w 510"/>
                        <a:gd name="T7" fmla="*/ 203 h 213"/>
                        <a:gd name="T8" fmla="*/ 0 w 510"/>
                        <a:gd name="T9" fmla="*/ 203 h 213"/>
                        <a:gd name="T10" fmla="*/ 0 60000 65536"/>
                        <a:gd name="T11" fmla="*/ 0 60000 65536"/>
                        <a:gd name="T12" fmla="*/ 0 60000 65536"/>
                        <a:gd name="T13" fmla="*/ 0 60000 65536"/>
                        <a:gd name="T14" fmla="*/ 0 60000 65536"/>
                        <a:gd name="T15" fmla="*/ 0 w 510"/>
                        <a:gd name="T16" fmla="*/ 0 h 213"/>
                        <a:gd name="T17" fmla="*/ 510 w 510"/>
                        <a:gd name="T18" fmla="*/ 213 h 213"/>
                      </a:gdLst>
                      <a:ahLst/>
                      <a:cxnLst>
                        <a:cxn ang="T10">
                          <a:pos x="T0" y="T1"/>
                        </a:cxn>
                        <a:cxn ang="T11">
                          <a:pos x="T2" y="T3"/>
                        </a:cxn>
                        <a:cxn ang="T12">
                          <a:pos x="T4" y="T5"/>
                        </a:cxn>
                        <a:cxn ang="T13">
                          <a:pos x="T6" y="T7"/>
                        </a:cxn>
                        <a:cxn ang="T14">
                          <a:pos x="T8" y="T9"/>
                        </a:cxn>
                      </a:cxnLst>
                      <a:rect l="T15" t="T16" r="T17" b="T18"/>
                      <a:pathLst>
                        <a:path w="510" h="213">
                          <a:moveTo>
                            <a:pt x="510" y="8"/>
                          </a:moveTo>
                          <a:cubicBezTo>
                            <a:pt x="476" y="4"/>
                            <a:pt x="443" y="0"/>
                            <a:pt x="405" y="23"/>
                          </a:cubicBezTo>
                          <a:cubicBezTo>
                            <a:pt x="367" y="46"/>
                            <a:pt x="332" y="113"/>
                            <a:pt x="285" y="143"/>
                          </a:cubicBezTo>
                          <a:cubicBezTo>
                            <a:pt x="238" y="173"/>
                            <a:pt x="167" y="193"/>
                            <a:pt x="120" y="203"/>
                          </a:cubicBezTo>
                          <a:cubicBezTo>
                            <a:pt x="73" y="213"/>
                            <a:pt x="17" y="203"/>
                            <a:pt x="0" y="20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8455" name="Line 13">
                      <a:extLst>
                        <a:ext uri="{FF2B5EF4-FFF2-40B4-BE49-F238E27FC236}">
                          <a16:creationId xmlns:a16="http://schemas.microsoft.com/office/drawing/2014/main" id="{2D5001B1-BD0B-2043-9E6E-745E7F6F6DAB}"/>
                        </a:ext>
                      </a:extLst>
                    </p:cNvPr>
                    <p:cNvSpPr>
                      <a:spLocks noChangeShapeType="1"/>
                    </p:cNvSpPr>
                    <p:nvPr/>
                  </p:nvSpPr>
                  <p:spPr bwMode="auto">
                    <a:xfrm>
                      <a:off x="10170" y="4125"/>
                      <a:ext cx="0" cy="5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pl-PL"/>
                    </a:p>
                  </p:txBody>
                </p:sp>
              </p:grpSp>
            </p:grpSp>
            <p:sp>
              <p:nvSpPr>
                <p:cNvPr id="18450" name="Line 14">
                  <a:extLst>
                    <a:ext uri="{FF2B5EF4-FFF2-40B4-BE49-F238E27FC236}">
                      <a16:creationId xmlns:a16="http://schemas.microsoft.com/office/drawing/2014/main" id="{A7A27943-66A6-F847-A182-75587260C918}"/>
                    </a:ext>
                  </a:extLst>
                </p:cNvPr>
                <p:cNvSpPr>
                  <a:spLocks noChangeShapeType="1"/>
                </p:cNvSpPr>
                <p:nvPr/>
              </p:nvSpPr>
              <p:spPr bwMode="auto">
                <a:xfrm>
                  <a:off x="9825" y="5925"/>
                  <a:ext cx="0" cy="1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pl-PL"/>
                </a:p>
              </p:txBody>
            </p:sp>
          </p:grpSp>
          <p:sp>
            <p:nvSpPr>
              <p:cNvPr id="18448" name="Freeform 15">
                <a:extLst>
                  <a:ext uri="{FF2B5EF4-FFF2-40B4-BE49-F238E27FC236}">
                    <a16:creationId xmlns:a16="http://schemas.microsoft.com/office/drawing/2014/main" id="{D0F47FCE-C4AB-8241-947A-DFF5B50EBC2E}"/>
                  </a:ext>
                </a:extLst>
              </p:cNvPr>
              <p:cNvSpPr>
                <a:spLocks/>
              </p:cNvSpPr>
              <p:nvPr/>
            </p:nvSpPr>
            <p:spPr bwMode="auto">
              <a:xfrm>
                <a:off x="6520" y="3385"/>
                <a:ext cx="155" cy="575"/>
              </a:xfrm>
              <a:custGeom>
                <a:avLst/>
                <a:gdLst>
                  <a:gd name="T0" fmla="*/ 0 w 180"/>
                  <a:gd name="T1" fmla="*/ 155 h 560"/>
                  <a:gd name="T2" fmla="*/ 10 w 180"/>
                  <a:gd name="T3" fmla="*/ 33 h 560"/>
                  <a:gd name="T4" fmla="*/ 24 w 180"/>
                  <a:gd name="T5" fmla="*/ 323 h 560"/>
                  <a:gd name="T6" fmla="*/ 24 w 180"/>
                  <a:gd name="T7" fmla="*/ 494 h 560"/>
                  <a:gd name="T8" fmla="*/ 19 w 180"/>
                  <a:gd name="T9" fmla="*/ 663 h 560"/>
                  <a:gd name="T10" fmla="*/ 9 w 180"/>
                  <a:gd name="T11" fmla="*/ 791 h 560"/>
                  <a:gd name="T12" fmla="*/ 0 60000 65536"/>
                  <a:gd name="T13" fmla="*/ 0 60000 65536"/>
                  <a:gd name="T14" fmla="*/ 0 60000 65536"/>
                  <a:gd name="T15" fmla="*/ 0 60000 65536"/>
                  <a:gd name="T16" fmla="*/ 0 60000 65536"/>
                  <a:gd name="T17" fmla="*/ 0 60000 65536"/>
                  <a:gd name="T18" fmla="*/ 0 w 180"/>
                  <a:gd name="T19" fmla="*/ 0 h 560"/>
                  <a:gd name="T20" fmla="*/ 180 w 180"/>
                  <a:gd name="T21" fmla="*/ 560 h 560"/>
                </a:gdLst>
                <a:ahLst/>
                <a:cxnLst>
                  <a:cxn ang="T12">
                    <a:pos x="T0" y="T1"/>
                  </a:cxn>
                  <a:cxn ang="T13">
                    <a:pos x="T2" y="T3"/>
                  </a:cxn>
                  <a:cxn ang="T14">
                    <a:pos x="T4" y="T5"/>
                  </a:cxn>
                  <a:cxn ang="T15">
                    <a:pos x="T6" y="T7"/>
                  </a:cxn>
                  <a:cxn ang="T16">
                    <a:pos x="T8" y="T9"/>
                  </a:cxn>
                  <a:cxn ang="T17">
                    <a:pos x="T10" y="T11"/>
                  </a:cxn>
                </a:cxnLst>
                <a:rect l="T18" t="T19" r="T20" b="T21"/>
                <a:pathLst>
                  <a:path w="180" h="560">
                    <a:moveTo>
                      <a:pt x="0" y="110"/>
                    </a:moveTo>
                    <a:cubicBezTo>
                      <a:pt x="23" y="55"/>
                      <a:pt x="47" y="0"/>
                      <a:pt x="75" y="20"/>
                    </a:cubicBezTo>
                    <a:cubicBezTo>
                      <a:pt x="103" y="40"/>
                      <a:pt x="150" y="175"/>
                      <a:pt x="165" y="230"/>
                    </a:cubicBezTo>
                    <a:cubicBezTo>
                      <a:pt x="180" y="285"/>
                      <a:pt x="170" y="310"/>
                      <a:pt x="165" y="350"/>
                    </a:cubicBezTo>
                    <a:cubicBezTo>
                      <a:pt x="160" y="390"/>
                      <a:pt x="152" y="435"/>
                      <a:pt x="135" y="470"/>
                    </a:cubicBezTo>
                    <a:cubicBezTo>
                      <a:pt x="118" y="505"/>
                      <a:pt x="80" y="555"/>
                      <a:pt x="60" y="560"/>
                    </a:cubicBezTo>
                  </a:path>
                </a:pathLst>
              </a:custGeom>
              <a:solidFill>
                <a:srgbClr val="FFFFFF"/>
              </a:solidFill>
              <a:ln w="9525">
                <a:solidFill>
                  <a:srgbClr val="000000"/>
                </a:solidFill>
                <a:round/>
                <a:headEnd/>
                <a:tailEnd/>
              </a:ln>
            </p:spPr>
            <p:txBody>
              <a:bodyPr/>
              <a:lstStyle/>
              <a:p>
                <a:endParaRPr lang="pl-PL"/>
              </a:p>
            </p:txBody>
          </p:sp>
        </p:grpSp>
        <p:sp>
          <p:nvSpPr>
            <p:cNvPr id="18441" name="Text Box 16">
              <a:extLst>
                <a:ext uri="{FF2B5EF4-FFF2-40B4-BE49-F238E27FC236}">
                  <a16:creationId xmlns:a16="http://schemas.microsoft.com/office/drawing/2014/main" id="{A852D059-960F-6546-8245-17735834C505}"/>
                </a:ext>
              </a:extLst>
            </p:cNvPr>
            <p:cNvSpPr txBox="1">
              <a:spLocks noChangeArrowheads="1"/>
            </p:cNvSpPr>
            <p:nvPr/>
          </p:nvSpPr>
          <p:spPr bwMode="auto">
            <a:xfrm>
              <a:off x="2142133" y="3754958"/>
              <a:ext cx="198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Tympanic membrane</a:t>
              </a:r>
            </a:p>
          </p:txBody>
        </p:sp>
        <p:sp>
          <p:nvSpPr>
            <p:cNvPr id="18442" name="Text Box 17">
              <a:extLst>
                <a:ext uri="{FF2B5EF4-FFF2-40B4-BE49-F238E27FC236}">
                  <a16:creationId xmlns:a16="http://schemas.microsoft.com/office/drawing/2014/main" id="{82E402D8-9A29-664E-A30E-D35A49FFE38E}"/>
                </a:ext>
              </a:extLst>
            </p:cNvPr>
            <p:cNvSpPr txBox="1">
              <a:spLocks noChangeArrowheads="1"/>
            </p:cNvSpPr>
            <p:nvPr/>
          </p:nvSpPr>
          <p:spPr bwMode="auto">
            <a:xfrm>
              <a:off x="2218333" y="2002358"/>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Malleus</a:t>
              </a:r>
            </a:p>
          </p:txBody>
        </p:sp>
        <p:sp>
          <p:nvSpPr>
            <p:cNvPr id="18443" name="Text Box 18">
              <a:extLst>
                <a:ext uri="{FF2B5EF4-FFF2-40B4-BE49-F238E27FC236}">
                  <a16:creationId xmlns:a16="http://schemas.microsoft.com/office/drawing/2014/main" id="{67BF9CE6-B66A-DD48-A1A0-35FE6CD6D0C3}"/>
                </a:ext>
              </a:extLst>
            </p:cNvPr>
            <p:cNvSpPr txBox="1">
              <a:spLocks noChangeArrowheads="1"/>
            </p:cNvSpPr>
            <p:nvPr/>
          </p:nvSpPr>
          <p:spPr bwMode="auto">
            <a:xfrm>
              <a:off x="4715471" y="1502296"/>
              <a:ext cx="1312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Incus</a:t>
              </a:r>
            </a:p>
          </p:txBody>
        </p:sp>
        <p:sp>
          <p:nvSpPr>
            <p:cNvPr id="18444" name="Text Box 19">
              <a:extLst>
                <a:ext uri="{FF2B5EF4-FFF2-40B4-BE49-F238E27FC236}">
                  <a16:creationId xmlns:a16="http://schemas.microsoft.com/office/drawing/2014/main" id="{D42E520E-BBD5-224A-BC4E-F7BF13DB9E48}"/>
                </a:ext>
              </a:extLst>
            </p:cNvPr>
            <p:cNvSpPr txBox="1">
              <a:spLocks noChangeArrowheads="1"/>
            </p:cNvSpPr>
            <p:nvPr/>
          </p:nvSpPr>
          <p:spPr bwMode="auto">
            <a:xfrm>
              <a:off x="5266333" y="3069158"/>
              <a:ext cx="1447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Stapes</a:t>
              </a:r>
              <a:endParaRPr lang="en-US" altLang="pl-PL" sz="1600">
                <a:solidFill>
                  <a:schemeClr val="tx2"/>
                </a:solidFill>
                <a:latin typeface="Arial" panose="020B0604020202020204" pitchFamily="34" charset="0"/>
              </a:endParaRPr>
            </a:p>
          </p:txBody>
        </p:sp>
        <p:sp>
          <p:nvSpPr>
            <p:cNvPr id="18445" name="Rectangle 20">
              <a:extLst>
                <a:ext uri="{FF2B5EF4-FFF2-40B4-BE49-F238E27FC236}">
                  <a16:creationId xmlns:a16="http://schemas.microsoft.com/office/drawing/2014/main" id="{4FBE48FC-F9AC-F040-9ED5-6B82CDB17224}"/>
                </a:ext>
              </a:extLst>
            </p:cNvPr>
            <p:cNvSpPr>
              <a:spLocks noChangeArrowheads="1"/>
            </p:cNvSpPr>
            <p:nvPr/>
          </p:nvSpPr>
          <p:spPr bwMode="auto">
            <a:xfrm>
              <a:off x="2446933" y="4059758"/>
              <a:ext cx="1173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dirty="0">
                  <a:solidFill>
                    <a:schemeClr val="tx2"/>
                  </a:solidFill>
                  <a:latin typeface="Arial" panose="020B0604020202020204" pitchFamily="34" charset="0"/>
                </a:rPr>
                <a:t>~ 55 mm</a:t>
              </a:r>
              <a:r>
                <a:rPr lang="en-US" altLang="pl-PL" sz="1600" baseline="30000" dirty="0">
                  <a:solidFill>
                    <a:schemeClr val="tx2"/>
                  </a:solidFill>
                  <a:latin typeface="Arial" panose="020B0604020202020204" pitchFamily="34" charset="0"/>
                </a:rPr>
                <a:t>2</a:t>
              </a:r>
              <a:endParaRPr lang="en-US" altLang="pl-PL" sz="1600" dirty="0">
                <a:solidFill>
                  <a:schemeClr val="tx2"/>
                </a:solidFill>
                <a:latin typeface="Arial" panose="020B0604020202020204" pitchFamily="34" charset="0"/>
              </a:endParaRPr>
            </a:p>
          </p:txBody>
        </p:sp>
        <p:sp>
          <p:nvSpPr>
            <p:cNvPr id="18446" name="Rectangle 21">
              <a:extLst>
                <a:ext uri="{FF2B5EF4-FFF2-40B4-BE49-F238E27FC236}">
                  <a16:creationId xmlns:a16="http://schemas.microsoft.com/office/drawing/2014/main" id="{C35929C6-C9FC-6445-8573-10CFC6C76733}"/>
                </a:ext>
              </a:extLst>
            </p:cNvPr>
            <p:cNvSpPr>
              <a:spLocks noChangeArrowheads="1"/>
            </p:cNvSpPr>
            <p:nvPr/>
          </p:nvSpPr>
          <p:spPr bwMode="auto">
            <a:xfrm>
              <a:off x="5342533" y="3297758"/>
              <a:ext cx="111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pl-PL" altLang="pl-PL" sz="1600">
                  <a:solidFill>
                    <a:schemeClr val="tx2"/>
                  </a:solidFill>
                  <a:latin typeface="Arial" panose="020B0604020202020204" pitchFamily="34" charset="0"/>
                </a:rPr>
                <a:t>~ </a:t>
              </a:r>
              <a:r>
                <a:rPr lang="en-US" altLang="pl-PL" sz="1600">
                  <a:solidFill>
                    <a:schemeClr val="tx2"/>
                  </a:solidFill>
                  <a:latin typeface="Arial" panose="020B0604020202020204" pitchFamily="34" charset="0"/>
                </a:rPr>
                <a:t>3.2 mm</a:t>
              </a:r>
              <a:r>
                <a:rPr lang="en-US" altLang="pl-PL" sz="1600" baseline="30000">
                  <a:solidFill>
                    <a:schemeClr val="tx2"/>
                  </a:solidFill>
                  <a:latin typeface="Arial" panose="020B0604020202020204" pitchFamily="34" charset="0"/>
                </a:rPr>
                <a:t>2</a:t>
              </a:r>
            </a:p>
          </p:txBody>
        </p:sp>
      </p:grpSp>
      <p:sp>
        <p:nvSpPr>
          <p:cNvPr id="18435" name="Rectangle 25">
            <a:extLst>
              <a:ext uri="{FF2B5EF4-FFF2-40B4-BE49-F238E27FC236}">
                <a16:creationId xmlns:a16="http://schemas.microsoft.com/office/drawing/2014/main" id="{82723D4A-E0AD-7A4E-9336-6548CB16C31B}"/>
              </a:ext>
            </a:extLst>
          </p:cNvPr>
          <p:cNvSpPr>
            <a:spLocks noChangeArrowheads="1"/>
          </p:cNvSpPr>
          <p:nvPr/>
        </p:nvSpPr>
        <p:spPr bwMode="auto">
          <a:xfrm>
            <a:off x="827088" y="5589588"/>
            <a:ext cx="806608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en-US" altLang="pl-PL" sz="2000" dirty="0">
                <a:solidFill>
                  <a:schemeClr val="tx2"/>
                </a:solidFill>
              </a:rPr>
              <a:t>p = F/S, hence area ratio about 17:1 gives 17-fold sound pressure increase. It represents an increase in decibels of: </a:t>
            </a:r>
          </a:p>
          <a:p>
            <a:pPr algn="ctr" eaLnBrk="1" hangingPunct="1">
              <a:spcBef>
                <a:spcPct val="50000"/>
              </a:spcBef>
              <a:buFontTx/>
              <a:buNone/>
            </a:pPr>
            <a:r>
              <a:rPr lang="pl-PL" altLang="pl-PL" sz="2000" dirty="0">
                <a:solidFill>
                  <a:schemeClr val="tx2"/>
                </a:solidFill>
              </a:rPr>
              <a:t>20log</a:t>
            </a:r>
            <a:r>
              <a:rPr lang="pl-PL" altLang="pl-PL" sz="2000" baseline="-25000" dirty="0">
                <a:solidFill>
                  <a:schemeClr val="tx2"/>
                </a:solidFill>
              </a:rPr>
              <a:t>10</a:t>
            </a:r>
            <a:r>
              <a:rPr lang="pl-PL" altLang="pl-PL" sz="2000" dirty="0">
                <a:solidFill>
                  <a:schemeClr val="tx2"/>
                </a:solidFill>
              </a:rPr>
              <a:t>17/1 = 25dB</a:t>
            </a:r>
            <a:endParaRPr lang="en-US" altLang="pl-PL" sz="2000" dirty="0">
              <a:solidFill>
                <a:schemeClr val="tx2"/>
              </a:solidFill>
            </a:endParaRPr>
          </a:p>
        </p:txBody>
      </p:sp>
      <p:sp>
        <p:nvSpPr>
          <p:cNvPr id="18436" name="TextBox 1">
            <a:extLst>
              <a:ext uri="{FF2B5EF4-FFF2-40B4-BE49-F238E27FC236}">
                <a16:creationId xmlns:a16="http://schemas.microsoft.com/office/drawing/2014/main" id="{42CBD33A-4F57-294B-9982-BC968D90AD58}"/>
              </a:ext>
            </a:extLst>
          </p:cNvPr>
          <p:cNvSpPr txBox="1">
            <a:spLocks noChangeArrowheads="1"/>
          </p:cNvSpPr>
          <p:nvPr/>
        </p:nvSpPr>
        <p:spPr bwMode="auto">
          <a:xfrm>
            <a:off x="468313" y="620713"/>
            <a:ext cx="806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a:t>Purpose of the bones in the middle ear is to serve as amplifying system for the transmission of the eardrum vibrations towards the inner ear.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B23388D6-4C51-4E48-99DF-B27CCF89EBCD}"/>
              </a:ext>
            </a:extLst>
          </p:cNvPr>
          <p:cNvSpPr>
            <a:spLocks noGrp="1" noChangeArrowheads="1"/>
          </p:cNvSpPr>
          <p:nvPr>
            <p:ph type="title"/>
          </p:nvPr>
        </p:nvSpPr>
        <p:spPr>
          <a:xfrm>
            <a:off x="685800" y="152400"/>
            <a:ext cx="7696200" cy="457200"/>
          </a:xfrm>
        </p:spPr>
        <p:txBody>
          <a:bodyPr/>
          <a:lstStyle/>
          <a:p>
            <a:pPr eaLnBrk="1" hangingPunct="1"/>
            <a:r>
              <a:rPr lang="en-US" altLang="pl-PL" sz="1800">
                <a:ea typeface="ＭＳ Ｐゴシック" panose="020B0600070205080204" pitchFamily="34" charset="-128"/>
              </a:rPr>
              <a:t>The middle ear</a:t>
            </a:r>
            <a:endParaRPr lang="pl-PL" altLang="pl-PL" sz="1800">
              <a:ea typeface="ＭＳ Ｐゴシック" panose="020B0600070205080204" pitchFamily="34" charset="-128"/>
            </a:endParaRPr>
          </a:p>
        </p:txBody>
      </p:sp>
      <p:sp>
        <p:nvSpPr>
          <p:cNvPr id="19458" name="Text Box 3">
            <a:extLst>
              <a:ext uri="{FF2B5EF4-FFF2-40B4-BE49-F238E27FC236}">
                <a16:creationId xmlns:a16="http://schemas.microsoft.com/office/drawing/2014/main" id="{C61F8CD2-81E7-7246-B91A-5A50CAF9939D}"/>
              </a:ext>
            </a:extLst>
          </p:cNvPr>
          <p:cNvSpPr txBox="1">
            <a:spLocks noChangeArrowheads="1"/>
          </p:cNvSpPr>
          <p:nvPr/>
        </p:nvSpPr>
        <p:spPr bwMode="auto">
          <a:xfrm>
            <a:off x="2124075" y="2852738"/>
            <a:ext cx="114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Malleus</a:t>
            </a:r>
          </a:p>
          <a:p>
            <a:pPr>
              <a:spcBef>
                <a:spcPct val="50000"/>
              </a:spcBef>
              <a:buFontTx/>
              <a:buNone/>
            </a:pPr>
            <a:r>
              <a:rPr lang="en-US" altLang="pl-PL" sz="1600">
                <a:solidFill>
                  <a:schemeClr val="tx2"/>
                </a:solidFill>
              </a:rPr>
              <a:t>9 mm</a:t>
            </a:r>
          </a:p>
        </p:txBody>
      </p:sp>
      <p:sp>
        <p:nvSpPr>
          <p:cNvPr id="19459" name="Text Box 4">
            <a:extLst>
              <a:ext uri="{FF2B5EF4-FFF2-40B4-BE49-F238E27FC236}">
                <a16:creationId xmlns:a16="http://schemas.microsoft.com/office/drawing/2014/main" id="{7AE2F358-FC87-B24C-A799-C9B7B7AA70CD}"/>
              </a:ext>
            </a:extLst>
          </p:cNvPr>
          <p:cNvSpPr txBox="1">
            <a:spLocks noChangeArrowheads="1"/>
          </p:cNvSpPr>
          <p:nvPr/>
        </p:nvSpPr>
        <p:spPr bwMode="auto">
          <a:xfrm>
            <a:off x="5580063" y="765175"/>
            <a:ext cx="827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1600">
                <a:solidFill>
                  <a:schemeClr val="tx2"/>
                </a:solidFill>
              </a:rPr>
              <a:t>Incus</a:t>
            </a:r>
          </a:p>
          <a:p>
            <a:pPr>
              <a:spcBef>
                <a:spcPct val="50000"/>
              </a:spcBef>
              <a:buFontTx/>
              <a:buNone/>
            </a:pPr>
            <a:r>
              <a:rPr lang="en-US" altLang="pl-PL" sz="1600">
                <a:solidFill>
                  <a:schemeClr val="tx2"/>
                </a:solidFill>
              </a:rPr>
              <a:t>7 mm</a:t>
            </a:r>
          </a:p>
        </p:txBody>
      </p:sp>
      <p:sp>
        <p:nvSpPr>
          <p:cNvPr id="19460" name="Rectangle 5">
            <a:extLst>
              <a:ext uri="{FF2B5EF4-FFF2-40B4-BE49-F238E27FC236}">
                <a16:creationId xmlns:a16="http://schemas.microsoft.com/office/drawing/2014/main" id="{43798361-3A89-5A48-8219-BF46B01B88BC}"/>
              </a:ext>
            </a:extLst>
          </p:cNvPr>
          <p:cNvSpPr>
            <a:spLocks noChangeArrowheads="1"/>
          </p:cNvSpPr>
          <p:nvPr/>
        </p:nvSpPr>
        <p:spPr bwMode="auto">
          <a:xfrm>
            <a:off x="900113" y="4652963"/>
            <a:ext cx="77041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FontTx/>
              <a:buNone/>
            </a:pPr>
            <a:r>
              <a:rPr lang="en-US" altLang="pl-PL" sz="2000"/>
              <a:t>Malleus/Incus length ratio is </a:t>
            </a:r>
            <a:r>
              <a:rPr lang="pl-PL" altLang="pl-PL" sz="2000">
                <a:solidFill>
                  <a:schemeClr val="tx2"/>
                </a:solidFill>
              </a:rPr>
              <a:t> 9</a:t>
            </a:r>
            <a:r>
              <a:rPr lang="en-US" altLang="pl-PL" sz="2000">
                <a:solidFill>
                  <a:schemeClr val="tx2"/>
                </a:solidFill>
              </a:rPr>
              <a:t>:</a:t>
            </a:r>
            <a:r>
              <a:rPr lang="pl-PL" altLang="pl-PL" sz="2000">
                <a:solidFill>
                  <a:schemeClr val="tx2"/>
                </a:solidFill>
              </a:rPr>
              <a:t>7 so </a:t>
            </a:r>
            <a:r>
              <a:rPr lang="en-US" altLang="pl-PL" sz="2000">
                <a:solidFill>
                  <a:schemeClr val="tx2"/>
                </a:solidFill>
              </a:rPr>
              <a:t>force and hence the pressure is increased by 1.3:1</a:t>
            </a:r>
          </a:p>
          <a:p>
            <a:pPr>
              <a:spcBef>
                <a:spcPct val="50000"/>
              </a:spcBef>
              <a:buFontTx/>
              <a:buNone/>
            </a:pPr>
            <a:r>
              <a:rPr lang="en-US" altLang="pl-PL" sz="2000">
                <a:solidFill>
                  <a:schemeClr val="tx2"/>
                </a:solidFill>
              </a:rPr>
              <a:t>Sound pressure level increase is approximately:</a:t>
            </a:r>
          </a:p>
          <a:p>
            <a:pPr>
              <a:spcBef>
                <a:spcPct val="50000"/>
              </a:spcBef>
              <a:buFontTx/>
              <a:buNone/>
            </a:pPr>
            <a:r>
              <a:rPr lang="pl-PL" altLang="pl-PL" sz="2000">
                <a:solidFill>
                  <a:schemeClr val="tx2"/>
                </a:solidFill>
              </a:rPr>
              <a:t>20log</a:t>
            </a:r>
            <a:r>
              <a:rPr lang="pl-PL" altLang="pl-PL" sz="2000" baseline="-25000">
                <a:solidFill>
                  <a:schemeClr val="tx2"/>
                </a:solidFill>
              </a:rPr>
              <a:t>10</a:t>
            </a:r>
            <a:r>
              <a:rPr lang="pl-PL" altLang="pl-PL" sz="2000">
                <a:solidFill>
                  <a:schemeClr val="tx2"/>
                </a:solidFill>
              </a:rPr>
              <a:t>9/7 = 2 dB</a:t>
            </a:r>
            <a:r>
              <a:rPr lang="en-US" altLang="pl-PL" sz="2000">
                <a:solidFill>
                  <a:schemeClr val="tx2"/>
                </a:solidFill>
              </a:rPr>
              <a:t> </a:t>
            </a:r>
            <a:r>
              <a:rPr lang="pl-PL" altLang="pl-PL" sz="2000">
                <a:solidFill>
                  <a:schemeClr val="tx2"/>
                </a:solidFill>
              </a:rPr>
              <a:t> </a:t>
            </a:r>
            <a:endParaRPr lang="en-US" altLang="pl-PL" sz="2000">
              <a:solidFill>
                <a:schemeClr val="tx2"/>
              </a:solidFill>
            </a:endParaRPr>
          </a:p>
        </p:txBody>
      </p:sp>
      <p:sp>
        <p:nvSpPr>
          <p:cNvPr id="19461" name="Freeform 8">
            <a:extLst>
              <a:ext uri="{FF2B5EF4-FFF2-40B4-BE49-F238E27FC236}">
                <a16:creationId xmlns:a16="http://schemas.microsoft.com/office/drawing/2014/main" id="{BD76D384-9204-754F-BB35-434B5605CA3F}"/>
              </a:ext>
            </a:extLst>
          </p:cNvPr>
          <p:cNvSpPr>
            <a:spLocks/>
          </p:cNvSpPr>
          <p:nvPr/>
        </p:nvSpPr>
        <p:spPr bwMode="auto">
          <a:xfrm rot="178195">
            <a:off x="3217863" y="1643063"/>
            <a:ext cx="1366837" cy="1625600"/>
          </a:xfrm>
          <a:custGeom>
            <a:avLst/>
            <a:gdLst>
              <a:gd name="T0" fmla="*/ 2147483646 w 574"/>
              <a:gd name="T1" fmla="*/ 2147483646 h 895"/>
              <a:gd name="T2" fmla="*/ 2147483646 w 574"/>
              <a:gd name="T3" fmla="*/ 2147483646 h 895"/>
              <a:gd name="T4" fmla="*/ 2147483646 w 574"/>
              <a:gd name="T5" fmla="*/ 2147483646 h 895"/>
              <a:gd name="T6" fmla="*/ 2147483646 w 574"/>
              <a:gd name="T7" fmla="*/ 2147483646 h 895"/>
              <a:gd name="T8" fmla="*/ 2147483646 w 574"/>
              <a:gd name="T9" fmla="*/ 2147483646 h 895"/>
              <a:gd name="T10" fmla="*/ 2147483646 w 574"/>
              <a:gd name="T11" fmla="*/ 2147483646 h 895"/>
              <a:gd name="T12" fmla="*/ 2147483646 w 574"/>
              <a:gd name="T13" fmla="*/ 2147483646 h 895"/>
              <a:gd name="T14" fmla="*/ 2147483646 w 574"/>
              <a:gd name="T15" fmla="*/ 2147483646 h 895"/>
              <a:gd name="T16" fmla="*/ 2147483646 w 574"/>
              <a:gd name="T17" fmla="*/ 2147483646 h 895"/>
              <a:gd name="T18" fmla="*/ 2147483646 w 574"/>
              <a:gd name="T19" fmla="*/ 2147483646 h 895"/>
              <a:gd name="T20" fmla="*/ 2147483646 w 574"/>
              <a:gd name="T21" fmla="*/ 2147483646 h 895"/>
              <a:gd name="T22" fmla="*/ 2147483646 w 574"/>
              <a:gd name="T23" fmla="*/ 2147483646 h 895"/>
              <a:gd name="T24" fmla="*/ 2147483646 w 574"/>
              <a:gd name="T25" fmla="*/ 2147483646 h 895"/>
              <a:gd name="T26" fmla="*/ 2147483646 w 574"/>
              <a:gd name="T27" fmla="*/ 2147483646 h 895"/>
              <a:gd name="T28" fmla="*/ 2147483646 w 574"/>
              <a:gd name="T29" fmla="*/ 2147483646 h 895"/>
              <a:gd name="T30" fmla="*/ 2147483646 w 574"/>
              <a:gd name="T31" fmla="*/ 2147483646 h 895"/>
              <a:gd name="T32" fmla="*/ 2147483646 w 574"/>
              <a:gd name="T33" fmla="*/ 2147483646 h 8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4"/>
              <a:gd name="T52" fmla="*/ 0 h 895"/>
              <a:gd name="T53" fmla="*/ 574 w 574"/>
              <a:gd name="T54" fmla="*/ 895 h 8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4" h="895">
                <a:moveTo>
                  <a:pt x="137" y="445"/>
                </a:moveTo>
                <a:cubicBezTo>
                  <a:pt x="170" y="468"/>
                  <a:pt x="207" y="420"/>
                  <a:pt x="242" y="460"/>
                </a:cubicBezTo>
                <a:cubicBezTo>
                  <a:pt x="277" y="500"/>
                  <a:pt x="310" y="623"/>
                  <a:pt x="347" y="685"/>
                </a:cubicBezTo>
                <a:cubicBezTo>
                  <a:pt x="384" y="747"/>
                  <a:pt x="432" y="803"/>
                  <a:pt x="467" y="835"/>
                </a:cubicBezTo>
                <a:cubicBezTo>
                  <a:pt x="502" y="867"/>
                  <a:pt x="542" y="895"/>
                  <a:pt x="557" y="880"/>
                </a:cubicBezTo>
                <a:cubicBezTo>
                  <a:pt x="572" y="865"/>
                  <a:pt x="574" y="790"/>
                  <a:pt x="557" y="745"/>
                </a:cubicBezTo>
                <a:cubicBezTo>
                  <a:pt x="540" y="700"/>
                  <a:pt x="482" y="657"/>
                  <a:pt x="452" y="610"/>
                </a:cubicBezTo>
                <a:cubicBezTo>
                  <a:pt x="422" y="563"/>
                  <a:pt x="397" y="497"/>
                  <a:pt x="377" y="460"/>
                </a:cubicBezTo>
                <a:cubicBezTo>
                  <a:pt x="357" y="423"/>
                  <a:pt x="334" y="427"/>
                  <a:pt x="332" y="385"/>
                </a:cubicBezTo>
                <a:cubicBezTo>
                  <a:pt x="330" y="343"/>
                  <a:pt x="364" y="257"/>
                  <a:pt x="362" y="205"/>
                </a:cubicBezTo>
                <a:cubicBezTo>
                  <a:pt x="360" y="153"/>
                  <a:pt x="344" y="100"/>
                  <a:pt x="317" y="70"/>
                </a:cubicBezTo>
                <a:cubicBezTo>
                  <a:pt x="290" y="40"/>
                  <a:pt x="234" y="35"/>
                  <a:pt x="197" y="25"/>
                </a:cubicBezTo>
                <a:cubicBezTo>
                  <a:pt x="160" y="15"/>
                  <a:pt x="120" y="0"/>
                  <a:pt x="92" y="10"/>
                </a:cubicBezTo>
                <a:cubicBezTo>
                  <a:pt x="64" y="20"/>
                  <a:pt x="47" y="50"/>
                  <a:pt x="32" y="85"/>
                </a:cubicBezTo>
                <a:cubicBezTo>
                  <a:pt x="17" y="120"/>
                  <a:pt x="0" y="180"/>
                  <a:pt x="2" y="220"/>
                </a:cubicBezTo>
                <a:cubicBezTo>
                  <a:pt x="4" y="260"/>
                  <a:pt x="27" y="285"/>
                  <a:pt x="47" y="325"/>
                </a:cubicBezTo>
                <a:cubicBezTo>
                  <a:pt x="67" y="365"/>
                  <a:pt x="104" y="422"/>
                  <a:pt x="137" y="445"/>
                </a:cubicBezTo>
                <a:close/>
              </a:path>
            </a:pathLst>
          </a:custGeom>
          <a:solidFill>
            <a:srgbClr val="FFFFFF"/>
          </a:solidFill>
          <a:ln w="9525">
            <a:solidFill>
              <a:srgbClr val="000000"/>
            </a:solidFill>
            <a:round/>
            <a:headEnd/>
            <a:tailEnd/>
          </a:ln>
        </p:spPr>
        <p:txBody>
          <a:bodyPr/>
          <a:lstStyle/>
          <a:p>
            <a:endParaRPr lang="pl-PL"/>
          </a:p>
        </p:txBody>
      </p:sp>
      <p:sp>
        <p:nvSpPr>
          <p:cNvPr id="19462" name="Freeform 9">
            <a:extLst>
              <a:ext uri="{FF2B5EF4-FFF2-40B4-BE49-F238E27FC236}">
                <a16:creationId xmlns:a16="http://schemas.microsoft.com/office/drawing/2014/main" id="{EDD1F711-FCAD-0D46-AC72-80CDA04F8605}"/>
              </a:ext>
            </a:extLst>
          </p:cNvPr>
          <p:cNvSpPr>
            <a:spLocks/>
          </p:cNvSpPr>
          <p:nvPr/>
        </p:nvSpPr>
        <p:spPr bwMode="auto">
          <a:xfrm>
            <a:off x="3494088" y="1270000"/>
            <a:ext cx="2030412" cy="1027113"/>
          </a:xfrm>
          <a:custGeom>
            <a:avLst/>
            <a:gdLst>
              <a:gd name="T0" fmla="*/ 0 w 875"/>
              <a:gd name="T1" fmla="*/ 2147483646 h 630"/>
              <a:gd name="T2" fmla="*/ 2147483646 w 875"/>
              <a:gd name="T3" fmla="*/ 2147483646 h 630"/>
              <a:gd name="T4" fmla="*/ 2147483646 w 875"/>
              <a:gd name="T5" fmla="*/ 2147483646 h 630"/>
              <a:gd name="T6" fmla="*/ 2147483646 w 875"/>
              <a:gd name="T7" fmla="*/ 2147483646 h 630"/>
              <a:gd name="T8" fmla="*/ 2147483646 w 875"/>
              <a:gd name="T9" fmla="*/ 2147483646 h 630"/>
              <a:gd name="T10" fmla="*/ 2147483646 w 875"/>
              <a:gd name="T11" fmla="*/ 2147483646 h 630"/>
              <a:gd name="T12" fmla="*/ 2147483646 w 875"/>
              <a:gd name="T13" fmla="*/ 2147483646 h 630"/>
              <a:gd name="T14" fmla="*/ 2147483646 w 875"/>
              <a:gd name="T15" fmla="*/ 2147483646 h 630"/>
              <a:gd name="T16" fmla="*/ 2147483646 w 875"/>
              <a:gd name="T17" fmla="*/ 2147483646 h 630"/>
              <a:gd name="T18" fmla="*/ 2147483646 w 875"/>
              <a:gd name="T19" fmla="*/ 2147483646 h 630"/>
              <a:gd name="T20" fmla="*/ 2147483646 w 875"/>
              <a:gd name="T21" fmla="*/ 2147483646 h 630"/>
              <a:gd name="T22" fmla="*/ 2147483646 w 875"/>
              <a:gd name="T23" fmla="*/ 2147483646 h 630"/>
              <a:gd name="T24" fmla="*/ 2147483646 w 875"/>
              <a:gd name="T25" fmla="*/ 2147483646 h 630"/>
              <a:gd name="T26" fmla="*/ 2147483646 w 875"/>
              <a:gd name="T27" fmla="*/ 2147483646 h 630"/>
              <a:gd name="T28" fmla="*/ 2147483646 w 875"/>
              <a:gd name="T29" fmla="*/ 2147483646 h 630"/>
              <a:gd name="T30" fmla="*/ 2147483646 w 875"/>
              <a:gd name="T31" fmla="*/ 2147483646 h 6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75"/>
              <a:gd name="T49" fmla="*/ 0 h 630"/>
              <a:gd name="T50" fmla="*/ 875 w 875"/>
              <a:gd name="T51" fmla="*/ 630 h 63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75" h="630">
                <a:moveTo>
                  <a:pt x="0" y="190"/>
                </a:moveTo>
                <a:cubicBezTo>
                  <a:pt x="55" y="150"/>
                  <a:pt x="110" y="110"/>
                  <a:pt x="165" y="85"/>
                </a:cubicBezTo>
                <a:cubicBezTo>
                  <a:pt x="220" y="60"/>
                  <a:pt x="278" y="52"/>
                  <a:pt x="330" y="40"/>
                </a:cubicBezTo>
                <a:cubicBezTo>
                  <a:pt x="382" y="28"/>
                  <a:pt x="453" y="0"/>
                  <a:pt x="480" y="10"/>
                </a:cubicBezTo>
                <a:cubicBezTo>
                  <a:pt x="507" y="20"/>
                  <a:pt x="505" y="72"/>
                  <a:pt x="495" y="100"/>
                </a:cubicBezTo>
                <a:cubicBezTo>
                  <a:pt x="485" y="128"/>
                  <a:pt x="430" y="140"/>
                  <a:pt x="420" y="175"/>
                </a:cubicBezTo>
                <a:cubicBezTo>
                  <a:pt x="410" y="210"/>
                  <a:pt x="407" y="270"/>
                  <a:pt x="435" y="310"/>
                </a:cubicBezTo>
                <a:cubicBezTo>
                  <a:pt x="463" y="350"/>
                  <a:pt x="528" y="378"/>
                  <a:pt x="585" y="415"/>
                </a:cubicBezTo>
                <a:cubicBezTo>
                  <a:pt x="642" y="452"/>
                  <a:pt x="733" y="515"/>
                  <a:pt x="780" y="535"/>
                </a:cubicBezTo>
                <a:cubicBezTo>
                  <a:pt x="827" y="555"/>
                  <a:pt x="865" y="520"/>
                  <a:pt x="870" y="535"/>
                </a:cubicBezTo>
                <a:cubicBezTo>
                  <a:pt x="875" y="550"/>
                  <a:pt x="842" y="620"/>
                  <a:pt x="810" y="625"/>
                </a:cubicBezTo>
                <a:cubicBezTo>
                  <a:pt x="778" y="630"/>
                  <a:pt x="713" y="582"/>
                  <a:pt x="675" y="565"/>
                </a:cubicBezTo>
                <a:cubicBezTo>
                  <a:pt x="637" y="548"/>
                  <a:pt x="613" y="538"/>
                  <a:pt x="585" y="520"/>
                </a:cubicBezTo>
                <a:cubicBezTo>
                  <a:pt x="557" y="502"/>
                  <a:pt x="537" y="478"/>
                  <a:pt x="510" y="460"/>
                </a:cubicBezTo>
                <a:cubicBezTo>
                  <a:pt x="483" y="442"/>
                  <a:pt x="457" y="417"/>
                  <a:pt x="420" y="415"/>
                </a:cubicBezTo>
                <a:cubicBezTo>
                  <a:pt x="383" y="413"/>
                  <a:pt x="307" y="442"/>
                  <a:pt x="285" y="44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l-PL"/>
          </a:p>
        </p:txBody>
      </p:sp>
      <p:sp>
        <p:nvSpPr>
          <p:cNvPr id="19463" name="AutoShape 10">
            <a:extLst>
              <a:ext uri="{FF2B5EF4-FFF2-40B4-BE49-F238E27FC236}">
                <a16:creationId xmlns:a16="http://schemas.microsoft.com/office/drawing/2014/main" id="{3A4337D3-60CC-DB45-8037-C693D8F3AD21}"/>
              </a:ext>
            </a:extLst>
          </p:cNvPr>
          <p:cNvSpPr>
            <a:spLocks/>
          </p:cNvSpPr>
          <p:nvPr/>
        </p:nvSpPr>
        <p:spPr bwMode="auto">
          <a:xfrm rot="-2516983">
            <a:off x="2895600" y="1981200"/>
            <a:ext cx="990600" cy="1905000"/>
          </a:xfrm>
          <a:prstGeom prst="leftBrace">
            <a:avLst>
              <a:gd name="adj1" fmla="val 16026"/>
              <a:gd name="adj2" fmla="val 50000"/>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
        <p:nvSpPr>
          <p:cNvPr id="19464" name="AutoShape 13">
            <a:extLst>
              <a:ext uri="{FF2B5EF4-FFF2-40B4-BE49-F238E27FC236}">
                <a16:creationId xmlns:a16="http://schemas.microsoft.com/office/drawing/2014/main" id="{11AD32E6-57A8-2F4F-87C4-8E1672CB36F2}"/>
              </a:ext>
            </a:extLst>
          </p:cNvPr>
          <p:cNvSpPr>
            <a:spLocks/>
          </p:cNvSpPr>
          <p:nvPr/>
        </p:nvSpPr>
        <p:spPr bwMode="auto">
          <a:xfrm rot="-2397717">
            <a:off x="4876800" y="762000"/>
            <a:ext cx="762000" cy="1447800"/>
          </a:xfrm>
          <a:prstGeom prst="rightBrace">
            <a:avLst>
              <a:gd name="adj1" fmla="val 15833"/>
              <a:gd name="adj2" fmla="val 50000"/>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pl-PL" altLang="pl-PL"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6B079731-8F60-7E4C-B9C8-5FE1BAE358B5}"/>
              </a:ext>
            </a:extLst>
          </p:cNvPr>
          <p:cNvSpPr>
            <a:spLocks noGrp="1" noChangeArrowheads="1"/>
          </p:cNvSpPr>
          <p:nvPr>
            <p:ph type="title"/>
          </p:nvPr>
        </p:nvSpPr>
        <p:spPr>
          <a:xfrm>
            <a:off x="685800" y="152400"/>
            <a:ext cx="7696200" cy="457200"/>
          </a:xfrm>
        </p:spPr>
        <p:txBody>
          <a:bodyPr/>
          <a:lstStyle/>
          <a:p>
            <a:r>
              <a:rPr lang="en-US" altLang="pl-PL" sz="1800">
                <a:ea typeface="ＭＳ Ｐゴシック" panose="020B0600070205080204" pitchFamily="34" charset="-128"/>
              </a:rPr>
              <a:t>Eardrum displacement at threshold of hearing</a:t>
            </a:r>
          </a:p>
        </p:txBody>
      </p:sp>
      <p:graphicFrame>
        <p:nvGraphicFramePr>
          <p:cNvPr id="20482" name="Object 2">
            <a:extLst>
              <a:ext uri="{FF2B5EF4-FFF2-40B4-BE49-F238E27FC236}">
                <a16:creationId xmlns:a16="http://schemas.microsoft.com/office/drawing/2014/main" id="{8813102E-E0CF-BA4E-B998-D5EBB5855E83}"/>
              </a:ext>
            </a:extLst>
          </p:cNvPr>
          <p:cNvGraphicFramePr>
            <a:graphicFrameLocks noChangeAspect="1"/>
          </p:cNvGraphicFramePr>
          <p:nvPr/>
        </p:nvGraphicFramePr>
        <p:xfrm>
          <a:off x="479425" y="933450"/>
          <a:ext cx="5870575" cy="4786313"/>
        </p:xfrm>
        <a:graphic>
          <a:graphicData uri="http://schemas.openxmlformats.org/presentationml/2006/ole">
            <mc:AlternateContent xmlns:mc="http://schemas.openxmlformats.org/markup-compatibility/2006">
              <mc:Choice xmlns:v="urn:schemas-microsoft-com:vml" Requires="v">
                <p:oleObj spid="_x0000_s20524" name="Equation" r:id="rId3" imgW="3111500" imgH="2540000" progId="Equation.3">
                  <p:embed/>
                </p:oleObj>
              </mc:Choice>
              <mc:Fallback>
                <p:oleObj name="Equation" r:id="rId3" imgW="3111500" imgH="25400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 y="933450"/>
                        <a:ext cx="5870575" cy="478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0483" name="Text Box 4">
            <a:extLst>
              <a:ext uri="{FF2B5EF4-FFF2-40B4-BE49-F238E27FC236}">
                <a16:creationId xmlns:a16="http://schemas.microsoft.com/office/drawing/2014/main" id="{12DAF23D-D2CE-A84C-8919-5030BC25E62D}"/>
              </a:ext>
            </a:extLst>
          </p:cNvPr>
          <p:cNvSpPr txBox="1">
            <a:spLocks noChangeArrowheads="1"/>
          </p:cNvSpPr>
          <p:nvPr/>
        </p:nvSpPr>
        <p:spPr bwMode="auto">
          <a:xfrm>
            <a:off x="6553200" y="1066800"/>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Acoustic travelling wave</a:t>
            </a:r>
            <a:endParaRPr lang="en-US" altLang="pl-PL" sz="1600"/>
          </a:p>
        </p:txBody>
      </p:sp>
      <p:sp>
        <p:nvSpPr>
          <p:cNvPr id="20484" name="Text Box 5">
            <a:extLst>
              <a:ext uri="{FF2B5EF4-FFF2-40B4-BE49-F238E27FC236}">
                <a16:creationId xmlns:a16="http://schemas.microsoft.com/office/drawing/2014/main" id="{B88AE373-A0D8-4F40-AB35-E9990B18DEFA}"/>
              </a:ext>
            </a:extLst>
          </p:cNvPr>
          <p:cNvSpPr txBox="1">
            <a:spLocks noChangeArrowheads="1"/>
          </p:cNvSpPr>
          <p:nvPr/>
        </p:nvSpPr>
        <p:spPr bwMode="auto">
          <a:xfrm>
            <a:off x="6516688" y="1773238"/>
            <a:ext cx="2519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Total wave energy </a:t>
            </a:r>
          </a:p>
          <a:p>
            <a:pPr eaLnBrk="1" hangingPunct="1">
              <a:spcBef>
                <a:spcPct val="50000"/>
              </a:spcBef>
              <a:buFontTx/>
              <a:buNone/>
            </a:pPr>
            <a:r>
              <a:rPr lang="pl-PL" altLang="pl-PL" sz="1600"/>
              <a:t>(E</a:t>
            </a:r>
            <a:r>
              <a:rPr lang="pl-PL" altLang="pl-PL" sz="1600" baseline="-25000"/>
              <a:t>pot</a:t>
            </a:r>
            <a:r>
              <a:rPr lang="pl-PL" altLang="pl-PL" sz="1600"/>
              <a:t> = E</a:t>
            </a:r>
            <a:r>
              <a:rPr lang="pl-PL" altLang="pl-PL" sz="1600" baseline="-25000"/>
              <a:t>kin</a:t>
            </a:r>
            <a:r>
              <a:rPr lang="pl-PL" altLang="pl-PL" sz="1600"/>
              <a:t>)</a:t>
            </a:r>
            <a:endParaRPr lang="en-US" altLang="pl-PL" sz="1600"/>
          </a:p>
        </p:txBody>
      </p:sp>
      <p:sp>
        <p:nvSpPr>
          <p:cNvPr id="20485" name="Text Box 6">
            <a:extLst>
              <a:ext uri="{FF2B5EF4-FFF2-40B4-BE49-F238E27FC236}">
                <a16:creationId xmlns:a16="http://schemas.microsoft.com/office/drawing/2014/main" id="{384F6D2F-F4BB-454A-AF94-CB259D3A875E}"/>
              </a:ext>
            </a:extLst>
          </p:cNvPr>
          <p:cNvSpPr txBox="1">
            <a:spLocks noChangeArrowheads="1"/>
          </p:cNvSpPr>
          <p:nvPr/>
        </p:nvSpPr>
        <p:spPr bwMode="auto">
          <a:xfrm>
            <a:off x="6553200" y="2667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Wave intensity</a:t>
            </a:r>
            <a:endParaRPr lang="en-US" altLang="pl-PL" sz="1600"/>
          </a:p>
        </p:txBody>
      </p:sp>
      <p:sp>
        <p:nvSpPr>
          <p:cNvPr id="20486" name="Text Box 7">
            <a:extLst>
              <a:ext uri="{FF2B5EF4-FFF2-40B4-BE49-F238E27FC236}">
                <a16:creationId xmlns:a16="http://schemas.microsoft.com/office/drawing/2014/main" id="{F23AF5FF-7F83-754C-931F-4CC9A5A57935}"/>
              </a:ext>
            </a:extLst>
          </p:cNvPr>
          <p:cNvSpPr txBox="1">
            <a:spLocks noChangeArrowheads="1"/>
          </p:cNvSpPr>
          <p:nvPr/>
        </p:nvSpPr>
        <p:spPr bwMode="auto">
          <a:xfrm>
            <a:off x="6553200" y="3276600"/>
            <a:ext cx="233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Wave intensity at the </a:t>
            </a:r>
            <a:r>
              <a:rPr lang="en-US" altLang="pl-PL" sz="1600"/>
              <a:t>threshold of hearing </a:t>
            </a:r>
            <a:r>
              <a:rPr lang="pl-PL" altLang="pl-PL" sz="1600"/>
              <a:t>0 dB</a:t>
            </a:r>
            <a:endParaRPr lang="en-US" altLang="pl-PL" sz="1600"/>
          </a:p>
        </p:txBody>
      </p:sp>
      <p:sp>
        <p:nvSpPr>
          <p:cNvPr id="20487" name="Text Box 8">
            <a:extLst>
              <a:ext uri="{FF2B5EF4-FFF2-40B4-BE49-F238E27FC236}">
                <a16:creationId xmlns:a16="http://schemas.microsoft.com/office/drawing/2014/main" id="{A6F13DCE-A4B5-914D-A6F5-F97C7C9BBEDF}"/>
              </a:ext>
            </a:extLst>
          </p:cNvPr>
          <p:cNvSpPr txBox="1">
            <a:spLocks noChangeArrowheads="1"/>
          </p:cNvSpPr>
          <p:nvPr/>
        </p:nvSpPr>
        <p:spPr bwMode="auto">
          <a:xfrm>
            <a:off x="6553200" y="40767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dirty="0" err="1"/>
              <a:t>Wave</a:t>
            </a:r>
            <a:r>
              <a:rPr lang="pl-PL" altLang="pl-PL" sz="1600" dirty="0"/>
              <a:t> </a:t>
            </a:r>
            <a:r>
              <a:rPr lang="pl-PL" altLang="pl-PL" sz="1600" dirty="0" err="1"/>
              <a:t>amplitude</a:t>
            </a:r>
            <a:endParaRPr lang="en-US" altLang="pl-PL" sz="1600" dirty="0"/>
          </a:p>
        </p:txBody>
      </p:sp>
      <p:sp>
        <p:nvSpPr>
          <p:cNvPr id="20488" name="Text Box 9">
            <a:extLst>
              <a:ext uri="{FF2B5EF4-FFF2-40B4-BE49-F238E27FC236}">
                <a16:creationId xmlns:a16="http://schemas.microsoft.com/office/drawing/2014/main" id="{C9823B4F-415F-1E45-B83A-2D363CC88082}"/>
              </a:ext>
            </a:extLst>
          </p:cNvPr>
          <p:cNvSpPr txBox="1">
            <a:spLocks noChangeArrowheads="1"/>
          </p:cNvSpPr>
          <p:nvPr/>
        </p:nvSpPr>
        <p:spPr bwMode="auto">
          <a:xfrm>
            <a:off x="6553200" y="4876800"/>
            <a:ext cx="259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50000"/>
              </a:spcBef>
              <a:buFontTx/>
              <a:buNone/>
            </a:pPr>
            <a:r>
              <a:rPr lang="pl-PL" altLang="pl-PL" sz="1600"/>
              <a:t>Wave amplitude at 440 Hz</a:t>
            </a:r>
            <a:endParaRPr lang="en-US" altLang="pl-PL" sz="1600"/>
          </a:p>
        </p:txBody>
      </p:sp>
      <p:sp>
        <p:nvSpPr>
          <p:cNvPr id="20489" name="TextBox 3">
            <a:extLst>
              <a:ext uri="{FF2B5EF4-FFF2-40B4-BE49-F238E27FC236}">
                <a16:creationId xmlns:a16="http://schemas.microsoft.com/office/drawing/2014/main" id="{16180FEC-CDB5-9649-8846-EC89D7B012C8}"/>
              </a:ext>
            </a:extLst>
          </p:cNvPr>
          <p:cNvSpPr txBox="1">
            <a:spLocks noChangeArrowheads="1"/>
          </p:cNvSpPr>
          <p:nvPr/>
        </p:nvSpPr>
        <p:spPr bwMode="auto">
          <a:xfrm>
            <a:off x="6492875" y="5578475"/>
            <a:ext cx="223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600"/>
              <a:t>Hydrogen atom diameter</a:t>
            </a:r>
          </a:p>
          <a:p>
            <a:pPr eaLnBrk="1" hangingPunct="1">
              <a:spcBef>
                <a:spcPct val="0"/>
              </a:spcBef>
              <a:buFontTx/>
              <a:buNone/>
            </a:pPr>
            <a:endParaRPr lang="en-US" altLang="pl-PL" sz="1600"/>
          </a:p>
        </p:txBody>
      </p:sp>
      <p:sp>
        <p:nvSpPr>
          <p:cNvPr id="20490" name="Rectangle 4">
            <a:extLst>
              <a:ext uri="{FF2B5EF4-FFF2-40B4-BE49-F238E27FC236}">
                <a16:creationId xmlns:a16="http://schemas.microsoft.com/office/drawing/2014/main" id="{815AAE15-E54D-C547-9505-DB9C3D60AEA6}"/>
              </a:ext>
            </a:extLst>
          </p:cNvPr>
          <p:cNvSpPr>
            <a:spLocks noChangeArrowheads="1"/>
          </p:cNvSpPr>
          <p:nvPr/>
        </p:nvSpPr>
        <p:spPr bwMode="auto">
          <a:xfrm>
            <a:off x="468313" y="6021388"/>
            <a:ext cx="84248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1800"/>
              <a:t>The eardrum displacement at threshold of hearing is ~ 1/10 the diameter of a hydrogen atom!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A27D931F-D6DB-2948-9883-496994667C82}"/>
              </a:ext>
            </a:extLst>
          </p:cNvPr>
          <p:cNvSpPr>
            <a:spLocks noGrp="1" noChangeArrowheads="1"/>
          </p:cNvSpPr>
          <p:nvPr>
            <p:ph type="title"/>
          </p:nvPr>
        </p:nvSpPr>
        <p:spPr>
          <a:xfrm>
            <a:off x="685800" y="152400"/>
            <a:ext cx="7696200" cy="457200"/>
          </a:xfrm>
        </p:spPr>
        <p:txBody>
          <a:bodyPr/>
          <a:lstStyle/>
          <a:p>
            <a:pPr eaLnBrk="1" hangingPunct="1"/>
            <a:r>
              <a:rPr lang="en-US" altLang="pl-PL" sz="1800">
                <a:ea typeface="ＭＳ Ｐゴシック" panose="020B0600070205080204" pitchFamily="34" charset="-128"/>
              </a:rPr>
              <a:t>The threshold of hearing</a:t>
            </a:r>
            <a:endParaRPr lang="pl-PL" altLang="pl-PL" sz="1800">
              <a:ea typeface="ＭＳ Ｐゴシック" panose="020B0600070205080204" pitchFamily="34" charset="-128"/>
            </a:endParaRPr>
          </a:p>
        </p:txBody>
      </p:sp>
      <p:sp>
        <p:nvSpPr>
          <p:cNvPr id="21506" name="Rectangle 1">
            <a:extLst>
              <a:ext uri="{FF2B5EF4-FFF2-40B4-BE49-F238E27FC236}">
                <a16:creationId xmlns:a16="http://schemas.microsoft.com/office/drawing/2014/main" id="{1C26D46C-2BB7-5641-A800-7391DC2B2D6D}"/>
              </a:ext>
            </a:extLst>
          </p:cNvPr>
          <p:cNvSpPr>
            <a:spLocks noChangeArrowheads="1"/>
          </p:cNvSpPr>
          <p:nvPr/>
        </p:nvSpPr>
        <p:spPr bwMode="auto">
          <a:xfrm>
            <a:off x="684213" y="1268413"/>
            <a:ext cx="81359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pl-PL" sz="2000"/>
              <a:t>At a threshold of 3000 Hz (the frequency to which we are most sensitive – important for speech) the eardrum displacement is about one tenth of the diameter of a single hydrogen atom.</a:t>
            </a:r>
          </a:p>
          <a:p>
            <a:pPr eaLnBrk="1" hangingPunct="1">
              <a:spcBef>
                <a:spcPct val="0"/>
              </a:spcBef>
              <a:buFontTx/>
              <a:buNone/>
            </a:pPr>
            <a:endParaRPr lang="en-US" altLang="pl-PL" sz="2000"/>
          </a:p>
          <a:p>
            <a:pPr eaLnBrk="1" hangingPunct="1">
              <a:spcBef>
                <a:spcPct val="0"/>
              </a:spcBef>
              <a:buFontTx/>
              <a:buNone/>
            </a:pPr>
            <a:r>
              <a:rPr lang="en-US" altLang="pl-PL" sz="2000"/>
              <a:t>In a very quiet setting, blood can actually be heard flowing through the vessels near the ear. If ears were much more sensitive, we would be hearing noise generated by air molecules colliding with the eardrum.</a:t>
            </a:r>
          </a:p>
          <a:p>
            <a:pPr eaLnBrk="1" hangingPunct="1">
              <a:spcBef>
                <a:spcPct val="0"/>
              </a:spcBef>
              <a:buFontTx/>
              <a:buNone/>
            </a:pPr>
            <a:endParaRPr lang="en-US" altLang="pl-PL" sz="2000"/>
          </a:p>
          <a:p>
            <a:pPr eaLnBrk="1" hangingPunct="1">
              <a:spcBef>
                <a:spcPct val="0"/>
              </a:spcBef>
              <a:buFontTx/>
              <a:buNone/>
            </a:pPr>
            <a:r>
              <a:rPr lang="en-US" altLang="pl-PL" sz="2000"/>
              <a:t>A threshold vibration deflects auditory receptors in an inner ear (stereocilia) through an angle of only about 0.003 degree. Bending the Empire State Building (380 m) through such an angle would deflect its top by less than 2.5 cm.</a:t>
            </a:r>
          </a:p>
          <a:p>
            <a:pPr eaLnBrk="1" hangingPunct="1">
              <a:spcBef>
                <a:spcPct val="0"/>
              </a:spcBef>
              <a:buFontTx/>
              <a:buNone/>
            </a:pPr>
            <a:endParaRPr lang="en-US" altLang="pl-PL" sz="2000"/>
          </a:p>
          <a:p>
            <a:pPr eaLnBrk="1" hangingPunct="1">
              <a:spcBef>
                <a:spcPct val="0"/>
              </a:spcBef>
              <a:buFontTx/>
              <a:buNone/>
            </a:pPr>
            <a:r>
              <a:rPr lang="en-US" altLang="pl-PL" sz="2000"/>
              <a:t>From this threshold we can hear over a 10 million–fold range of sound pressure levels before sounds become painfully loud. Because it is cumbersome to keep track of all the zeros in such large numbers, a logarithmic decibel scale was introduced.</a:t>
            </a:r>
          </a:p>
        </p:txBody>
      </p:sp>
    </p:spTree>
  </p:cSld>
  <p:clrMapOvr>
    <a:masterClrMapping/>
  </p:clrMapOvr>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6307</TotalTime>
  <Words>3224</Words>
  <Application>Microsoft Macintosh PowerPoint</Application>
  <PresentationFormat>Pokaz na ekranie (4:3)</PresentationFormat>
  <Paragraphs>205</Paragraphs>
  <Slides>43</Slides>
  <Notes>2</Notes>
  <HiddenSlides>0</HiddenSlides>
  <MMClips>2</MMClips>
  <ScaleCrop>false</ScaleCrop>
  <HeadingPairs>
    <vt:vector size="8" baseType="variant">
      <vt:variant>
        <vt:lpstr>Używane czcionki</vt:lpstr>
      </vt:variant>
      <vt:variant>
        <vt:i4>6</vt:i4>
      </vt:variant>
      <vt:variant>
        <vt:lpstr>Motyw</vt:lpstr>
      </vt:variant>
      <vt:variant>
        <vt:i4>1</vt:i4>
      </vt:variant>
      <vt:variant>
        <vt:lpstr>Osadzone serwery OLE</vt:lpstr>
      </vt:variant>
      <vt:variant>
        <vt:i4>2</vt:i4>
      </vt:variant>
      <vt:variant>
        <vt:lpstr>Tytuły slajdów</vt:lpstr>
      </vt:variant>
      <vt:variant>
        <vt:i4>43</vt:i4>
      </vt:variant>
    </vt:vector>
  </HeadingPairs>
  <TitlesOfParts>
    <vt:vector size="52" baseType="lpstr">
      <vt:lpstr>Gulim</vt:lpstr>
      <vt:lpstr>Arial</vt:lpstr>
      <vt:lpstr>Calibri</vt:lpstr>
      <vt:lpstr>Helvetica</vt:lpstr>
      <vt:lpstr>Symbol</vt:lpstr>
      <vt:lpstr>Times New Roman</vt:lpstr>
      <vt:lpstr>Projekt domyślny</vt:lpstr>
      <vt:lpstr>Równanie</vt:lpstr>
      <vt:lpstr>Equation</vt:lpstr>
      <vt:lpstr>Hearing</vt:lpstr>
      <vt:lpstr>Outer ear</vt:lpstr>
      <vt:lpstr>Middle ear</vt:lpstr>
      <vt:lpstr>Reflection and transmission at the eardrum</vt:lpstr>
      <vt:lpstr>Prezentacja programu PowerPoint</vt:lpstr>
      <vt:lpstr>The middle ear</vt:lpstr>
      <vt:lpstr>The middle ear</vt:lpstr>
      <vt:lpstr>Eardrum displacement at threshold of hearing</vt:lpstr>
      <vt:lpstr>The threshold of hearing</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Otoacoustic emission</vt:lpstr>
      <vt:lpstr>Mechanism of frequency tunning 2 – dependence on the location</vt:lpstr>
      <vt:lpstr>Efferent fibers</vt:lpstr>
      <vt:lpstr>Tunning curves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Widzenie</dc:title>
  <dc:creator>Piotr Suffczyński</dc:creator>
  <cp:lastModifiedBy>Microsoft Office User</cp:lastModifiedBy>
  <cp:revision>158</cp:revision>
  <dcterms:created xsi:type="dcterms:W3CDTF">2017-04-25T17:55:49Z</dcterms:created>
  <dcterms:modified xsi:type="dcterms:W3CDTF">2022-04-20T12:47:45Z</dcterms:modified>
</cp:coreProperties>
</file>