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45"/>
  </p:notesMasterIdLst>
  <p:sldIdLst>
    <p:sldId id="319" r:id="rId2"/>
    <p:sldId id="320" r:id="rId3"/>
    <p:sldId id="321" r:id="rId4"/>
    <p:sldId id="324" r:id="rId5"/>
    <p:sldId id="325" r:id="rId6"/>
    <p:sldId id="326" r:id="rId7"/>
    <p:sldId id="365" r:id="rId8"/>
    <p:sldId id="329" r:id="rId9"/>
    <p:sldId id="328" r:id="rId10"/>
    <p:sldId id="333" r:id="rId11"/>
    <p:sldId id="334" r:id="rId12"/>
    <p:sldId id="363" r:id="rId13"/>
    <p:sldId id="335" r:id="rId14"/>
    <p:sldId id="336" r:id="rId15"/>
    <p:sldId id="337" r:id="rId16"/>
    <p:sldId id="338" r:id="rId17"/>
    <p:sldId id="339" r:id="rId18"/>
    <p:sldId id="346" r:id="rId19"/>
    <p:sldId id="377" r:id="rId20"/>
    <p:sldId id="367" r:id="rId21"/>
    <p:sldId id="368" r:id="rId22"/>
    <p:sldId id="369" r:id="rId23"/>
    <p:sldId id="370" r:id="rId24"/>
    <p:sldId id="372" r:id="rId25"/>
    <p:sldId id="371" r:id="rId26"/>
    <p:sldId id="378" r:id="rId27"/>
    <p:sldId id="373" r:id="rId28"/>
    <p:sldId id="343" r:id="rId29"/>
    <p:sldId id="350" r:id="rId30"/>
    <p:sldId id="344" r:id="rId31"/>
    <p:sldId id="351" r:id="rId32"/>
    <p:sldId id="345" r:id="rId33"/>
    <p:sldId id="352" r:id="rId34"/>
    <p:sldId id="355" r:id="rId35"/>
    <p:sldId id="360" r:id="rId36"/>
    <p:sldId id="357" r:id="rId37"/>
    <p:sldId id="364" r:id="rId38"/>
    <p:sldId id="358" r:id="rId39"/>
    <p:sldId id="374" r:id="rId40"/>
    <p:sldId id="361" r:id="rId41"/>
    <p:sldId id="375" r:id="rId42"/>
    <p:sldId id="379" r:id="rId43"/>
    <p:sldId id="376" r:id="rId44"/>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31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38"/>
    <p:restoredTop sz="94685"/>
  </p:normalViewPr>
  <p:slideViewPr>
    <p:cSldViewPr>
      <p:cViewPr varScale="1">
        <p:scale>
          <a:sx n="117" d="100"/>
          <a:sy n="117" d="100"/>
        </p:scale>
        <p:origin x="360" y="184"/>
      </p:cViewPr>
      <p:guideLst>
        <p:guide orient="horz" pos="431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E1599CD1-6B0D-D800-928D-136A958BB4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pl-PL"/>
          </a:p>
        </p:txBody>
      </p:sp>
      <p:sp>
        <p:nvSpPr>
          <p:cNvPr id="3" name="Symbol zastępczy daty 2">
            <a:extLst>
              <a:ext uri="{FF2B5EF4-FFF2-40B4-BE49-F238E27FC236}">
                <a16:creationId xmlns:a16="http://schemas.microsoft.com/office/drawing/2014/main" id="{1304DCA6-8DC4-DF18-ED22-D87E7059426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E46B80F8-0CEF-5F4A-B93D-22664A401A32}" type="datetimeFigureOut">
              <a:rPr lang="pl-PL"/>
              <a:pPr>
                <a:defRPr/>
              </a:pPr>
              <a:t>14.04.2026</a:t>
            </a:fld>
            <a:endParaRPr lang="pl-PL"/>
          </a:p>
        </p:txBody>
      </p:sp>
      <p:sp>
        <p:nvSpPr>
          <p:cNvPr id="4" name="Symbol zastępczy obrazu slajdu 3">
            <a:extLst>
              <a:ext uri="{FF2B5EF4-FFF2-40B4-BE49-F238E27FC236}">
                <a16:creationId xmlns:a16="http://schemas.microsoft.com/office/drawing/2014/main" id="{EB4B75AC-0E01-DD8E-57B1-469FDF216FD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a:extLst>
              <a:ext uri="{FF2B5EF4-FFF2-40B4-BE49-F238E27FC236}">
                <a16:creationId xmlns:a16="http://schemas.microsoft.com/office/drawing/2014/main" id="{B872E078-01D9-CD23-93DC-85A95B770DB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602EB1FD-530A-2A68-FD95-21C0D0B41F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pl-PL"/>
          </a:p>
        </p:txBody>
      </p:sp>
      <p:sp>
        <p:nvSpPr>
          <p:cNvPr id="7" name="Symbol zastępczy numeru slajdu 6">
            <a:extLst>
              <a:ext uri="{FF2B5EF4-FFF2-40B4-BE49-F238E27FC236}">
                <a16:creationId xmlns:a16="http://schemas.microsoft.com/office/drawing/2014/main" id="{54DC8506-111C-3924-120B-BBEDD61C413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B890B5D1-EEBA-684A-B9F7-9D4EEB1994CE}" type="slidenum">
              <a:rPr lang="pl-PL"/>
              <a:pPr>
                <a:defRPr/>
              </a:pPr>
              <a:t>‹#›</a:t>
            </a:fld>
            <a:endParaRPr lang="pl-P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ymbol zastępczy obrazu slajdu 1">
            <a:extLst>
              <a:ext uri="{FF2B5EF4-FFF2-40B4-BE49-F238E27FC236}">
                <a16:creationId xmlns:a16="http://schemas.microsoft.com/office/drawing/2014/main" id="{B46F3FEC-6824-EA56-612D-44E3EA30B7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Symbol zastępczy notatek 2">
            <a:extLst>
              <a:ext uri="{FF2B5EF4-FFF2-40B4-BE49-F238E27FC236}">
                <a16:creationId xmlns:a16="http://schemas.microsoft.com/office/drawing/2014/main" id="{30BF7AE9-1494-B0D0-46BB-A727A6D336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a:p>
        </p:txBody>
      </p:sp>
      <p:sp>
        <p:nvSpPr>
          <p:cNvPr id="57347" name="Symbol zastępczy numeru slajdu 3">
            <a:extLst>
              <a:ext uri="{FF2B5EF4-FFF2-40B4-BE49-F238E27FC236}">
                <a16:creationId xmlns:a16="http://schemas.microsoft.com/office/drawing/2014/main" id="{B2B99703-24CC-C7C9-F796-1018B89EA6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77D3A34-65FC-4344-95E1-E9090C572DF1}" type="slidenum">
              <a:rPr lang="pl-PL" altLang="pl-PL" sz="1200"/>
              <a:pPr/>
              <a:t>27</a:t>
            </a:fld>
            <a:endParaRPr lang="pl-PL" altLang="pl-PL"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Click to edit Master subtitle style</a:t>
            </a:r>
          </a:p>
        </p:txBody>
      </p:sp>
      <p:sp>
        <p:nvSpPr>
          <p:cNvPr id="4" name="Rectangle 4">
            <a:extLst>
              <a:ext uri="{FF2B5EF4-FFF2-40B4-BE49-F238E27FC236}">
                <a16:creationId xmlns:a16="http://schemas.microsoft.com/office/drawing/2014/main" id="{3425A48A-D206-A933-B8EE-18C6191DB96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C04201C-9BB8-3952-6414-5B45D4B48A4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D4423C3-9941-504A-65E6-CCBE6DC8E7B5}"/>
              </a:ext>
            </a:extLst>
          </p:cNvPr>
          <p:cNvSpPr>
            <a:spLocks noGrp="1" noChangeArrowheads="1"/>
          </p:cNvSpPr>
          <p:nvPr>
            <p:ph type="sldNum" sz="quarter" idx="12"/>
          </p:nvPr>
        </p:nvSpPr>
        <p:spPr>
          <a:ln/>
        </p:spPr>
        <p:txBody>
          <a:bodyPr/>
          <a:lstStyle>
            <a:lvl1pPr>
              <a:defRPr/>
            </a:lvl1pPr>
          </a:lstStyle>
          <a:p>
            <a:pPr>
              <a:defRPr/>
            </a:pPr>
            <a:fld id="{F79E5A7A-38B8-4842-B393-8A71EE298599}" type="slidenum">
              <a:rPr lang="en-GB" altLang="pl-PL"/>
              <a:pPr>
                <a:defRPr/>
              </a:pPr>
              <a:t>‹#›</a:t>
            </a:fld>
            <a:endParaRPr lang="en-GB" altLang="pl-PL"/>
          </a:p>
        </p:txBody>
      </p:sp>
    </p:spTree>
    <p:extLst>
      <p:ext uri="{BB962C8B-B14F-4D97-AF65-F5344CB8AC3E}">
        <p14:creationId xmlns:p14="http://schemas.microsoft.com/office/powerpoint/2010/main" val="999266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Rectangle 4">
            <a:extLst>
              <a:ext uri="{FF2B5EF4-FFF2-40B4-BE49-F238E27FC236}">
                <a16:creationId xmlns:a16="http://schemas.microsoft.com/office/drawing/2014/main" id="{B7990840-1465-7349-98A5-B27C74B7E2C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5BB8B6B-D0DA-9826-4DB5-C7EAA45D333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8D167CA-0063-198F-6770-84C7E206E709}"/>
              </a:ext>
            </a:extLst>
          </p:cNvPr>
          <p:cNvSpPr>
            <a:spLocks noGrp="1" noChangeArrowheads="1"/>
          </p:cNvSpPr>
          <p:nvPr>
            <p:ph type="sldNum" sz="quarter" idx="12"/>
          </p:nvPr>
        </p:nvSpPr>
        <p:spPr>
          <a:ln/>
        </p:spPr>
        <p:txBody>
          <a:bodyPr/>
          <a:lstStyle>
            <a:lvl1pPr>
              <a:defRPr/>
            </a:lvl1pPr>
          </a:lstStyle>
          <a:p>
            <a:pPr>
              <a:defRPr/>
            </a:pPr>
            <a:fld id="{AD6B7904-F39F-9641-8ABF-B5AE1E87932F}" type="slidenum">
              <a:rPr lang="en-GB" altLang="pl-PL"/>
              <a:pPr>
                <a:defRPr/>
              </a:pPr>
              <a:t>‹#›</a:t>
            </a:fld>
            <a:endParaRPr lang="en-GB" altLang="pl-PL"/>
          </a:p>
        </p:txBody>
      </p:sp>
    </p:spTree>
    <p:extLst>
      <p:ext uri="{BB962C8B-B14F-4D97-AF65-F5344CB8AC3E}">
        <p14:creationId xmlns:p14="http://schemas.microsoft.com/office/powerpoint/2010/main" val="1758420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pl-PL"/>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Rectangle 4">
            <a:extLst>
              <a:ext uri="{FF2B5EF4-FFF2-40B4-BE49-F238E27FC236}">
                <a16:creationId xmlns:a16="http://schemas.microsoft.com/office/drawing/2014/main" id="{65190AAF-21B9-53ED-3ED5-8108A5DFEA6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EFB102D-BD2E-6FAA-F5D1-0DBE530B056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2C31C29-6557-FEA4-F66F-8B024A03D848}"/>
              </a:ext>
            </a:extLst>
          </p:cNvPr>
          <p:cNvSpPr>
            <a:spLocks noGrp="1" noChangeArrowheads="1"/>
          </p:cNvSpPr>
          <p:nvPr>
            <p:ph type="sldNum" sz="quarter" idx="12"/>
          </p:nvPr>
        </p:nvSpPr>
        <p:spPr>
          <a:ln/>
        </p:spPr>
        <p:txBody>
          <a:bodyPr/>
          <a:lstStyle>
            <a:lvl1pPr>
              <a:defRPr/>
            </a:lvl1pPr>
          </a:lstStyle>
          <a:p>
            <a:pPr>
              <a:defRPr/>
            </a:pPr>
            <a:fld id="{2CA0F88E-7131-A049-A5CD-7C6C71868A38}" type="slidenum">
              <a:rPr lang="en-GB" altLang="pl-PL"/>
              <a:pPr>
                <a:defRPr/>
              </a:pPr>
              <a:t>‹#›</a:t>
            </a:fld>
            <a:endParaRPr lang="en-GB" altLang="pl-PL"/>
          </a:p>
        </p:txBody>
      </p:sp>
    </p:spTree>
    <p:extLst>
      <p:ext uri="{BB962C8B-B14F-4D97-AF65-F5344CB8AC3E}">
        <p14:creationId xmlns:p14="http://schemas.microsoft.com/office/powerpoint/2010/main" val="102522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Rectangle 4">
            <a:extLst>
              <a:ext uri="{FF2B5EF4-FFF2-40B4-BE49-F238E27FC236}">
                <a16:creationId xmlns:a16="http://schemas.microsoft.com/office/drawing/2014/main" id="{31C3049A-A686-576E-59F5-7E309A508E6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C69FC38-0493-4921-FB66-A0BF56AC855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E66D647-342E-4AF8-2414-C7DFA3C44E08}"/>
              </a:ext>
            </a:extLst>
          </p:cNvPr>
          <p:cNvSpPr>
            <a:spLocks noGrp="1" noChangeArrowheads="1"/>
          </p:cNvSpPr>
          <p:nvPr>
            <p:ph type="sldNum" sz="quarter" idx="12"/>
          </p:nvPr>
        </p:nvSpPr>
        <p:spPr>
          <a:ln/>
        </p:spPr>
        <p:txBody>
          <a:bodyPr/>
          <a:lstStyle>
            <a:lvl1pPr>
              <a:defRPr/>
            </a:lvl1pPr>
          </a:lstStyle>
          <a:p>
            <a:pPr>
              <a:defRPr/>
            </a:pPr>
            <a:fld id="{84BEB1F1-888A-954C-A7D3-6FF5CDED90CE}" type="slidenum">
              <a:rPr lang="en-GB" altLang="pl-PL"/>
              <a:pPr>
                <a:defRPr/>
              </a:pPr>
              <a:t>‹#›</a:t>
            </a:fld>
            <a:endParaRPr lang="en-GB" altLang="pl-PL"/>
          </a:p>
        </p:txBody>
      </p:sp>
    </p:spTree>
    <p:extLst>
      <p:ext uri="{BB962C8B-B14F-4D97-AF65-F5344CB8AC3E}">
        <p14:creationId xmlns:p14="http://schemas.microsoft.com/office/powerpoint/2010/main" val="1756871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Click to edit Master text styles</a:t>
            </a:r>
          </a:p>
        </p:txBody>
      </p:sp>
      <p:sp>
        <p:nvSpPr>
          <p:cNvPr id="4" name="Rectangle 4">
            <a:extLst>
              <a:ext uri="{FF2B5EF4-FFF2-40B4-BE49-F238E27FC236}">
                <a16:creationId xmlns:a16="http://schemas.microsoft.com/office/drawing/2014/main" id="{E96970A5-1E70-9A4F-CA51-1897822D43E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92515FA-DD8C-98BA-E483-D6FDA023874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0B3A6F2-2556-4A71-1A78-36F875392928}"/>
              </a:ext>
            </a:extLst>
          </p:cNvPr>
          <p:cNvSpPr>
            <a:spLocks noGrp="1" noChangeArrowheads="1"/>
          </p:cNvSpPr>
          <p:nvPr>
            <p:ph type="sldNum" sz="quarter" idx="12"/>
          </p:nvPr>
        </p:nvSpPr>
        <p:spPr>
          <a:ln/>
        </p:spPr>
        <p:txBody>
          <a:bodyPr/>
          <a:lstStyle>
            <a:lvl1pPr>
              <a:defRPr/>
            </a:lvl1pPr>
          </a:lstStyle>
          <a:p>
            <a:pPr>
              <a:defRPr/>
            </a:pPr>
            <a:fld id="{32BABA52-0C72-5D48-B82D-2D0E8ABBF832}" type="slidenum">
              <a:rPr lang="en-GB" altLang="pl-PL"/>
              <a:pPr>
                <a:defRPr/>
              </a:pPr>
              <a:t>‹#›</a:t>
            </a:fld>
            <a:endParaRPr lang="en-GB" altLang="pl-PL"/>
          </a:p>
        </p:txBody>
      </p:sp>
    </p:spTree>
    <p:extLst>
      <p:ext uri="{BB962C8B-B14F-4D97-AF65-F5344CB8AC3E}">
        <p14:creationId xmlns:p14="http://schemas.microsoft.com/office/powerpoint/2010/main" val="316699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5" name="Rectangle 4">
            <a:extLst>
              <a:ext uri="{FF2B5EF4-FFF2-40B4-BE49-F238E27FC236}">
                <a16:creationId xmlns:a16="http://schemas.microsoft.com/office/drawing/2014/main" id="{4903D52E-6737-C6EF-1484-9FD87933B6D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C0B54F8-CF11-E49C-3D7C-504BC0D7F1A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1933EEEE-0C9C-02DF-DA04-40D9A5DEC6CC}"/>
              </a:ext>
            </a:extLst>
          </p:cNvPr>
          <p:cNvSpPr>
            <a:spLocks noGrp="1" noChangeArrowheads="1"/>
          </p:cNvSpPr>
          <p:nvPr>
            <p:ph type="sldNum" sz="quarter" idx="12"/>
          </p:nvPr>
        </p:nvSpPr>
        <p:spPr>
          <a:ln/>
        </p:spPr>
        <p:txBody>
          <a:bodyPr/>
          <a:lstStyle>
            <a:lvl1pPr>
              <a:defRPr/>
            </a:lvl1pPr>
          </a:lstStyle>
          <a:p>
            <a:pPr>
              <a:defRPr/>
            </a:pPr>
            <a:fld id="{DAFC56C9-EB20-D548-823C-C4936B9CE23E}" type="slidenum">
              <a:rPr lang="en-GB" altLang="pl-PL"/>
              <a:pPr>
                <a:defRPr/>
              </a:pPr>
              <a:t>‹#›</a:t>
            </a:fld>
            <a:endParaRPr lang="en-GB" altLang="pl-PL"/>
          </a:p>
        </p:txBody>
      </p:sp>
    </p:spTree>
    <p:extLst>
      <p:ext uri="{BB962C8B-B14F-4D97-AF65-F5344CB8AC3E}">
        <p14:creationId xmlns:p14="http://schemas.microsoft.com/office/powerpoint/2010/main" val="427038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l-PL"/>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7" name="Rectangle 4">
            <a:extLst>
              <a:ext uri="{FF2B5EF4-FFF2-40B4-BE49-F238E27FC236}">
                <a16:creationId xmlns:a16="http://schemas.microsoft.com/office/drawing/2014/main" id="{EB54D579-FC1F-4FCC-B912-E526B7956F7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401238F2-DF10-482C-4D5B-424A2CC8C2C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B1A718E2-CD11-CEFA-A67B-D6EF76B44B93}"/>
              </a:ext>
            </a:extLst>
          </p:cNvPr>
          <p:cNvSpPr>
            <a:spLocks noGrp="1" noChangeArrowheads="1"/>
          </p:cNvSpPr>
          <p:nvPr>
            <p:ph type="sldNum" sz="quarter" idx="12"/>
          </p:nvPr>
        </p:nvSpPr>
        <p:spPr>
          <a:ln/>
        </p:spPr>
        <p:txBody>
          <a:bodyPr/>
          <a:lstStyle>
            <a:lvl1pPr>
              <a:defRPr/>
            </a:lvl1pPr>
          </a:lstStyle>
          <a:p>
            <a:pPr>
              <a:defRPr/>
            </a:pPr>
            <a:fld id="{DF81D016-1ECA-0346-933C-CA19FB22313C}" type="slidenum">
              <a:rPr lang="en-GB" altLang="pl-PL"/>
              <a:pPr>
                <a:defRPr/>
              </a:pPr>
              <a:t>‹#›</a:t>
            </a:fld>
            <a:endParaRPr lang="en-GB" altLang="pl-PL"/>
          </a:p>
        </p:txBody>
      </p:sp>
    </p:spTree>
    <p:extLst>
      <p:ext uri="{BB962C8B-B14F-4D97-AF65-F5344CB8AC3E}">
        <p14:creationId xmlns:p14="http://schemas.microsoft.com/office/powerpoint/2010/main" val="14026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p>
        </p:txBody>
      </p:sp>
      <p:sp>
        <p:nvSpPr>
          <p:cNvPr id="3" name="Rectangle 4">
            <a:extLst>
              <a:ext uri="{FF2B5EF4-FFF2-40B4-BE49-F238E27FC236}">
                <a16:creationId xmlns:a16="http://schemas.microsoft.com/office/drawing/2014/main" id="{8BB180E0-5C73-E429-77E3-C2A8C2201BA3}"/>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AF45F28E-2343-53B5-1BB8-0B8979D09A1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9E3E444D-F45C-270E-1B6D-B8675F6FED96}"/>
              </a:ext>
            </a:extLst>
          </p:cNvPr>
          <p:cNvSpPr>
            <a:spLocks noGrp="1" noChangeArrowheads="1"/>
          </p:cNvSpPr>
          <p:nvPr>
            <p:ph type="sldNum" sz="quarter" idx="12"/>
          </p:nvPr>
        </p:nvSpPr>
        <p:spPr>
          <a:ln/>
        </p:spPr>
        <p:txBody>
          <a:bodyPr/>
          <a:lstStyle>
            <a:lvl1pPr>
              <a:defRPr/>
            </a:lvl1pPr>
          </a:lstStyle>
          <a:p>
            <a:pPr>
              <a:defRPr/>
            </a:pPr>
            <a:fld id="{F5739266-84D8-5547-AFA2-2EB0A7F9F323}" type="slidenum">
              <a:rPr lang="en-GB" altLang="pl-PL"/>
              <a:pPr>
                <a:defRPr/>
              </a:pPr>
              <a:t>‹#›</a:t>
            </a:fld>
            <a:endParaRPr lang="en-GB" altLang="pl-PL"/>
          </a:p>
        </p:txBody>
      </p:sp>
    </p:spTree>
    <p:extLst>
      <p:ext uri="{BB962C8B-B14F-4D97-AF65-F5344CB8AC3E}">
        <p14:creationId xmlns:p14="http://schemas.microsoft.com/office/powerpoint/2010/main" val="326161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0AA136-64C8-56A6-B43A-4DFE2FD281EC}"/>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9AB9CFCF-E3A7-84DE-BA20-FC8D8212319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7FB6FA10-CF86-F134-3916-5301D07397ED}"/>
              </a:ext>
            </a:extLst>
          </p:cNvPr>
          <p:cNvSpPr>
            <a:spLocks noGrp="1" noChangeArrowheads="1"/>
          </p:cNvSpPr>
          <p:nvPr>
            <p:ph type="sldNum" sz="quarter" idx="12"/>
          </p:nvPr>
        </p:nvSpPr>
        <p:spPr>
          <a:ln/>
        </p:spPr>
        <p:txBody>
          <a:bodyPr/>
          <a:lstStyle>
            <a:lvl1pPr>
              <a:defRPr/>
            </a:lvl1pPr>
          </a:lstStyle>
          <a:p>
            <a:pPr>
              <a:defRPr/>
            </a:pPr>
            <a:fld id="{1B2E2E33-91D7-614A-AF80-173ACB528EB9}" type="slidenum">
              <a:rPr lang="en-GB" altLang="pl-PL"/>
              <a:pPr>
                <a:defRPr/>
              </a:pPr>
              <a:t>‹#›</a:t>
            </a:fld>
            <a:endParaRPr lang="en-GB" altLang="pl-PL"/>
          </a:p>
        </p:txBody>
      </p:sp>
    </p:spTree>
    <p:extLst>
      <p:ext uri="{BB962C8B-B14F-4D97-AF65-F5344CB8AC3E}">
        <p14:creationId xmlns:p14="http://schemas.microsoft.com/office/powerpoint/2010/main" val="137941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4">
            <a:extLst>
              <a:ext uri="{FF2B5EF4-FFF2-40B4-BE49-F238E27FC236}">
                <a16:creationId xmlns:a16="http://schemas.microsoft.com/office/drawing/2014/main" id="{83DDEE46-1011-EEF1-529E-8515518DC9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CF75D49-7F22-A040-0656-73AC283C73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AAB22A3-CCEB-6389-B2F1-F70A00F8DC52}"/>
              </a:ext>
            </a:extLst>
          </p:cNvPr>
          <p:cNvSpPr>
            <a:spLocks noGrp="1" noChangeArrowheads="1"/>
          </p:cNvSpPr>
          <p:nvPr>
            <p:ph type="sldNum" sz="quarter" idx="12"/>
          </p:nvPr>
        </p:nvSpPr>
        <p:spPr>
          <a:ln/>
        </p:spPr>
        <p:txBody>
          <a:bodyPr/>
          <a:lstStyle>
            <a:lvl1pPr>
              <a:defRPr/>
            </a:lvl1pPr>
          </a:lstStyle>
          <a:p>
            <a:pPr>
              <a:defRPr/>
            </a:pPr>
            <a:fld id="{56F74149-8362-E14A-96DF-A5797ED54C1D}" type="slidenum">
              <a:rPr lang="en-GB" altLang="pl-PL"/>
              <a:pPr>
                <a:defRPr/>
              </a:pPr>
              <a:t>‹#›</a:t>
            </a:fld>
            <a:endParaRPr lang="en-GB" altLang="pl-PL"/>
          </a:p>
        </p:txBody>
      </p:sp>
    </p:spTree>
    <p:extLst>
      <p:ext uri="{BB962C8B-B14F-4D97-AF65-F5344CB8AC3E}">
        <p14:creationId xmlns:p14="http://schemas.microsoft.com/office/powerpoint/2010/main" val="1184585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4">
            <a:extLst>
              <a:ext uri="{FF2B5EF4-FFF2-40B4-BE49-F238E27FC236}">
                <a16:creationId xmlns:a16="http://schemas.microsoft.com/office/drawing/2014/main" id="{05479A84-63D4-DDBB-3309-08A17C655C5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CA3ECAA-831C-906E-30F2-893C2ABB45E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6A0FB7C-DEFB-0122-BC4B-9EBBE977FFBF}"/>
              </a:ext>
            </a:extLst>
          </p:cNvPr>
          <p:cNvSpPr>
            <a:spLocks noGrp="1" noChangeArrowheads="1"/>
          </p:cNvSpPr>
          <p:nvPr>
            <p:ph type="sldNum" sz="quarter" idx="12"/>
          </p:nvPr>
        </p:nvSpPr>
        <p:spPr>
          <a:ln/>
        </p:spPr>
        <p:txBody>
          <a:bodyPr/>
          <a:lstStyle>
            <a:lvl1pPr>
              <a:defRPr/>
            </a:lvl1pPr>
          </a:lstStyle>
          <a:p>
            <a:pPr>
              <a:defRPr/>
            </a:pPr>
            <a:fld id="{6AA290D7-ED58-FF48-A76C-F3986A7E2F4C}" type="slidenum">
              <a:rPr lang="en-GB" altLang="pl-PL"/>
              <a:pPr>
                <a:defRPr/>
              </a:pPr>
              <a:t>‹#›</a:t>
            </a:fld>
            <a:endParaRPr lang="en-GB" altLang="pl-PL"/>
          </a:p>
        </p:txBody>
      </p:sp>
    </p:spTree>
    <p:extLst>
      <p:ext uri="{BB962C8B-B14F-4D97-AF65-F5344CB8AC3E}">
        <p14:creationId xmlns:p14="http://schemas.microsoft.com/office/powerpoint/2010/main" val="1627098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A5782F-5268-6D86-2E66-65F0A270BBF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pl-PL"/>
              <a:t>Kliknij, aby edytować styl wzorca tytułu</a:t>
            </a:r>
          </a:p>
        </p:txBody>
      </p:sp>
      <p:sp>
        <p:nvSpPr>
          <p:cNvPr id="1027" name="Rectangle 3">
            <a:extLst>
              <a:ext uri="{FF2B5EF4-FFF2-40B4-BE49-F238E27FC236}">
                <a16:creationId xmlns:a16="http://schemas.microsoft.com/office/drawing/2014/main" id="{F5223DD1-2374-9FC1-B1CC-98B85920461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pl-PL"/>
              <a:t>Kliknij, aby edytować style wzorca tekstu</a:t>
            </a:r>
          </a:p>
          <a:p>
            <a:pPr lvl="1"/>
            <a:r>
              <a:rPr lang="en-GB" altLang="pl-PL"/>
              <a:t>Drugi poziom</a:t>
            </a:r>
          </a:p>
          <a:p>
            <a:pPr lvl="2"/>
            <a:r>
              <a:rPr lang="en-GB" altLang="pl-PL"/>
              <a:t>Trzeci poziom</a:t>
            </a:r>
          </a:p>
          <a:p>
            <a:pPr lvl="3"/>
            <a:r>
              <a:rPr lang="en-GB" altLang="pl-PL"/>
              <a:t>Czwarty poziom</a:t>
            </a:r>
          </a:p>
          <a:p>
            <a:pPr lvl="4"/>
            <a:r>
              <a:rPr lang="en-GB" altLang="pl-PL"/>
              <a:t>Piąty poziom</a:t>
            </a:r>
          </a:p>
        </p:txBody>
      </p:sp>
      <p:sp>
        <p:nvSpPr>
          <p:cNvPr id="1028" name="Rectangle 4">
            <a:extLst>
              <a:ext uri="{FF2B5EF4-FFF2-40B4-BE49-F238E27FC236}">
                <a16:creationId xmlns:a16="http://schemas.microsoft.com/office/drawing/2014/main" id="{358969C6-0397-8581-8212-B201511C981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GB"/>
          </a:p>
        </p:txBody>
      </p:sp>
      <p:sp>
        <p:nvSpPr>
          <p:cNvPr id="1029" name="Rectangle 5">
            <a:extLst>
              <a:ext uri="{FF2B5EF4-FFF2-40B4-BE49-F238E27FC236}">
                <a16:creationId xmlns:a16="http://schemas.microsoft.com/office/drawing/2014/main" id="{2616F35F-1F1B-1068-DD05-A85AFB0D051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GB"/>
          </a:p>
        </p:txBody>
      </p:sp>
      <p:sp>
        <p:nvSpPr>
          <p:cNvPr id="1030" name="Rectangle 6">
            <a:extLst>
              <a:ext uri="{FF2B5EF4-FFF2-40B4-BE49-F238E27FC236}">
                <a16:creationId xmlns:a16="http://schemas.microsoft.com/office/drawing/2014/main" id="{7914CF06-CDA9-153A-B02E-D141732C10B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22C94F8-E88D-CF44-990C-07FF2BA1D475}" type="slidenum">
              <a:rPr lang="en-GB" altLang="pl-PL"/>
              <a:pPr>
                <a:defRPr/>
              </a:pPr>
              <a:t>‹#›</a:t>
            </a:fld>
            <a:endParaRPr lang="en-GB" alt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Users\Piotr\Students\Bioelektrycznosc\synapse_text.gif">
            <a:extLst>
              <a:ext uri="{FF2B5EF4-FFF2-40B4-BE49-F238E27FC236}">
                <a16:creationId xmlns:a16="http://schemas.microsoft.com/office/drawing/2014/main" id="{B80732D2-5569-F06C-ED40-99CBCA75C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43000"/>
            <a:ext cx="658495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3">
            <a:extLst>
              <a:ext uri="{FF2B5EF4-FFF2-40B4-BE49-F238E27FC236}">
                <a16:creationId xmlns:a16="http://schemas.microsoft.com/office/drawing/2014/main" id="{9548A56C-4D4F-E08E-0D1C-2CE3AA9CF5DC}"/>
              </a:ext>
            </a:extLst>
          </p:cNvPr>
          <p:cNvSpPr>
            <a:spLocks noChangeArrowheads="1"/>
          </p:cNvSpPr>
          <p:nvPr/>
        </p:nvSpPr>
        <p:spPr bwMode="auto">
          <a:xfrm>
            <a:off x="2133600" y="3962400"/>
            <a:ext cx="3890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400"/>
              <a:t>Sir Charles Sherrington, 1897, Podręcznik fizjologii</a:t>
            </a:r>
            <a:endParaRPr lang="en-US" altLang="pl-PL" sz="1400"/>
          </a:p>
        </p:txBody>
      </p:sp>
      <p:pic>
        <p:nvPicPr>
          <p:cNvPr id="13315" name="Picture 4" descr="C:\Users\Piotr\Students\Bioelektrycznosc\sherrington.jpg">
            <a:extLst>
              <a:ext uri="{FF2B5EF4-FFF2-40B4-BE49-F238E27FC236}">
                <a16:creationId xmlns:a16="http://schemas.microsoft.com/office/drawing/2014/main" id="{9E387675-FADA-2AE7-10CE-586D06FBC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113823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2A30557E-CEF6-E8CB-BA54-9375122EEE3E}"/>
              </a:ext>
            </a:extLst>
          </p:cNvPr>
          <p:cNvSpPr>
            <a:spLocks noChangeArrowheads="1"/>
          </p:cNvSpPr>
          <p:nvPr/>
        </p:nvSpPr>
        <p:spPr bwMode="auto">
          <a:xfrm>
            <a:off x="2514600" y="50292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2400"/>
              <a:t>&lt;gr. </a:t>
            </a:r>
            <a:r>
              <a:rPr lang="en-US" altLang="pl-PL" sz="2400" i="1"/>
              <a:t>sýnapsis</a:t>
            </a:r>
            <a:r>
              <a:rPr lang="en-US" altLang="pl-PL" sz="2400"/>
              <a:t> połączenie&gt; </a:t>
            </a:r>
          </a:p>
        </p:txBody>
      </p:sp>
      <p:sp>
        <p:nvSpPr>
          <p:cNvPr id="13317" name="Rectangle 6">
            <a:extLst>
              <a:ext uri="{FF2B5EF4-FFF2-40B4-BE49-F238E27FC236}">
                <a16:creationId xmlns:a16="http://schemas.microsoft.com/office/drawing/2014/main" id="{C0AB4B2D-5063-65FE-3CDB-7BF2853BBD55}"/>
              </a:ext>
            </a:extLst>
          </p:cNvPr>
          <p:cNvSpPr>
            <a:spLocks noGrp="1" noChangeArrowheads="1"/>
          </p:cNvSpPr>
          <p:nvPr>
            <p:ph type="title" idx="4294967295"/>
          </p:nvPr>
        </p:nvSpPr>
        <p:spPr>
          <a:xfrm>
            <a:off x="1752600" y="304800"/>
            <a:ext cx="5867400" cy="304800"/>
          </a:xfrm>
        </p:spPr>
        <p:txBody>
          <a:bodyPr/>
          <a:lstStyle/>
          <a:p>
            <a:pPr eaLnBrk="1" hangingPunct="1"/>
            <a:r>
              <a:rPr lang="pl-PL" altLang="pl-PL" sz="2000">
                <a:ea typeface="ＭＳ Ｐゴシック" panose="020B0600070205080204" pitchFamily="34" charset="-128"/>
              </a:rPr>
              <a:t>Synapsa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7FBA193E-838E-1107-F26D-DFF5C5586FF9}"/>
              </a:ext>
            </a:extLst>
          </p:cNvPr>
          <p:cNvSpPr>
            <a:spLocks noGrp="1" noChangeArrowheads="1"/>
          </p:cNvSpPr>
          <p:nvPr>
            <p:ph type="title"/>
          </p:nvPr>
        </p:nvSpPr>
        <p:spPr>
          <a:xfrm>
            <a:off x="2667000" y="152400"/>
            <a:ext cx="3810000" cy="533400"/>
          </a:xfrm>
        </p:spPr>
        <p:txBody>
          <a:bodyPr/>
          <a:lstStyle/>
          <a:p>
            <a:pPr eaLnBrk="1" hangingPunct="1"/>
            <a:r>
              <a:rPr lang="pl-PL" altLang="pl-PL" sz="2000">
                <a:ea typeface="ＭＳ Ｐゴシック" panose="020B0600070205080204" pitchFamily="34" charset="-128"/>
              </a:rPr>
              <a:t>Układ autonomiczny i somatyczny</a:t>
            </a:r>
            <a:endParaRPr lang="en-US" altLang="pl-PL" sz="2000">
              <a:ea typeface="ＭＳ Ｐゴシック" panose="020B0600070205080204" pitchFamily="34" charset="-128"/>
            </a:endParaRPr>
          </a:p>
        </p:txBody>
      </p:sp>
      <p:sp>
        <p:nvSpPr>
          <p:cNvPr id="22530" name="Rectangle 3">
            <a:extLst>
              <a:ext uri="{FF2B5EF4-FFF2-40B4-BE49-F238E27FC236}">
                <a16:creationId xmlns:a16="http://schemas.microsoft.com/office/drawing/2014/main" id="{A95D37A2-3ED5-5693-A186-47F5DC5A0104}"/>
              </a:ext>
            </a:extLst>
          </p:cNvPr>
          <p:cNvSpPr>
            <a:spLocks noChangeArrowheads="1"/>
          </p:cNvSpPr>
          <p:nvPr/>
        </p:nvSpPr>
        <p:spPr bwMode="auto">
          <a:xfrm>
            <a:off x="179388" y="5688013"/>
            <a:ext cx="87137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200"/>
              <a:t>Organizacja somatycznych i autonomicznych dróg motorycznych. A. W somatycznym układzie nerwowym motoneurony są zlokalizowane w obrębie Centralnego Układu Nerwowego (CUN) i unerwiają komórki mięśni szkieletowych. B. W układzie autonomicznym neurony motoryczne znajdują się w zwojach autonomicznych, poza CUN. Motoneurony unerwiają komórki mięśni gładkich, komórki mięśnia sercowego i komórki gruczołów. CUN kontroluje zwoje za pomocą neuronów przedzwojowych. Dywergencja włókien przedzwojowych do pozwojowych wynosi 1:10.</a:t>
            </a:r>
          </a:p>
        </p:txBody>
      </p:sp>
      <p:pic>
        <p:nvPicPr>
          <p:cNvPr id="22531" name="Picture 4" descr="C:\Users\Piotr\Students\Bioelektrycznosc\2007_8\autonomic.png">
            <a:extLst>
              <a:ext uri="{FF2B5EF4-FFF2-40B4-BE49-F238E27FC236}">
                <a16:creationId xmlns:a16="http://schemas.microsoft.com/office/drawing/2014/main" id="{4ACBE280-D6DF-BD6A-F849-938660A9C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609600"/>
            <a:ext cx="440055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58AFFC49-C4DC-AD69-CF30-6295F4AF4DBB}"/>
              </a:ext>
            </a:extLst>
          </p:cNvPr>
          <p:cNvSpPr>
            <a:spLocks noGrp="1" noChangeArrowheads="1"/>
          </p:cNvSpPr>
          <p:nvPr>
            <p:ph type="title"/>
          </p:nvPr>
        </p:nvSpPr>
        <p:spPr>
          <a:xfrm>
            <a:off x="381000" y="0"/>
            <a:ext cx="8305800" cy="533400"/>
          </a:xfrm>
        </p:spPr>
        <p:txBody>
          <a:bodyPr/>
          <a:lstStyle/>
          <a:p>
            <a:pPr eaLnBrk="1" hangingPunct="1"/>
            <a:r>
              <a:rPr lang="pl-PL" altLang="pl-PL" sz="2000">
                <a:ea typeface="ＭＳ Ｐゴシック" panose="020B0600070205080204" pitchFamily="34" charset="-128"/>
              </a:rPr>
              <a:t>Układ współczulny (sympatyczny) i przywspółczulny (parasympatyczny)</a:t>
            </a:r>
            <a:endParaRPr lang="en-US" altLang="pl-PL" sz="2000">
              <a:ea typeface="ＭＳ Ｐゴシック" panose="020B0600070205080204" pitchFamily="34" charset="-128"/>
            </a:endParaRPr>
          </a:p>
        </p:txBody>
      </p:sp>
      <p:pic>
        <p:nvPicPr>
          <p:cNvPr id="23554" name="Picture 3" descr="C:\Users\Piotr\Students\Bioelektrycznosc\ANScolor.jpg">
            <a:extLst>
              <a:ext uri="{FF2B5EF4-FFF2-40B4-BE49-F238E27FC236}">
                <a16:creationId xmlns:a16="http://schemas.microsoft.com/office/drawing/2014/main" id="{1BA52BA0-B2AB-C3BA-0D3C-03FB11792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609600"/>
            <a:ext cx="6308725"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a:extLst>
              <a:ext uri="{FF2B5EF4-FFF2-40B4-BE49-F238E27FC236}">
                <a16:creationId xmlns:a16="http://schemas.microsoft.com/office/drawing/2014/main" id="{D6BB75CB-FC4C-D403-029F-95F1A8F6B25C}"/>
              </a:ext>
            </a:extLst>
          </p:cNvPr>
          <p:cNvSpPr txBox="1">
            <a:spLocks noChangeArrowheads="1"/>
          </p:cNvSpPr>
          <p:nvPr/>
        </p:nvSpPr>
        <p:spPr bwMode="auto">
          <a:xfrm>
            <a:off x="533400" y="6027738"/>
            <a:ext cx="8077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Komórki przedzwojowe układu sympatycznego tworzą kolumnę w rdzeniu kręgowym. Komórki przedzwojowe układu parasympatycznego znajdują się w pniu mózgu oraz w segmentach krzyżowych rdzenia kręgowego. Główne narządy docelowe układu autonomicznego to głowa, płuca, serce, układ krwionośny, żołądek, nerki, pęcherz moczowy i narządy płciowe. </a:t>
            </a:r>
            <a:r>
              <a:rPr lang="en-US" altLang="pl-PL" sz="1200"/>
              <a:t>Działanie dwóch układów jest względem siebie antagonistyczne.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9554AB68-CEE6-0295-AC2E-98F540C93735}"/>
              </a:ext>
            </a:extLst>
          </p:cNvPr>
          <p:cNvSpPr>
            <a:spLocks noGrp="1" noChangeArrowheads="1"/>
          </p:cNvSpPr>
          <p:nvPr>
            <p:ph type="title"/>
          </p:nvPr>
        </p:nvSpPr>
        <p:spPr>
          <a:xfrm>
            <a:off x="381000" y="0"/>
            <a:ext cx="8305800" cy="533400"/>
          </a:xfrm>
        </p:spPr>
        <p:txBody>
          <a:bodyPr/>
          <a:lstStyle/>
          <a:p>
            <a:pPr eaLnBrk="1" hangingPunct="1"/>
            <a:r>
              <a:rPr lang="pl-PL" altLang="pl-PL" sz="2000">
                <a:ea typeface="ＭＳ Ｐゴシック" panose="020B0600070205080204" pitchFamily="34" charset="-128"/>
              </a:rPr>
              <a:t>Centralny układ autonomiczny</a:t>
            </a:r>
            <a:endParaRPr lang="en-US" altLang="pl-PL" sz="2000">
              <a:ea typeface="ＭＳ Ｐゴシック" panose="020B0600070205080204" pitchFamily="34" charset="-128"/>
            </a:endParaRPr>
          </a:p>
        </p:txBody>
      </p:sp>
      <p:sp>
        <p:nvSpPr>
          <p:cNvPr id="24578" name="Text Box 4">
            <a:extLst>
              <a:ext uri="{FF2B5EF4-FFF2-40B4-BE49-F238E27FC236}">
                <a16:creationId xmlns:a16="http://schemas.microsoft.com/office/drawing/2014/main" id="{E2FFFADC-569E-67FD-9720-6D8EB2E44B2E}"/>
              </a:ext>
            </a:extLst>
          </p:cNvPr>
          <p:cNvSpPr txBox="1">
            <a:spLocks noChangeArrowheads="1"/>
          </p:cNvSpPr>
          <p:nvPr/>
        </p:nvSpPr>
        <p:spPr bwMode="auto">
          <a:xfrm>
            <a:off x="533400" y="6027738"/>
            <a:ext cx="807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Obwody mózgu kontrolujące reakcje autonomiczne. Drogi bezpośrednie (linia ciągła), drogi pośrednie (linia przerywana). Centrum kontroli reakcji autonomicznych znajduje się w podwzgórzu (hypothalamus).</a:t>
            </a:r>
          </a:p>
        </p:txBody>
      </p:sp>
      <p:pic>
        <p:nvPicPr>
          <p:cNvPr id="24579" name="Picture 1">
            <a:extLst>
              <a:ext uri="{FF2B5EF4-FFF2-40B4-BE49-F238E27FC236}">
                <a16:creationId xmlns:a16="http://schemas.microsoft.com/office/drawing/2014/main" id="{2DFAFBC3-61A0-155D-F896-C9C0F95A62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620713"/>
            <a:ext cx="521176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53414E07-068B-FCF2-CC3C-716426B05612}"/>
              </a:ext>
            </a:extLst>
          </p:cNvPr>
          <p:cNvSpPr>
            <a:spLocks noGrp="1" noChangeArrowheads="1"/>
          </p:cNvSpPr>
          <p:nvPr>
            <p:ph type="title"/>
          </p:nvPr>
        </p:nvSpPr>
        <p:spPr>
          <a:xfrm>
            <a:off x="1866900" y="0"/>
            <a:ext cx="5410200" cy="533400"/>
          </a:xfrm>
        </p:spPr>
        <p:txBody>
          <a:bodyPr/>
          <a:lstStyle/>
          <a:p>
            <a:pPr eaLnBrk="1" hangingPunct="1"/>
            <a:r>
              <a:rPr lang="pl-PL" altLang="pl-PL" sz="2000">
                <a:ea typeface="ＭＳ Ｐゴシック" panose="020B0600070205080204" pitchFamily="34" charset="-128"/>
              </a:rPr>
              <a:t>Reakcje układu autonomicznego</a:t>
            </a:r>
            <a:endParaRPr lang="en-US" altLang="pl-PL" sz="2000">
              <a:ea typeface="ＭＳ Ｐゴシック" panose="020B0600070205080204" pitchFamily="34" charset="-128"/>
            </a:endParaRPr>
          </a:p>
        </p:txBody>
      </p:sp>
      <p:sp>
        <p:nvSpPr>
          <p:cNvPr id="25602" name="Rectangle 3">
            <a:extLst>
              <a:ext uri="{FF2B5EF4-FFF2-40B4-BE49-F238E27FC236}">
                <a16:creationId xmlns:a16="http://schemas.microsoft.com/office/drawing/2014/main" id="{49D8C32F-5180-04C1-65BB-7EC88AA6DD36}"/>
              </a:ext>
            </a:extLst>
          </p:cNvPr>
          <p:cNvSpPr>
            <a:spLocks noChangeArrowheads="1"/>
          </p:cNvSpPr>
          <p:nvPr/>
        </p:nvSpPr>
        <p:spPr bwMode="auto">
          <a:xfrm>
            <a:off x="152400" y="457200"/>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solidFill>
                  <a:schemeClr val="tx2"/>
                </a:solidFill>
              </a:rPr>
              <a:t>Układ współczulny:</a:t>
            </a:r>
          </a:p>
          <a:p>
            <a:pPr eaLnBrk="1" hangingPunct="1">
              <a:spcBef>
                <a:spcPct val="0"/>
              </a:spcBef>
            </a:pPr>
            <a:r>
              <a:rPr lang="pl-PL" altLang="pl-PL" sz="1600">
                <a:solidFill>
                  <a:schemeClr val="tx2"/>
                </a:solidFill>
              </a:rPr>
              <a:t>szybsza praca serca</a:t>
            </a:r>
          </a:p>
          <a:p>
            <a:pPr eaLnBrk="1" hangingPunct="1">
              <a:spcBef>
                <a:spcPct val="0"/>
              </a:spcBef>
            </a:pPr>
            <a:r>
              <a:rPr lang="pl-PL" altLang="pl-PL" sz="1600">
                <a:solidFill>
                  <a:schemeClr val="tx2"/>
                </a:solidFill>
              </a:rPr>
              <a:t>zwiększenie dostawy glukozy do mięśni i mózgu przez rozkład glikogenu w wątrobie,</a:t>
            </a:r>
          </a:p>
          <a:p>
            <a:pPr eaLnBrk="1" hangingPunct="1">
              <a:spcBef>
                <a:spcPct val="0"/>
              </a:spcBef>
            </a:pPr>
            <a:r>
              <a:rPr lang="pl-PL" altLang="pl-PL" sz="1600">
                <a:solidFill>
                  <a:schemeClr val="tx2"/>
                </a:solidFill>
              </a:rPr>
              <a:t>rozszerzenie źrenic,</a:t>
            </a:r>
          </a:p>
          <a:p>
            <a:pPr eaLnBrk="1" hangingPunct="1">
              <a:spcBef>
                <a:spcPct val="0"/>
              </a:spcBef>
            </a:pPr>
            <a:r>
              <a:rPr lang="pl-PL" altLang="pl-PL" sz="1600">
                <a:solidFill>
                  <a:schemeClr val="tx2"/>
                </a:solidFill>
              </a:rPr>
              <a:t>rozkurcz mięśnia rzęskowego oka (ostre widzenie odległych przedmiotów),</a:t>
            </a:r>
          </a:p>
          <a:p>
            <a:pPr eaLnBrk="1" hangingPunct="1">
              <a:spcBef>
                <a:spcPct val="0"/>
              </a:spcBef>
            </a:pPr>
            <a:r>
              <a:rPr lang="pl-PL" altLang="pl-PL" sz="1600">
                <a:solidFill>
                  <a:schemeClr val="tx2"/>
                </a:solidFill>
              </a:rPr>
              <a:t>stroszenie włosów,</a:t>
            </a:r>
          </a:p>
          <a:p>
            <a:pPr eaLnBrk="1" hangingPunct="1">
              <a:spcBef>
                <a:spcPct val="0"/>
              </a:spcBef>
            </a:pPr>
            <a:r>
              <a:rPr lang="pl-PL" altLang="pl-PL" sz="1600">
                <a:solidFill>
                  <a:schemeClr val="tx2"/>
                </a:solidFill>
              </a:rPr>
              <a:t>wydzielanie potu na dłoniach,</a:t>
            </a:r>
          </a:p>
          <a:p>
            <a:pPr eaLnBrk="1" hangingPunct="1">
              <a:spcBef>
                <a:spcPct val="0"/>
              </a:spcBef>
            </a:pPr>
            <a:r>
              <a:rPr lang="pl-PL" altLang="pl-PL" sz="1600">
                <a:solidFill>
                  <a:schemeClr val="tx2"/>
                </a:solidFill>
              </a:rPr>
              <a:t>skurcz mięśnia zwieracza cewki moczowej (trzymanie moczu),</a:t>
            </a:r>
          </a:p>
          <a:p>
            <a:pPr eaLnBrk="1" hangingPunct="1">
              <a:spcBef>
                <a:spcPct val="0"/>
              </a:spcBef>
            </a:pPr>
            <a:r>
              <a:rPr lang="pl-PL" altLang="pl-PL" sz="1600">
                <a:solidFill>
                  <a:schemeClr val="tx2"/>
                </a:solidFill>
              </a:rPr>
              <a:t>pobudzenie nadnerczy do produkcji adrenaliny (hormonu walki),</a:t>
            </a:r>
          </a:p>
          <a:p>
            <a:pPr eaLnBrk="1" hangingPunct="1">
              <a:spcBef>
                <a:spcPct val="0"/>
              </a:spcBef>
            </a:pPr>
            <a:r>
              <a:rPr lang="pl-PL" altLang="pl-PL" sz="1600">
                <a:solidFill>
                  <a:schemeClr val="tx2"/>
                </a:solidFill>
              </a:rPr>
              <a:t>wzmożony skurcz mięśni gładkich</a:t>
            </a:r>
          </a:p>
          <a:p>
            <a:pPr eaLnBrk="1" hangingPunct="1">
              <a:spcBef>
                <a:spcPct val="0"/>
              </a:spcBef>
            </a:pPr>
            <a:r>
              <a:rPr lang="pl-PL" altLang="pl-PL" sz="1600">
                <a:solidFill>
                  <a:schemeClr val="tx2"/>
                </a:solidFill>
              </a:rPr>
              <a:t>podwyższenie ciśnienia tętniczego krwi poprzez zwężenie naczyń krwionośnych,</a:t>
            </a:r>
          </a:p>
          <a:p>
            <a:pPr eaLnBrk="1" hangingPunct="1">
              <a:spcBef>
                <a:spcPct val="0"/>
              </a:spcBef>
            </a:pPr>
            <a:r>
              <a:rPr lang="pl-PL" altLang="pl-PL" sz="1600">
                <a:solidFill>
                  <a:schemeClr val="tx2"/>
                </a:solidFill>
              </a:rPr>
              <a:t>rozszerzenie mięśni oskrzeli w płucach (zwiększenie przepływu powietrza przez płuca).</a:t>
            </a:r>
          </a:p>
        </p:txBody>
      </p:sp>
      <p:sp>
        <p:nvSpPr>
          <p:cNvPr id="25603" name="Rectangle 4">
            <a:extLst>
              <a:ext uri="{FF2B5EF4-FFF2-40B4-BE49-F238E27FC236}">
                <a16:creationId xmlns:a16="http://schemas.microsoft.com/office/drawing/2014/main" id="{CE0DDDBB-2D39-1CAB-6D4E-A052EA3D250E}"/>
              </a:ext>
            </a:extLst>
          </p:cNvPr>
          <p:cNvSpPr>
            <a:spLocks noChangeArrowheads="1"/>
          </p:cNvSpPr>
          <p:nvPr/>
        </p:nvSpPr>
        <p:spPr bwMode="auto">
          <a:xfrm>
            <a:off x="5105400" y="381000"/>
            <a:ext cx="403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solidFill>
                  <a:schemeClr val="tx2"/>
                </a:solidFill>
              </a:rPr>
              <a:t>Układ przywspółczulny:</a:t>
            </a:r>
          </a:p>
          <a:p>
            <a:pPr eaLnBrk="1" hangingPunct="1">
              <a:spcBef>
                <a:spcPct val="0"/>
              </a:spcBef>
            </a:pPr>
            <a:r>
              <a:rPr lang="pl-PL" altLang="pl-PL" sz="1600">
                <a:solidFill>
                  <a:schemeClr val="tx2"/>
                </a:solidFill>
              </a:rPr>
              <a:t>zwężenie źrenicy</a:t>
            </a:r>
          </a:p>
          <a:p>
            <a:pPr eaLnBrk="1" hangingPunct="1">
              <a:spcBef>
                <a:spcPct val="0"/>
              </a:spcBef>
            </a:pPr>
            <a:r>
              <a:rPr lang="pl-PL" altLang="pl-PL" sz="1600">
                <a:solidFill>
                  <a:schemeClr val="tx2"/>
                </a:solidFill>
              </a:rPr>
              <a:t>wzrost wydzielania śliny</a:t>
            </a:r>
          </a:p>
          <a:p>
            <a:pPr eaLnBrk="1" hangingPunct="1">
              <a:spcBef>
                <a:spcPct val="0"/>
              </a:spcBef>
            </a:pPr>
            <a:r>
              <a:rPr lang="pl-PL" altLang="pl-PL" sz="1600">
                <a:solidFill>
                  <a:schemeClr val="tx2"/>
                </a:solidFill>
              </a:rPr>
              <a:t>hamowanie czynności serca (zmniejszanie siły skurczu)</a:t>
            </a:r>
          </a:p>
          <a:p>
            <a:pPr eaLnBrk="1" hangingPunct="1">
              <a:spcBef>
                <a:spcPct val="0"/>
              </a:spcBef>
            </a:pPr>
            <a:r>
              <a:rPr lang="pl-PL" altLang="pl-PL" sz="1600">
                <a:solidFill>
                  <a:schemeClr val="tx2"/>
                </a:solidFill>
              </a:rPr>
              <a:t>zwężenie oskrzeli</a:t>
            </a:r>
          </a:p>
          <a:p>
            <a:pPr eaLnBrk="1" hangingPunct="1">
              <a:spcBef>
                <a:spcPct val="0"/>
              </a:spcBef>
            </a:pPr>
            <a:r>
              <a:rPr lang="pl-PL" altLang="pl-PL" sz="1600">
                <a:solidFill>
                  <a:schemeClr val="tx2"/>
                </a:solidFill>
              </a:rPr>
              <a:t>rozszerzenie naczyń krwionośnych powodujące spadek ciśnienia tętniczego krwi</a:t>
            </a:r>
          </a:p>
          <a:p>
            <a:pPr eaLnBrk="1" hangingPunct="1">
              <a:spcBef>
                <a:spcPct val="0"/>
              </a:spcBef>
            </a:pPr>
            <a:r>
              <a:rPr lang="pl-PL" altLang="pl-PL" sz="1600">
                <a:solidFill>
                  <a:schemeClr val="tx2"/>
                </a:solidFill>
              </a:rPr>
              <a:t>nasilenie skurczów przewodu pokarmowego</a:t>
            </a:r>
          </a:p>
        </p:txBody>
      </p:sp>
      <p:pic>
        <p:nvPicPr>
          <p:cNvPr id="25604" name="Picture 5" descr="C:\Users\Piotr\Students\Bioelektrycznosc\0719_008.jpg">
            <a:extLst>
              <a:ext uri="{FF2B5EF4-FFF2-40B4-BE49-F238E27FC236}">
                <a16:creationId xmlns:a16="http://schemas.microsoft.com/office/drawing/2014/main" id="{A6412DF3-7BDD-366A-9257-7F67D3CF6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10200"/>
            <a:ext cx="1828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C:\Users\Piotr\Students\Bioelektrycznosc\tiger_rest.jpg">
            <a:extLst>
              <a:ext uri="{FF2B5EF4-FFF2-40B4-BE49-F238E27FC236}">
                <a16:creationId xmlns:a16="http://schemas.microsoft.com/office/drawing/2014/main" id="{D567005A-870D-5D3E-0392-932D1EB51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0400"/>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7">
            <a:extLst>
              <a:ext uri="{FF2B5EF4-FFF2-40B4-BE49-F238E27FC236}">
                <a16:creationId xmlns:a16="http://schemas.microsoft.com/office/drawing/2014/main" id="{409D5C28-7FAE-8553-0A3A-B2F0BBE5C16A}"/>
              </a:ext>
            </a:extLst>
          </p:cNvPr>
          <p:cNvSpPr>
            <a:spLocks noChangeArrowheads="1"/>
          </p:cNvSpPr>
          <p:nvPr/>
        </p:nvSpPr>
        <p:spPr bwMode="auto">
          <a:xfrm>
            <a:off x="2209800" y="5715000"/>
            <a:ext cx="1889125" cy="5969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600">
                <a:solidFill>
                  <a:schemeClr val="tx2"/>
                </a:solidFill>
              </a:rPr>
              <a:t>"walcz albo uciekaj„</a:t>
            </a:r>
            <a:endParaRPr lang="pl-PL" altLang="pl-PL" sz="1600">
              <a:solidFill>
                <a:schemeClr val="tx2"/>
              </a:solidFill>
            </a:endParaRPr>
          </a:p>
          <a:p>
            <a:pPr algn="ctr" eaLnBrk="1" hangingPunct="1">
              <a:spcBef>
                <a:spcPct val="0"/>
              </a:spcBef>
              <a:buFontTx/>
              <a:buNone/>
            </a:pPr>
            <a:r>
              <a:rPr lang="pl-PL" altLang="pl-PL" sz="1600">
                <a:solidFill>
                  <a:schemeClr val="tx2"/>
                </a:solidFill>
              </a:rPr>
              <a:t>„fight or flight</a:t>
            </a:r>
            <a:r>
              <a:rPr lang="pl-PL" altLang="en-US" sz="1600">
                <a:solidFill>
                  <a:schemeClr val="tx2"/>
                </a:solidFill>
              </a:rPr>
              <a:t>”</a:t>
            </a:r>
            <a:endParaRPr lang="en-US" altLang="pl-PL" sz="1600">
              <a:solidFill>
                <a:schemeClr val="tx2"/>
              </a:solidFill>
            </a:endParaRPr>
          </a:p>
        </p:txBody>
      </p:sp>
      <p:sp>
        <p:nvSpPr>
          <p:cNvPr id="25607" name="Rectangle 8">
            <a:extLst>
              <a:ext uri="{FF2B5EF4-FFF2-40B4-BE49-F238E27FC236}">
                <a16:creationId xmlns:a16="http://schemas.microsoft.com/office/drawing/2014/main" id="{D7F6FB21-5D34-D6FD-EC2A-35D3B1ABE033}"/>
              </a:ext>
            </a:extLst>
          </p:cNvPr>
          <p:cNvSpPr>
            <a:spLocks noChangeArrowheads="1"/>
          </p:cNvSpPr>
          <p:nvPr/>
        </p:nvSpPr>
        <p:spPr bwMode="auto">
          <a:xfrm>
            <a:off x="6858000" y="3581400"/>
            <a:ext cx="2065338" cy="5969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pl-PL" altLang="pl-PL" sz="1600">
                <a:solidFill>
                  <a:schemeClr val="tx2"/>
                </a:solidFill>
              </a:rPr>
              <a:t>„odpoczywać i trawić</a:t>
            </a:r>
            <a:r>
              <a:rPr lang="pl-PL" altLang="en-US" sz="1600">
                <a:solidFill>
                  <a:schemeClr val="tx2"/>
                </a:solidFill>
              </a:rPr>
              <a:t>”</a:t>
            </a:r>
            <a:endParaRPr lang="pl-PL" altLang="pl-PL" sz="1600">
              <a:solidFill>
                <a:schemeClr val="tx2"/>
              </a:solidFill>
            </a:endParaRPr>
          </a:p>
          <a:p>
            <a:pPr algn="ctr" eaLnBrk="1" hangingPunct="1">
              <a:spcBef>
                <a:spcPct val="0"/>
              </a:spcBef>
              <a:buFontTx/>
              <a:buNone/>
            </a:pPr>
            <a:r>
              <a:rPr lang="pl-PL" altLang="pl-PL" sz="1600">
                <a:solidFill>
                  <a:schemeClr val="tx2"/>
                </a:solidFill>
              </a:rPr>
              <a:t>„rest and digest</a:t>
            </a:r>
            <a:r>
              <a:rPr lang="pl-PL" altLang="en-US" sz="1600">
                <a:solidFill>
                  <a:schemeClr val="tx2"/>
                </a:solidFill>
              </a:rPr>
              <a:t>”</a:t>
            </a:r>
            <a:endParaRPr lang="en-US" altLang="pl-PL" sz="1600">
              <a:solidFill>
                <a:schemeClr val="tx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0BA74142-2E4E-BB79-4C2C-566451B3B08A}"/>
              </a:ext>
            </a:extLst>
          </p:cNvPr>
          <p:cNvSpPr>
            <a:spLocks noGrp="1" noChangeArrowheads="1"/>
          </p:cNvSpPr>
          <p:nvPr>
            <p:ph type="title"/>
          </p:nvPr>
        </p:nvSpPr>
        <p:spPr>
          <a:xfrm>
            <a:off x="1466850" y="0"/>
            <a:ext cx="7277100" cy="533400"/>
          </a:xfrm>
        </p:spPr>
        <p:txBody>
          <a:bodyPr/>
          <a:lstStyle/>
          <a:p>
            <a:pPr eaLnBrk="1" hangingPunct="1"/>
            <a:r>
              <a:rPr lang="pl-PL" altLang="pl-PL" sz="2000">
                <a:ea typeface="ＭＳ Ｐゴシック" panose="020B0600070205080204" pitchFamily="34" charset="-128"/>
              </a:rPr>
              <a:t>Reakcje układu autonomicznego – detektor kłamstw</a:t>
            </a:r>
            <a:endParaRPr lang="en-US" altLang="pl-PL" sz="2000">
              <a:ea typeface="ＭＳ Ｐゴシック" panose="020B0600070205080204" pitchFamily="34" charset="-128"/>
            </a:endParaRPr>
          </a:p>
        </p:txBody>
      </p:sp>
      <p:pic>
        <p:nvPicPr>
          <p:cNvPr id="26626" name="Picture 3" descr="C:\Users\Piotr\Students\Bioelektrycznosc\lie-detector-chart.jpg">
            <a:extLst>
              <a:ext uri="{FF2B5EF4-FFF2-40B4-BE49-F238E27FC236}">
                <a16:creationId xmlns:a16="http://schemas.microsoft.com/office/drawing/2014/main" id="{0B80A3ED-1248-46F4-FDA2-7B8D74CF7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651000"/>
            <a:ext cx="43021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C:\Users\Piotr\Students\Bioelektrycznosc\lie-detector-parts.jpg">
            <a:extLst>
              <a:ext uri="{FF2B5EF4-FFF2-40B4-BE49-F238E27FC236}">
                <a16:creationId xmlns:a16="http://schemas.microsoft.com/office/drawing/2014/main" id="{A6B01699-90FD-EFA1-E58A-4418CE62A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66875"/>
            <a:ext cx="36147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5">
            <a:extLst>
              <a:ext uri="{FF2B5EF4-FFF2-40B4-BE49-F238E27FC236}">
                <a16:creationId xmlns:a16="http://schemas.microsoft.com/office/drawing/2014/main" id="{832EB878-285D-C58C-6884-68F19FB1B159}"/>
              </a:ext>
            </a:extLst>
          </p:cNvPr>
          <p:cNvSpPr txBox="1">
            <a:spLocks noChangeArrowheads="1"/>
          </p:cNvSpPr>
          <p:nvPr/>
        </p:nvSpPr>
        <p:spPr bwMode="auto">
          <a:xfrm>
            <a:off x="381000" y="636588"/>
            <a:ext cx="8120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Poligraf (wariograf) mierzy, podczas przesłuchania, reakcje fizjologiczne (ciśnienie krwi, tętno, oddech, przewodnictwo skóry) kontrolowane przez aktywność układu sympatycznego.</a:t>
            </a:r>
            <a:endParaRPr lang="en-US" altLang="pl-PL" sz="1600"/>
          </a:p>
        </p:txBody>
      </p:sp>
      <p:sp>
        <p:nvSpPr>
          <p:cNvPr id="26629" name="Rectangle 7">
            <a:extLst>
              <a:ext uri="{FF2B5EF4-FFF2-40B4-BE49-F238E27FC236}">
                <a16:creationId xmlns:a16="http://schemas.microsoft.com/office/drawing/2014/main" id="{A979A573-C8DD-A87C-80B0-6291F1634912}"/>
              </a:ext>
            </a:extLst>
          </p:cNvPr>
          <p:cNvSpPr>
            <a:spLocks noChangeArrowheads="1"/>
          </p:cNvSpPr>
          <p:nvPr/>
        </p:nvSpPr>
        <p:spPr bwMode="auto">
          <a:xfrm>
            <a:off x="119063" y="4365625"/>
            <a:ext cx="38433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200" b="1"/>
              <a:t>Wartość predykcyjna testu:</a:t>
            </a:r>
          </a:p>
          <a:p>
            <a:pPr eaLnBrk="1" hangingPunct="1">
              <a:spcBef>
                <a:spcPct val="0"/>
              </a:spcBef>
              <a:buFontTx/>
              <a:buNone/>
            </a:pPr>
            <a:r>
              <a:rPr lang="pl-PL" altLang="pl-PL" sz="1200"/>
              <a:t>W badaniach Amerykańskiej Akademii Nauk (T</a:t>
            </a:r>
            <a:r>
              <a:rPr lang="en-US" altLang="pl-PL" sz="1200"/>
              <a:t>he National Academy of Sciences</a:t>
            </a:r>
            <a:r>
              <a:rPr lang="pl-PL" altLang="pl-PL" sz="1200"/>
              <a:t>) założono, że czułość testu pozwoliłaby wykryć </a:t>
            </a:r>
            <a:r>
              <a:rPr lang="en-US" altLang="pl-PL" sz="1200"/>
              <a:t>80% </a:t>
            </a:r>
            <a:r>
              <a:rPr lang="pl-PL" altLang="pl-PL" sz="1200"/>
              <a:t>szpiegów, a dokładność wynosila 90 % (poziomy, których to badanie nawet nie zakłada). Podczas poligraficznego badania przesiewowego 10 000 pracowników, w tym 10 szpiegów, test wykryłby 8 szpiegów, nie wykryłby 2. 1606 osob nie przeszłoby testu czyli zostałoby wykrytych </a:t>
            </a:r>
            <a:r>
              <a:rPr lang="en-US" altLang="pl-PL" sz="1200"/>
              <a:t>1598 </a:t>
            </a:r>
            <a:r>
              <a:rPr lang="pl-PL" altLang="pl-PL" sz="1200"/>
              <a:t>nie-szpiegów.</a:t>
            </a:r>
          </a:p>
          <a:p>
            <a:pPr eaLnBrk="1" hangingPunct="1">
              <a:spcBef>
                <a:spcPct val="0"/>
              </a:spcBef>
              <a:buFontTx/>
              <a:buNone/>
            </a:pPr>
            <a:r>
              <a:rPr lang="pl-PL" altLang="pl-PL" sz="1200"/>
              <a:t>Oznacza to, że:</a:t>
            </a:r>
          </a:p>
          <a:p>
            <a:pPr algn="ctr" eaLnBrk="1" hangingPunct="1">
              <a:spcBef>
                <a:spcPct val="0"/>
              </a:spcBef>
              <a:buFontTx/>
              <a:buNone/>
            </a:pPr>
            <a:r>
              <a:rPr lang="pl-PL" altLang="pl-PL" sz="1200"/>
              <a:t>1598/(1598+8) = 99.5%</a:t>
            </a:r>
          </a:p>
          <a:p>
            <a:pPr eaLnBrk="1" hangingPunct="1">
              <a:spcBef>
                <a:spcPct val="0"/>
              </a:spcBef>
              <a:buFontTx/>
              <a:buNone/>
            </a:pPr>
            <a:r>
              <a:rPr lang="pl-PL" altLang="pl-PL" sz="1200"/>
              <a:t>wykrytych byłaby fałszywie dodatnia (false positive).</a:t>
            </a:r>
          </a:p>
        </p:txBody>
      </p:sp>
      <p:sp>
        <p:nvSpPr>
          <p:cNvPr id="26630" name="pole tekstowe 1">
            <a:extLst>
              <a:ext uri="{FF2B5EF4-FFF2-40B4-BE49-F238E27FC236}">
                <a16:creationId xmlns:a16="http://schemas.microsoft.com/office/drawing/2014/main" id="{FAA1E329-ECC8-9DBD-13D0-6958FD9431CC}"/>
              </a:ext>
            </a:extLst>
          </p:cNvPr>
          <p:cNvSpPr txBox="1">
            <a:spLocks noChangeArrowheads="1"/>
          </p:cNvSpPr>
          <p:nvPr/>
        </p:nvSpPr>
        <p:spPr bwMode="auto">
          <a:xfrm>
            <a:off x="5508625" y="4365625"/>
            <a:ext cx="31638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pl-PL" altLang="pl-PL" sz="1200" b="1"/>
              <a:t>Zastosowanie:</a:t>
            </a:r>
          </a:p>
          <a:p>
            <a:pPr>
              <a:spcBef>
                <a:spcPct val="0"/>
              </a:spcBef>
              <a:buFontTx/>
              <a:buNone/>
            </a:pPr>
            <a:r>
              <a:rPr lang="pl-PL" altLang="pl-PL" sz="1200"/>
              <a:t>Rekrutacja (policja, korporacje), służby wywiadowcze, sprawy kryminalne. </a:t>
            </a:r>
          </a:p>
          <a:p>
            <a:pPr>
              <a:spcBef>
                <a:spcPct val="0"/>
              </a:spcBef>
              <a:buFontTx/>
              <a:buNone/>
            </a:pPr>
            <a:r>
              <a:rPr lang="pl-PL" altLang="pl-PL" sz="1200"/>
              <a:t>Znane są przypadki negatywnego wyniku badania u osób winnych, np. dwukrotne badanie rosyjskiego szpiega, oficera CIA, nie wykazało jego działalności wywiadowczej.</a:t>
            </a:r>
          </a:p>
          <a:p>
            <a:pPr>
              <a:spcBef>
                <a:spcPct val="0"/>
              </a:spcBef>
              <a:buFontTx/>
              <a:buNone/>
            </a:pPr>
            <a:endParaRPr lang="pl-PL" altLang="pl-PL" sz="1200"/>
          </a:p>
          <a:p>
            <a:pPr>
              <a:spcBef>
                <a:spcPct val="0"/>
              </a:spcBef>
              <a:buFontTx/>
              <a:buNone/>
            </a:pPr>
            <a:r>
              <a:rPr lang="pl-PL" altLang="pl-PL" sz="1200"/>
              <a:t>W Polsce od 2015 nie można używać wariografu w czasie przesłuchań. Można to robić po postawieniu zarzutów, ale badany musi wyrazić na to zgodę.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9DD29BE-1E06-B0DB-39B4-440109C3E6DA}"/>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Miejsca działania układu autonomicznego</a:t>
            </a:r>
            <a:endParaRPr lang="en-US" altLang="pl-PL" sz="2000">
              <a:ea typeface="ＭＳ Ｐゴシック" panose="020B0600070205080204" pitchFamily="34" charset="-128"/>
            </a:endParaRPr>
          </a:p>
        </p:txBody>
      </p:sp>
      <p:sp>
        <p:nvSpPr>
          <p:cNvPr id="27650" name="Text Box 3">
            <a:extLst>
              <a:ext uri="{FF2B5EF4-FFF2-40B4-BE49-F238E27FC236}">
                <a16:creationId xmlns:a16="http://schemas.microsoft.com/office/drawing/2014/main" id="{C31C15BE-CA93-4435-0326-C5A1072D1AB3}"/>
              </a:ext>
            </a:extLst>
          </p:cNvPr>
          <p:cNvSpPr txBox="1">
            <a:spLocks noChangeArrowheads="1"/>
          </p:cNvSpPr>
          <p:nvPr/>
        </p:nvSpPr>
        <p:spPr bwMode="auto">
          <a:xfrm>
            <a:off x="1371600" y="1066800"/>
            <a:ext cx="23622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2400"/>
              <a:t>Gruczoły</a:t>
            </a:r>
          </a:p>
          <a:p>
            <a:pPr eaLnBrk="1" hangingPunct="1">
              <a:spcBef>
                <a:spcPct val="50000"/>
              </a:spcBef>
              <a:buFontTx/>
              <a:buNone/>
            </a:pPr>
            <a:endParaRPr lang="pl-PL" altLang="pl-PL" sz="2400"/>
          </a:p>
          <a:p>
            <a:pPr eaLnBrk="1" hangingPunct="1">
              <a:spcBef>
                <a:spcPct val="50000"/>
              </a:spcBef>
              <a:buFontTx/>
              <a:buNone/>
            </a:pPr>
            <a:endParaRPr lang="pl-PL" altLang="pl-PL" sz="2400"/>
          </a:p>
          <a:p>
            <a:pPr eaLnBrk="1" hangingPunct="1">
              <a:spcBef>
                <a:spcPct val="50000"/>
              </a:spcBef>
              <a:buFontTx/>
              <a:buNone/>
            </a:pPr>
            <a:endParaRPr lang="pl-PL" altLang="pl-PL" sz="2400"/>
          </a:p>
          <a:p>
            <a:pPr eaLnBrk="1" hangingPunct="1">
              <a:spcBef>
                <a:spcPct val="50000"/>
              </a:spcBef>
              <a:buFontTx/>
              <a:buNone/>
            </a:pPr>
            <a:r>
              <a:rPr lang="pl-PL" altLang="pl-PL" sz="2400"/>
              <a:t>Mięśnie gładkie</a:t>
            </a:r>
          </a:p>
          <a:p>
            <a:pPr eaLnBrk="1" hangingPunct="1">
              <a:spcBef>
                <a:spcPct val="50000"/>
              </a:spcBef>
              <a:buFontTx/>
              <a:buNone/>
            </a:pPr>
            <a:endParaRPr lang="pl-PL" altLang="pl-PL" sz="2400"/>
          </a:p>
          <a:p>
            <a:pPr eaLnBrk="1" hangingPunct="1">
              <a:spcBef>
                <a:spcPct val="50000"/>
              </a:spcBef>
              <a:buFontTx/>
              <a:buNone/>
            </a:pPr>
            <a:endParaRPr lang="pl-PL" altLang="pl-PL" sz="2400"/>
          </a:p>
          <a:p>
            <a:pPr eaLnBrk="1" hangingPunct="1">
              <a:spcBef>
                <a:spcPct val="50000"/>
              </a:spcBef>
              <a:buFontTx/>
              <a:buNone/>
            </a:pPr>
            <a:r>
              <a:rPr lang="pl-PL" altLang="pl-PL" sz="2400"/>
              <a:t>Mięśnie serca</a:t>
            </a:r>
            <a:endParaRPr lang="en-US" altLang="pl-PL" sz="2400"/>
          </a:p>
        </p:txBody>
      </p:sp>
      <p:pic>
        <p:nvPicPr>
          <p:cNvPr id="27651" name="Picture 4" descr="C:\Users\Piotr\Students\Bioelektrycznosc\glands.jpg">
            <a:extLst>
              <a:ext uri="{FF2B5EF4-FFF2-40B4-BE49-F238E27FC236}">
                <a16:creationId xmlns:a16="http://schemas.microsoft.com/office/drawing/2014/main" id="{F8F596A7-35B6-CD4D-9702-5F76E89C7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33400"/>
            <a:ext cx="19431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Users\Piotr\Students\Bioelektrycznosc\smooth.gif">
            <a:extLst>
              <a:ext uri="{FF2B5EF4-FFF2-40B4-BE49-F238E27FC236}">
                <a16:creationId xmlns:a16="http://schemas.microsoft.com/office/drawing/2014/main" id="{C3FF1D0B-7C2B-148D-E9F0-7520A2336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43200"/>
            <a:ext cx="2286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Users\Piotr\Students\Bioelektrycznosc\heartsulcipost.jpg">
            <a:extLst>
              <a:ext uri="{FF2B5EF4-FFF2-40B4-BE49-F238E27FC236}">
                <a16:creationId xmlns:a16="http://schemas.microsoft.com/office/drawing/2014/main" id="{3F04472C-15FF-1F72-B00C-C0F93762C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638" y="4495800"/>
            <a:ext cx="1246187"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71F0CA86-1C21-9F81-DA92-A1837C15E5C3}"/>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Gruczoły</a:t>
            </a:r>
            <a:endParaRPr lang="en-US" altLang="pl-PL" sz="2000">
              <a:ea typeface="ＭＳ Ｐゴシック" panose="020B0600070205080204" pitchFamily="34" charset="-128"/>
            </a:endParaRPr>
          </a:p>
        </p:txBody>
      </p:sp>
      <p:sp>
        <p:nvSpPr>
          <p:cNvPr id="28674" name="Text Box 3">
            <a:extLst>
              <a:ext uri="{FF2B5EF4-FFF2-40B4-BE49-F238E27FC236}">
                <a16:creationId xmlns:a16="http://schemas.microsoft.com/office/drawing/2014/main" id="{C53264B7-5B2E-8B66-3263-BE0C78E2622A}"/>
              </a:ext>
            </a:extLst>
          </p:cNvPr>
          <p:cNvSpPr txBox="1">
            <a:spLocks noChangeArrowheads="1"/>
          </p:cNvSpPr>
          <p:nvPr/>
        </p:nvSpPr>
        <p:spPr bwMode="auto">
          <a:xfrm>
            <a:off x="611188" y="1052513"/>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Char char="-"/>
            </a:pPr>
            <a:r>
              <a:rPr lang="pl-PL" altLang="pl-PL" sz="1600"/>
              <a:t> Gruczoły egzokrynne – wydzielają do duktów substancje pełniące różne funkcje w ciele. Przykłady: gruczoły łzowe, potowe, mlekowe.</a:t>
            </a:r>
          </a:p>
          <a:p>
            <a:pPr eaLnBrk="1" hangingPunct="1">
              <a:spcBef>
                <a:spcPct val="50000"/>
              </a:spcBef>
              <a:buFontTx/>
              <a:buChar char="-"/>
            </a:pPr>
            <a:r>
              <a:rPr lang="pl-PL" altLang="pl-PL" sz="1600"/>
              <a:t> Gruczoły endokrynne (dokrewne) – wydzielają do krwi substancje (hormony) regulujące czynność tkanek. Np. przysadka mózgowa.</a:t>
            </a:r>
          </a:p>
        </p:txBody>
      </p:sp>
      <p:pic>
        <p:nvPicPr>
          <p:cNvPr id="28675" name="Picture 8" descr="This illustration shows the difference between the endocrine and... |  Download Scientific Diagram">
            <a:extLst>
              <a:ext uri="{FF2B5EF4-FFF2-40B4-BE49-F238E27FC236}">
                <a16:creationId xmlns:a16="http://schemas.microsoft.com/office/drawing/2014/main" id="{92D18878-143B-9E51-49C5-71725B71A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263" y="3213100"/>
            <a:ext cx="49434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A5D7ECAD-26E2-133C-7E45-7B2AEAB5E42D}"/>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Uwalnianie substancji z komórki gruczołu</a:t>
            </a:r>
            <a:endParaRPr lang="en-US" altLang="pl-PL" sz="2000">
              <a:ea typeface="ＭＳ Ｐゴシック" panose="020B0600070205080204" pitchFamily="34" charset="-128"/>
            </a:endParaRPr>
          </a:p>
        </p:txBody>
      </p:sp>
      <p:pic>
        <p:nvPicPr>
          <p:cNvPr id="29698" name="Picture 3" descr="C:\Users\Piotr\Students\Bioelektrycznosc\gland_cell.gif">
            <a:extLst>
              <a:ext uri="{FF2B5EF4-FFF2-40B4-BE49-F238E27FC236}">
                <a16:creationId xmlns:a16="http://schemas.microsoft.com/office/drawing/2014/main" id="{2B99A361-47BA-701E-2F56-50EBC931A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914400"/>
            <a:ext cx="565785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4">
            <a:extLst>
              <a:ext uri="{FF2B5EF4-FFF2-40B4-BE49-F238E27FC236}">
                <a16:creationId xmlns:a16="http://schemas.microsoft.com/office/drawing/2014/main" id="{9C3A6ED2-AA0D-1A07-1C26-BA4A3A068267}"/>
              </a:ext>
            </a:extLst>
          </p:cNvPr>
          <p:cNvSpPr txBox="1">
            <a:spLocks noChangeArrowheads="1"/>
          </p:cNvSpPr>
          <p:nvPr/>
        </p:nvSpPr>
        <p:spPr bwMode="auto">
          <a:xfrm>
            <a:off x="323850" y="6165850"/>
            <a:ext cx="856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Uwalnianie substancji z komórki gruczołu jest procesem podobnym do uwalniania neuroprzekaźnika. Depolaryzacja błony w wyniku pobudzenia synaptycznego powoduje aktywacje wtórnego przekaźnictwa (second messenger sm), wzrost stężenia Ca2+, ruch cząsteczek do błony komórkowej i uwolnienie substancji. Wniosek: w gruczołach też powstaje potencjał </a:t>
            </a:r>
            <a:r>
              <a:rPr lang="pl-PL" altLang="en-US" sz="1200"/>
              <a:t>‘</a:t>
            </a:r>
            <a:r>
              <a:rPr lang="pl-PL" altLang="pl-PL" sz="1200"/>
              <a:t>postsynaptyczny</a:t>
            </a:r>
            <a:r>
              <a:rPr lang="pl-PL" altLang="en-US" sz="1200"/>
              <a:t>’</a:t>
            </a:r>
            <a:r>
              <a:rPr lang="pl-PL" altLang="pl-PL" sz="1200"/>
              <a:t>.</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1A6D5A79-2009-0D3E-1EAF-E7656688B2C1}"/>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Gruczoły potowe</a:t>
            </a:r>
            <a:endParaRPr lang="en-US" altLang="pl-PL" sz="2000">
              <a:ea typeface="ＭＳ Ｐゴシック" panose="020B0600070205080204" pitchFamily="34" charset="-128"/>
            </a:endParaRPr>
          </a:p>
        </p:txBody>
      </p:sp>
      <p:sp>
        <p:nvSpPr>
          <p:cNvPr id="30722" name="Rectangle 5">
            <a:extLst>
              <a:ext uri="{FF2B5EF4-FFF2-40B4-BE49-F238E27FC236}">
                <a16:creationId xmlns:a16="http://schemas.microsoft.com/office/drawing/2014/main" id="{048724EE-EBDD-013C-FF62-F88478ED7612}"/>
              </a:ext>
            </a:extLst>
          </p:cNvPr>
          <p:cNvSpPr>
            <a:spLocks noChangeArrowheads="1"/>
          </p:cNvSpPr>
          <p:nvPr/>
        </p:nvSpPr>
        <p:spPr bwMode="auto">
          <a:xfrm>
            <a:off x="381000" y="1143000"/>
            <a:ext cx="8512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Gruczoły potowe należą do gruczołów egzokrynnych. Wydzielają pot, który zawiera wodę (98%), roztwor fizjologiczny NaCl (ok. 0,8% ) oraz niewielką ilość mocznika, kwasu moczowego i amoniaku. </a:t>
            </a:r>
          </a:p>
        </p:txBody>
      </p:sp>
      <p:pic>
        <p:nvPicPr>
          <p:cNvPr id="30723" name="Picture 9">
            <a:extLst>
              <a:ext uri="{FF2B5EF4-FFF2-40B4-BE49-F238E27FC236}">
                <a16:creationId xmlns:a16="http://schemas.microsoft.com/office/drawing/2014/main" id="{C20CED5B-55BA-1554-12FA-422D89741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462"/>
          <a:stretch>
            <a:fillRect/>
          </a:stretch>
        </p:blipFill>
        <p:spPr bwMode="auto">
          <a:xfrm>
            <a:off x="4953000" y="3048000"/>
            <a:ext cx="381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0">
            <a:extLst>
              <a:ext uri="{FF2B5EF4-FFF2-40B4-BE49-F238E27FC236}">
                <a16:creationId xmlns:a16="http://schemas.microsoft.com/office/drawing/2014/main" id="{A625933A-4870-4189-42E2-519190838360}"/>
              </a:ext>
            </a:extLst>
          </p:cNvPr>
          <p:cNvSpPr>
            <a:spLocks noChangeArrowheads="1"/>
          </p:cNvSpPr>
          <p:nvPr/>
        </p:nvSpPr>
        <p:spPr bwMode="auto">
          <a:xfrm>
            <a:off x="415925" y="3360738"/>
            <a:ext cx="4419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Ze względu na zasięg działania, u człowieka wyróżniamy:</a:t>
            </a:r>
          </a:p>
          <a:p>
            <a:pPr eaLnBrk="1" hangingPunct="1">
              <a:spcBef>
                <a:spcPct val="50000"/>
              </a:spcBef>
              <a:buFontTx/>
              <a:buNone/>
            </a:pPr>
            <a:r>
              <a:rPr lang="pl-PL" altLang="pl-PL" sz="1600"/>
              <a:t> - gruczoły ekrynowe, uchodzące bezpośrednio na powierzchnię skóry, rozmieszczone są wszędzie prawie równomiernie (jest ich trochę więcej na dłoniach, podeszwach stóp i głowie). </a:t>
            </a:r>
          </a:p>
          <a:p>
            <a:pPr eaLnBrk="1" hangingPunct="1">
              <a:spcBef>
                <a:spcPct val="50000"/>
              </a:spcBef>
              <a:buFontTx/>
              <a:buNone/>
            </a:pPr>
            <a:r>
              <a:rPr lang="pl-PL" altLang="pl-PL" sz="1600"/>
              <a:t>- gruczoły apokrynowe, uchodzące do mieszków włosowych, występują głównie pod pachami i w okolicy narządów płciowych. Ich wydzielina odpowiada za zapach potu.</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80857C34-F504-2E86-7354-D6A8581ECA15}"/>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Reakcja galwaniczna skóry</a:t>
            </a:r>
            <a:endParaRPr lang="en-US" altLang="pl-PL" sz="2000">
              <a:ea typeface="ＭＳ Ｐゴシック" panose="020B0600070205080204" pitchFamily="34" charset="-128"/>
            </a:endParaRPr>
          </a:p>
        </p:txBody>
      </p:sp>
      <p:sp>
        <p:nvSpPr>
          <p:cNvPr id="31746" name="Rectangle 5">
            <a:extLst>
              <a:ext uri="{FF2B5EF4-FFF2-40B4-BE49-F238E27FC236}">
                <a16:creationId xmlns:a16="http://schemas.microsoft.com/office/drawing/2014/main" id="{5EEB4874-6B8D-73A3-F6AD-1C85B9718C54}"/>
              </a:ext>
            </a:extLst>
          </p:cNvPr>
          <p:cNvSpPr>
            <a:spLocks noChangeArrowheads="1"/>
          </p:cNvSpPr>
          <p:nvPr/>
        </p:nvSpPr>
        <p:spPr bwMode="auto">
          <a:xfrm>
            <a:off x="539750" y="1143000"/>
            <a:ext cx="83534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Gruczoły potowe są kontrolowane przez współczulny układ nerwowy, odpowiedzialny za reakcje ‚fight or flight’. Reakcje te mogą być wyzwolone poprzez reakcje emocjonalne, np. zaskoczenie, strach, gniew lub przez sytuację stresową. Pot wydzielany na skórę zwiększa jej przewodnictwo elektryczne. </a:t>
            </a:r>
          </a:p>
        </p:txBody>
      </p:sp>
      <p:pic>
        <p:nvPicPr>
          <p:cNvPr id="31747" name="Picture 9">
            <a:extLst>
              <a:ext uri="{FF2B5EF4-FFF2-40B4-BE49-F238E27FC236}">
                <a16:creationId xmlns:a16="http://schemas.microsoft.com/office/drawing/2014/main" id="{AC5E42F9-94EF-20F0-DC91-15193E7DB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462"/>
          <a:stretch>
            <a:fillRect/>
          </a:stretch>
        </p:blipFill>
        <p:spPr bwMode="auto">
          <a:xfrm>
            <a:off x="2411413" y="2678113"/>
            <a:ext cx="381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pole tekstowe 1">
            <a:extLst>
              <a:ext uri="{FF2B5EF4-FFF2-40B4-BE49-F238E27FC236}">
                <a16:creationId xmlns:a16="http://schemas.microsoft.com/office/drawing/2014/main" id="{ACC523BD-8B81-6740-ADDC-E59729AA591E}"/>
              </a:ext>
            </a:extLst>
          </p:cNvPr>
          <p:cNvSpPr txBox="1">
            <a:spLocks noChangeArrowheads="1"/>
          </p:cNvSpPr>
          <p:nvPr/>
        </p:nvSpPr>
        <p:spPr bwMode="auto">
          <a:xfrm>
            <a:off x="2916238" y="5738813"/>
            <a:ext cx="403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pl-PL" altLang="pl-PL" sz="1200"/>
              <a:t>Przekrój ludzkiej skóry z pokazanymi gruczołami potowymi.</a:t>
            </a:r>
            <a:r>
              <a:rPr lang="pl-PL" altLang="pl-PL" sz="2400"/>
              <a:t>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a:extLst>
              <a:ext uri="{FF2B5EF4-FFF2-40B4-BE49-F238E27FC236}">
                <a16:creationId xmlns:a16="http://schemas.microsoft.com/office/drawing/2014/main" id="{A77FE43C-8B13-6D74-6EA3-1FCC1F7D0051}"/>
              </a:ext>
            </a:extLst>
          </p:cNvPr>
          <p:cNvSpPr>
            <a:spLocks noChangeArrowheads="1"/>
          </p:cNvSpPr>
          <p:nvPr/>
        </p:nvSpPr>
        <p:spPr bwMode="auto">
          <a:xfrm>
            <a:off x="58738" y="1828800"/>
            <a:ext cx="7620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b="1"/>
              <a:t>Type of synapse</a:t>
            </a:r>
            <a:endParaRPr lang="en-US" altLang="pl-PL" sz="1000"/>
          </a:p>
        </p:txBody>
      </p:sp>
      <p:sp>
        <p:nvSpPr>
          <p:cNvPr id="14338" name="Rectangle 1027">
            <a:extLst>
              <a:ext uri="{FF2B5EF4-FFF2-40B4-BE49-F238E27FC236}">
                <a16:creationId xmlns:a16="http://schemas.microsoft.com/office/drawing/2014/main" id="{7A2A5D49-0F1E-9E6D-2556-A85BC0F356F0}"/>
              </a:ext>
            </a:extLst>
          </p:cNvPr>
          <p:cNvSpPr>
            <a:spLocks noChangeArrowheads="1"/>
          </p:cNvSpPr>
          <p:nvPr/>
        </p:nvSpPr>
        <p:spPr bwMode="auto">
          <a:xfrm>
            <a:off x="820738" y="1828800"/>
            <a:ext cx="153828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b="1"/>
              <a:t>Distance between pre- and postsynaptic cell membranes</a:t>
            </a:r>
            <a:endParaRPr lang="en-US" altLang="pl-PL" sz="1000"/>
          </a:p>
        </p:txBody>
      </p:sp>
      <p:sp>
        <p:nvSpPr>
          <p:cNvPr id="14339" name="Rectangle 1028">
            <a:extLst>
              <a:ext uri="{FF2B5EF4-FFF2-40B4-BE49-F238E27FC236}">
                <a16:creationId xmlns:a16="http://schemas.microsoft.com/office/drawing/2014/main" id="{FDA4BBF5-7B2A-15AA-C9E8-404C3BA5781F}"/>
              </a:ext>
            </a:extLst>
          </p:cNvPr>
          <p:cNvSpPr>
            <a:spLocks noChangeArrowheads="1"/>
          </p:cNvSpPr>
          <p:nvPr/>
        </p:nvSpPr>
        <p:spPr bwMode="auto">
          <a:xfrm>
            <a:off x="2192338" y="1798638"/>
            <a:ext cx="1804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b="1"/>
              <a:t>Cytoplasmic continuity between pre- and postsynaptic cells</a:t>
            </a:r>
            <a:endParaRPr lang="en-US" altLang="pl-PL" sz="1000"/>
          </a:p>
        </p:txBody>
      </p:sp>
      <p:sp>
        <p:nvSpPr>
          <p:cNvPr id="14340" name="Rectangle 1029">
            <a:extLst>
              <a:ext uri="{FF2B5EF4-FFF2-40B4-BE49-F238E27FC236}">
                <a16:creationId xmlns:a16="http://schemas.microsoft.com/office/drawing/2014/main" id="{4E1D5656-53EB-112A-FA27-DC0775DAD4CF}"/>
              </a:ext>
            </a:extLst>
          </p:cNvPr>
          <p:cNvSpPr>
            <a:spLocks noChangeArrowheads="1"/>
          </p:cNvSpPr>
          <p:nvPr/>
        </p:nvSpPr>
        <p:spPr bwMode="auto">
          <a:xfrm>
            <a:off x="3640138" y="1798638"/>
            <a:ext cx="17414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b="1"/>
              <a:t>Ultrastructural components</a:t>
            </a:r>
            <a:endParaRPr lang="en-US" altLang="pl-PL" sz="1000"/>
          </a:p>
        </p:txBody>
      </p:sp>
      <p:sp>
        <p:nvSpPr>
          <p:cNvPr id="14341" name="Rectangle 1030">
            <a:extLst>
              <a:ext uri="{FF2B5EF4-FFF2-40B4-BE49-F238E27FC236}">
                <a16:creationId xmlns:a16="http://schemas.microsoft.com/office/drawing/2014/main" id="{82304F16-9686-822B-E502-E94AB0AABD3A}"/>
              </a:ext>
            </a:extLst>
          </p:cNvPr>
          <p:cNvSpPr>
            <a:spLocks noChangeArrowheads="1"/>
          </p:cNvSpPr>
          <p:nvPr/>
        </p:nvSpPr>
        <p:spPr bwMode="auto">
          <a:xfrm>
            <a:off x="5316538" y="1828800"/>
            <a:ext cx="120967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b="1"/>
              <a:t>Agent of transmission</a:t>
            </a:r>
            <a:endParaRPr lang="en-US" altLang="pl-PL" sz="1000"/>
          </a:p>
        </p:txBody>
      </p:sp>
      <p:sp>
        <p:nvSpPr>
          <p:cNvPr id="14342" name="Rectangle 1031">
            <a:extLst>
              <a:ext uri="{FF2B5EF4-FFF2-40B4-BE49-F238E27FC236}">
                <a16:creationId xmlns:a16="http://schemas.microsoft.com/office/drawing/2014/main" id="{E63D7BA6-A76E-EBA7-C958-6678A44B9C8B}"/>
              </a:ext>
            </a:extLst>
          </p:cNvPr>
          <p:cNvSpPr>
            <a:spLocks noChangeArrowheads="1"/>
          </p:cNvSpPr>
          <p:nvPr/>
        </p:nvSpPr>
        <p:spPr bwMode="auto">
          <a:xfrm>
            <a:off x="6307138" y="1798638"/>
            <a:ext cx="15001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b="1"/>
              <a:t>Synaptic delay</a:t>
            </a:r>
            <a:endParaRPr lang="en-US" altLang="pl-PL" sz="1000"/>
          </a:p>
        </p:txBody>
      </p:sp>
      <p:sp>
        <p:nvSpPr>
          <p:cNvPr id="14343" name="Rectangle 1032">
            <a:extLst>
              <a:ext uri="{FF2B5EF4-FFF2-40B4-BE49-F238E27FC236}">
                <a16:creationId xmlns:a16="http://schemas.microsoft.com/office/drawing/2014/main" id="{B1DF45FC-11F1-68D7-CA3E-F230D1E1907C}"/>
              </a:ext>
            </a:extLst>
          </p:cNvPr>
          <p:cNvSpPr>
            <a:spLocks noChangeArrowheads="1"/>
          </p:cNvSpPr>
          <p:nvPr/>
        </p:nvSpPr>
        <p:spPr bwMode="auto">
          <a:xfrm>
            <a:off x="7678738" y="1828800"/>
            <a:ext cx="11430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b="1"/>
              <a:t>Direction of transmission</a:t>
            </a:r>
            <a:endParaRPr lang="en-US" altLang="pl-PL" sz="1000"/>
          </a:p>
        </p:txBody>
      </p:sp>
      <p:sp>
        <p:nvSpPr>
          <p:cNvPr id="14344" name="Rectangle 1033">
            <a:extLst>
              <a:ext uri="{FF2B5EF4-FFF2-40B4-BE49-F238E27FC236}">
                <a16:creationId xmlns:a16="http://schemas.microsoft.com/office/drawing/2014/main" id="{60DD7360-C4D5-BF46-C142-49D197CDFDB4}"/>
              </a:ext>
            </a:extLst>
          </p:cNvPr>
          <p:cNvSpPr>
            <a:spLocks noChangeArrowheads="1"/>
          </p:cNvSpPr>
          <p:nvPr/>
        </p:nvSpPr>
        <p:spPr bwMode="auto">
          <a:xfrm>
            <a:off x="58738" y="2697163"/>
            <a:ext cx="7620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Electrical</a:t>
            </a:r>
          </a:p>
        </p:txBody>
      </p:sp>
      <p:sp>
        <p:nvSpPr>
          <p:cNvPr id="14345" name="Rectangle 1034">
            <a:extLst>
              <a:ext uri="{FF2B5EF4-FFF2-40B4-BE49-F238E27FC236}">
                <a16:creationId xmlns:a16="http://schemas.microsoft.com/office/drawing/2014/main" id="{08641D34-0DE6-F9B5-4141-A320815C09C9}"/>
              </a:ext>
            </a:extLst>
          </p:cNvPr>
          <p:cNvSpPr>
            <a:spLocks noChangeArrowheads="1"/>
          </p:cNvSpPr>
          <p:nvPr/>
        </p:nvSpPr>
        <p:spPr bwMode="auto">
          <a:xfrm>
            <a:off x="820738" y="2697163"/>
            <a:ext cx="15382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3.5 nm</a:t>
            </a:r>
          </a:p>
        </p:txBody>
      </p:sp>
      <p:sp>
        <p:nvSpPr>
          <p:cNvPr id="14346" name="Rectangle 1035">
            <a:extLst>
              <a:ext uri="{FF2B5EF4-FFF2-40B4-BE49-F238E27FC236}">
                <a16:creationId xmlns:a16="http://schemas.microsoft.com/office/drawing/2014/main" id="{68773A07-10FC-6F7B-68CC-64568A17121F}"/>
              </a:ext>
            </a:extLst>
          </p:cNvPr>
          <p:cNvSpPr>
            <a:spLocks noChangeArrowheads="1"/>
          </p:cNvSpPr>
          <p:nvPr/>
        </p:nvSpPr>
        <p:spPr bwMode="auto">
          <a:xfrm>
            <a:off x="2192338" y="2667000"/>
            <a:ext cx="18049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Yes</a:t>
            </a:r>
          </a:p>
        </p:txBody>
      </p:sp>
      <p:sp>
        <p:nvSpPr>
          <p:cNvPr id="14347" name="Rectangle 1036">
            <a:extLst>
              <a:ext uri="{FF2B5EF4-FFF2-40B4-BE49-F238E27FC236}">
                <a16:creationId xmlns:a16="http://schemas.microsoft.com/office/drawing/2014/main" id="{F2ADAFDB-6520-A070-75D9-2EC6F6618131}"/>
              </a:ext>
            </a:extLst>
          </p:cNvPr>
          <p:cNvSpPr>
            <a:spLocks noChangeArrowheads="1"/>
          </p:cNvSpPr>
          <p:nvPr/>
        </p:nvSpPr>
        <p:spPr bwMode="auto">
          <a:xfrm>
            <a:off x="3640138" y="2667000"/>
            <a:ext cx="17414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Gap-junction channels</a:t>
            </a:r>
          </a:p>
        </p:txBody>
      </p:sp>
      <p:sp>
        <p:nvSpPr>
          <p:cNvPr id="14348" name="Rectangle 1037">
            <a:extLst>
              <a:ext uri="{FF2B5EF4-FFF2-40B4-BE49-F238E27FC236}">
                <a16:creationId xmlns:a16="http://schemas.microsoft.com/office/drawing/2014/main" id="{F637FFCB-10BC-ED20-D60B-4FD5F01B66D3}"/>
              </a:ext>
            </a:extLst>
          </p:cNvPr>
          <p:cNvSpPr>
            <a:spLocks noChangeArrowheads="1"/>
          </p:cNvSpPr>
          <p:nvPr/>
        </p:nvSpPr>
        <p:spPr bwMode="auto">
          <a:xfrm>
            <a:off x="5316538" y="2697163"/>
            <a:ext cx="1209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Ion current</a:t>
            </a:r>
          </a:p>
        </p:txBody>
      </p:sp>
      <p:sp>
        <p:nvSpPr>
          <p:cNvPr id="14349" name="Rectangle 1038">
            <a:extLst>
              <a:ext uri="{FF2B5EF4-FFF2-40B4-BE49-F238E27FC236}">
                <a16:creationId xmlns:a16="http://schemas.microsoft.com/office/drawing/2014/main" id="{EAC7B7AA-F2AC-5CF5-2893-5CFE3BDA5B94}"/>
              </a:ext>
            </a:extLst>
          </p:cNvPr>
          <p:cNvSpPr>
            <a:spLocks noChangeArrowheads="1"/>
          </p:cNvSpPr>
          <p:nvPr/>
        </p:nvSpPr>
        <p:spPr bwMode="auto">
          <a:xfrm>
            <a:off x="6307138" y="2667000"/>
            <a:ext cx="15001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Virtually absent</a:t>
            </a:r>
          </a:p>
        </p:txBody>
      </p:sp>
      <p:sp>
        <p:nvSpPr>
          <p:cNvPr id="14350" name="Rectangle 1039">
            <a:extLst>
              <a:ext uri="{FF2B5EF4-FFF2-40B4-BE49-F238E27FC236}">
                <a16:creationId xmlns:a16="http://schemas.microsoft.com/office/drawing/2014/main" id="{D6AB3A90-2390-623B-E521-AE0975AF611F}"/>
              </a:ext>
            </a:extLst>
          </p:cNvPr>
          <p:cNvSpPr>
            <a:spLocks noChangeArrowheads="1"/>
          </p:cNvSpPr>
          <p:nvPr/>
        </p:nvSpPr>
        <p:spPr bwMode="auto">
          <a:xfrm>
            <a:off x="7678738" y="2697163"/>
            <a:ext cx="11430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Usually bidirectional</a:t>
            </a:r>
          </a:p>
        </p:txBody>
      </p:sp>
      <p:sp>
        <p:nvSpPr>
          <p:cNvPr id="14351" name="Rectangle 1040">
            <a:extLst>
              <a:ext uri="{FF2B5EF4-FFF2-40B4-BE49-F238E27FC236}">
                <a16:creationId xmlns:a16="http://schemas.microsoft.com/office/drawing/2014/main" id="{6E49ABB9-4521-1CDD-CC4F-B26EBD15BE6F}"/>
              </a:ext>
            </a:extLst>
          </p:cNvPr>
          <p:cNvSpPr>
            <a:spLocks noChangeArrowheads="1"/>
          </p:cNvSpPr>
          <p:nvPr/>
        </p:nvSpPr>
        <p:spPr bwMode="auto">
          <a:xfrm>
            <a:off x="58738" y="3567113"/>
            <a:ext cx="762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Chemical</a:t>
            </a:r>
          </a:p>
        </p:txBody>
      </p:sp>
      <p:sp>
        <p:nvSpPr>
          <p:cNvPr id="14352" name="Rectangle 1041">
            <a:extLst>
              <a:ext uri="{FF2B5EF4-FFF2-40B4-BE49-F238E27FC236}">
                <a16:creationId xmlns:a16="http://schemas.microsoft.com/office/drawing/2014/main" id="{1018129C-69E4-1AAB-3D13-B81F82779123}"/>
              </a:ext>
            </a:extLst>
          </p:cNvPr>
          <p:cNvSpPr>
            <a:spLocks noChangeArrowheads="1"/>
          </p:cNvSpPr>
          <p:nvPr/>
        </p:nvSpPr>
        <p:spPr bwMode="auto">
          <a:xfrm>
            <a:off x="820738" y="3567113"/>
            <a:ext cx="15382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20-40 nm</a:t>
            </a:r>
          </a:p>
        </p:txBody>
      </p:sp>
      <p:sp>
        <p:nvSpPr>
          <p:cNvPr id="14353" name="Rectangle 1042">
            <a:extLst>
              <a:ext uri="{FF2B5EF4-FFF2-40B4-BE49-F238E27FC236}">
                <a16:creationId xmlns:a16="http://schemas.microsoft.com/office/drawing/2014/main" id="{18375BFC-14E0-4127-F5E8-6D36D88A1F9B}"/>
              </a:ext>
            </a:extLst>
          </p:cNvPr>
          <p:cNvSpPr>
            <a:spLocks noChangeArrowheads="1"/>
          </p:cNvSpPr>
          <p:nvPr/>
        </p:nvSpPr>
        <p:spPr bwMode="auto">
          <a:xfrm>
            <a:off x="2192338" y="3536950"/>
            <a:ext cx="180498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No</a:t>
            </a:r>
          </a:p>
        </p:txBody>
      </p:sp>
      <p:sp>
        <p:nvSpPr>
          <p:cNvPr id="14354" name="Rectangle 1043">
            <a:extLst>
              <a:ext uri="{FF2B5EF4-FFF2-40B4-BE49-F238E27FC236}">
                <a16:creationId xmlns:a16="http://schemas.microsoft.com/office/drawing/2014/main" id="{70550A1D-A3D1-0976-2510-142EE7E6C43C}"/>
              </a:ext>
            </a:extLst>
          </p:cNvPr>
          <p:cNvSpPr>
            <a:spLocks noChangeArrowheads="1"/>
          </p:cNvSpPr>
          <p:nvPr/>
        </p:nvSpPr>
        <p:spPr bwMode="auto">
          <a:xfrm>
            <a:off x="3640138" y="3536950"/>
            <a:ext cx="174148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Presynaptic vesicles and active zones; postsynaptic receptors</a:t>
            </a:r>
          </a:p>
        </p:txBody>
      </p:sp>
      <p:sp>
        <p:nvSpPr>
          <p:cNvPr id="14355" name="Rectangle 1044">
            <a:extLst>
              <a:ext uri="{FF2B5EF4-FFF2-40B4-BE49-F238E27FC236}">
                <a16:creationId xmlns:a16="http://schemas.microsoft.com/office/drawing/2014/main" id="{BE73AEB0-CBFA-76A9-C40B-98AF9C5F1A93}"/>
              </a:ext>
            </a:extLst>
          </p:cNvPr>
          <p:cNvSpPr>
            <a:spLocks noChangeArrowheads="1"/>
          </p:cNvSpPr>
          <p:nvPr/>
        </p:nvSpPr>
        <p:spPr bwMode="auto">
          <a:xfrm>
            <a:off x="5316538" y="3567113"/>
            <a:ext cx="12096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Chemical transmitter</a:t>
            </a:r>
          </a:p>
        </p:txBody>
      </p:sp>
      <p:sp>
        <p:nvSpPr>
          <p:cNvPr id="14356" name="Rectangle 1045">
            <a:extLst>
              <a:ext uri="{FF2B5EF4-FFF2-40B4-BE49-F238E27FC236}">
                <a16:creationId xmlns:a16="http://schemas.microsoft.com/office/drawing/2014/main" id="{84C31866-7BA9-544B-B1A1-E30F12F24720}"/>
              </a:ext>
            </a:extLst>
          </p:cNvPr>
          <p:cNvSpPr>
            <a:spLocks noChangeArrowheads="1"/>
          </p:cNvSpPr>
          <p:nvPr/>
        </p:nvSpPr>
        <p:spPr bwMode="auto">
          <a:xfrm>
            <a:off x="6307138" y="3536950"/>
            <a:ext cx="150018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Significant: at least 0.3 ms, usually 1-5 ms or longer</a:t>
            </a:r>
          </a:p>
        </p:txBody>
      </p:sp>
      <p:sp>
        <p:nvSpPr>
          <p:cNvPr id="14357" name="Rectangle 1046">
            <a:extLst>
              <a:ext uri="{FF2B5EF4-FFF2-40B4-BE49-F238E27FC236}">
                <a16:creationId xmlns:a16="http://schemas.microsoft.com/office/drawing/2014/main" id="{630218E7-9C8D-184A-AB93-BD1A62CF866C}"/>
              </a:ext>
            </a:extLst>
          </p:cNvPr>
          <p:cNvSpPr>
            <a:spLocks noChangeArrowheads="1"/>
          </p:cNvSpPr>
          <p:nvPr/>
        </p:nvSpPr>
        <p:spPr bwMode="auto">
          <a:xfrm>
            <a:off x="7678738" y="3567113"/>
            <a:ext cx="1143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000"/>
              <a:t>Unidirectional</a:t>
            </a:r>
          </a:p>
        </p:txBody>
      </p:sp>
      <p:pic>
        <p:nvPicPr>
          <p:cNvPr id="14358" name="Picture 1047" descr="C:\Users\Piotr\Students\Bioelektrycznosc\2007_8\electrical_chemical.png">
            <a:extLst>
              <a:ext uri="{FF2B5EF4-FFF2-40B4-BE49-F238E27FC236}">
                <a16:creationId xmlns:a16="http://schemas.microsoft.com/office/drawing/2014/main" id="{9D754A25-0DE7-C1B2-B450-FDB5250F4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738" y="4648200"/>
            <a:ext cx="597852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Text Box 1048">
            <a:extLst>
              <a:ext uri="{FF2B5EF4-FFF2-40B4-BE49-F238E27FC236}">
                <a16:creationId xmlns:a16="http://schemas.microsoft.com/office/drawing/2014/main" id="{B16C729C-3ED1-233B-7FBA-9F6F51C86F92}"/>
              </a:ext>
            </a:extLst>
          </p:cNvPr>
          <p:cNvSpPr txBox="1">
            <a:spLocks noChangeArrowheads="1"/>
          </p:cNvSpPr>
          <p:nvPr/>
        </p:nvSpPr>
        <p:spPr bwMode="auto">
          <a:xfrm>
            <a:off x="647700" y="838200"/>
            <a:ext cx="7848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800"/>
              <a:t>Dwa główne sposoby komunikacji w układzie nerwowym: synapsy elektryczne i synapsy chemiczne.</a:t>
            </a:r>
            <a:endParaRPr lang="en-US" altLang="pl-PL" sz="1800"/>
          </a:p>
        </p:txBody>
      </p:sp>
      <p:sp>
        <p:nvSpPr>
          <p:cNvPr id="14360" name="Rectangle 1049">
            <a:extLst>
              <a:ext uri="{FF2B5EF4-FFF2-40B4-BE49-F238E27FC236}">
                <a16:creationId xmlns:a16="http://schemas.microsoft.com/office/drawing/2014/main" id="{B790F21F-C118-ACEB-6B84-8ED6A829A1CA}"/>
              </a:ext>
            </a:extLst>
          </p:cNvPr>
          <p:cNvSpPr>
            <a:spLocks noChangeArrowheads="1"/>
          </p:cNvSpPr>
          <p:nvPr/>
        </p:nvSpPr>
        <p:spPr bwMode="auto">
          <a:xfrm>
            <a:off x="3295650" y="228600"/>
            <a:ext cx="255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400"/>
              <a:t>Synapsy chemiczne i elektryczne</a:t>
            </a:r>
            <a:endParaRPr lang="en-US" altLang="pl-PL"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AEF225AD-5356-30C3-A16F-C1FC7BF93D75}"/>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Pomiar aktywnosci elektrodermalnej</a:t>
            </a:r>
            <a:endParaRPr lang="en-US" altLang="pl-PL" sz="2000">
              <a:ea typeface="ＭＳ Ｐゴシック" panose="020B0600070205080204" pitchFamily="34" charset="-128"/>
            </a:endParaRPr>
          </a:p>
        </p:txBody>
      </p:sp>
      <p:sp>
        <p:nvSpPr>
          <p:cNvPr id="32770" name="Rectangle 5">
            <a:extLst>
              <a:ext uri="{FF2B5EF4-FFF2-40B4-BE49-F238E27FC236}">
                <a16:creationId xmlns:a16="http://schemas.microsoft.com/office/drawing/2014/main" id="{BD1F1975-EEA3-999C-2D37-39F417287030}"/>
              </a:ext>
            </a:extLst>
          </p:cNvPr>
          <p:cNvSpPr>
            <a:spLocks noChangeArrowheads="1"/>
          </p:cNvSpPr>
          <p:nvPr/>
        </p:nvSpPr>
        <p:spPr bwMode="auto">
          <a:xfrm>
            <a:off x="381000" y="11430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Istnieją dwa sposoby pomiaru aktywności elektrycznej skóry:</a:t>
            </a:r>
          </a:p>
          <a:p>
            <a:pPr eaLnBrk="1" hangingPunct="1">
              <a:spcBef>
                <a:spcPct val="0"/>
              </a:spcBef>
            </a:pPr>
            <a:r>
              <a:rPr lang="pl-PL" altLang="pl-PL" sz="1600"/>
              <a:t>metoda endosomatyczna mierzy potencjał elektryczny skóry</a:t>
            </a:r>
          </a:p>
          <a:p>
            <a:pPr eaLnBrk="1" hangingPunct="1">
              <a:spcBef>
                <a:spcPct val="0"/>
              </a:spcBef>
            </a:pPr>
            <a:r>
              <a:rPr lang="pl-PL" altLang="pl-PL" sz="1600"/>
              <a:t>metoda egzosomatyczna mierzy przewodność elektryczną skóry</a:t>
            </a:r>
          </a:p>
        </p:txBody>
      </p:sp>
      <p:pic>
        <p:nvPicPr>
          <p:cNvPr id="32771" name="Picture 1">
            <a:extLst>
              <a:ext uri="{FF2B5EF4-FFF2-40B4-BE49-F238E27FC236}">
                <a16:creationId xmlns:a16="http://schemas.microsoft.com/office/drawing/2014/main" id="{4213A3BC-375F-F495-C33A-E2E0D9E084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276475"/>
            <a:ext cx="3865562"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2">
            <a:extLst>
              <a:ext uri="{FF2B5EF4-FFF2-40B4-BE49-F238E27FC236}">
                <a16:creationId xmlns:a16="http://schemas.microsoft.com/office/drawing/2014/main" id="{A5DE0D87-A14A-60AF-098E-4DF3E76BAE6B}"/>
              </a:ext>
            </a:extLst>
          </p:cNvPr>
          <p:cNvSpPr txBox="1">
            <a:spLocks noChangeArrowheads="1"/>
          </p:cNvSpPr>
          <p:nvPr/>
        </p:nvSpPr>
        <p:spPr bwMode="auto">
          <a:xfrm>
            <a:off x="5148263" y="3068638"/>
            <a:ext cx="36718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W pomiarach potencjału elektrycznego skóry elektrody aktywne umieszcza sie w miejscu o dużej aktywnosci elektrodermalnej (A, B), a elektrodę odniesienia w miejscu o małej aktywności (E). Różnica potencjału pomiędzy miejscem aktywnym a miejscem odniesienia określa potencjał skóry (metoda endosomatyczna ).</a:t>
            </a:r>
          </a:p>
          <a:p>
            <a:pPr eaLnBrk="1" hangingPunct="1">
              <a:spcBef>
                <a:spcPct val="0"/>
              </a:spcBef>
              <a:buFontTx/>
              <a:buNone/>
            </a:pPr>
            <a:r>
              <a:rPr lang="pl-PL" altLang="pl-PL" sz="1600"/>
              <a:t>W pomiarach przewodności elektrycznej skóry obie elektrody umieszcza się w miejscach duzej aktywnosci (metoda egzosomatyczna). Obecnie, jest to cześciej stosowana metoda.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D699F1D3-89C3-BE1F-90E4-BCD360725D5E}"/>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Układ pomiarowy i położenie elektrod do pomiaru przewodnictwa skory</a:t>
            </a:r>
            <a:endParaRPr lang="en-US" altLang="pl-PL" sz="2000">
              <a:ea typeface="ＭＳ Ｐゴシック" panose="020B0600070205080204" pitchFamily="34" charset="-128"/>
            </a:endParaRPr>
          </a:p>
        </p:txBody>
      </p:sp>
      <p:pic>
        <p:nvPicPr>
          <p:cNvPr id="33794" name="Picture 4">
            <a:extLst>
              <a:ext uri="{FF2B5EF4-FFF2-40B4-BE49-F238E27FC236}">
                <a16:creationId xmlns:a16="http://schemas.microsoft.com/office/drawing/2014/main" id="{5D4710BE-777A-7A9B-2D28-A83087CC9F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557338"/>
            <a:ext cx="38782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5">
            <a:extLst>
              <a:ext uri="{FF2B5EF4-FFF2-40B4-BE49-F238E27FC236}">
                <a16:creationId xmlns:a16="http://schemas.microsoft.com/office/drawing/2014/main" id="{F2FF462B-D9C9-50B5-E9DA-DA69605970E1}"/>
              </a:ext>
            </a:extLst>
          </p:cNvPr>
          <p:cNvSpPr txBox="1">
            <a:spLocks noChangeArrowheads="1"/>
          </p:cNvSpPr>
          <p:nvPr/>
        </p:nvSpPr>
        <p:spPr bwMode="auto">
          <a:xfrm>
            <a:off x="468313" y="5013325"/>
            <a:ext cx="3311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Umiejscowienie elektrod przy pomiarze przewodności skóry. Elektrody aktywne najczęściej umieszczane są na paliczkach dwóch sąsiadujących palców, wskazującego i dużego.</a:t>
            </a:r>
          </a:p>
        </p:txBody>
      </p:sp>
      <p:sp>
        <p:nvSpPr>
          <p:cNvPr id="33796" name="TextBox 8">
            <a:extLst>
              <a:ext uri="{FF2B5EF4-FFF2-40B4-BE49-F238E27FC236}">
                <a16:creationId xmlns:a16="http://schemas.microsoft.com/office/drawing/2014/main" id="{F2E4C666-13EE-A357-C843-B70C37736CC6}"/>
              </a:ext>
            </a:extLst>
          </p:cNvPr>
          <p:cNvSpPr txBox="1">
            <a:spLocks noChangeArrowheads="1"/>
          </p:cNvSpPr>
          <p:nvPr/>
        </p:nvSpPr>
        <p:spPr bwMode="auto">
          <a:xfrm>
            <a:off x="4643438" y="3789363"/>
            <a:ext cx="424973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Sprzęt do pomiaru przewodnosci skóry. Przy pomiarze wykorzystuje sie albo technikę stałonapieciową albo stałoprądową. W pierwszej, do elektrod przykłada się stałe napięcie U i mierzy sie natężenie prądu I = U/R. Przewodność C = 1/R mierzona jest w Simensach (1S = 1/</a:t>
            </a:r>
            <a:r>
              <a:rPr lang="en-US" altLang="pl-PL" sz="1600">
                <a:latin typeface="Symbol" pitchFamily="2" charset="2"/>
              </a:rPr>
              <a:t>W</a:t>
            </a:r>
            <a:r>
              <a:rPr lang="en-US" altLang="pl-PL" sz="1600"/>
              <a:t>). W technice stałoprądowej, tak dobiera sie napięcie, aby płynący prąd miał określone natężenie. Znając obie wartości wylicza się przewodność. Wymaganie zewnętrznego prądu/napięcia zwiazane jest z nazwą </a:t>
            </a:r>
            <a:r>
              <a:rPr lang="en-US" altLang="en-US" sz="1600"/>
              <a:t>‘</a:t>
            </a:r>
            <a:r>
              <a:rPr lang="en-US" altLang="ja-JP" sz="1600"/>
              <a:t>metoda egzosomatyczna</a:t>
            </a:r>
            <a:r>
              <a:rPr lang="en-US" altLang="en-US" sz="1600"/>
              <a:t>’</a:t>
            </a:r>
            <a:r>
              <a:rPr lang="en-US" altLang="ja-JP" sz="1600"/>
              <a:t>.</a:t>
            </a:r>
            <a:endParaRPr lang="en-US" altLang="pl-PL" sz="1600"/>
          </a:p>
        </p:txBody>
      </p:sp>
      <p:pic>
        <p:nvPicPr>
          <p:cNvPr id="33797" name="Picture 6">
            <a:extLst>
              <a:ext uri="{FF2B5EF4-FFF2-40B4-BE49-F238E27FC236}">
                <a16:creationId xmlns:a16="http://schemas.microsoft.com/office/drawing/2014/main" id="{3C8BF173-D258-0789-D0A0-8EB28F59FD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6655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08A294A-88E5-C417-E81B-41926202A304}"/>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Pomiar przewodnictwa skory</a:t>
            </a:r>
            <a:endParaRPr lang="en-US" altLang="pl-PL" sz="2000">
              <a:ea typeface="ＭＳ Ｐゴシック" panose="020B0600070205080204" pitchFamily="34" charset="-128"/>
            </a:endParaRPr>
          </a:p>
        </p:txBody>
      </p:sp>
      <p:sp>
        <p:nvSpPr>
          <p:cNvPr id="34818" name="TextBox 5">
            <a:extLst>
              <a:ext uri="{FF2B5EF4-FFF2-40B4-BE49-F238E27FC236}">
                <a16:creationId xmlns:a16="http://schemas.microsoft.com/office/drawing/2014/main" id="{48C11287-36B8-F668-2A4B-9D70AC292FA0}"/>
              </a:ext>
            </a:extLst>
          </p:cNvPr>
          <p:cNvSpPr txBox="1">
            <a:spLocks noChangeArrowheads="1"/>
          </p:cNvSpPr>
          <p:nvPr/>
        </p:nvSpPr>
        <p:spPr bwMode="auto">
          <a:xfrm>
            <a:off x="323850" y="836613"/>
            <a:ext cx="86407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a:t>Przewodnictwo skóry wygodnie jest opisywać za pomocą dwóch wielkości: poziomu przewodnictwa (skin conductance level SCL) oraz reakcji przewodnictwa skóry (skin conductance response SCR). Poziom przewodnictwa określa poziom podstawowy przewodności i podlega powolnym zmianom. Na ten poziom nakładają się szybkie zmiany przewodnictwa skóry wywołane m.in. czynnikami psychologicznymi.</a:t>
            </a:r>
          </a:p>
        </p:txBody>
      </p:sp>
      <p:sp>
        <p:nvSpPr>
          <p:cNvPr id="34819" name="TextBox 8">
            <a:extLst>
              <a:ext uri="{FF2B5EF4-FFF2-40B4-BE49-F238E27FC236}">
                <a16:creationId xmlns:a16="http://schemas.microsoft.com/office/drawing/2014/main" id="{2CE76AB5-B61A-4A6D-762C-A45E0E3F2E12}"/>
              </a:ext>
            </a:extLst>
          </p:cNvPr>
          <p:cNvSpPr txBox="1">
            <a:spLocks noChangeArrowheads="1"/>
          </p:cNvSpPr>
          <p:nvPr/>
        </p:nvSpPr>
        <p:spPr bwMode="auto">
          <a:xfrm>
            <a:off x="107950" y="5805488"/>
            <a:ext cx="9036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a:t>Dwa hipotetyczne zapisy pomiaru przewodnictwa skóry. Strzałki wskazują prezentację bodźca. Widoczne są również spontaniczne (niespecyficzne) odpowiedzi SCR (tzw. NS-SCR) - mogą one być wywołane przez westchnienia, głębsze oddechy, ruchy ciała (więc powinny być one również rejestrowane). Widać również powolny spadek w niższym zapisie, co jest często obserwowane. </a:t>
            </a:r>
          </a:p>
        </p:txBody>
      </p:sp>
      <p:pic>
        <p:nvPicPr>
          <p:cNvPr id="34820" name="Picture 1">
            <a:extLst>
              <a:ext uri="{FF2B5EF4-FFF2-40B4-BE49-F238E27FC236}">
                <a16:creationId xmlns:a16="http://schemas.microsoft.com/office/drawing/2014/main" id="{740E617A-406F-FDC8-BF8D-37B555EA2D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916113"/>
            <a:ext cx="4445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F8EE8C71-3068-6D4F-53EC-066D55980EFA}"/>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Typowe wartości pomiaru przewodnictwa skory</a:t>
            </a:r>
            <a:endParaRPr lang="en-US" altLang="pl-PL" sz="2000">
              <a:ea typeface="ＭＳ Ｐゴシック" panose="020B0600070205080204" pitchFamily="34" charset="-128"/>
            </a:endParaRPr>
          </a:p>
        </p:txBody>
      </p:sp>
      <p:pic>
        <p:nvPicPr>
          <p:cNvPr id="35842" name="Picture 2">
            <a:extLst>
              <a:ext uri="{FF2B5EF4-FFF2-40B4-BE49-F238E27FC236}">
                <a16:creationId xmlns:a16="http://schemas.microsoft.com/office/drawing/2014/main" id="{B4F57442-3832-38D9-92E9-AAABA75006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08050"/>
            <a:ext cx="7275512"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a:extLst>
              <a:ext uri="{FF2B5EF4-FFF2-40B4-BE49-F238E27FC236}">
                <a16:creationId xmlns:a16="http://schemas.microsoft.com/office/drawing/2014/main" id="{F52EC51D-C076-AC64-47BA-DF2671B178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581525"/>
            <a:ext cx="319246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4">
            <a:extLst>
              <a:ext uri="{FF2B5EF4-FFF2-40B4-BE49-F238E27FC236}">
                <a16:creationId xmlns:a16="http://schemas.microsoft.com/office/drawing/2014/main" id="{3F89EA2C-4AC2-AF80-399D-294BF3F4DC74}"/>
              </a:ext>
            </a:extLst>
          </p:cNvPr>
          <p:cNvSpPr txBox="1">
            <a:spLocks noChangeArrowheads="1"/>
          </p:cNvSpPr>
          <p:nvPr/>
        </p:nvSpPr>
        <p:spPr bwMode="auto">
          <a:xfrm>
            <a:off x="4211638" y="5589588"/>
            <a:ext cx="4105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Głowne składowe odpowiedzi elektrodermalnej skóry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1BCB1D4-719B-CB9B-3B53-EE901747CCED}"/>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Zastosowania pomiaru przewodnictwa skory</a:t>
            </a:r>
            <a:endParaRPr lang="en-US" altLang="pl-PL" sz="2000">
              <a:ea typeface="ＭＳ Ｐゴシック" panose="020B0600070205080204" pitchFamily="34" charset="-128"/>
            </a:endParaRPr>
          </a:p>
        </p:txBody>
      </p:sp>
      <p:sp>
        <p:nvSpPr>
          <p:cNvPr id="36866" name="TextBox 1">
            <a:extLst>
              <a:ext uri="{FF2B5EF4-FFF2-40B4-BE49-F238E27FC236}">
                <a16:creationId xmlns:a16="http://schemas.microsoft.com/office/drawing/2014/main" id="{BEA69BDF-E02A-DBF6-3648-7318D439CE89}"/>
              </a:ext>
            </a:extLst>
          </p:cNvPr>
          <p:cNvSpPr txBox="1">
            <a:spLocks noChangeArrowheads="1"/>
          </p:cNvSpPr>
          <p:nvPr/>
        </p:nvSpPr>
        <p:spPr bwMode="auto">
          <a:xfrm>
            <a:off x="468313" y="765175"/>
            <a:ext cx="83518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Przewodnictwo elektryczne skóry jest dobrym wskaźnikiem aktywności układu współczulnego, gdyż zależy wyłącznie od jego aktywności. Pozostałe wskaźniki (tętno, szerokość źrenic, aktywność jelit i ciśnienie krwi) zależą również od układu przywspółczulnego.</a:t>
            </a:r>
          </a:p>
          <a:p>
            <a:pPr eaLnBrk="1" hangingPunct="1">
              <a:spcBef>
                <a:spcPct val="0"/>
              </a:spcBef>
              <a:buFontTx/>
              <a:buNone/>
            </a:pPr>
            <a:endParaRPr lang="pl-PL" altLang="pl-PL" sz="1600"/>
          </a:p>
          <a:p>
            <a:pPr eaLnBrk="1" hangingPunct="1">
              <a:spcBef>
                <a:spcPct val="0"/>
              </a:spcBef>
              <a:buFontTx/>
              <a:buNone/>
            </a:pPr>
            <a:r>
              <a:rPr lang="pl-PL" altLang="pl-PL" sz="1600"/>
              <a:t>Pomiary stosuje się trzech paradygmatach: </a:t>
            </a:r>
          </a:p>
          <a:p>
            <a:pPr eaLnBrk="1" hangingPunct="1">
              <a:spcBef>
                <a:spcPct val="0"/>
              </a:spcBef>
              <a:buFontTx/>
              <a:buChar char="-"/>
            </a:pPr>
            <a:r>
              <a:rPr lang="pl-PL" altLang="pl-PL" sz="1600"/>
              <a:t>prezentacja bodźców dyskretnych</a:t>
            </a:r>
          </a:p>
          <a:p>
            <a:pPr eaLnBrk="1" hangingPunct="1">
              <a:spcBef>
                <a:spcPct val="0"/>
              </a:spcBef>
              <a:buFontTx/>
              <a:buChar char="-"/>
            </a:pPr>
            <a:r>
              <a:rPr lang="pl-PL" altLang="pl-PL" sz="1600"/>
              <a:t>prezentacja bodźców ciągłych </a:t>
            </a:r>
          </a:p>
          <a:p>
            <a:pPr eaLnBrk="1" hangingPunct="1">
              <a:spcBef>
                <a:spcPct val="0"/>
              </a:spcBef>
              <a:buFontTx/>
              <a:buChar char="-"/>
            </a:pPr>
            <a:r>
              <a:rPr lang="pl-PL" altLang="pl-PL" sz="1600"/>
              <a:t>badanie różnic indywidualnych w aktywności elektrodermalnej</a:t>
            </a:r>
          </a:p>
        </p:txBody>
      </p:sp>
      <p:pic>
        <p:nvPicPr>
          <p:cNvPr id="36867" name="Picture 2">
            <a:extLst>
              <a:ext uri="{FF2B5EF4-FFF2-40B4-BE49-F238E27FC236}">
                <a16:creationId xmlns:a16="http://schemas.microsoft.com/office/drawing/2014/main" id="{FD4691F7-C8A3-89D6-6DF9-A491E8BFD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57563"/>
            <a:ext cx="281146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4">
            <a:extLst>
              <a:ext uri="{FF2B5EF4-FFF2-40B4-BE49-F238E27FC236}">
                <a16:creationId xmlns:a16="http://schemas.microsoft.com/office/drawing/2014/main" id="{76BFE7B4-B7DC-F7D1-880B-B1061ED2B021}"/>
              </a:ext>
            </a:extLst>
          </p:cNvPr>
          <p:cNvSpPr txBox="1">
            <a:spLocks noChangeArrowheads="1"/>
          </p:cNvSpPr>
          <p:nvPr/>
        </p:nvSpPr>
        <p:spPr bwMode="auto">
          <a:xfrm>
            <a:off x="541338" y="5308600"/>
            <a:ext cx="38147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200"/>
              <a:t>Odpowiedz SCR na różne kategorie słów. Słowa nagany (np. </a:t>
            </a:r>
            <a:r>
              <a:rPr lang="en-US" altLang="en-US" sz="1200"/>
              <a:t>‘</a:t>
            </a:r>
            <a:r>
              <a:rPr lang="en-US" altLang="pl-PL" sz="1200"/>
              <a:t>shut up!</a:t>
            </a:r>
            <a:r>
              <a:rPr lang="en-US" altLang="en-US" sz="1200"/>
              <a:t>’</a:t>
            </a:r>
            <a:r>
              <a:rPr lang="en-US" altLang="pl-PL" sz="1200"/>
              <a:t>) i zakazane (np. </a:t>
            </a:r>
            <a:r>
              <a:rPr lang="en-US" altLang="en-US" sz="1200"/>
              <a:t>‘</a:t>
            </a:r>
            <a:r>
              <a:rPr lang="en-US" altLang="pl-PL" sz="1200"/>
              <a:t>bitch</a:t>
            </a:r>
            <a:r>
              <a:rPr lang="en-US" altLang="en-US" sz="1200"/>
              <a:t>’</a:t>
            </a:r>
            <a:r>
              <a:rPr lang="en-US" altLang="pl-PL" sz="1200"/>
              <a:t>) powodują większe pobudzenie autonomiczne w języku ojczystym (L1, tureckim) niż obcym (L2, angielskim). Badanie zostało przeprowadzone na grupie osób narodowości tureckiej. Ayse Aycicegi et al., Taboo words and reprimands elicit greater autonomic reactivity in a first than in a second language. Applied Psycholinguistics, 2003</a:t>
            </a:r>
          </a:p>
        </p:txBody>
      </p:sp>
      <p:pic>
        <p:nvPicPr>
          <p:cNvPr id="36869" name="Picture 7">
            <a:extLst>
              <a:ext uri="{FF2B5EF4-FFF2-40B4-BE49-F238E27FC236}">
                <a16:creationId xmlns:a16="http://schemas.microsoft.com/office/drawing/2014/main" id="{E1CD3D19-74F8-36FD-87BF-3E7A443B6C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644900"/>
            <a:ext cx="16684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8">
            <a:extLst>
              <a:ext uri="{FF2B5EF4-FFF2-40B4-BE49-F238E27FC236}">
                <a16:creationId xmlns:a16="http://schemas.microsoft.com/office/drawing/2014/main" id="{4A265CB3-D706-1A10-8BEF-E7A2B2F616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3500438"/>
            <a:ext cx="18669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9">
            <a:extLst>
              <a:ext uri="{FF2B5EF4-FFF2-40B4-BE49-F238E27FC236}">
                <a16:creationId xmlns:a16="http://schemas.microsoft.com/office/drawing/2014/main" id="{40C74A85-36DE-B89A-D7FE-B9E1A3D148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213100"/>
            <a:ext cx="63658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0">
            <a:extLst>
              <a:ext uri="{FF2B5EF4-FFF2-40B4-BE49-F238E27FC236}">
                <a16:creationId xmlns:a16="http://schemas.microsoft.com/office/drawing/2014/main" id="{2B77DB83-2C4D-3A75-44A8-54049070777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3213100"/>
            <a:ext cx="6810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1">
            <a:extLst>
              <a:ext uri="{FF2B5EF4-FFF2-40B4-BE49-F238E27FC236}">
                <a16:creationId xmlns:a16="http://schemas.microsoft.com/office/drawing/2014/main" id="{EE033B86-B519-9405-32DA-98377C5B278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72450" y="3644900"/>
            <a:ext cx="8286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Box 12">
            <a:extLst>
              <a:ext uri="{FF2B5EF4-FFF2-40B4-BE49-F238E27FC236}">
                <a16:creationId xmlns:a16="http://schemas.microsoft.com/office/drawing/2014/main" id="{8E8FE841-3CC9-BED6-0151-A27FCC2F8027}"/>
              </a:ext>
            </a:extLst>
          </p:cNvPr>
          <p:cNvSpPr txBox="1">
            <a:spLocks noChangeArrowheads="1"/>
          </p:cNvSpPr>
          <p:nvPr/>
        </p:nvSpPr>
        <p:spPr bwMode="auto">
          <a:xfrm>
            <a:off x="4787900" y="5308600"/>
            <a:ext cx="3671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200"/>
              <a:t>Osoby cierpiące na schizofrenię w fazie psychotycznej wykazują większą aktywność NS-SCR i SCL niż osoby zdrowe. Dawson et al. Autonomic abnormalities in schizophrenia: State or trait indicators? Archives of General Psychiatry, 1994.</a:t>
            </a:r>
            <a:endParaRPr lang="en-US" altLang="pl-PL"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025135AF-E96F-8A86-7CC1-C72ECBD1F3E4}"/>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Tygodniowy pomiar aktywnosci elektrodermalnej</a:t>
            </a:r>
            <a:endParaRPr lang="en-US" altLang="pl-PL" sz="2000">
              <a:ea typeface="ＭＳ Ｐゴシック" panose="020B0600070205080204" pitchFamily="34" charset="-128"/>
            </a:endParaRPr>
          </a:p>
        </p:txBody>
      </p:sp>
      <p:sp>
        <p:nvSpPr>
          <p:cNvPr id="37890" name="TextBox 4">
            <a:extLst>
              <a:ext uri="{FF2B5EF4-FFF2-40B4-BE49-F238E27FC236}">
                <a16:creationId xmlns:a16="http://schemas.microsoft.com/office/drawing/2014/main" id="{2FFC35AB-22E8-3CDD-8C08-F32435C2ACFD}"/>
              </a:ext>
            </a:extLst>
          </p:cNvPr>
          <p:cNvSpPr txBox="1">
            <a:spLocks noChangeArrowheads="1"/>
          </p:cNvSpPr>
          <p:nvPr/>
        </p:nvSpPr>
        <p:spPr bwMode="auto">
          <a:xfrm>
            <a:off x="304800" y="5486400"/>
            <a:ext cx="800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Tygodniowy zapis aktywnosci elektrodermalnej studenta ukazuje spadek aktywnosci podczas wykladow. Mozliwe interpretacje: relaks lub brak stymulacji. Z: http://www.itsokaytobesmart.com/post/22214188103/a-week-of-a-students-electrodermal-activity-shows</a:t>
            </a:r>
          </a:p>
        </p:txBody>
      </p:sp>
      <p:pic>
        <p:nvPicPr>
          <p:cNvPr id="37891" name="Picture 5">
            <a:extLst>
              <a:ext uri="{FF2B5EF4-FFF2-40B4-BE49-F238E27FC236}">
                <a16:creationId xmlns:a16="http://schemas.microsoft.com/office/drawing/2014/main" id="{BAA55E4F-CCB7-17DC-A38E-C88D6DEBE6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3500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58898D18-29B8-F107-B510-22584DFE00A1}"/>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Układ krwionośny</a:t>
            </a:r>
            <a:endParaRPr lang="en-US" altLang="pl-PL" sz="2000">
              <a:ea typeface="ＭＳ Ｐゴシック" panose="020B0600070205080204" pitchFamily="34" charset="-128"/>
            </a:endParaRPr>
          </a:p>
        </p:txBody>
      </p:sp>
      <p:sp>
        <p:nvSpPr>
          <p:cNvPr id="38914" name="Text Box 3">
            <a:extLst>
              <a:ext uri="{FF2B5EF4-FFF2-40B4-BE49-F238E27FC236}">
                <a16:creationId xmlns:a16="http://schemas.microsoft.com/office/drawing/2014/main" id="{5FC63577-499B-F62D-E0E5-F6FCE1D5F48C}"/>
              </a:ext>
            </a:extLst>
          </p:cNvPr>
          <p:cNvSpPr txBox="1">
            <a:spLocks noChangeArrowheads="1"/>
          </p:cNvSpPr>
          <p:nvPr/>
        </p:nvSpPr>
        <p:spPr bwMode="auto">
          <a:xfrm>
            <a:off x="5364163" y="3679825"/>
            <a:ext cx="3327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Układ krwionośny składa się z dużego i małego krwioobiegu.</a:t>
            </a:r>
          </a:p>
          <a:p>
            <a:pPr eaLnBrk="1" hangingPunct="1">
              <a:spcBef>
                <a:spcPct val="50000"/>
              </a:spcBef>
              <a:buFontTx/>
              <a:buNone/>
            </a:pPr>
            <a:r>
              <a:rPr lang="pl-PL" altLang="pl-PL" sz="1200"/>
              <a:t>W dużym krwioobiegu krew wypływająca z lewej komory serca do aorty (głównej tętnicy) rozgałęzia się, a następnie przechodzi przez sieć naczyń włosowatych we wszystkich narządach ciała, gdzie dostarcza tlen, a następnie powraca żyłami do prawego przedsionka serca.</a:t>
            </a:r>
          </a:p>
          <a:p>
            <a:pPr eaLnBrk="1" hangingPunct="1">
              <a:spcBef>
                <a:spcPct val="50000"/>
              </a:spcBef>
              <a:buFontTx/>
              <a:buNone/>
            </a:pPr>
            <a:r>
              <a:rPr lang="pl-PL" altLang="pl-PL" sz="1200"/>
              <a:t>W małym krwioobiegu, odtlenowana krew z prawej komory serca wpływa do płuc, gdzie następuje wymiana gazowa. Utlenowana krew wpływa do lewego przedsionka serca, a dalej do lewej komory serca.</a:t>
            </a:r>
          </a:p>
        </p:txBody>
      </p:sp>
      <p:pic>
        <p:nvPicPr>
          <p:cNvPr id="38915" name="Picture 2">
            <a:extLst>
              <a:ext uri="{FF2B5EF4-FFF2-40B4-BE49-F238E27FC236}">
                <a16:creationId xmlns:a16="http://schemas.microsoft.com/office/drawing/2014/main" id="{D7D99C48-CF1C-5F6C-D3A8-FD485A000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730250"/>
            <a:ext cx="3735387"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pole tekstowe 1">
            <a:extLst>
              <a:ext uri="{FF2B5EF4-FFF2-40B4-BE49-F238E27FC236}">
                <a16:creationId xmlns:a16="http://schemas.microsoft.com/office/drawing/2014/main" id="{457019E2-5BA8-360B-E0E5-7EE8D0F5D810}"/>
              </a:ext>
            </a:extLst>
          </p:cNvPr>
          <p:cNvSpPr txBox="1">
            <a:spLocks noChangeArrowheads="1"/>
          </p:cNvSpPr>
          <p:nvPr/>
        </p:nvSpPr>
        <p:spPr bwMode="auto">
          <a:xfrm>
            <a:off x="1060450" y="6357938"/>
            <a:ext cx="2668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pl-PL" altLang="pl-PL" sz="1000"/>
              <a:t>https://zpe.gov.pl/a/uklad-krazenia/DXdj9hKWi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1DB1123F-59ED-9827-9491-E03FA12978FC}"/>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System przewodzenia serca</a:t>
            </a:r>
            <a:endParaRPr lang="en-US" altLang="pl-PL" sz="2000">
              <a:ea typeface="ＭＳ Ｐゴシック" panose="020B0600070205080204" pitchFamily="34" charset="-128"/>
            </a:endParaRPr>
          </a:p>
        </p:txBody>
      </p:sp>
      <p:sp>
        <p:nvSpPr>
          <p:cNvPr id="39938" name="Text Box 3">
            <a:extLst>
              <a:ext uri="{FF2B5EF4-FFF2-40B4-BE49-F238E27FC236}">
                <a16:creationId xmlns:a16="http://schemas.microsoft.com/office/drawing/2014/main" id="{DE106E46-8819-A3F4-565E-6BB83C6519B6}"/>
              </a:ext>
            </a:extLst>
          </p:cNvPr>
          <p:cNvSpPr txBox="1">
            <a:spLocks noChangeArrowheads="1"/>
          </p:cNvSpPr>
          <p:nvPr/>
        </p:nvSpPr>
        <p:spPr bwMode="auto">
          <a:xfrm>
            <a:off x="179388" y="4243388"/>
            <a:ext cx="82232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Za rytmiczne pobudzanie mięśnia serca odpowiada układ bodźcotwoórczo-przewodzący (nazywany również układem przewodzenia serca). Tworzą go zatrzymane w rozwoju kardiomiocyty, o znacznie mniejszej kurczliwości. Składa się on z: </a:t>
            </a:r>
          </a:p>
          <a:p>
            <a:pPr eaLnBrk="1" hangingPunct="1">
              <a:spcBef>
                <a:spcPct val="50000"/>
              </a:spcBef>
              <a:buFontTx/>
              <a:buNone/>
            </a:pPr>
            <a:r>
              <a:rPr lang="pl-PL" altLang="pl-PL" sz="1200"/>
              <a:t>-węzła zatokowo-przedsionkowego (Sinoatrial node, SA) </a:t>
            </a:r>
          </a:p>
          <a:p>
            <a:pPr eaLnBrk="1" hangingPunct="1">
              <a:spcBef>
                <a:spcPct val="50000"/>
              </a:spcBef>
              <a:buFontTx/>
              <a:buNone/>
            </a:pPr>
            <a:r>
              <a:rPr lang="pl-PL" altLang="pl-PL" sz="1200"/>
              <a:t>-węzła przedsionkowo-komorowego (Atrioventricular node, AV)</a:t>
            </a:r>
          </a:p>
          <a:p>
            <a:pPr eaLnBrk="1" hangingPunct="1">
              <a:spcBef>
                <a:spcPct val="50000"/>
              </a:spcBef>
              <a:buFontTx/>
              <a:buNone/>
            </a:pPr>
            <a:r>
              <a:rPr lang="pl-PL" altLang="pl-PL" sz="1200"/>
              <a:t>-pęczka Hisa </a:t>
            </a:r>
          </a:p>
          <a:p>
            <a:pPr eaLnBrk="1" hangingPunct="1">
              <a:spcBef>
                <a:spcPct val="50000"/>
              </a:spcBef>
              <a:buFontTx/>
              <a:buNone/>
            </a:pPr>
            <a:r>
              <a:rPr lang="pl-PL" altLang="pl-PL" sz="1200"/>
              <a:t>-włókien Purkinjego</a:t>
            </a:r>
          </a:p>
          <a:p>
            <a:pPr eaLnBrk="1" hangingPunct="1">
              <a:spcBef>
                <a:spcPct val="50000"/>
              </a:spcBef>
              <a:buFontTx/>
              <a:buNone/>
            </a:pPr>
            <a:r>
              <a:rPr lang="pl-PL" altLang="pl-PL" sz="1200"/>
              <a:t>Komórki tego układu mają zdolność </a:t>
            </a:r>
            <a:r>
              <a:rPr lang="en-US" altLang="pl-PL" sz="1200"/>
              <a:t>do rytmicznej spontanicznej depolaryzacji. Komórki o najwyższej częstości nadają rytm pracy</a:t>
            </a:r>
            <a:r>
              <a:rPr lang="pl-PL" altLang="pl-PL" sz="1200"/>
              <a:t> serca. Powstaje on w węźle zatokowo-przedsionkowym znajdującym się w prawym przedsionku. Potencjały czynnościowe rozchodzą się po drodze elektrycznej w obu przedsionkach, powodując ich skurcz. Następnie potencjały czynnościowe docierają do węzła przedsionkowo-komorowego, skąd rozchodzą się przez pęczek Hisa do włókien Purkinjego. Ich wyładowania rozchodzą się w tkance komór i wywołują ich skurcz.</a:t>
            </a:r>
          </a:p>
        </p:txBody>
      </p:sp>
      <p:sp>
        <p:nvSpPr>
          <p:cNvPr id="39939" name="Rectangle 6">
            <a:extLst>
              <a:ext uri="{FF2B5EF4-FFF2-40B4-BE49-F238E27FC236}">
                <a16:creationId xmlns:a16="http://schemas.microsoft.com/office/drawing/2014/main" id="{19EA52D8-8224-EF3E-72BD-52AA43B8680A}"/>
              </a:ext>
            </a:extLst>
          </p:cNvPr>
          <p:cNvSpPr>
            <a:spLocks noChangeArrowheads="1"/>
          </p:cNvSpPr>
          <p:nvPr/>
        </p:nvSpPr>
        <p:spPr bwMode="auto">
          <a:xfrm>
            <a:off x="5364163" y="3933825"/>
            <a:ext cx="3657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Realistyczny model systemu przewodzenia serca</a:t>
            </a:r>
            <a:endParaRPr lang="en-GB" altLang="pl-PL" sz="1200"/>
          </a:p>
        </p:txBody>
      </p:sp>
      <p:pic>
        <p:nvPicPr>
          <p:cNvPr id="39940" name="Picture 7">
            <a:extLst>
              <a:ext uri="{FF2B5EF4-FFF2-40B4-BE49-F238E27FC236}">
                <a16:creationId xmlns:a16="http://schemas.microsoft.com/office/drawing/2014/main" id="{54CC808A-AFBC-C0A5-3AF5-8D30C6666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9906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a:extLst>
              <a:ext uri="{FF2B5EF4-FFF2-40B4-BE49-F238E27FC236}">
                <a16:creationId xmlns:a16="http://schemas.microsoft.com/office/drawing/2014/main" id="{B07EF272-9C81-54D8-5847-79CB94EA3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066800"/>
            <a:ext cx="4381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654F135B-6DB7-6642-75CA-0BAD4F2E21A4}"/>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Elektryczna czynność serca</a:t>
            </a:r>
            <a:endParaRPr lang="en-US" altLang="pl-PL" sz="2000">
              <a:ea typeface="ＭＳ Ｐゴシック" panose="020B0600070205080204" pitchFamily="34" charset="-128"/>
            </a:endParaRPr>
          </a:p>
        </p:txBody>
      </p:sp>
      <p:sp>
        <p:nvSpPr>
          <p:cNvPr id="40962" name="TextBox 1">
            <a:extLst>
              <a:ext uri="{FF2B5EF4-FFF2-40B4-BE49-F238E27FC236}">
                <a16:creationId xmlns:a16="http://schemas.microsoft.com/office/drawing/2014/main" id="{84E6E065-6E58-0D68-2EC0-F3778BB75481}"/>
              </a:ext>
            </a:extLst>
          </p:cNvPr>
          <p:cNvSpPr txBox="1">
            <a:spLocks noChangeArrowheads="1"/>
          </p:cNvSpPr>
          <p:nvPr/>
        </p:nvSpPr>
        <p:spPr bwMode="auto">
          <a:xfrm>
            <a:off x="395288" y="1700213"/>
            <a:ext cx="46783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Rytmiczne skurcze serca są mechaniczną odpowiedzią komórek tworzących przedsionki i komory serca. Komórki mięśnia sercowego (kardiomiocyty) są pobudliwe i spolaryzowane ujemnie (-85 do -95 mV) w stanie spoczynku. Sąsiadujące ze sobą kardiomiocyty są połączone za pomocą połączeń szczelinowych (gap junctions). W wyniku pobudzenia  kardiomiocyty  generują potencjały czynnościowe (maksimum ok. +20 mV), którym towarzyszy krótkotrwały skurcz.</a:t>
            </a:r>
          </a:p>
          <a:p>
            <a:pPr eaLnBrk="1" hangingPunct="1">
              <a:spcBef>
                <a:spcPct val="0"/>
              </a:spcBef>
              <a:buFontTx/>
              <a:buNone/>
            </a:pPr>
            <a:r>
              <a:rPr lang="pl-PL" altLang="pl-PL" sz="1600"/>
              <a:t> </a:t>
            </a:r>
          </a:p>
          <a:p>
            <a:pPr eaLnBrk="1" hangingPunct="1">
              <a:spcBef>
                <a:spcPct val="0"/>
              </a:spcBef>
              <a:buFontTx/>
              <a:buNone/>
            </a:pPr>
            <a:r>
              <a:rPr lang="pl-PL" altLang="pl-PL" sz="1600"/>
              <a:t>Dzięki połączeniom przez synapsy elektryczne kardiomiocyty mogą pobudzać się nawzajem, co powoduje propagację potencjału czynnościowego w postaci fali pobudzenia. Propagacja fali powoduje synchroniczny skurcz komórek tkanki serca. Rytm serca jest kontrolowany przez układ bodźcotwórczo-przewodzący serca. </a:t>
            </a:r>
            <a:endParaRPr lang="en-US" altLang="pl-PL" sz="1600"/>
          </a:p>
        </p:txBody>
      </p:sp>
      <p:pic>
        <p:nvPicPr>
          <p:cNvPr id="40963" name="Picture 3">
            <a:extLst>
              <a:ext uri="{FF2B5EF4-FFF2-40B4-BE49-F238E27FC236}">
                <a16:creationId xmlns:a16="http://schemas.microsoft.com/office/drawing/2014/main" id="{B9798AFD-4893-8E70-4177-D6DCC3D947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773238"/>
            <a:ext cx="27940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4">
            <a:extLst>
              <a:ext uri="{FF2B5EF4-FFF2-40B4-BE49-F238E27FC236}">
                <a16:creationId xmlns:a16="http://schemas.microsoft.com/office/drawing/2014/main" id="{522B8D1F-84E0-42CC-F1BB-7CB931CF54FC}"/>
              </a:ext>
            </a:extLst>
          </p:cNvPr>
          <p:cNvSpPr txBox="1">
            <a:spLocks noChangeArrowheads="1"/>
          </p:cNvSpPr>
          <p:nvPr/>
        </p:nvSpPr>
        <p:spPr bwMode="auto">
          <a:xfrm>
            <a:off x="6011863" y="4149725"/>
            <a:ext cx="2881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200"/>
              <a:t>Preparat tkanki mięśnia sercowego.</a:t>
            </a:r>
          </a:p>
          <a:p>
            <a:pPr eaLnBrk="1" hangingPunct="1">
              <a:spcBef>
                <a:spcPct val="0"/>
              </a:spcBef>
              <a:buFontTx/>
              <a:buNone/>
            </a:pPr>
            <a:r>
              <a:rPr lang="pl-PL" altLang="pl-PL" sz="1200"/>
              <a:t>Jądra komórkowe widoczne są jako ciemniejsze obszary. </a:t>
            </a:r>
            <a:endParaRPr lang="en-GB" altLang="pl-PL"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137E394-8709-D470-4982-A673FC780795}"/>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Cykl pracy serca</a:t>
            </a:r>
            <a:endParaRPr lang="en-US" altLang="pl-PL" sz="2000">
              <a:ea typeface="ＭＳ Ｐゴシック" panose="020B0600070205080204" pitchFamily="34" charset="-128"/>
            </a:endParaRPr>
          </a:p>
        </p:txBody>
      </p:sp>
      <p:sp>
        <p:nvSpPr>
          <p:cNvPr id="41986" name="Rectangle 7">
            <a:extLst>
              <a:ext uri="{FF2B5EF4-FFF2-40B4-BE49-F238E27FC236}">
                <a16:creationId xmlns:a16="http://schemas.microsoft.com/office/drawing/2014/main" id="{725DA42C-471F-A6AF-4EB8-52D2278090D8}"/>
              </a:ext>
            </a:extLst>
          </p:cNvPr>
          <p:cNvSpPr>
            <a:spLocks noChangeArrowheads="1"/>
          </p:cNvSpPr>
          <p:nvPr/>
        </p:nvSpPr>
        <p:spPr bwMode="auto">
          <a:xfrm>
            <a:off x="900113" y="4221163"/>
            <a:ext cx="78486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Cykl pracy serca (~ 0.8 s) (kolor fioletowy oznacza miejsca generacji potencjałów czynnościowych, kolor żółty - układ przewodzenia serca:</a:t>
            </a:r>
          </a:p>
          <a:p>
            <a:pPr eaLnBrk="1" hangingPunct="1">
              <a:spcBef>
                <a:spcPct val="50000"/>
              </a:spcBef>
              <a:buFontTx/>
              <a:buAutoNum type="arabicPeriod"/>
            </a:pPr>
            <a:r>
              <a:rPr lang="pl-PL" altLang="pl-PL" sz="1200"/>
              <a:t>O</a:t>
            </a:r>
            <a:r>
              <a:rPr lang="en-GB" altLang="pl-PL" sz="1200"/>
              <a:t>kres pauzy, trwa około połowy cykl</a:t>
            </a:r>
            <a:r>
              <a:rPr lang="pl-PL" altLang="pl-PL" sz="1200"/>
              <a:t>u</a:t>
            </a:r>
            <a:r>
              <a:rPr lang="en-GB" altLang="pl-PL" sz="1200"/>
              <a:t>; w tej fazie mięśnie komór i przedsionków są rozkurczone. </a:t>
            </a:r>
            <a:r>
              <a:rPr lang="pl-PL" altLang="pl-PL" sz="1200"/>
              <a:t>Krew </a:t>
            </a:r>
            <a:r>
              <a:rPr lang="en-GB" altLang="pl-PL" sz="1200"/>
              <a:t>napływa do przedsionków serca z </a:t>
            </a:r>
            <a:r>
              <a:rPr lang="pl-PL" altLang="pl-PL" sz="1200"/>
              <a:t>żył głównych i żył płucnych</a:t>
            </a:r>
            <a:r>
              <a:rPr lang="en-GB" altLang="pl-PL" sz="1200"/>
              <a:t>. </a:t>
            </a:r>
            <a:endParaRPr lang="pl-PL" altLang="pl-PL" sz="1200"/>
          </a:p>
          <a:p>
            <a:pPr eaLnBrk="1" hangingPunct="1">
              <a:spcBef>
                <a:spcPct val="50000"/>
              </a:spcBef>
              <a:buFontTx/>
              <a:buAutoNum type="arabicPeriod"/>
            </a:pPr>
            <a:r>
              <a:rPr lang="pl-PL" altLang="pl-PL" sz="1200"/>
              <a:t>Węzeł zatokowo przedsionkowy rozpoczyna propagację potencjału czynnościowego, który rozprzestrzenia się przez oba przedsionki. S</a:t>
            </a:r>
            <a:r>
              <a:rPr lang="en-GB" altLang="pl-PL" sz="1200"/>
              <a:t>kurcz przedsionków powoduje wypełnienie komór. </a:t>
            </a:r>
            <a:r>
              <a:rPr lang="pl-PL" altLang="pl-PL" sz="1200"/>
              <a:t>Faza </a:t>
            </a:r>
            <a:r>
              <a:rPr lang="en-GB" altLang="pl-PL" sz="1200"/>
              <a:t>trwa ponad 0</a:t>
            </a:r>
            <a:r>
              <a:rPr lang="pl-PL" altLang="pl-PL" sz="1200"/>
              <a:t>.</a:t>
            </a:r>
            <a:r>
              <a:rPr lang="en-GB" altLang="pl-PL" sz="1200"/>
              <a:t>1 sekundy.</a:t>
            </a:r>
          </a:p>
          <a:p>
            <a:pPr eaLnBrk="1" hangingPunct="1">
              <a:spcBef>
                <a:spcPct val="50000"/>
              </a:spcBef>
              <a:buFontTx/>
              <a:buAutoNum type="arabicPeriod"/>
            </a:pPr>
            <a:r>
              <a:rPr lang="en-GB" altLang="pl-PL" sz="1200"/>
              <a:t>Po przejścu przez przedsionki </a:t>
            </a:r>
            <a:r>
              <a:rPr lang="pl-PL" altLang="pl-PL" sz="1200"/>
              <a:t>potencjał czynnościowy dochodzi do węzła zatokowo-komorowego.</a:t>
            </a:r>
          </a:p>
          <a:p>
            <a:pPr eaLnBrk="1" hangingPunct="1">
              <a:spcBef>
                <a:spcPct val="50000"/>
              </a:spcBef>
              <a:buFontTx/>
              <a:buAutoNum type="arabicPeriod"/>
            </a:pPr>
            <a:r>
              <a:rPr lang="pl-PL" altLang="pl-PL" sz="1200"/>
              <a:t>Następnie pobudzenie rozchodzi się poprzez pęczek Hisa i włókna Purkiniego. </a:t>
            </a:r>
          </a:p>
          <a:p>
            <a:pPr eaLnBrk="1" hangingPunct="1">
              <a:spcBef>
                <a:spcPct val="50000"/>
              </a:spcBef>
              <a:buFontTx/>
              <a:buAutoNum type="arabicPeriod"/>
            </a:pPr>
            <a:r>
              <a:rPr lang="pl-PL" altLang="pl-PL" sz="1200"/>
              <a:t>Impulsy z włókien Purkiniego wywołują s</a:t>
            </a:r>
            <a:r>
              <a:rPr lang="en-GB" altLang="pl-PL" sz="1200"/>
              <a:t>kurcz komór</a:t>
            </a:r>
            <a:r>
              <a:rPr lang="pl-PL" altLang="pl-PL" sz="1200"/>
              <a:t>, 0.1 s</a:t>
            </a:r>
          </a:p>
          <a:p>
            <a:pPr eaLnBrk="1" hangingPunct="1">
              <a:spcBef>
                <a:spcPct val="50000"/>
              </a:spcBef>
              <a:buFontTx/>
              <a:buAutoNum type="arabicPeriod"/>
            </a:pPr>
            <a:r>
              <a:rPr lang="pl-PL" altLang="pl-PL" sz="1200"/>
              <a:t>Następuje w</a:t>
            </a:r>
            <a:r>
              <a:rPr lang="en-GB" altLang="pl-PL" sz="1200"/>
              <a:t>yrzut krwi do </a:t>
            </a:r>
            <a:r>
              <a:rPr lang="pl-PL" altLang="pl-PL" sz="1200"/>
              <a:t>aorty i tętnicy płucnej </a:t>
            </a:r>
            <a:r>
              <a:rPr lang="en-GB" altLang="pl-PL" sz="1200"/>
              <a:t>przez otwarte zastawki półksiężycowate.</a:t>
            </a:r>
            <a:r>
              <a:rPr lang="pl-PL" altLang="pl-PL" sz="1200"/>
              <a:t> Faza </a:t>
            </a:r>
            <a:r>
              <a:rPr lang="en-GB" altLang="pl-PL" sz="1200"/>
              <a:t>trwa 0</a:t>
            </a:r>
            <a:r>
              <a:rPr lang="pl-PL" altLang="pl-PL" sz="1200"/>
              <a:t>.</a:t>
            </a:r>
            <a:r>
              <a:rPr lang="en-GB" altLang="pl-PL" sz="1200"/>
              <a:t>3 s</a:t>
            </a:r>
          </a:p>
        </p:txBody>
      </p:sp>
      <p:pic>
        <p:nvPicPr>
          <p:cNvPr id="41987" name="Picture 1" descr="heart_cycle.jpg">
            <a:extLst>
              <a:ext uri="{FF2B5EF4-FFF2-40B4-BE49-F238E27FC236}">
                <a16:creationId xmlns:a16="http://schemas.microsoft.com/office/drawing/2014/main" id="{B439548F-6138-3712-AFF5-D6F81130B85B}"/>
              </a:ext>
            </a:extLst>
          </p:cNvPr>
          <p:cNvPicPr>
            <a:picLocks noChangeAspect="1"/>
          </p:cNvPicPr>
          <p:nvPr/>
        </p:nvPicPr>
        <p:blipFill>
          <a:blip r:embed="rId2">
            <a:extLst>
              <a:ext uri="{28A0092B-C50C-407E-A947-70E740481C1C}">
                <a14:useLocalDpi xmlns:a14="http://schemas.microsoft.com/office/drawing/2010/main" val="0"/>
              </a:ext>
            </a:extLst>
          </a:blip>
          <a:srcRect r="832"/>
          <a:stretch>
            <a:fillRect/>
          </a:stretch>
        </p:blipFill>
        <p:spPr bwMode="auto">
          <a:xfrm>
            <a:off x="2916238" y="620713"/>
            <a:ext cx="324008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026">
            <a:extLst>
              <a:ext uri="{FF2B5EF4-FFF2-40B4-BE49-F238E27FC236}">
                <a16:creationId xmlns:a16="http://schemas.microsoft.com/office/drawing/2014/main" id="{9DF41980-4A2D-638B-01EE-25FD1C82507A}"/>
              </a:ext>
            </a:extLst>
          </p:cNvPr>
          <p:cNvSpPr>
            <a:spLocks noChangeArrowheads="1"/>
          </p:cNvSpPr>
          <p:nvPr/>
        </p:nvSpPr>
        <p:spPr bwMode="auto">
          <a:xfrm>
            <a:off x="3429000" y="152400"/>
            <a:ext cx="2276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2000"/>
              <a:t>Synapsy elektryczne</a:t>
            </a:r>
            <a:endParaRPr lang="en-US" altLang="pl-PL" sz="2000"/>
          </a:p>
        </p:txBody>
      </p:sp>
      <p:sp>
        <p:nvSpPr>
          <p:cNvPr id="15362" name="Rectangle 1027">
            <a:extLst>
              <a:ext uri="{FF2B5EF4-FFF2-40B4-BE49-F238E27FC236}">
                <a16:creationId xmlns:a16="http://schemas.microsoft.com/office/drawing/2014/main" id="{0A7D651C-155B-8FFF-6DF8-B4ACF5CBD118}"/>
              </a:ext>
            </a:extLst>
          </p:cNvPr>
          <p:cNvSpPr>
            <a:spLocks noChangeArrowheads="1"/>
          </p:cNvSpPr>
          <p:nvPr/>
        </p:nvSpPr>
        <p:spPr bwMode="auto">
          <a:xfrm>
            <a:off x="4648200" y="4572000"/>
            <a:ext cx="43434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400"/>
              <a:t>Główne cechy przekaźnictwa elektrycznego:</a:t>
            </a:r>
          </a:p>
          <a:p>
            <a:pPr eaLnBrk="1" hangingPunct="1">
              <a:spcBef>
                <a:spcPct val="0"/>
              </a:spcBef>
              <a:buFontTx/>
              <a:buChar char="-"/>
            </a:pPr>
            <a:r>
              <a:rPr lang="pl-PL" altLang="pl-PL" sz="1400"/>
              <a:t> duża prędkość</a:t>
            </a:r>
          </a:p>
          <a:p>
            <a:pPr eaLnBrk="1" hangingPunct="1">
              <a:spcBef>
                <a:spcPct val="0"/>
              </a:spcBef>
              <a:buFontTx/>
              <a:buChar char="-"/>
            </a:pPr>
            <a:r>
              <a:rPr lang="pl-PL" altLang="pl-PL" sz="1400"/>
              <a:t> wierność przekazu (bez zniekształcenia)</a:t>
            </a:r>
          </a:p>
          <a:p>
            <a:pPr eaLnBrk="1" hangingPunct="1">
              <a:spcBef>
                <a:spcPct val="0"/>
              </a:spcBef>
              <a:buFontTx/>
              <a:buChar char="-"/>
            </a:pPr>
            <a:r>
              <a:rPr lang="pl-PL" altLang="pl-PL" sz="1400"/>
              <a:t> działanie dwukierunkowe</a:t>
            </a:r>
          </a:p>
          <a:p>
            <a:pPr eaLnBrk="1" hangingPunct="1">
              <a:spcBef>
                <a:spcPct val="0"/>
              </a:spcBef>
              <a:buFontTx/>
              <a:buNone/>
            </a:pPr>
            <a:r>
              <a:rPr lang="pl-PL" altLang="pl-PL" sz="1400"/>
              <a:t>Zastosowanie:</a:t>
            </a:r>
          </a:p>
          <a:p>
            <a:pPr eaLnBrk="1" hangingPunct="1">
              <a:spcBef>
                <a:spcPct val="0"/>
              </a:spcBef>
              <a:buFontTx/>
              <a:buChar char="-"/>
            </a:pPr>
            <a:r>
              <a:rPr lang="pl-PL" altLang="pl-PL" sz="1400"/>
              <a:t> szybkie działanie (np. odruch ucieczki)</a:t>
            </a:r>
          </a:p>
          <a:p>
            <a:pPr eaLnBrk="1" hangingPunct="1">
              <a:spcBef>
                <a:spcPct val="0"/>
              </a:spcBef>
              <a:buFontTx/>
              <a:buChar char="-"/>
            </a:pPr>
            <a:r>
              <a:rPr lang="pl-PL" altLang="pl-PL" sz="1400"/>
              <a:t> synchroniczne działanie dużych grup neuronów</a:t>
            </a:r>
          </a:p>
          <a:p>
            <a:pPr eaLnBrk="1" hangingPunct="1">
              <a:spcBef>
                <a:spcPct val="0"/>
              </a:spcBef>
              <a:buFontTx/>
              <a:buChar char="-"/>
            </a:pPr>
            <a:r>
              <a:rPr lang="pl-PL" altLang="pl-PL" sz="1400"/>
              <a:t> komunikacja w komórkach glejowych </a:t>
            </a:r>
            <a:endParaRPr lang="en-US" altLang="pl-PL" sz="1400"/>
          </a:p>
        </p:txBody>
      </p:sp>
      <p:pic>
        <p:nvPicPr>
          <p:cNvPr id="15363" name="Picture 1028" descr="C:\Users\Piotr\Students\Bioelektrycznosc\2007_8\gap_junctions.png">
            <a:extLst>
              <a:ext uri="{FF2B5EF4-FFF2-40B4-BE49-F238E27FC236}">
                <a16:creationId xmlns:a16="http://schemas.microsoft.com/office/drawing/2014/main" id="{6FCB80EE-DEF4-2797-F6AF-7F4EB805E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4392613"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1029">
            <a:extLst>
              <a:ext uri="{FF2B5EF4-FFF2-40B4-BE49-F238E27FC236}">
                <a16:creationId xmlns:a16="http://schemas.microsoft.com/office/drawing/2014/main" id="{C71445B4-D1F3-672A-1F89-2EA067DED43C}"/>
              </a:ext>
            </a:extLst>
          </p:cNvPr>
          <p:cNvSpPr>
            <a:spLocks noChangeArrowheads="1"/>
          </p:cNvSpPr>
          <p:nvPr/>
        </p:nvSpPr>
        <p:spPr bwMode="auto">
          <a:xfrm>
            <a:off x="4724400" y="685800"/>
            <a:ext cx="44196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1200"/>
          </a:p>
          <a:p>
            <a:pPr eaLnBrk="1" hangingPunct="1">
              <a:spcBef>
                <a:spcPct val="0"/>
              </a:spcBef>
              <a:buFontTx/>
              <a:buNone/>
            </a:pPr>
            <a:r>
              <a:rPr lang="pl-PL" altLang="pl-PL" sz="1200"/>
              <a:t>A. W synapsie elektrycznej dwie komórki są połączone kanałami szczelinowymi (</a:t>
            </a:r>
            <a:r>
              <a:rPr lang="en-US" altLang="pl-PL" sz="1200"/>
              <a:t>gap-junction channels</a:t>
            </a:r>
            <a:r>
              <a:rPr lang="pl-PL" altLang="pl-PL" sz="1200"/>
              <a:t>). Kanały te umożliwiają bezpośredni przepływ jonów pomiędzy dwoma komórkami. Dodatkową ułatwieniem komunikacji jest zawężenie przestrzeni zewnątrzkomórkowej z 20nm do 3.5 nm w złączu szczelinowym (gap junction).</a:t>
            </a:r>
            <a:endParaRPr lang="en-US" altLang="pl-PL" sz="1200"/>
          </a:p>
        </p:txBody>
      </p:sp>
      <p:sp>
        <p:nvSpPr>
          <p:cNvPr id="15365" name="Rectangle 1030">
            <a:extLst>
              <a:ext uri="{FF2B5EF4-FFF2-40B4-BE49-F238E27FC236}">
                <a16:creationId xmlns:a16="http://schemas.microsoft.com/office/drawing/2014/main" id="{35F64247-FFA9-F406-1144-6B971A2A45BB}"/>
              </a:ext>
            </a:extLst>
          </p:cNvPr>
          <p:cNvSpPr>
            <a:spLocks noChangeArrowheads="1"/>
          </p:cNvSpPr>
          <p:nvPr/>
        </p:nvSpPr>
        <p:spPr bwMode="auto">
          <a:xfrm>
            <a:off x="4724400" y="2133600"/>
            <a:ext cx="3962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200"/>
              <a:t>Mikrografia elektronowa połączenia szczelinowego. Macierz kanałów wyizolowana z błony wątroby szczura. Każdy kanał ma strukturę hexagonalną. Powiększenie: X 307 800</a:t>
            </a:r>
            <a:endParaRPr lang="en-US" altLang="pl-PL" sz="1200"/>
          </a:p>
        </p:txBody>
      </p:sp>
      <p:sp>
        <p:nvSpPr>
          <p:cNvPr id="15366" name="Rectangle 1031">
            <a:extLst>
              <a:ext uri="{FF2B5EF4-FFF2-40B4-BE49-F238E27FC236}">
                <a16:creationId xmlns:a16="http://schemas.microsoft.com/office/drawing/2014/main" id="{E48E8827-75DC-4447-F0B0-DEDAD00B44D4}"/>
              </a:ext>
            </a:extLst>
          </p:cNvPr>
          <p:cNvSpPr>
            <a:spLocks noChangeArrowheads="1"/>
          </p:cNvSpPr>
          <p:nvPr/>
        </p:nvSpPr>
        <p:spPr bwMode="auto">
          <a:xfrm>
            <a:off x="4724400" y="28194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200"/>
              <a:t>B. </a:t>
            </a:r>
            <a:r>
              <a:rPr lang="pl-PL" altLang="pl-PL" sz="1200"/>
              <a:t>Każdy półkanał (connexon) składa się z sześciu identycznych podzespołów (connexin).</a:t>
            </a:r>
            <a:endParaRPr lang="en-US" altLang="pl-PL" sz="1200"/>
          </a:p>
        </p:txBody>
      </p:sp>
      <p:sp>
        <p:nvSpPr>
          <p:cNvPr id="15367" name="Rectangle 1032">
            <a:extLst>
              <a:ext uri="{FF2B5EF4-FFF2-40B4-BE49-F238E27FC236}">
                <a16:creationId xmlns:a16="http://schemas.microsoft.com/office/drawing/2014/main" id="{BE99767F-1669-6BDA-318B-60DC2C403DF4}"/>
              </a:ext>
            </a:extLst>
          </p:cNvPr>
          <p:cNvSpPr>
            <a:spLocks noChangeArrowheads="1"/>
          </p:cNvSpPr>
          <p:nvPr/>
        </p:nvSpPr>
        <p:spPr bwMode="auto">
          <a:xfrm>
            <a:off x="4724400" y="3352800"/>
            <a:ext cx="441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200"/>
              <a:t>C. </a:t>
            </a:r>
            <a:r>
              <a:rPr lang="pl-PL" altLang="pl-PL" sz="1200"/>
              <a:t>Podzespoły są ułożone tak, że tworzą por pośrodku kanału. Por jest otwarty gdy podzespoły są skręcone względem podstawy. Na otwarcie lub zamknięcie poru może wpływać poziom pH i stężenie Ca2+ w komórce. Synapsy elektryczne mogą mieć również napięciowozależne bramki oraz reagować na różne neuroprzekaźniki.</a:t>
            </a:r>
            <a:endParaRPr lang="en-US" altLang="pl-PL"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1B71D162-CC4E-DF3C-63EF-FB958ACD24CD}"/>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Potencjały czynnościowe komórek serca</a:t>
            </a:r>
            <a:endParaRPr lang="en-US" altLang="pl-PL" sz="2000">
              <a:ea typeface="ＭＳ Ｐゴシック" panose="020B0600070205080204" pitchFamily="34" charset="-128"/>
            </a:endParaRPr>
          </a:p>
        </p:txBody>
      </p:sp>
      <p:sp>
        <p:nvSpPr>
          <p:cNvPr id="43010" name="Text Box 4">
            <a:extLst>
              <a:ext uri="{FF2B5EF4-FFF2-40B4-BE49-F238E27FC236}">
                <a16:creationId xmlns:a16="http://schemas.microsoft.com/office/drawing/2014/main" id="{DE479CDC-E0D9-BF4F-60EA-C3FC5C06D22C}"/>
              </a:ext>
            </a:extLst>
          </p:cNvPr>
          <p:cNvSpPr txBox="1">
            <a:spLocks noChangeArrowheads="1"/>
          </p:cNvSpPr>
          <p:nvPr/>
        </p:nvSpPr>
        <p:spPr bwMode="auto">
          <a:xfrm>
            <a:off x="5724525" y="4546600"/>
            <a:ext cx="30956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Stan hiperpolaryzacji</a:t>
            </a:r>
          </a:p>
          <a:p>
            <a:pPr eaLnBrk="1" hangingPunct="1">
              <a:spcBef>
                <a:spcPct val="50000"/>
              </a:spcBef>
              <a:buFontTx/>
              <a:buNone/>
            </a:pPr>
            <a:r>
              <a:rPr lang="pl-PL" altLang="pl-PL" sz="1200"/>
              <a:t>Szybki wzrost – nagły wzrost INa</a:t>
            </a:r>
          </a:p>
          <a:p>
            <a:pPr eaLnBrk="1" hangingPunct="1">
              <a:spcBef>
                <a:spcPct val="50000"/>
              </a:spcBef>
              <a:buFontTx/>
              <a:buNone/>
            </a:pPr>
            <a:r>
              <a:rPr lang="pl-PL" altLang="pl-PL" sz="1200"/>
              <a:t>Plateau: Powolny wzrost ICa i spadek IK</a:t>
            </a:r>
          </a:p>
          <a:p>
            <a:pPr eaLnBrk="1" hangingPunct="1">
              <a:spcBef>
                <a:spcPct val="50000"/>
              </a:spcBef>
              <a:buFontTx/>
              <a:buNone/>
            </a:pPr>
            <a:r>
              <a:rPr lang="pl-PL" altLang="pl-PL" sz="1200"/>
              <a:t>Spadek – zanik ICa, wzrost IK</a:t>
            </a:r>
          </a:p>
        </p:txBody>
      </p:sp>
      <p:sp>
        <p:nvSpPr>
          <p:cNvPr id="43011" name="Text Box 5">
            <a:extLst>
              <a:ext uri="{FF2B5EF4-FFF2-40B4-BE49-F238E27FC236}">
                <a16:creationId xmlns:a16="http://schemas.microsoft.com/office/drawing/2014/main" id="{7E42D6FE-DD76-573F-1A2D-F29E6E99F874}"/>
              </a:ext>
            </a:extLst>
          </p:cNvPr>
          <p:cNvSpPr txBox="1">
            <a:spLocks noChangeArrowheads="1"/>
          </p:cNvSpPr>
          <p:nvPr/>
        </p:nvSpPr>
        <p:spPr bwMode="auto">
          <a:xfrm>
            <a:off x="1066800" y="4572000"/>
            <a:ext cx="3581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Wyjście z hiperpolaryzacji  - wzrost prądu INa, aktywowanego hiperpolaryzacją</a:t>
            </a:r>
          </a:p>
          <a:p>
            <a:pPr eaLnBrk="1" hangingPunct="1">
              <a:spcBef>
                <a:spcPct val="50000"/>
              </a:spcBef>
              <a:buFontTx/>
              <a:buNone/>
            </a:pPr>
            <a:r>
              <a:rPr lang="pl-PL" altLang="pl-PL" sz="1200"/>
              <a:t>Wzrost – wzrost ICa</a:t>
            </a:r>
          </a:p>
          <a:p>
            <a:pPr eaLnBrk="1" hangingPunct="1">
              <a:spcBef>
                <a:spcPct val="50000"/>
              </a:spcBef>
              <a:buFontTx/>
              <a:buNone/>
            </a:pPr>
            <a:r>
              <a:rPr lang="pl-PL" altLang="pl-PL" sz="1200"/>
              <a:t>Spadek – spadek ICa i wzrost IK</a:t>
            </a:r>
          </a:p>
        </p:txBody>
      </p:sp>
      <p:sp>
        <p:nvSpPr>
          <p:cNvPr id="43012" name="Text Box 8">
            <a:extLst>
              <a:ext uri="{FF2B5EF4-FFF2-40B4-BE49-F238E27FC236}">
                <a16:creationId xmlns:a16="http://schemas.microsoft.com/office/drawing/2014/main" id="{F84C27C3-8CE3-F30E-ED41-CF5FB06668FD}"/>
              </a:ext>
            </a:extLst>
          </p:cNvPr>
          <p:cNvSpPr txBox="1">
            <a:spLocks noChangeArrowheads="1"/>
          </p:cNvSpPr>
          <p:nvPr/>
        </p:nvSpPr>
        <p:spPr bwMode="auto">
          <a:xfrm>
            <a:off x="990600" y="6400800"/>
            <a:ext cx="7613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Działająca pompa sodowo-potasowa i pompa wapniowa przywracają spoczynkową równowagę jonów.</a:t>
            </a:r>
            <a:endParaRPr lang="en-GB" altLang="pl-PL" sz="1400"/>
          </a:p>
        </p:txBody>
      </p:sp>
      <p:pic>
        <p:nvPicPr>
          <p:cNvPr id="43013" name="Picture 9" descr="Sinoatrial node action potential SimpleMed">
            <a:extLst>
              <a:ext uri="{FF2B5EF4-FFF2-40B4-BE49-F238E27FC236}">
                <a16:creationId xmlns:a16="http://schemas.microsoft.com/office/drawing/2014/main" id="{AAA8BC37-932A-B396-20BF-1508447F8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2024063"/>
            <a:ext cx="39989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descr="Ventricular cardiac action potential SimpleMed">
            <a:extLst>
              <a:ext uri="{FF2B5EF4-FFF2-40B4-BE49-F238E27FC236}">
                <a16:creationId xmlns:a16="http://schemas.microsoft.com/office/drawing/2014/main" id="{C42E1DCF-071F-1850-7AAF-0EEAF4A5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024063"/>
            <a:ext cx="39560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pole tekstowe 11">
            <a:extLst>
              <a:ext uri="{FF2B5EF4-FFF2-40B4-BE49-F238E27FC236}">
                <a16:creationId xmlns:a16="http://schemas.microsoft.com/office/drawing/2014/main" id="{B1D87A65-4B0F-239E-CA9D-AB9DD7DCF479}"/>
              </a:ext>
            </a:extLst>
          </p:cNvPr>
          <p:cNvSpPr txBox="1">
            <a:spLocks noChangeArrowheads="1"/>
          </p:cNvSpPr>
          <p:nvPr/>
        </p:nvSpPr>
        <p:spPr bwMode="auto">
          <a:xfrm>
            <a:off x="1465263" y="1463675"/>
            <a:ext cx="2784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Węzeł zatokowo - przedsionkowy</a:t>
            </a:r>
          </a:p>
        </p:txBody>
      </p:sp>
      <p:sp>
        <p:nvSpPr>
          <p:cNvPr id="43016" name="pole tekstowe 12">
            <a:extLst>
              <a:ext uri="{FF2B5EF4-FFF2-40B4-BE49-F238E27FC236}">
                <a16:creationId xmlns:a16="http://schemas.microsoft.com/office/drawing/2014/main" id="{540524D8-5470-BA0D-61A6-792809AEDE1B}"/>
              </a:ext>
            </a:extLst>
          </p:cNvPr>
          <p:cNvSpPr txBox="1">
            <a:spLocks noChangeArrowheads="1"/>
          </p:cNvSpPr>
          <p:nvPr/>
        </p:nvSpPr>
        <p:spPr bwMode="auto">
          <a:xfrm>
            <a:off x="6237288" y="1463675"/>
            <a:ext cx="1489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Mięsień sercowy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D2BABFCD-C8AC-28AE-E44C-B418D267348A}"/>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System przewodzenia serca</a:t>
            </a:r>
            <a:endParaRPr lang="en-US" altLang="pl-PL" sz="2000">
              <a:ea typeface="ＭＳ Ｐゴシック" panose="020B0600070205080204" pitchFamily="34" charset="-128"/>
            </a:endParaRPr>
          </a:p>
        </p:txBody>
      </p:sp>
      <p:pic>
        <p:nvPicPr>
          <p:cNvPr id="44034" name="Picture 3">
            <a:extLst>
              <a:ext uri="{FF2B5EF4-FFF2-40B4-BE49-F238E27FC236}">
                <a16:creationId xmlns:a16="http://schemas.microsoft.com/office/drawing/2014/main" id="{92399262-87E5-468A-D6AB-E577D95F5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8364"/>
          <a:stretch>
            <a:fillRect/>
          </a:stretch>
        </p:blipFill>
        <p:spPr bwMode="auto">
          <a:xfrm>
            <a:off x="1979613" y="908050"/>
            <a:ext cx="5081587"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4">
            <a:extLst>
              <a:ext uri="{FF2B5EF4-FFF2-40B4-BE49-F238E27FC236}">
                <a16:creationId xmlns:a16="http://schemas.microsoft.com/office/drawing/2014/main" id="{27AB54F8-B37C-D45C-3CAD-5FBF7EDBC1B9}"/>
              </a:ext>
            </a:extLst>
          </p:cNvPr>
          <p:cNvSpPr>
            <a:spLocks noChangeArrowheads="1"/>
          </p:cNvSpPr>
          <p:nvPr/>
        </p:nvSpPr>
        <p:spPr bwMode="auto">
          <a:xfrm>
            <a:off x="539750" y="4724400"/>
            <a:ext cx="7848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Schematyczny rysunek ludzkiego serca z pokazanym typowym przebiegiem potencjału czynnościowego w różnych obszarach serca. Wypadkowa aktywność elektryczna komórek mięśniowych i komórek układu przewodzenia jest rejestrowana jako elektrokardiogram.</a:t>
            </a:r>
            <a:endParaRPr lang="en-GB" altLang="pl-PL" sz="1600"/>
          </a:p>
        </p:txBody>
      </p:sp>
      <p:sp>
        <p:nvSpPr>
          <p:cNvPr id="44036" name="pole tekstowe 1">
            <a:extLst>
              <a:ext uri="{FF2B5EF4-FFF2-40B4-BE49-F238E27FC236}">
                <a16:creationId xmlns:a16="http://schemas.microsoft.com/office/drawing/2014/main" id="{684F62E9-260F-30C7-F22E-CF5912E7E030}"/>
              </a:ext>
            </a:extLst>
          </p:cNvPr>
          <p:cNvSpPr txBox="1">
            <a:spLocks noChangeArrowheads="1"/>
          </p:cNvSpPr>
          <p:nvPr/>
        </p:nvSpPr>
        <p:spPr bwMode="auto">
          <a:xfrm>
            <a:off x="1727200" y="1484313"/>
            <a:ext cx="35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pl-PL" altLang="pl-PL" sz="2000"/>
              <a:t>R</a:t>
            </a:r>
          </a:p>
        </p:txBody>
      </p:sp>
      <p:sp>
        <p:nvSpPr>
          <p:cNvPr id="44037" name="pole tekstowe 2">
            <a:extLst>
              <a:ext uri="{FF2B5EF4-FFF2-40B4-BE49-F238E27FC236}">
                <a16:creationId xmlns:a16="http://schemas.microsoft.com/office/drawing/2014/main" id="{EEE70E0F-0314-F586-234A-FCF161242904}"/>
              </a:ext>
            </a:extLst>
          </p:cNvPr>
          <p:cNvSpPr txBox="1">
            <a:spLocks noChangeArrowheads="1"/>
          </p:cNvSpPr>
          <p:nvPr/>
        </p:nvSpPr>
        <p:spPr bwMode="auto">
          <a:xfrm>
            <a:off x="3348038" y="885825"/>
            <a:ext cx="341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pl-PL" altLang="pl-PL" sz="2000"/>
              <a:t>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BC8404A6-EC69-7582-3603-15B03C991EB4}"/>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Autonomiczna kontrola serca</a:t>
            </a:r>
            <a:endParaRPr lang="en-US" altLang="pl-PL" sz="2000">
              <a:ea typeface="ＭＳ Ｐゴシック" panose="020B0600070205080204" pitchFamily="34" charset="-128"/>
            </a:endParaRPr>
          </a:p>
        </p:txBody>
      </p:sp>
      <p:sp>
        <p:nvSpPr>
          <p:cNvPr id="45058" name="Text Box 3">
            <a:extLst>
              <a:ext uri="{FF2B5EF4-FFF2-40B4-BE49-F238E27FC236}">
                <a16:creationId xmlns:a16="http://schemas.microsoft.com/office/drawing/2014/main" id="{ECBCB2DB-EA4B-22D3-3603-FC3B43709C20}"/>
              </a:ext>
            </a:extLst>
          </p:cNvPr>
          <p:cNvSpPr txBox="1">
            <a:spLocks noChangeArrowheads="1"/>
          </p:cNvSpPr>
          <p:nvPr/>
        </p:nvSpPr>
        <p:spPr bwMode="auto">
          <a:xfrm>
            <a:off x="381000" y="5105400"/>
            <a:ext cx="83820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Antagonistyczne działanie układu autonomicznego na serce:</a:t>
            </a:r>
          </a:p>
          <a:p>
            <a:pPr eaLnBrk="1" hangingPunct="1">
              <a:spcBef>
                <a:spcPct val="50000"/>
              </a:spcBef>
              <a:buFontTx/>
              <a:buNone/>
            </a:pPr>
            <a:r>
              <a:rPr lang="pl-PL" altLang="pl-PL" sz="1600"/>
              <a:t>Układ przywspółczulny uwalnia acetylocholinę (ACh), co zmniejsza przepuszczalność dla Ca</a:t>
            </a:r>
            <a:r>
              <a:rPr lang="pl-PL" altLang="pl-PL" sz="1600" baseline="30000"/>
              <a:t>2+</a:t>
            </a:r>
            <a:r>
              <a:rPr lang="pl-PL" altLang="pl-PL" sz="1600"/>
              <a:t> i  zwalnia pracę serca.</a:t>
            </a:r>
          </a:p>
          <a:p>
            <a:pPr eaLnBrk="1" hangingPunct="1">
              <a:spcBef>
                <a:spcPct val="50000"/>
              </a:spcBef>
              <a:buFontTx/>
              <a:buNone/>
            </a:pPr>
            <a:r>
              <a:rPr lang="pl-PL" altLang="pl-PL" sz="1600"/>
              <a:t>Układ współczulny uwalnia noradrenalinę (NE), co otwiera kanały Ca</a:t>
            </a:r>
            <a:r>
              <a:rPr lang="pl-PL" altLang="pl-PL" sz="1600" baseline="30000"/>
              <a:t>2+</a:t>
            </a:r>
            <a:r>
              <a:rPr lang="pl-PL" altLang="pl-PL" sz="1600"/>
              <a:t> i zwiększa siłę skurczu oraz przyśpiesza pracę serca.</a:t>
            </a:r>
            <a:endParaRPr lang="en-US" altLang="pl-PL" sz="1600"/>
          </a:p>
        </p:txBody>
      </p:sp>
      <p:pic>
        <p:nvPicPr>
          <p:cNvPr id="45059" name="Picture 4" descr="C:\Users\Piotr\Students\Bioelektrycznosc\heart_modulation.gif">
            <a:extLst>
              <a:ext uri="{FF2B5EF4-FFF2-40B4-BE49-F238E27FC236}">
                <a16:creationId xmlns:a16="http://schemas.microsoft.com/office/drawing/2014/main" id="{980E66EF-CC59-4FE9-4E5A-5FB9C5155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463391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C:\Users\Piotr\Students\Bioelektrycznosc\2007_8\heart_control.png">
            <a:extLst>
              <a:ext uri="{FF2B5EF4-FFF2-40B4-BE49-F238E27FC236}">
                <a16:creationId xmlns:a16="http://schemas.microsoft.com/office/drawing/2014/main" id="{D4253682-6D7A-C11C-FF72-63EA8FFFC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76400"/>
            <a:ext cx="3630613"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8B739CEC-84EA-D31D-9C5E-E024BDEDB0B2}"/>
              </a:ext>
            </a:extLst>
          </p:cNvPr>
          <p:cNvSpPr>
            <a:spLocks noGrp="1" noChangeArrowheads="1"/>
          </p:cNvSpPr>
          <p:nvPr>
            <p:ph type="title"/>
          </p:nvPr>
        </p:nvSpPr>
        <p:spPr>
          <a:xfrm>
            <a:off x="1866900" y="152400"/>
            <a:ext cx="5372100" cy="685800"/>
          </a:xfrm>
        </p:spPr>
        <p:txBody>
          <a:bodyPr/>
          <a:lstStyle/>
          <a:p>
            <a:pPr eaLnBrk="1" hangingPunct="1"/>
            <a:r>
              <a:rPr lang="pl-PL" altLang="pl-PL" sz="2000">
                <a:ea typeface="ＭＳ Ｐゴシック" panose="020B0600070205080204" pitchFamily="34" charset="-128"/>
              </a:rPr>
              <a:t>Przewodzenie pobudzenia wzdłuż włókna nerwowego lub mięśniowego</a:t>
            </a:r>
            <a:endParaRPr lang="en-US" altLang="pl-PL" sz="2000">
              <a:ea typeface="ＭＳ Ｐゴシック" panose="020B0600070205080204" pitchFamily="34" charset="-128"/>
            </a:endParaRPr>
          </a:p>
        </p:txBody>
      </p:sp>
      <p:pic>
        <p:nvPicPr>
          <p:cNvPr id="46082" name="Picture 6" descr="C:\Users\Piotr\Students\Sygnaly_bioelektryczne\conduction_nerve_fiber.gif">
            <a:extLst>
              <a:ext uri="{FF2B5EF4-FFF2-40B4-BE49-F238E27FC236}">
                <a16:creationId xmlns:a16="http://schemas.microsoft.com/office/drawing/2014/main" id="{98FE84D4-6A05-3741-343A-DA9FD2377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2"/>
          <a:stretch>
            <a:fillRect/>
          </a:stretch>
        </p:blipFill>
        <p:spPr bwMode="auto">
          <a:xfrm>
            <a:off x="609600" y="1066800"/>
            <a:ext cx="4454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7">
            <a:extLst>
              <a:ext uri="{FF2B5EF4-FFF2-40B4-BE49-F238E27FC236}">
                <a16:creationId xmlns:a16="http://schemas.microsoft.com/office/drawing/2014/main" id="{0B8EB84B-0B94-3557-4573-D12B1F6B514F}"/>
              </a:ext>
            </a:extLst>
          </p:cNvPr>
          <p:cNvSpPr txBox="1">
            <a:spLocks noChangeArrowheads="1"/>
          </p:cNvSpPr>
          <p:nvPr/>
        </p:nvSpPr>
        <p:spPr bwMode="auto">
          <a:xfrm>
            <a:off x="5105400" y="1371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Faza I: pobudzenie nie doszło do elektrod</a:t>
            </a:r>
            <a:endParaRPr lang="en-GB" altLang="pl-PL" sz="1400"/>
          </a:p>
        </p:txBody>
      </p:sp>
      <p:sp>
        <p:nvSpPr>
          <p:cNvPr id="46084" name="Text Box 9">
            <a:extLst>
              <a:ext uri="{FF2B5EF4-FFF2-40B4-BE49-F238E27FC236}">
                <a16:creationId xmlns:a16="http://schemas.microsoft.com/office/drawing/2014/main" id="{24EE0030-BAA1-5121-74F7-46AD8891A4E4}"/>
              </a:ext>
            </a:extLst>
          </p:cNvPr>
          <p:cNvSpPr txBox="1">
            <a:spLocks noChangeArrowheads="1"/>
          </p:cNvSpPr>
          <p:nvPr/>
        </p:nvSpPr>
        <p:spPr bwMode="auto">
          <a:xfrm>
            <a:off x="5105400" y="2286000"/>
            <a:ext cx="3429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Faza II : pobudzenie znalazło się pod elektrodą 1. Przyjmuje ona potencjał elektroujemny w stosunku do elektrody 2.</a:t>
            </a:r>
            <a:endParaRPr lang="en-GB" altLang="pl-PL" sz="1400"/>
          </a:p>
        </p:txBody>
      </p:sp>
      <p:sp>
        <p:nvSpPr>
          <p:cNvPr id="46085" name="Text Box 10">
            <a:extLst>
              <a:ext uri="{FF2B5EF4-FFF2-40B4-BE49-F238E27FC236}">
                <a16:creationId xmlns:a16="http://schemas.microsoft.com/office/drawing/2014/main" id="{04B893CA-3A28-E5EE-06D1-F45C06A78C2A}"/>
              </a:ext>
            </a:extLst>
          </p:cNvPr>
          <p:cNvSpPr txBox="1">
            <a:spLocks noChangeArrowheads="1"/>
          </p:cNvSpPr>
          <p:nvPr/>
        </p:nvSpPr>
        <p:spPr bwMode="auto">
          <a:xfrm>
            <a:off x="5105400" y="3276600"/>
            <a:ext cx="3429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Faza III : pobudzenie znalazło się między elektrodami. Brak różnicy potencjałów. Przyrząd wraca do zera.</a:t>
            </a:r>
            <a:endParaRPr lang="en-GB" altLang="pl-PL" sz="1400"/>
          </a:p>
        </p:txBody>
      </p:sp>
      <p:sp>
        <p:nvSpPr>
          <p:cNvPr id="46086" name="Text Box 11">
            <a:extLst>
              <a:ext uri="{FF2B5EF4-FFF2-40B4-BE49-F238E27FC236}">
                <a16:creationId xmlns:a16="http://schemas.microsoft.com/office/drawing/2014/main" id="{8F755C0A-0961-8385-D3C7-9FA0B003C4BE}"/>
              </a:ext>
            </a:extLst>
          </p:cNvPr>
          <p:cNvSpPr txBox="1">
            <a:spLocks noChangeArrowheads="1"/>
          </p:cNvSpPr>
          <p:nvPr/>
        </p:nvSpPr>
        <p:spPr bwMode="auto">
          <a:xfrm>
            <a:off x="5105400" y="4419600"/>
            <a:ext cx="3429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Faza IV : pobudzenie znalazło się pod elektrodą 2. Przyjmuje ona potencjał elektroujemny w stosunku do elektrody 1.</a:t>
            </a:r>
            <a:endParaRPr lang="en-GB" altLang="pl-PL" sz="1400"/>
          </a:p>
        </p:txBody>
      </p:sp>
      <p:sp>
        <p:nvSpPr>
          <p:cNvPr id="46087" name="Text Box 12">
            <a:extLst>
              <a:ext uri="{FF2B5EF4-FFF2-40B4-BE49-F238E27FC236}">
                <a16:creationId xmlns:a16="http://schemas.microsoft.com/office/drawing/2014/main" id="{AB67F2DB-D3B3-CE16-6974-E5C8ADB65F62}"/>
              </a:ext>
            </a:extLst>
          </p:cNvPr>
          <p:cNvSpPr txBox="1">
            <a:spLocks noChangeArrowheads="1"/>
          </p:cNvSpPr>
          <p:nvPr/>
        </p:nvSpPr>
        <p:spPr bwMode="auto">
          <a:xfrm>
            <a:off x="5105400" y="5562600"/>
            <a:ext cx="3429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Faza III : pobudzenie minęło elektrody. Brak różnicy potencjałów. Przyrząd wraca do zera.</a:t>
            </a:r>
            <a:endParaRPr lang="en-GB" altLang="pl-PL" sz="1400"/>
          </a:p>
        </p:txBody>
      </p:sp>
      <p:sp>
        <p:nvSpPr>
          <p:cNvPr id="46088" name="Text Box 13">
            <a:extLst>
              <a:ext uri="{FF2B5EF4-FFF2-40B4-BE49-F238E27FC236}">
                <a16:creationId xmlns:a16="http://schemas.microsoft.com/office/drawing/2014/main" id="{C5D77834-DAC1-9A33-5AB7-7E99CC751CB5}"/>
              </a:ext>
            </a:extLst>
          </p:cNvPr>
          <p:cNvSpPr txBox="1">
            <a:spLocks noChangeArrowheads="1"/>
          </p:cNvSpPr>
          <p:nvPr/>
        </p:nvSpPr>
        <p:spPr bwMode="auto">
          <a:xfrm>
            <a:off x="1676400" y="7620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V</a:t>
            </a:r>
            <a:r>
              <a:rPr lang="pl-PL" altLang="pl-PL" sz="1600" baseline="-25000"/>
              <a:t>2</a:t>
            </a:r>
            <a:r>
              <a:rPr lang="pl-PL" altLang="pl-PL" sz="1600"/>
              <a:t> – V</a:t>
            </a:r>
            <a:r>
              <a:rPr lang="pl-PL" altLang="pl-PL" sz="1600" baseline="-25000"/>
              <a:t>1</a:t>
            </a:r>
            <a:endParaRPr lang="en-GB" altLang="pl-PL" sz="1600" baseline="-25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430A56D5-65D7-C8F1-131D-076BEF473BF9}"/>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Elektrokardiogram serca</a:t>
            </a:r>
            <a:endParaRPr lang="en-US" altLang="pl-PL" sz="2000">
              <a:ea typeface="ＭＳ Ｐゴシック" panose="020B0600070205080204" pitchFamily="34" charset="-128"/>
            </a:endParaRPr>
          </a:p>
        </p:txBody>
      </p:sp>
      <p:sp>
        <p:nvSpPr>
          <p:cNvPr id="47106" name="Text Box 3">
            <a:extLst>
              <a:ext uri="{FF2B5EF4-FFF2-40B4-BE49-F238E27FC236}">
                <a16:creationId xmlns:a16="http://schemas.microsoft.com/office/drawing/2014/main" id="{37D002CD-0BFB-84D7-9394-A33F8CCF7345}"/>
              </a:ext>
            </a:extLst>
          </p:cNvPr>
          <p:cNvSpPr txBox="1">
            <a:spLocks noChangeArrowheads="1"/>
          </p:cNvSpPr>
          <p:nvPr/>
        </p:nvSpPr>
        <p:spPr bwMode="auto">
          <a:xfrm>
            <a:off x="838200" y="1066800"/>
            <a:ext cx="7239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Elektrokardiogram jest wynikiem przemieszczania się stanu pobudzenia w mięśniu sercowym i tkankach w ciele. </a:t>
            </a:r>
            <a:endParaRPr lang="en-GB" altLang="pl-PL" sz="1400"/>
          </a:p>
        </p:txBody>
      </p:sp>
      <p:sp>
        <p:nvSpPr>
          <p:cNvPr id="47107" name="Text Box 4">
            <a:extLst>
              <a:ext uri="{FF2B5EF4-FFF2-40B4-BE49-F238E27FC236}">
                <a16:creationId xmlns:a16="http://schemas.microsoft.com/office/drawing/2014/main" id="{DD7EC852-616A-B0B4-2803-A8CFA2661816}"/>
              </a:ext>
            </a:extLst>
          </p:cNvPr>
          <p:cNvSpPr txBox="1">
            <a:spLocks noChangeArrowheads="1"/>
          </p:cNvSpPr>
          <p:nvPr/>
        </p:nvSpPr>
        <p:spPr bwMode="auto">
          <a:xfrm>
            <a:off x="971550" y="5029200"/>
            <a:ext cx="75612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Elektrokardiogram serca jest wynikiem nakładania się przesuniętych nieznacznie w czasie zewnątrzkomórkowych potencjałów czynnościowych. Na rysunku, w doświadczeniu na sercu zwierząt, rejestrowana jest różnica potencjałów (V1-V2) między podstawą serca (1), a koniuszkiem (2) Powstawanie załamka T jest spowodowane krótszą repolaryzacją koniuszka sercowego (krzywa 2) niż czas repolaryzacji podstawy (krzywa 1). A. Pilawski, Podstawy Biofizyki.</a:t>
            </a:r>
            <a:endParaRPr lang="en-GB" altLang="pl-PL" sz="1400"/>
          </a:p>
        </p:txBody>
      </p:sp>
      <p:pic>
        <p:nvPicPr>
          <p:cNvPr id="47108" name="Picture 6" descr="C:\Users\Piotr\Students\Sygnaly_bioelektryczne\potential_difference heart.gif">
            <a:extLst>
              <a:ext uri="{FF2B5EF4-FFF2-40B4-BE49-F238E27FC236}">
                <a16:creationId xmlns:a16="http://schemas.microsoft.com/office/drawing/2014/main" id="{E7850702-AE68-515A-D929-DAB8DB635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684"/>
          <a:stretch>
            <a:fillRect/>
          </a:stretch>
        </p:blipFill>
        <p:spPr bwMode="auto">
          <a:xfrm>
            <a:off x="2209800" y="1752600"/>
            <a:ext cx="48006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1B0F53D9-282D-68C7-44C7-DB338FAC837E}"/>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Krzywa elektrokardiograficzna</a:t>
            </a:r>
            <a:endParaRPr lang="en-US" altLang="pl-PL" sz="2000">
              <a:ea typeface="ＭＳ Ｐゴシック" panose="020B0600070205080204" pitchFamily="34" charset="-128"/>
            </a:endParaRPr>
          </a:p>
        </p:txBody>
      </p:sp>
      <p:sp>
        <p:nvSpPr>
          <p:cNvPr id="48130" name="Text Box 3">
            <a:extLst>
              <a:ext uri="{FF2B5EF4-FFF2-40B4-BE49-F238E27FC236}">
                <a16:creationId xmlns:a16="http://schemas.microsoft.com/office/drawing/2014/main" id="{7E655946-59CD-B76E-F083-A4CD48F7D7ED}"/>
              </a:ext>
            </a:extLst>
          </p:cNvPr>
          <p:cNvSpPr txBox="1">
            <a:spLocks noChangeArrowheads="1"/>
          </p:cNvSpPr>
          <p:nvPr/>
        </p:nvSpPr>
        <p:spPr bwMode="auto">
          <a:xfrm>
            <a:off x="685800" y="5486400"/>
            <a:ext cx="807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Elektrokardiogram składa się z </a:t>
            </a:r>
            <a:r>
              <a:rPr lang="en-GB" altLang="pl-PL" sz="1400"/>
              <a:t>szeregu wychyleń powyżej lub poniżej linii izoelektrycznej</a:t>
            </a:r>
            <a:r>
              <a:rPr lang="pl-PL" altLang="pl-PL" sz="1400"/>
              <a:t>. </a:t>
            </a:r>
            <a:r>
              <a:rPr lang="en-GB" altLang="pl-PL" sz="1400"/>
              <a:t>Wychylenia elektrokardiogramu od linii izoelektrycznej stanowią załamki</a:t>
            </a:r>
            <a:r>
              <a:rPr lang="pl-PL" altLang="pl-PL" sz="1400"/>
              <a:t>.</a:t>
            </a:r>
            <a:r>
              <a:rPr lang="en-GB" altLang="pl-PL" sz="1400"/>
              <a:t> Fragmenty linii izoelektrycznej pomiędzy załamkami nazywane są odcinkami. Część krzywej obejmującą załamek i sąsiadujący z nim odcinek nazywa się odstępem</a:t>
            </a:r>
            <a:r>
              <a:rPr lang="pl-PL" altLang="pl-PL" sz="1400"/>
              <a:t>. Zespół QRS to trzy kolejne wychylenia – załamek Q, R i S.</a:t>
            </a:r>
            <a:r>
              <a:rPr lang="en-GB" altLang="pl-PL" sz="1400"/>
              <a:t> </a:t>
            </a:r>
          </a:p>
        </p:txBody>
      </p:sp>
      <p:pic>
        <p:nvPicPr>
          <p:cNvPr id="48131" name="Picture 4">
            <a:extLst>
              <a:ext uri="{FF2B5EF4-FFF2-40B4-BE49-F238E27FC236}">
                <a16:creationId xmlns:a16="http://schemas.microsoft.com/office/drawing/2014/main" id="{FF6FD775-F17A-981F-2E42-D7F7293AA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4953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4">
            <a:extLst>
              <a:ext uri="{FF2B5EF4-FFF2-40B4-BE49-F238E27FC236}">
                <a16:creationId xmlns:a16="http://schemas.microsoft.com/office/drawing/2014/main" id="{2B96AE30-90EA-2BC9-3CC7-0C9F383C6DF2}"/>
              </a:ext>
            </a:extLst>
          </p:cNvPr>
          <p:cNvSpPr txBox="1">
            <a:spLocks noChangeArrowheads="1"/>
          </p:cNvSpPr>
          <p:nvPr/>
        </p:nvSpPr>
        <p:spPr bwMode="auto">
          <a:xfrm>
            <a:off x="5867400" y="2667000"/>
            <a:ext cx="2743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pl-PL" sz="1600"/>
              <a:t>Załamek P odpowiada depolaryzacji przedsionkow</a:t>
            </a:r>
          </a:p>
          <a:p>
            <a:pPr eaLnBrk="1" hangingPunct="1">
              <a:spcBef>
                <a:spcPct val="50000"/>
              </a:spcBef>
              <a:buFontTx/>
              <a:buNone/>
            </a:pPr>
            <a:r>
              <a:rPr lang="en-GB" altLang="pl-PL" sz="1600"/>
              <a:t>Zespol QRS odpowiada depolaryzacji komor i repolaryzacji przedsionkow</a:t>
            </a:r>
          </a:p>
          <a:p>
            <a:pPr eaLnBrk="1" hangingPunct="1">
              <a:spcBef>
                <a:spcPct val="50000"/>
              </a:spcBef>
              <a:buFontTx/>
              <a:buNone/>
            </a:pPr>
            <a:r>
              <a:rPr lang="en-GB" altLang="pl-PL" sz="1600"/>
              <a:t>Zalamek T odpowiada końcowej fazie repolaryzacji komór. </a:t>
            </a:r>
          </a:p>
          <a:p>
            <a:pPr eaLnBrk="1" hangingPunct="1">
              <a:spcBef>
                <a:spcPct val="0"/>
              </a:spcBef>
              <a:buFontTx/>
              <a:buNone/>
            </a:pPr>
            <a:endParaRPr lang="pl-PL" altLang="pl-PL" sz="1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423F7CB7-1A03-12F7-7605-078FA3C71C32}"/>
              </a:ext>
            </a:extLst>
          </p:cNvPr>
          <p:cNvSpPr>
            <a:spLocks noGrp="1" noChangeArrowheads="1"/>
          </p:cNvSpPr>
          <p:nvPr>
            <p:ph type="title"/>
          </p:nvPr>
        </p:nvSpPr>
        <p:spPr>
          <a:xfrm>
            <a:off x="1866900" y="152400"/>
            <a:ext cx="5410200" cy="533400"/>
          </a:xfrm>
        </p:spPr>
        <p:txBody>
          <a:bodyPr/>
          <a:lstStyle/>
          <a:p>
            <a:pPr eaLnBrk="1" hangingPunct="1"/>
            <a:r>
              <a:rPr lang="pl-PL" altLang="pl-PL" sz="1600">
                <a:ea typeface="ＭＳ Ｐゴシック" panose="020B0600070205080204" pitchFamily="34" charset="-128"/>
              </a:rPr>
              <a:t>Serce jako dipol </a:t>
            </a:r>
            <a:endParaRPr lang="en-US" altLang="pl-PL" sz="1600">
              <a:ea typeface="ＭＳ Ｐゴシック" panose="020B0600070205080204" pitchFamily="34" charset="-128"/>
            </a:endParaRPr>
          </a:p>
        </p:txBody>
      </p:sp>
      <p:sp>
        <p:nvSpPr>
          <p:cNvPr id="49154" name="Rectangle 3">
            <a:extLst>
              <a:ext uri="{FF2B5EF4-FFF2-40B4-BE49-F238E27FC236}">
                <a16:creationId xmlns:a16="http://schemas.microsoft.com/office/drawing/2014/main" id="{2C763F74-A11F-0CDF-B0A5-58CE982AA958}"/>
              </a:ext>
            </a:extLst>
          </p:cNvPr>
          <p:cNvSpPr>
            <a:spLocks noChangeArrowheads="1"/>
          </p:cNvSpPr>
          <p:nvPr/>
        </p:nvSpPr>
        <p:spPr bwMode="auto">
          <a:xfrm>
            <a:off x="228600" y="6034088"/>
            <a:ext cx="792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200"/>
              <a:t>Powstawanie elektrokardiogramu próbuje się wyjaśnić przez przyjęcie, że serce stanowi zmienny dipol elektryczny. Linie (a) i (b) reprezentują linie izopotencjalne, pokazujące pole dipola o biegunach w punktach A i B. Linie c reprezentują teoretyczne linie prądu. Makroskopowy dipol serca jest wynikiem nakładania się wielu dipoli mikroskopowych, które tworzą włókna mięśniowe serca podczas pobudzenia.</a:t>
            </a:r>
            <a:endParaRPr lang="en-GB" altLang="pl-PL" sz="1200"/>
          </a:p>
        </p:txBody>
      </p:sp>
      <p:pic>
        <p:nvPicPr>
          <p:cNvPr id="49155" name="Picture 43">
            <a:extLst>
              <a:ext uri="{FF2B5EF4-FFF2-40B4-BE49-F238E27FC236}">
                <a16:creationId xmlns:a16="http://schemas.microsoft.com/office/drawing/2014/main" id="{1F0628CD-7798-28B0-1D9F-18DFFD140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0"/>
            <a:ext cx="511492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3D79ABC4-417A-A825-1F4D-0DB5522796CF}"/>
              </a:ext>
            </a:extLst>
          </p:cNvPr>
          <p:cNvSpPr>
            <a:spLocks noGrp="1" noChangeArrowheads="1"/>
          </p:cNvSpPr>
          <p:nvPr>
            <p:ph type="title"/>
          </p:nvPr>
        </p:nvSpPr>
        <p:spPr>
          <a:xfrm>
            <a:off x="1866900" y="152400"/>
            <a:ext cx="5410200" cy="533400"/>
          </a:xfrm>
        </p:spPr>
        <p:txBody>
          <a:bodyPr/>
          <a:lstStyle/>
          <a:p>
            <a:pPr eaLnBrk="1" hangingPunct="1"/>
            <a:r>
              <a:rPr lang="pl-PL" altLang="pl-PL" sz="1600">
                <a:ea typeface="ＭＳ Ｐゴシック" panose="020B0600070205080204" pitchFamily="34" charset="-128"/>
              </a:rPr>
              <a:t>Odprowadzenia w elektrokardiografii</a:t>
            </a:r>
            <a:endParaRPr lang="en-US" altLang="pl-PL" sz="1600">
              <a:ea typeface="ＭＳ Ｐゴシック" panose="020B0600070205080204" pitchFamily="34" charset="-128"/>
            </a:endParaRPr>
          </a:p>
        </p:txBody>
      </p:sp>
      <p:sp>
        <p:nvSpPr>
          <p:cNvPr id="50178" name="Rectangle 3">
            <a:extLst>
              <a:ext uri="{FF2B5EF4-FFF2-40B4-BE49-F238E27FC236}">
                <a16:creationId xmlns:a16="http://schemas.microsoft.com/office/drawing/2014/main" id="{73EDAC94-0CCC-DE53-A41A-D4F9B8B41F93}"/>
              </a:ext>
            </a:extLst>
          </p:cNvPr>
          <p:cNvSpPr>
            <a:spLocks noChangeArrowheads="1"/>
          </p:cNvSpPr>
          <p:nvPr/>
        </p:nvSpPr>
        <p:spPr bwMode="auto">
          <a:xfrm>
            <a:off x="228600" y="6034088"/>
            <a:ext cx="792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200"/>
              <a:t>Aparat EKG skonstruowany przez Einthovena. Ręce i noga pacjenta znajdują się w pojemnikach z roztworem soli.</a:t>
            </a:r>
            <a:endParaRPr lang="en-GB" altLang="pl-PL" sz="1200"/>
          </a:p>
        </p:txBody>
      </p:sp>
      <p:pic>
        <p:nvPicPr>
          <p:cNvPr id="50179" name="Picture 4">
            <a:extLst>
              <a:ext uri="{FF2B5EF4-FFF2-40B4-BE49-F238E27FC236}">
                <a16:creationId xmlns:a16="http://schemas.microsoft.com/office/drawing/2014/main" id="{9C7740D3-9EF5-A89B-359D-70A39843EE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60198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12B15826-EF5B-99B7-599A-901D911F292B}"/>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Wektokardiografia </a:t>
            </a:r>
            <a:endParaRPr lang="en-US" altLang="pl-PL" sz="2000">
              <a:ea typeface="ＭＳ Ｐゴシック" panose="020B0600070205080204" pitchFamily="34" charset="-128"/>
            </a:endParaRPr>
          </a:p>
        </p:txBody>
      </p:sp>
      <p:sp>
        <p:nvSpPr>
          <p:cNvPr id="51202" name="Rectangle 3">
            <a:extLst>
              <a:ext uri="{FF2B5EF4-FFF2-40B4-BE49-F238E27FC236}">
                <a16:creationId xmlns:a16="http://schemas.microsoft.com/office/drawing/2014/main" id="{AB1E0859-3B7D-52C4-3D85-059616CCC459}"/>
              </a:ext>
            </a:extLst>
          </p:cNvPr>
          <p:cNvSpPr>
            <a:spLocks noChangeArrowheads="1"/>
          </p:cNvSpPr>
          <p:nvPr/>
        </p:nvSpPr>
        <p:spPr bwMode="auto">
          <a:xfrm>
            <a:off x="685800" y="4953000"/>
            <a:ext cx="7924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200"/>
              <a:t>Interpretacja kardiogramu dla klasycznych odprowadzeń kończynowych w podejściu Einthovena. Elektrody odprowadzeń znajdują się w wierzchołkach trójkąta, w przybliżeniu równobocznego. </a:t>
            </a:r>
            <a:r>
              <a:rPr lang="en-GB" altLang="pl-PL" sz="1200"/>
              <a:t>Odprowadzenia kończynowe Einthovena mierzą różnicę napięć pomiędzy miejscami przyłożenia elektrod w następujący sposób:</a:t>
            </a:r>
            <a:endParaRPr lang="pl-PL" altLang="pl-PL" sz="1200"/>
          </a:p>
          <a:p>
            <a:pPr algn="ctr" eaLnBrk="1" hangingPunct="1">
              <a:spcBef>
                <a:spcPct val="0"/>
              </a:spcBef>
              <a:buFontTx/>
              <a:buNone/>
            </a:pPr>
            <a:r>
              <a:rPr lang="pl-PL" altLang="pl-PL" sz="1200"/>
              <a:t>I = VL – VR</a:t>
            </a:r>
          </a:p>
          <a:p>
            <a:pPr algn="ctr" eaLnBrk="1" hangingPunct="1">
              <a:spcBef>
                <a:spcPct val="0"/>
              </a:spcBef>
              <a:buFontTx/>
              <a:buNone/>
            </a:pPr>
            <a:r>
              <a:rPr lang="pl-PL" altLang="pl-PL" sz="1200"/>
              <a:t>II = VF – VR</a:t>
            </a:r>
          </a:p>
          <a:p>
            <a:pPr algn="ctr" eaLnBrk="1" hangingPunct="1">
              <a:spcBef>
                <a:spcPct val="0"/>
              </a:spcBef>
              <a:buFontTx/>
              <a:buNone/>
            </a:pPr>
            <a:r>
              <a:rPr lang="pl-PL" altLang="pl-PL" sz="1200"/>
              <a:t>III = VF – VL</a:t>
            </a:r>
          </a:p>
          <a:p>
            <a:pPr eaLnBrk="1" hangingPunct="1">
              <a:spcBef>
                <a:spcPct val="0"/>
              </a:spcBef>
              <a:buFontTx/>
              <a:buNone/>
            </a:pPr>
            <a:r>
              <a:rPr lang="pl-PL" altLang="pl-PL" sz="1200"/>
              <a:t>Napięcia  w odprowadzeniach I, II, III można traktować jako składowe wektora </a:t>
            </a:r>
            <a:r>
              <a:rPr lang="pl-PL" altLang="pl-PL" sz="1200" b="1"/>
              <a:t>W</a:t>
            </a:r>
            <a:r>
              <a:rPr lang="pl-PL" altLang="pl-PL" sz="1200"/>
              <a:t>, którego rzuty na ramiona trójkąta Einthovena odpowiadają pomiarom I, II, III. Wektor </a:t>
            </a:r>
            <a:r>
              <a:rPr lang="pl-PL" altLang="pl-PL" sz="1200" b="1"/>
              <a:t>W</a:t>
            </a:r>
            <a:r>
              <a:rPr lang="pl-PL" altLang="pl-PL" sz="1200"/>
              <a:t> nazywa się wektorem elektrycznym serca.</a:t>
            </a:r>
            <a:endParaRPr lang="en-GB" altLang="pl-PL" sz="1200"/>
          </a:p>
        </p:txBody>
      </p:sp>
      <p:pic>
        <p:nvPicPr>
          <p:cNvPr id="51203" name="Picture 5">
            <a:extLst>
              <a:ext uri="{FF2B5EF4-FFF2-40B4-BE49-F238E27FC236}">
                <a16:creationId xmlns:a16="http://schemas.microsoft.com/office/drawing/2014/main" id="{7E760F8F-175F-5AC4-7E00-9A714010B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38200"/>
            <a:ext cx="52578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F303B217-FC55-494D-7F28-F5C4530129DE}"/>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Wektokardiografia</a:t>
            </a:r>
            <a:endParaRPr lang="en-US" altLang="pl-PL" sz="2000">
              <a:ea typeface="ＭＳ Ｐゴシック" panose="020B0600070205080204" pitchFamily="34" charset="-128"/>
            </a:endParaRPr>
          </a:p>
        </p:txBody>
      </p:sp>
      <p:sp>
        <p:nvSpPr>
          <p:cNvPr id="52226" name="Rectangle 3">
            <a:extLst>
              <a:ext uri="{FF2B5EF4-FFF2-40B4-BE49-F238E27FC236}">
                <a16:creationId xmlns:a16="http://schemas.microsoft.com/office/drawing/2014/main" id="{7561E064-23B9-813B-683E-E9E8BCF5E5BC}"/>
              </a:ext>
            </a:extLst>
          </p:cNvPr>
          <p:cNvSpPr>
            <a:spLocks noChangeArrowheads="1"/>
          </p:cNvSpPr>
          <p:nvPr/>
        </p:nvSpPr>
        <p:spPr bwMode="auto">
          <a:xfrm>
            <a:off x="685800" y="55626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200"/>
              <a:t>Wektor elektryczny serca zmienia swoją wartość i kierunek w zależności od tego, które z załamków EKG w danej chwili tworzą ten wektor. Wektor zatacza trzy pętle odpowiadające załamkom P, R, T.  Kierunek wektora wyznaczony przez wektory RI, RII, RIII odpowiadające załamkom R (rysunek środkowy) jest w przybliżeniu zgodny z anatomiczną osią serca.</a:t>
            </a:r>
            <a:endParaRPr lang="en-GB" altLang="pl-PL" sz="1200"/>
          </a:p>
        </p:txBody>
      </p:sp>
      <p:pic>
        <p:nvPicPr>
          <p:cNvPr id="52227" name="Picture 1" descr="page359image64974416">
            <a:extLst>
              <a:ext uri="{FF2B5EF4-FFF2-40B4-BE49-F238E27FC236}">
                <a16:creationId xmlns:a16="http://schemas.microsoft.com/office/drawing/2014/main" id="{8F9CEA05-F603-417D-8BC2-0FCBCD2FA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20800"/>
            <a:ext cx="2301875"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descr="page360image64986016">
            <a:extLst>
              <a:ext uri="{FF2B5EF4-FFF2-40B4-BE49-F238E27FC236}">
                <a16:creationId xmlns:a16="http://schemas.microsoft.com/office/drawing/2014/main" id="{6F578C26-29F5-D61C-4D6C-61A328359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189038"/>
            <a:ext cx="241141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page362image64971712">
            <a:extLst>
              <a:ext uri="{FF2B5EF4-FFF2-40B4-BE49-F238E27FC236}">
                <a16:creationId xmlns:a16="http://schemas.microsoft.com/office/drawing/2014/main" id="{9B571E22-35C4-340C-7AD4-81375BD26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179513"/>
            <a:ext cx="2447925"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26">
            <a:extLst>
              <a:ext uri="{FF2B5EF4-FFF2-40B4-BE49-F238E27FC236}">
                <a16:creationId xmlns:a16="http://schemas.microsoft.com/office/drawing/2014/main" id="{D8741DCB-0B27-8B65-3D60-08B213A630AB}"/>
              </a:ext>
            </a:extLst>
          </p:cNvPr>
          <p:cNvSpPr>
            <a:spLocks noChangeArrowheads="1"/>
          </p:cNvSpPr>
          <p:nvPr/>
        </p:nvSpPr>
        <p:spPr bwMode="auto">
          <a:xfrm>
            <a:off x="3429000" y="381000"/>
            <a:ext cx="2178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2000"/>
              <a:t>Synapsa chemiczna</a:t>
            </a:r>
            <a:endParaRPr lang="en-US" altLang="pl-PL" sz="2000"/>
          </a:p>
        </p:txBody>
      </p:sp>
      <p:sp>
        <p:nvSpPr>
          <p:cNvPr id="16386" name="Text Box 1027">
            <a:extLst>
              <a:ext uri="{FF2B5EF4-FFF2-40B4-BE49-F238E27FC236}">
                <a16:creationId xmlns:a16="http://schemas.microsoft.com/office/drawing/2014/main" id="{BA813363-5776-BC8D-D7DC-9119376E67E4}"/>
              </a:ext>
            </a:extLst>
          </p:cNvPr>
          <p:cNvSpPr txBox="1">
            <a:spLocks noChangeArrowheads="1"/>
          </p:cNvSpPr>
          <p:nvPr/>
        </p:nvSpPr>
        <p:spPr bwMode="auto">
          <a:xfrm>
            <a:off x="5562600" y="1447800"/>
            <a:ext cx="32004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2000"/>
              <a:t>W skrócie:</a:t>
            </a:r>
          </a:p>
          <a:p>
            <a:pPr eaLnBrk="1" hangingPunct="1">
              <a:spcBef>
                <a:spcPct val="50000"/>
              </a:spcBef>
            </a:pPr>
            <a:r>
              <a:rPr lang="pl-PL" altLang="pl-PL" sz="2000"/>
              <a:t>Potencjał czynnościowy dochodzi do zakończenia aksonu.</a:t>
            </a:r>
          </a:p>
          <a:p>
            <a:pPr eaLnBrk="1" hangingPunct="1">
              <a:spcBef>
                <a:spcPct val="50000"/>
              </a:spcBef>
            </a:pPr>
            <a:r>
              <a:rPr lang="pl-PL" altLang="pl-PL" sz="2000"/>
              <a:t>Uwolnienie neuroprzekaźnika do szczeliny synaptycznej.</a:t>
            </a:r>
          </a:p>
          <a:p>
            <a:pPr eaLnBrk="1" hangingPunct="1">
              <a:spcBef>
                <a:spcPct val="50000"/>
              </a:spcBef>
            </a:pPr>
            <a:r>
              <a:rPr lang="pl-PL" altLang="pl-PL" sz="2000"/>
              <a:t>Powstanie potencjału postsynaptycznego w neuronie postsynaptycznym.</a:t>
            </a:r>
            <a:endParaRPr lang="en-GB" altLang="pl-PL" sz="2000"/>
          </a:p>
        </p:txBody>
      </p:sp>
      <p:pic>
        <p:nvPicPr>
          <p:cNvPr id="16387" name="Picture 1028">
            <a:extLst>
              <a:ext uri="{FF2B5EF4-FFF2-40B4-BE49-F238E27FC236}">
                <a16:creationId xmlns:a16="http://schemas.microsoft.com/office/drawing/2014/main" id="{E5235AF1-3EFA-4D15-7B89-B03E4D0D5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4298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615E1DA9-7F4B-EAFC-E729-7842DBB23A1D}"/>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System klasyczny</a:t>
            </a:r>
            <a:endParaRPr lang="en-US" altLang="pl-PL" sz="2000">
              <a:ea typeface="ＭＳ Ｐゴシック" panose="020B0600070205080204" pitchFamily="34" charset="-128"/>
            </a:endParaRPr>
          </a:p>
        </p:txBody>
      </p:sp>
      <p:sp>
        <p:nvSpPr>
          <p:cNvPr id="53250" name="Rectangle 4">
            <a:extLst>
              <a:ext uri="{FF2B5EF4-FFF2-40B4-BE49-F238E27FC236}">
                <a16:creationId xmlns:a16="http://schemas.microsoft.com/office/drawing/2014/main" id="{3D679F7E-C869-1C91-C17F-D7CF621ADFFB}"/>
              </a:ext>
            </a:extLst>
          </p:cNvPr>
          <p:cNvSpPr>
            <a:spLocks noChangeArrowheads="1"/>
          </p:cNvSpPr>
          <p:nvPr/>
        </p:nvSpPr>
        <p:spPr bwMode="auto">
          <a:xfrm>
            <a:off x="533400" y="8382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W konwencjonalnej elektroencefalografii stosuje się 12 tzw. odprowadzeń klasycznych:</a:t>
            </a:r>
          </a:p>
          <a:p>
            <a:pPr eaLnBrk="1" hangingPunct="1">
              <a:spcBef>
                <a:spcPct val="0"/>
              </a:spcBef>
              <a:buFontTx/>
              <a:buNone/>
            </a:pPr>
            <a:endParaRPr lang="en-US" altLang="pl-PL" sz="2400"/>
          </a:p>
        </p:txBody>
      </p:sp>
      <p:sp>
        <p:nvSpPr>
          <p:cNvPr id="53251" name="Rectangle 5">
            <a:extLst>
              <a:ext uri="{FF2B5EF4-FFF2-40B4-BE49-F238E27FC236}">
                <a16:creationId xmlns:a16="http://schemas.microsoft.com/office/drawing/2014/main" id="{375186E8-EDDE-7D98-BECA-0F2B5A9E7038}"/>
              </a:ext>
            </a:extLst>
          </p:cNvPr>
          <p:cNvSpPr>
            <a:spLocks noChangeArrowheads="1"/>
          </p:cNvSpPr>
          <p:nvPr/>
        </p:nvSpPr>
        <p:spPr bwMode="auto">
          <a:xfrm>
            <a:off x="2133600" y="1371600"/>
            <a:ext cx="22098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I = VL – VR</a:t>
            </a:r>
          </a:p>
          <a:p>
            <a:pPr eaLnBrk="1" hangingPunct="1">
              <a:spcBef>
                <a:spcPct val="0"/>
              </a:spcBef>
              <a:buFontTx/>
              <a:buNone/>
            </a:pPr>
            <a:r>
              <a:rPr lang="pl-PL" altLang="pl-PL" sz="1600"/>
              <a:t>II = VF – VR</a:t>
            </a:r>
          </a:p>
          <a:p>
            <a:pPr eaLnBrk="1" hangingPunct="1">
              <a:spcBef>
                <a:spcPct val="0"/>
              </a:spcBef>
              <a:buFontTx/>
              <a:buNone/>
            </a:pPr>
            <a:r>
              <a:rPr lang="pl-PL" altLang="pl-PL" sz="1600"/>
              <a:t>III = VF – VL</a:t>
            </a:r>
          </a:p>
          <a:p>
            <a:pPr algn="ctr" eaLnBrk="1" hangingPunct="1">
              <a:spcBef>
                <a:spcPct val="0"/>
              </a:spcBef>
              <a:buFontTx/>
              <a:buNone/>
            </a:pPr>
            <a:r>
              <a:rPr lang="en-US" altLang="pl-PL" sz="1600"/>
              <a:t> </a:t>
            </a:r>
          </a:p>
          <a:p>
            <a:pPr eaLnBrk="1" hangingPunct="1">
              <a:spcBef>
                <a:spcPct val="0"/>
              </a:spcBef>
              <a:buFontTx/>
              <a:buNone/>
            </a:pPr>
            <a:r>
              <a:rPr lang="en-US" altLang="pl-PL" sz="1600"/>
              <a:t>aVR</a:t>
            </a:r>
            <a:r>
              <a:rPr lang="pl-PL" altLang="pl-PL" sz="1600"/>
              <a:t> = VR – (VL+VF)/2</a:t>
            </a:r>
          </a:p>
          <a:p>
            <a:pPr eaLnBrk="1" hangingPunct="1">
              <a:spcBef>
                <a:spcPct val="0"/>
              </a:spcBef>
              <a:buFontTx/>
              <a:buNone/>
            </a:pPr>
            <a:r>
              <a:rPr lang="en-US" altLang="pl-PL" sz="1600"/>
              <a:t>aVL</a:t>
            </a:r>
            <a:r>
              <a:rPr lang="pl-PL" altLang="pl-PL" sz="1600"/>
              <a:t> = VL – (VR+VF)/2</a:t>
            </a:r>
          </a:p>
          <a:p>
            <a:pPr eaLnBrk="1" hangingPunct="1">
              <a:spcBef>
                <a:spcPct val="0"/>
              </a:spcBef>
              <a:buFontTx/>
              <a:buNone/>
            </a:pPr>
            <a:r>
              <a:rPr lang="en-US" altLang="pl-PL" sz="1600"/>
              <a:t>aVF</a:t>
            </a:r>
            <a:r>
              <a:rPr lang="pl-PL" altLang="pl-PL" sz="1600"/>
              <a:t> = VF – (VL+VR)/2</a:t>
            </a:r>
            <a:r>
              <a:rPr lang="en-US" altLang="pl-PL" sz="1600"/>
              <a:t>	 </a:t>
            </a:r>
          </a:p>
          <a:p>
            <a:pPr eaLnBrk="1" hangingPunct="1">
              <a:spcBef>
                <a:spcPct val="0"/>
              </a:spcBef>
              <a:buFontTx/>
              <a:buNone/>
            </a:pPr>
            <a:endParaRPr lang="pl-PL" altLang="pl-PL" sz="1600"/>
          </a:p>
          <a:p>
            <a:pPr eaLnBrk="1" hangingPunct="1">
              <a:spcBef>
                <a:spcPct val="0"/>
              </a:spcBef>
              <a:buFontTx/>
              <a:buNone/>
            </a:pPr>
            <a:r>
              <a:rPr lang="en-US" altLang="pl-PL" sz="1600"/>
              <a:t>V1, V2, V3, V4, V5, V6	 </a:t>
            </a:r>
          </a:p>
        </p:txBody>
      </p:sp>
      <p:sp>
        <p:nvSpPr>
          <p:cNvPr id="53252" name="Rectangle 6">
            <a:extLst>
              <a:ext uri="{FF2B5EF4-FFF2-40B4-BE49-F238E27FC236}">
                <a16:creationId xmlns:a16="http://schemas.microsoft.com/office/drawing/2014/main" id="{EF090356-B285-9772-C92C-877FAE6A4BA5}"/>
              </a:ext>
            </a:extLst>
          </p:cNvPr>
          <p:cNvSpPr>
            <a:spLocks noChangeArrowheads="1"/>
          </p:cNvSpPr>
          <p:nvPr/>
        </p:nvSpPr>
        <p:spPr bwMode="auto">
          <a:xfrm>
            <a:off x="304800" y="4086225"/>
            <a:ext cx="4267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Pierwsze sześć uzyskuje się z odprowadzeń kończynowych. Służą one do wyznaczania elektrycznej osi serca w płaszczyźnie pionowej. Pozostałe sześć umieszcza się na lewej klatce piersiowej w ustalonych miejscach (czwarta i piąta przestrzeń międzyżebrowa). Służą one do wyznaczania aktywności serca w płaszczyźnie poziomej. Kombinacja odprowadzeń umożliwia lekarzowi porównanie rzutów wektora serca na dwie prostopadłe płaszczyzny i pod różnymi kątami.</a:t>
            </a:r>
            <a:endParaRPr lang="en-US" altLang="pl-PL" sz="2400"/>
          </a:p>
        </p:txBody>
      </p:sp>
      <p:sp>
        <p:nvSpPr>
          <p:cNvPr id="53253" name="AutoShape 8">
            <a:extLst>
              <a:ext uri="{FF2B5EF4-FFF2-40B4-BE49-F238E27FC236}">
                <a16:creationId xmlns:a16="http://schemas.microsoft.com/office/drawing/2014/main" id="{03410EC3-9365-928C-2157-293AF68D4804}"/>
              </a:ext>
            </a:extLst>
          </p:cNvPr>
          <p:cNvSpPr>
            <a:spLocks/>
          </p:cNvSpPr>
          <p:nvPr/>
        </p:nvSpPr>
        <p:spPr bwMode="auto">
          <a:xfrm>
            <a:off x="4419600" y="1371600"/>
            <a:ext cx="152400" cy="762000"/>
          </a:xfrm>
          <a:prstGeom prst="rightBrace">
            <a:avLst>
              <a:gd name="adj1" fmla="val 4166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pl-PL" sz="2400"/>
          </a:p>
        </p:txBody>
      </p:sp>
      <p:sp>
        <p:nvSpPr>
          <p:cNvPr id="53254" name="AutoShape 9">
            <a:extLst>
              <a:ext uri="{FF2B5EF4-FFF2-40B4-BE49-F238E27FC236}">
                <a16:creationId xmlns:a16="http://schemas.microsoft.com/office/drawing/2014/main" id="{268F5A71-F854-57F1-FD50-6DAF7BC6669A}"/>
              </a:ext>
            </a:extLst>
          </p:cNvPr>
          <p:cNvSpPr>
            <a:spLocks/>
          </p:cNvSpPr>
          <p:nvPr/>
        </p:nvSpPr>
        <p:spPr bwMode="auto">
          <a:xfrm>
            <a:off x="4419600" y="2438400"/>
            <a:ext cx="152400" cy="685800"/>
          </a:xfrm>
          <a:prstGeom prst="rightBrace">
            <a:avLst>
              <a:gd name="adj1" fmla="val 7916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pl-PL" sz="2400"/>
          </a:p>
        </p:txBody>
      </p:sp>
      <p:sp>
        <p:nvSpPr>
          <p:cNvPr id="53255" name="Text Box 10">
            <a:extLst>
              <a:ext uri="{FF2B5EF4-FFF2-40B4-BE49-F238E27FC236}">
                <a16:creationId xmlns:a16="http://schemas.microsoft.com/office/drawing/2014/main" id="{E3CADEAD-95B2-CB87-48B7-1583235A88AB}"/>
              </a:ext>
            </a:extLst>
          </p:cNvPr>
          <p:cNvSpPr txBox="1">
            <a:spLocks noChangeArrowheads="1"/>
          </p:cNvSpPr>
          <p:nvPr/>
        </p:nvSpPr>
        <p:spPr bwMode="auto">
          <a:xfrm>
            <a:off x="228600" y="228600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Monopolarne:</a:t>
            </a:r>
            <a:endParaRPr lang="en-GB" altLang="pl-PL" sz="1600"/>
          </a:p>
        </p:txBody>
      </p:sp>
      <p:sp>
        <p:nvSpPr>
          <p:cNvPr id="53256" name="Text Box 12">
            <a:extLst>
              <a:ext uri="{FF2B5EF4-FFF2-40B4-BE49-F238E27FC236}">
                <a16:creationId xmlns:a16="http://schemas.microsoft.com/office/drawing/2014/main" id="{DA8742D9-ACFC-CE79-2735-EBD5B213C3A4}"/>
              </a:ext>
            </a:extLst>
          </p:cNvPr>
          <p:cNvSpPr txBox="1">
            <a:spLocks noChangeArrowheads="1"/>
          </p:cNvSpPr>
          <p:nvPr/>
        </p:nvSpPr>
        <p:spPr bwMode="auto">
          <a:xfrm>
            <a:off x="228600" y="129540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Bipolarne:</a:t>
            </a:r>
            <a:endParaRPr lang="en-GB" altLang="pl-PL" sz="1600"/>
          </a:p>
        </p:txBody>
      </p:sp>
      <p:sp>
        <p:nvSpPr>
          <p:cNvPr id="53257" name="Rectangle 10">
            <a:extLst>
              <a:ext uri="{FF2B5EF4-FFF2-40B4-BE49-F238E27FC236}">
                <a16:creationId xmlns:a16="http://schemas.microsoft.com/office/drawing/2014/main" id="{79A9A2F4-47C7-CC54-EFDC-6A68DC84A00E}"/>
              </a:ext>
            </a:extLst>
          </p:cNvPr>
          <p:cNvSpPr>
            <a:spLocks noChangeArrowheads="1"/>
          </p:cNvSpPr>
          <p:nvPr/>
        </p:nvSpPr>
        <p:spPr bwMode="auto">
          <a:xfrm>
            <a:off x="4800600" y="2438400"/>
            <a:ext cx="388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Odprowadzenia jednobiegunowe kończynowe wzmocnione Goldbergera</a:t>
            </a:r>
            <a:endParaRPr lang="pl-PL" altLang="pl-PL" sz="1600"/>
          </a:p>
        </p:txBody>
      </p:sp>
      <p:sp>
        <p:nvSpPr>
          <p:cNvPr id="53258" name="AutoShape 9">
            <a:extLst>
              <a:ext uri="{FF2B5EF4-FFF2-40B4-BE49-F238E27FC236}">
                <a16:creationId xmlns:a16="http://schemas.microsoft.com/office/drawing/2014/main" id="{8949AF64-D31F-F446-782B-E55E78F302FB}"/>
              </a:ext>
            </a:extLst>
          </p:cNvPr>
          <p:cNvSpPr>
            <a:spLocks/>
          </p:cNvSpPr>
          <p:nvPr/>
        </p:nvSpPr>
        <p:spPr bwMode="auto">
          <a:xfrm>
            <a:off x="4419600" y="3352800"/>
            <a:ext cx="152400" cy="685800"/>
          </a:xfrm>
          <a:prstGeom prst="rightBrace">
            <a:avLst>
              <a:gd name="adj1" fmla="val 7916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pl-PL" sz="2400"/>
          </a:p>
        </p:txBody>
      </p:sp>
      <p:sp>
        <p:nvSpPr>
          <p:cNvPr id="53259" name="Rectangle 12">
            <a:extLst>
              <a:ext uri="{FF2B5EF4-FFF2-40B4-BE49-F238E27FC236}">
                <a16:creationId xmlns:a16="http://schemas.microsoft.com/office/drawing/2014/main" id="{CA6005DC-1541-C705-9BFE-A38C243889CF}"/>
              </a:ext>
            </a:extLst>
          </p:cNvPr>
          <p:cNvSpPr>
            <a:spLocks noChangeArrowheads="1"/>
          </p:cNvSpPr>
          <p:nvPr/>
        </p:nvSpPr>
        <p:spPr bwMode="auto">
          <a:xfrm>
            <a:off x="4876800" y="34290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Odprowadzenia jednobiegunowe przedsercowe Wilsona</a:t>
            </a:r>
            <a:endParaRPr lang="pl-PL" altLang="pl-PL" sz="1600"/>
          </a:p>
        </p:txBody>
      </p:sp>
      <p:pic>
        <p:nvPicPr>
          <p:cNvPr id="53260" name="Picture 13">
            <a:extLst>
              <a:ext uri="{FF2B5EF4-FFF2-40B4-BE49-F238E27FC236}">
                <a16:creationId xmlns:a16="http://schemas.microsoft.com/office/drawing/2014/main" id="{437848A6-A76B-6871-C3CF-E92203EBA7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876800"/>
            <a:ext cx="19923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Rectangle 14">
            <a:extLst>
              <a:ext uri="{FF2B5EF4-FFF2-40B4-BE49-F238E27FC236}">
                <a16:creationId xmlns:a16="http://schemas.microsoft.com/office/drawing/2014/main" id="{C5D029EC-9E64-18B2-D55B-C879B034097B}"/>
              </a:ext>
            </a:extLst>
          </p:cNvPr>
          <p:cNvSpPr>
            <a:spLocks noChangeArrowheads="1"/>
          </p:cNvSpPr>
          <p:nvPr/>
        </p:nvSpPr>
        <p:spPr bwMode="auto">
          <a:xfrm>
            <a:off x="4876800" y="14478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Odprowadzenia dwubiegunowe kończynowe Einthovena</a:t>
            </a:r>
            <a:endParaRPr lang="pl-PL" altLang="pl-PL" sz="1600"/>
          </a:p>
        </p:txBody>
      </p:sp>
      <p:pic>
        <p:nvPicPr>
          <p:cNvPr id="53262" name="Picture 14">
            <a:extLst>
              <a:ext uri="{FF2B5EF4-FFF2-40B4-BE49-F238E27FC236}">
                <a16:creationId xmlns:a16="http://schemas.microsoft.com/office/drawing/2014/main" id="{D8D607C1-E25B-0934-E3A5-CB39B83D2F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876800"/>
            <a:ext cx="20447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BC49C2DB-9BEE-CF9E-B56D-D1B083B798BE}"/>
              </a:ext>
            </a:extLst>
          </p:cNvPr>
          <p:cNvSpPr>
            <a:spLocks noGrp="1" noChangeArrowheads="1"/>
          </p:cNvSpPr>
          <p:nvPr>
            <p:ph type="title"/>
          </p:nvPr>
        </p:nvSpPr>
        <p:spPr>
          <a:xfrm>
            <a:off x="1866900" y="152400"/>
            <a:ext cx="5410200" cy="533400"/>
          </a:xfrm>
        </p:spPr>
        <p:txBody>
          <a:bodyPr/>
          <a:lstStyle/>
          <a:p>
            <a:pPr eaLnBrk="1" hangingPunct="1"/>
            <a:r>
              <a:rPr lang="pl-PL" altLang="pl-PL" sz="2000">
                <a:ea typeface="ＭＳ Ｐゴシック" panose="020B0600070205080204" pitchFamily="34" charset="-128"/>
              </a:rPr>
              <a:t>System klasyczny</a:t>
            </a:r>
            <a:endParaRPr lang="en-US" altLang="pl-PL" sz="2000">
              <a:ea typeface="ＭＳ Ｐゴシック" panose="020B0600070205080204" pitchFamily="34" charset="-128"/>
            </a:endParaRPr>
          </a:p>
        </p:txBody>
      </p:sp>
      <p:sp>
        <p:nvSpPr>
          <p:cNvPr id="54274" name="Rectangle 4">
            <a:extLst>
              <a:ext uri="{FF2B5EF4-FFF2-40B4-BE49-F238E27FC236}">
                <a16:creationId xmlns:a16="http://schemas.microsoft.com/office/drawing/2014/main" id="{71A52DC9-B6C5-4E24-C199-D8E35C1569FB}"/>
              </a:ext>
            </a:extLst>
          </p:cNvPr>
          <p:cNvSpPr>
            <a:spLocks noChangeArrowheads="1"/>
          </p:cNvSpPr>
          <p:nvPr/>
        </p:nvSpPr>
        <p:spPr bwMode="auto">
          <a:xfrm>
            <a:off x="533400" y="838200"/>
            <a:ext cx="80692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Wektory zwiazane z kazdym z odprowadzen zakladaja jednorodny ośrodek przewodzacy w kształcie sfery. </a:t>
            </a:r>
          </a:p>
          <a:p>
            <a:pPr eaLnBrk="1" hangingPunct="1">
              <a:spcBef>
                <a:spcPct val="0"/>
              </a:spcBef>
              <a:buFontTx/>
              <a:buNone/>
            </a:pPr>
            <a:endParaRPr lang="en-US" altLang="pl-PL" sz="2400"/>
          </a:p>
        </p:txBody>
      </p:sp>
      <p:sp>
        <p:nvSpPr>
          <p:cNvPr id="54275" name="Rectangle 6">
            <a:extLst>
              <a:ext uri="{FF2B5EF4-FFF2-40B4-BE49-F238E27FC236}">
                <a16:creationId xmlns:a16="http://schemas.microsoft.com/office/drawing/2014/main" id="{856FD51B-D08C-B0AD-A02A-2626ECE085AF}"/>
              </a:ext>
            </a:extLst>
          </p:cNvPr>
          <p:cNvSpPr>
            <a:spLocks noChangeArrowheads="1"/>
          </p:cNvSpPr>
          <p:nvPr/>
        </p:nvSpPr>
        <p:spPr bwMode="auto">
          <a:xfrm>
            <a:off x="176213" y="5005388"/>
            <a:ext cx="87852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Rzuty 12 odprowadzeń klasycznych na trzy prostopadle plaszczyzny, przy zalozeniu jednorodnego, sferycznego ośrodka przewodzacego i centralnie umieszczonego źródła elektryczenej aktywności serca.</a:t>
            </a:r>
          </a:p>
          <a:p>
            <a:pPr eaLnBrk="1" hangingPunct="1">
              <a:spcBef>
                <a:spcPct val="0"/>
              </a:spcBef>
              <a:buFontTx/>
              <a:buNone/>
            </a:pPr>
            <a:r>
              <a:rPr lang="en-US" altLang="pl-PL" sz="1600"/>
              <a:t>Ok. 90% aktywnosci serca daje sie wyjaśnić przy pomocy modelu dipolowego. Do jego opisu wystarczaja trzy wspolrzędne np. dowolne 2 odprowadzenia sposrod trzech I, II, III, oraz jedno spośrod przedsercowych V1-V6, najczęściej V2. W takim podejsciu pozostale 9 jest redundantych. Jednak pozostale odprowadzenia stosuje sie do zaobsewowania efektów niedipolowych.</a:t>
            </a:r>
          </a:p>
        </p:txBody>
      </p:sp>
      <p:pic>
        <p:nvPicPr>
          <p:cNvPr id="54276" name="Picture 1" descr="page368image64976704">
            <a:extLst>
              <a:ext uri="{FF2B5EF4-FFF2-40B4-BE49-F238E27FC236}">
                <a16:creationId xmlns:a16="http://schemas.microsoft.com/office/drawing/2014/main" id="{C107CDAB-F097-BDC5-26E8-565C4C11B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3" y="1484313"/>
            <a:ext cx="3386137"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F23CFDFE-852A-F2A7-7D21-5428883CEC8A}"/>
              </a:ext>
            </a:extLst>
          </p:cNvPr>
          <p:cNvSpPr>
            <a:spLocks noGrp="1" noChangeArrowheads="1"/>
          </p:cNvSpPr>
          <p:nvPr>
            <p:ph type="title"/>
          </p:nvPr>
        </p:nvSpPr>
        <p:spPr>
          <a:xfrm>
            <a:off x="1927225" y="188913"/>
            <a:ext cx="5410200" cy="533400"/>
          </a:xfrm>
        </p:spPr>
        <p:txBody>
          <a:bodyPr/>
          <a:lstStyle/>
          <a:p>
            <a:pPr eaLnBrk="1" hangingPunct="1"/>
            <a:r>
              <a:rPr lang="en-US" altLang="pl-PL" sz="2000">
                <a:ea typeface="ＭＳ Ｐゴシック" panose="020B0600070205080204" pitchFamily="34" charset="-128"/>
              </a:rPr>
              <a:t>Typowy zapis EKG  w badaniu kontrolnym</a:t>
            </a:r>
          </a:p>
        </p:txBody>
      </p:sp>
      <p:pic>
        <p:nvPicPr>
          <p:cNvPr id="58370" name="Obraz 2">
            <a:extLst>
              <a:ext uri="{FF2B5EF4-FFF2-40B4-BE49-F238E27FC236}">
                <a16:creationId xmlns:a16="http://schemas.microsoft.com/office/drawing/2014/main" id="{69B2A344-E8E8-979C-4CDA-0452459DF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2816225"/>
            <a:ext cx="426243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Obraz 4">
            <a:extLst>
              <a:ext uri="{FF2B5EF4-FFF2-40B4-BE49-F238E27FC236}">
                <a16:creationId xmlns:a16="http://schemas.microsoft.com/office/drawing/2014/main" id="{5DA4D181-60A0-6EAC-42D5-63368C5A1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2816225"/>
            <a:ext cx="42608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pole tekstowe 5">
            <a:extLst>
              <a:ext uri="{FF2B5EF4-FFF2-40B4-BE49-F238E27FC236}">
                <a16:creationId xmlns:a16="http://schemas.microsoft.com/office/drawing/2014/main" id="{20D42DF2-4235-8CFE-93F7-B83309704734}"/>
              </a:ext>
            </a:extLst>
          </p:cNvPr>
          <p:cNvSpPr txBox="1">
            <a:spLocks noChangeArrowheads="1"/>
          </p:cNvSpPr>
          <p:nvPr/>
        </p:nvSpPr>
        <p:spPr bwMode="auto">
          <a:xfrm>
            <a:off x="165100" y="4724400"/>
            <a:ext cx="8934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1600"/>
              <a:t>W typowym badaniu kontrolnym widac zapis z elektrod I, II, III, aVR, aVL, aVF, V1, V2, V3, V4, V5, V6.</a:t>
            </a:r>
            <a:endParaRPr lang="pl-PL" altLang="pl-PL" sz="16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378C9C78-825D-D6DE-9AD5-0908D89A0D0F}"/>
              </a:ext>
            </a:extLst>
          </p:cNvPr>
          <p:cNvSpPr>
            <a:spLocks noGrp="1" noChangeArrowheads="1"/>
          </p:cNvSpPr>
          <p:nvPr>
            <p:ph type="title"/>
          </p:nvPr>
        </p:nvSpPr>
        <p:spPr>
          <a:xfrm>
            <a:off x="1927225" y="188913"/>
            <a:ext cx="5410200" cy="533400"/>
          </a:xfrm>
        </p:spPr>
        <p:txBody>
          <a:bodyPr/>
          <a:lstStyle/>
          <a:p>
            <a:pPr eaLnBrk="1" hangingPunct="1"/>
            <a:r>
              <a:rPr lang="en-US" altLang="pl-PL" sz="2000">
                <a:ea typeface="ＭＳ Ｐゴシック" panose="020B0600070205080204" pitchFamily="34" charset="-128"/>
              </a:rPr>
              <a:t>Symbol serca</a:t>
            </a:r>
          </a:p>
        </p:txBody>
      </p:sp>
      <p:pic>
        <p:nvPicPr>
          <p:cNvPr id="55298" name="Obraz 1">
            <a:extLst>
              <a:ext uri="{FF2B5EF4-FFF2-40B4-BE49-F238E27FC236}">
                <a16:creationId xmlns:a16="http://schemas.microsoft.com/office/drawing/2014/main" id="{66DD13EE-3155-8F7E-9018-CE4987F0F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588" y="1463675"/>
            <a:ext cx="24034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pole tekstowe 2">
            <a:extLst>
              <a:ext uri="{FF2B5EF4-FFF2-40B4-BE49-F238E27FC236}">
                <a16:creationId xmlns:a16="http://schemas.microsoft.com/office/drawing/2014/main" id="{6E231DA9-5B01-5CB3-0E0F-D572C225ECC4}"/>
              </a:ext>
            </a:extLst>
          </p:cNvPr>
          <p:cNvSpPr txBox="1">
            <a:spLocks noChangeArrowheads="1"/>
          </p:cNvSpPr>
          <p:nvPr/>
        </p:nvSpPr>
        <p:spPr bwMode="auto">
          <a:xfrm>
            <a:off x="3403600" y="3284538"/>
            <a:ext cx="2628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pl-PL" altLang="pl-PL" sz="1200"/>
              <a:t>Wg. innej teorii, symbol serca powstał jako obraz połączonych dwóch serc</a:t>
            </a:r>
          </a:p>
        </p:txBody>
      </p:sp>
      <p:pic>
        <p:nvPicPr>
          <p:cNvPr id="55300" name="Picture 9" descr="The Changing Online Language of Hearts - The New York Times">
            <a:extLst>
              <a:ext uri="{FF2B5EF4-FFF2-40B4-BE49-F238E27FC236}">
                <a16:creationId xmlns:a16="http://schemas.microsoft.com/office/drawing/2014/main" id="{3C6DDF52-006C-E627-9768-71D8A21D9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982788"/>
            <a:ext cx="2414587"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3" descr="Moneta przedstawiająca nasienie sylfionu w kształcie serca/ Źródło: Wikipedia">
            <a:extLst>
              <a:ext uri="{FF2B5EF4-FFF2-40B4-BE49-F238E27FC236}">
                <a16:creationId xmlns:a16="http://schemas.microsoft.com/office/drawing/2014/main" id="{CBC35E3E-1681-79A4-CE06-A7BA0CF19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713" y="1454150"/>
            <a:ext cx="18510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pole tekstowe 4">
            <a:extLst>
              <a:ext uri="{FF2B5EF4-FFF2-40B4-BE49-F238E27FC236}">
                <a16:creationId xmlns:a16="http://schemas.microsoft.com/office/drawing/2014/main" id="{0F2F210B-6559-608A-A6B0-27ECEF468A54}"/>
              </a:ext>
            </a:extLst>
          </p:cNvPr>
          <p:cNvSpPr txBox="1">
            <a:spLocks noChangeArrowheads="1"/>
          </p:cNvSpPr>
          <p:nvPr/>
        </p:nvSpPr>
        <p:spPr bwMode="auto">
          <a:xfrm>
            <a:off x="827088" y="3284538"/>
            <a:ext cx="24145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pl-PL" altLang="pl-PL" sz="1200"/>
              <a:t>Moneta greckiej kolonii Cyreny </a:t>
            </a:r>
            <a:br>
              <a:rPr lang="pl-PL" altLang="pl-PL" sz="1200"/>
            </a:br>
            <a:r>
              <a:rPr lang="pl-PL" altLang="pl-PL" sz="1200"/>
              <a:t>Przedstawiająca owoc sylfionu – wymarłej rośliny używanej w starożytności jako ziołowy środek pobudzający, a zarazem antykoncepcyjny. </a:t>
            </a:r>
          </a:p>
        </p:txBody>
      </p:sp>
      <p:sp>
        <p:nvSpPr>
          <p:cNvPr id="6" name="pole tekstowe 5">
            <a:extLst>
              <a:ext uri="{FF2B5EF4-FFF2-40B4-BE49-F238E27FC236}">
                <a16:creationId xmlns:a16="http://schemas.microsoft.com/office/drawing/2014/main" id="{540FE12C-5838-84FE-90AE-28C9E167D66E}"/>
              </a:ext>
            </a:extLst>
          </p:cNvPr>
          <p:cNvSpPr txBox="1"/>
          <p:nvPr/>
        </p:nvSpPr>
        <p:spPr>
          <a:xfrm>
            <a:off x="6207125" y="3328988"/>
            <a:ext cx="2627313" cy="831850"/>
          </a:xfrm>
          <a:prstGeom prst="rect">
            <a:avLst/>
          </a:prstGeom>
          <a:noFill/>
        </p:spPr>
        <p:txBody>
          <a:bodyPr>
            <a:spAutoFit/>
          </a:bodyPr>
          <a:lstStyle/>
          <a:p>
            <a:pPr>
              <a:defRPr/>
            </a:pPr>
            <a:r>
              <a:rPr lang="pl-PL" sz="1200" dirty="0">
                <a:latin typeface="+mj-lt"/>
              </a:rPr>
              <a:t>Emotikon serca      jest drugim najczęściej używanym </a:t>
            </a:r>
            <a:r>
              <a:rPr lang="pl-PL" sz="1200" dirty="0" err="1">
                <a:latin typeface="+mj-lt"/>
              </a:rPr>
              <a:t>emotikonem</a:t>
            </a:r>
            <a:r>
              <a:rPr lang="pl-PL" sz="1200" dirty="0">
                <a:latin typeface="+mj-lt"/>
              </a:rPr>
              <a:t> na świecie. (Na pierwszym miejscu jest LOL </a:t>
            </a:r>
            <a:r>
              <a:rPr lang="pl-PL" sz="1050" b="1" dirty="0"/>
              <a:t>😂)</a:t>
            </a:r>
            <a:endParaRPr lang="pl-PL" sz="1200" dirty="0">
              <a:latin typeface="+mj-lt"/>
            </a:endParaRPr>
          </a:p>
        </p:txBody>
      </p:sp>
      <p:pic>
        <p:nvPicPr>
          <p:cNvPr id="55304" name="Picture 17" descr="Red Heart Icon Vector Art, Icons, and Graphics for Free Download">
            <a:extLst>
              <a:ext uri="{FF2B5EF4-FFF2-40B4-BE49-F238E27FC236}">
                <a16:creationId xmlns:a16="http://schemas.microsoft.com/office/drawing/2014/main" id="{1EB70A2A-0ADF-5EA4-C0C2-5C0AF94D42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75513" y="3429000"/>
            <a:ext cx="2063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6">
            <a:extLst>
              <a:ext uri="{FF2B5EF4-FFF2-40B4-BE49-F238E27FC236}">
                <a16:creationId xmlns:a16="http://schemas.microsoft.com/office/drawing/2014/main" id="{892C1FC0-672E-868E-9ED9-7F685DD196A9}"/>
              </a:ext>
            </a:extLst>
          </p:cNvPr>
          <p:cNvSpPr>
            <a:spLocks noChangeArrowheads="1"/>
          </p:cNvSpPr>
          <p:nvPr/>
        </p:nvSpPr>
        <p:spPr bwMode="auto">
          <a:xfrm>
            <a:off x="2798763" y="228600"/>
            <a:ext cx="3544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2000"/>
              <a:t>Synapsy pobudzające i hamujące</a:t>
            </a:r>
            <a:endParaRPr lang="en-US" altLang="pl-PL" sz="2000" baseline="30000"/>
          </a:p>
        </p:txBody>
      </p:sp>
      <p:sp>
        <p:nvSpPr>
          <p:cNvPr id="17410" name="Rectangle 1028">
            <a:extLst>
              <a:ext uri="{FF2B5EF4-FFF2-40B4-BE49-F238E27FC236}">
                <a16:creationId xmlns:a16="http://schemas.microsoft.com/office/drawing/2014/main" id="{342B630C-B12F-CBE9-A47C-A7A13BD7CD7E}"/>
              </a:ext>
            </a:extLst>
          </p:cNvPr>
          <p:cNvSpPr>
            <a:spLocks noChangeArrowheads="1"/>
          </p:cNvSpPr>
          <p:nvPr/>
        </p:nvSpPr>
        <p:spPr bwMode="auto">
          <a:xfrm>
            <a:off x="419100" y="838200"/>
            <a:ext cx="8305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800"/>
              <a:t>W wyniku akcji synaptycznej powstaje potencjał postsynaptyczny (</a:t>
            </a:r>
            <a:r>
              <a:rPr lang="en-GB" altLang="pl-PL" sz="1800"/>
              <a:t>PSP</a:t>
            </a:r>
            <a:r>
              <a:rPr lang="pl-PL" altLang="pl-PL" sz="1800"/>
              <a:t>) w neuronie postsynaptycznym. Potencjał ten jest pobudzający (</a:t>
            </a:r>
            <a:r>
              <a:rPr lang="en-GB" altLang="pl-PL" sz="1800" b="1"/>
              <a:t>excitatory</a:t>
            </a:r>
            <a:r>
              <a:rPr lang="en-GB" altLang="pl-PL" sz="1800"/>
              <a:t> or </a:t>
            </a:r>
            <a:r>
              <a:rPr lang="en-GB" altLang="pl-PL" sz="1800" b="1"/>
              <a:t>EPSP</a:t>
            </a:r>
            <a:r>
              <a:rPr lang="en-GB" altLang="pl-PL" sz="1800"/>
              <a:t>)</a:t>
            </a:r>
            <a:r>
              <a:rPr lang="pl-PL" altLang="pl-PL" sz="1800"/>
              <a:t> jeśli zwiększa prawdopodobieństwo generacji potencjału czynnościowego oraz jest hamujący </a:t>
            </a:r>
            <a:r>
              <a:rPr lang="en-GB" altLang="pl-PL" sz="1800" b="1"/>
              <a:t>inhibitory</a:t>
            </a:r>
            <a:r>
              <a:rPr lang="en-GB" altLang="pl-PL" sz="1800"/>
              <a:t> or </a:t>
            </a:r>
            <a:r>
              <a:rPr lang="en-GB" altLang="pl-PL" sz="1800" b="1"/>
              <a:t>IPSPs</a:t>
            </a:r>
            <a:r>
              <a:rPr lang="en-GB" altLang="pl-PL" sz="1800"/>
              <a:t>) </a:t>
            </a:r>
            <a:r>
              <a:rPr lang="pl-PL" altLang="pl-PL" sz="1800"/>
              <a:t>jeśli zmniejsza prawdopodobieństwo generacji potencjału czynnościowego. Większość neuronów dostaje wejścia zarówno pobudzające, jak i hamujące.</a:t>
            </a:r>
            <a:endParaRPr lang="en-GB" altLang="pl-PL" sz="1800"/>
          </a:p>
        </p:txBody>
      </p:sp>
      <p:sp>
        <p:nvSpPr>
          <p:cNvPr id="17411" name="Rectangle 1030">
            <a:extLst>
              <a:ext uri="{FF2B5EF4-FFF2-40B4-BE49-F238E27FC236}">
                <a16:creationId xmlns:a16="http://schemas.microsoft.com/office/drawing/2014/main" id="{45F374BD-C757-CA1F-7D72-31885B835A9F}"/>
              </a:ext>
            </a:extLst>
          </p:cNvPr>
          <p:cNvSpPr>
            <a:spLocks noChangeArrowheads="1"/>
          </p:cNvSpPr>
          <p:nvPr/>
        </p:nvSpPr>
        <p:spPr bwMode="auto">
          <a:xfrm>
            <a:off x="1065213" y="5373688"/>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GB" altLang="pl-PL" sz="1400"/>
              <a:t>(A) </a:t>
            </a:r>
            <a:r>
              <a:rPr lang="pl-PL" altLang="pl-PL" sz="1400"/>
              <a:t>Pobudzający potencjał postsynaptyczny excitatory postsynaptic potential (EPSP). </a:t>
            </a:r>
            <a:r>
              <a:rPr lang="en-GB" altLang="pl-PL" sz="1400"/>
              <a:t>(B) </a:t>
            </a:r>
            <a:r>
              <a:rPr lang="pl-PL" altLang="pl-PL" sz="1400"/>
              <a:t>Hamujący potencjał postsynaptyczny inhibitory postsynaptic potential (IP</a:t>
            </a:r>
            <a:r>
              <a:rPr lang="en-GB" altLang="pl-PL" sz="1400"/>
              <a:t>SP)</a:t>
            </a:r>
            <a:r>
              <a:rPr lang="pl-PL" altLang="pl-PL" sz="1400"/>
              <a:t>.</a:t>
            </a:r>
            <a:r>
              <a:rPr lang="en-GB" altLang="pl-PL" sz="1400"/>
              <a:t> </a:t>
            </a:r>
          </a:p>
        </p:txBody>
      </p:sp>
      <p:grpSp>
        <p:nvGrpSpPr>
          <p:cNvPr id="17412" name="Grupa 2">
            <a:extLst>
              <a:ext uri="{FF2B5EF4-FFF2-40B4-BE49-F238E27FC236}">
                <a16:creationId xmlns:a16="http://schemas.microsoft.com/office/drawing/2014/main" id="{E0B780C9-979D-536C-72AC-B6CC5D73153F}"/>
              </a:ext>
            </a:extLst>
          </p:cNvPr>
          <p:cNvGrpSpPr>
            <a:grpSpLocks/>
          </p:cNvGrpSpPr>
          <p:nvPr/>
        </p:nvGrpSpPr>
        <p:grpSpPr bwMode="auto">
          <a:xfrm>
            <a:off x="1890713" y="2790825"/>
            <a:ext cx="5816600" cy="2312988"/>
            <a:chOff x="1187624" y="2782376"/>
            <a:chExt cx="5816600" cy="2313499"/>
          </a:xfrm>
        </p:grpSpPr>
        <p:pic>
          <p:nvPicPr>
            <p:cNvPr id="17413" name="Picture 1027">
              <a:extLst>
                <a:ext uri="{FF2B5EF4-FFF2-40B4-BE49-F238E27FC236}">
                  <a16:creationId xmlns:a16="http://schemas.microsoft.com/office/drawing/2014/main" id="{40AE377C-D4EB-308A-47EC-029EBA193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6463"/>
            <a:stretch>
              <a:fillRect/>
            </a:stretch>
          </p:blipFill>
          <p:spPr bwMode="auto">
            <a:xfrm>
              <a:off x="1187624" y="2790825"/>
              <a:ext cx="58166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a:extLst>
                <a:ext uri="{FF2B5EF4-FFF2-40B4-BE49-F238E27FC236}">
                  <a16:creationId xmlns:a16="http://schemas.microsoft.com/office/drawing/2014/main" id="{46B7E77A-0E09-1357-7871-E94615880511}"/>
                </a:ext>
              </a:extLst>
            </p:cNvPr>
            <p:cNvSpPr/>
            <p:nvPr/>
          </p:nvSpPr>
          <p:spPr>
            <a:xfrm>
              <a:off x="5443711" y="2782376"/>
              <a:ext cx="1560513" cy="2159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pl-PL"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26">
            <a:extLst>
              <a:ext uri="{FF2B5EF4-FFF2-40B4-BE49-F238E27FC236}">
                <a16:creationId xmlns:a16="http://schemas.microsoft.com/office/drawing/2014/main" id="{24BE8284-0206-3E37-4F12-5A10DADE343A}"/>
              </a:ext>
            </a:extLst>
          </p:cNvPr>
          <p:cNvSpPr>
            <a:spLocks noChangeArrowheads="1"/>
          </p:cNvSpPr>
          <p:nvPr/>
        </p:nvSpPr>
        <p:spPr bwMode="auto">
          <a:xfrm>
            <a:off x="2286000" y="228600"/>
            <a:ext cx="4348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2000"/>
              <a:t>Receptory jonotropowe i metabotropowe</a:t>
            </a:r>
            <a:endParaRPr lang="en-US" altLang="pl-PL" sz="2000"/>
          </a:p>
        </p:txBody>
      </p:sp>
      <p:pic>
        <p:nvPicPr>
          <p:cNvPr id="18434" name="Picture 1027" descr="C:\Users\Piotr\Students\Bioelektrycznosc\neurotransmission1.gif">
            <a:extLst>
              <a:ext uri="{FF2B5EF4-FFF2-40B4-BE49-F238E27FC236}">
                <a16:creationId xmlns:a16="http://schemas.microsoft.com/office/drawing/2014/main" id="{C3B31B1A-E7FF-497C-1153-DC289554B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41910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028" descr="C:\Users\Piotr\Students\Bioelektrycznosc\neurotransmission2.gif">
            <a:extLst>
              <a:ext uri="{FF2B5EF4-FFF2-40B4-BE49-F238E27FC236}">
                <a16:creationId xmlns:a16="http://schemas.microsoft.com/office/drawing/2014/main" id="{54485195-5D88-8F0A-D116-E2FBF76A4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62000"/>
            <a:ext cx="37369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1029">
            <a:extLst>
              <a:ext uri="{FF2B5EF4-FFF2-40B4-BE49-F238E27FC236}">
                <a16:creationId xmlns:a16="http://schemas.microsoft.com/office/drawing/2014/main" id="{BB7EEF1A-D0AC-7D43-2252-097C2F216149}"/>
              </a:ext>
            </a:extLst>
          </p:cNvPr>
          <p:cNvSpPr txBox="1">
            <a:spLocks noChangeArrowheads="1"/>
          </p:cNvSpPr>
          <p:nvPr/>
        </p:nvSpPr>
        <p:spPr bwMode="auto">
          <a:xfrm>
            <a:off x="250825" y="2708275"/>
            <a:ext cx="4648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Receptory jonotropowe powodują szybką i krótkotrwałą odpowiedź synaptyczną. Występują w obwodach kontrolujących szybkie zachowania. </a:t>
            </a:r>
          </a:p>
          <a:p>
            <a:pPr eaLnBrk="1" hangingPunct="1">
              <a:spcBef>
                <a:spcPct val="50000"/>
              </a:spcBef>
              <a:buFontTx/>
              <a:buNone/>
            </a:pPr>
            <a:r>
              <a:rPr lang="pl-PL" altLang="pl-PL" sz="1600"/>
              <a:t>Receptory metabotropowe dają odpowiedź wolniejszą i dłuższą. Modulują zachowanie zmieniając pobudliwość neuronów i siłę połączenia synaptycznego.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3309E36-CCBB-A789-7E28-B983BAB5AA01}"/>
              </a:ext>
            </a:extLst>
          </p:cNvPr>
          <p:cNvSpPr>
            <a:spLocks noChangeArrowheads="1"/>
          </p:cNvSpPr>
          <p:nvPr/>
        </p:nvSpPr>
        <p:spPr bwMode="auto">
          <a:xfrm>
            <a:off x="1935163" y="254000"/>
            <a:ext cx="5273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2000"/>
              <a:t>Substancje psychoaktywne a neuroprzekaźnictwo</a:t>
            </a:r>
            <a:endParaRPr lang="en-US" altLang="pl-PL" sz="2000"/>
          </a:p>
        </p:txBody>
      </p:sp>
      <p:sp>
        <p:nvSpPr>
          <p:cNvPr id="19458" name="Text Box 3">
            <a:extLst>
              <a:ext uri="{FF2B5EF4-FFF2-40B4-BE49-F238E27FC236}">
                <a16:creationId xmlns:a16="http://schemas.microsoft.com/office/drawing/2014/main" id="{5BC68293-C2F8-1B2A-B855-EF762E1108E5}"/>
              </a:ext>
            </a:extLst>
          </p:cNvPr>
          <p:cNvSpPr txBox="1">
            <a:spLocks noChangeArrowheads="1"/>
          </p:cNvSpPr>
          <p:nvPr/>
        </p:nvSpPr>
        <p:spPr bwMode="auto">
          <a:xfrm>
            <a:off x="0" y="765175"/>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Wiele narkotyków (poza psychodelikami) powoduje wyrzut dopaminy w układzie nagrody, który pośredniczy w odczuwaniu przyjemnych doznań. Wzrost poziomu dopaminy odbywa się poprzez blokadę wychwytu zwrotnego dopaminy (kokaina, amfetamina), zwiększenie wydzielania dopaminy (nikotyna) lub hamowanie neuronów GABA-ergicznych, które normalnie hamują neurony dopaminergiczne.</a:t>
            </a:r>
          </a:p>
          <a:p>
            <a:pPr eaLnBrk="1" hangingPunct="1">
              <a:spcBef>
                <a:spcPct val="50000"/>
              </a:spcBef>
              <a:buFontTx/>
              <a:buNone/>
            </a:pPr>
            <a:r>
              <a:rPr lang="pl-PL" altLang="pl-PL" sz="1600"/>
              <a:t>Główny mechanizm działania halucynogenów (psychodelików) np. psylocybina, LSD, DMT, meskalina, opiera się na aktywacji receptora serotoniny 5-HT</a:t>
            </a:r>
            <a:r>
              <a:rPr lang="pl-PL" altLang="pl-PL" sz="1600" baseline="-25000"/>
              <a:t>2A, </a:t>
            </a:r>
            <a:r>
              <a:rPr lang="pl-PL" altLang="pl-PL" sz="1600"/>
              <a:t>występującym zwłaszcza w korze przedczołowej oraz w strukturach podkorowych.</a:t>
            </a:r>
            <a:endParaRPr lang="pl-PL" altLang="pl-PL" sz="1600" baseline="-25000"/>
          </a:p>
          <a:p>
            <a:pPr eaLnBrk="1" hangingPunct="1">
              <a:spcBef>
                <a:spcPct val="50000"/>
              </a:spcBef>
              <a:buFontTx/>
              <a:buNone/>
            </a:pPr>
            <a:r>
              <a:rPr lang="pl-PL" altLang="pl-PL" sz="1600">
                <a:solidFill>
                  <a:schemeClr val="tx2"/>
                </a:solidFill>
              </a:rPr>
              <a:t>Leki psychiatryczne wyrównują niedobór lub nadmiar naturalnych </a:t>
            </a:r>
            <a:r>
              <a:rPr lang="pl-PL" altLang="pl-PL" sz="1600"/>
              <a:t>neuroprzekaźników</a:t>
            </a:r>
            <a:r>
              <a:rPr lang="pl-PL" altLang="pl-PL" sz="1600">
                <a:solidFill>
                  <a:schemeClr val="tx2"/>
                </a:solidFill>
              </a:rPr>
              <a:t>. Odbywa się to np. poprzez blokowanie wychwytu zwrotnego (np. serotoniny 5-HT) przez leki antydepresyjne (</a:t>
            </a:r>
            <a:r>
              <a:rPr lang="en-GB" altLang="pl-PL" sz="1600">
                <a:solidFill>
                  <a:schemeClr val="tx2"/>
                </a:solidFill>
              </a:rPr>
              <a:t>Prozac, Paxil, Zoloft</a:t>
            </a:r>
            <a:r>
              <a:rPr lang="pl-PL" altLang="pl-PL" sz="1600">
                <a:solidFill>
                  <a:schemeClr val="tx2"/>
                </a:solidFill>
              </a:rPr>
              <a:t>). Inne leki </a:t>
            </a:r>
            <a:r>
              <a:rPr lang="pl-PL" altLang="en-US" sz="1600">
                <a:solidFill>
                  <a:schemeClr val="tx2"/>
                </a:solidFill>
              </a:rPr>
              <a:t>‘</a:t>
            </a:r>
            <a:r>
              <a:rPr lang="pl-PL" altLang="pl-PL" sz="1600">
                <a:solidFill>
                  <a:schemeClr val="tx2"/>
                </a:solidFill>
              </a:rPr>
              <a:t>podszywają</a:t>
            </a:r>
            <a:r>
              <a:rPr lang="pl-PL" altLang="en-US" sz="1600">
                <a:solidFill>
                  <a:schemeClr val="tx2"/>
                </a:solidFill>
              </a:rPr>
              <a:t>’</a:t>
            </a:r>
            <a:r>
              <a:rPr lang="pl-PL" altLang="pl-PL" sz="1600">
                <a:solidFill>
                  <a:schemeClr val="tx2"/>
                </a:solidFill>
              </a:rPr>
              <a:t> się lub blokują enzymy rozkładające neuroprzekaźniki.</a:t>
            </a:r>
          </a:p>
          <a:p>
            <a:pPr eaLnBrk="1" hangingPunct="1">
              <a:spcBef>
                <a:spcPct val="50000"/>
              </a:spcBef>
              <a:buFontTx/>
              <a:buNone/>
            </a:pPr>
            <a:r>
              <a:rPr lang="pl-PL" altLang="pl-PL" sz="1600">
                <a:solidFill>
                  <a:schemeClr val="tx2"/>
                </a:solidFill>
              </a:rPr>
              <a:t>Leki nasenne i uspokajające zwiększają aktywność receptorów hamujących GABA, hamując poziom aktywności człowieka.</a:t>
            </a:r>
            <a:endParaRPr lang="en-GB" altLang="pl-PL" sz="1600">
              <a:solidFill>
                <a:schemeClr val="tx2"/>
              </a:solidFill>
            </a:endParaRPr>
          </a:p>
        </p:txBody>
      </p:sp>
      <p:pic>
        <p:nvPicPr>
          <p:cNvPr id="19459" name="Picture 4">
            <a:extLst>
              <a:ext uri="{FF2B5EF4-FFF2-40B4-BE49-F238E27FC236}">
                <a16:creationId xmlns:a16="http://schemas.microsoft.com/office/drawing/2014/main" id="{C4378C52-0157-2E6F-9EC3-70060AA60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292600"/>
            <a:ext cx="332422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a:extLst>
              <a:ext uri="{FF2B5EF4-FFF2-40B4-BE49-F238E27FC236}">
                <a16:creationId xmlns:a16="http://schemas.microsoft.com/office/drawing/2014/main" id="{EB0824DA-AEAC-A9FD-9C08-5D85F4401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365625"/>
            <a:ext cx="1876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E5396C73-BBC0-46FC-5B2F-D274CDAFF196}"/>
              </a:ext>
            </a:extLst>
          </p:cNvPr>
          <p:cNvSpPr>
            <a:spLocks noChangeArrowheads="1"/>
          </p:cNvSpPr>
          <p:nvPr/>
        </p:nvSpPr>
        <p:spPr bwMode="auto">
          <a:xfrm>
            <a:off x="2268538" y="476250"/>
            <a:ext cx="445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2000"/>
              <a:t>Akcja synaptyczna tworzy dipol prądowy</a:t>
            </a:r>
            <a:endParaRPr lang="en-US" altLang="pl-PL" sz="2000"/>
          </a:p>
        </p:txBody>
      </p:sp>
      <p:sp>
        <p:nvSpPr>
          <p:cNvPr id="20482" name="Rectangle 4">
            <a:extLst>
              <a:ext uri="{FF2B5EF4-FFF2-40B4-BE49-F238E27FC236}">
                <a16:creationId xmlns:a16="http://schemas.microsoft.com/office/drawing/2014/main" id="{8F7CEC79-E5F4-D4C0-37CB-01B1C7D9C4D6}"/>
              </a:ext>
            </a:extLst>
          </p:cNvPr>
          <p:cNvSpPr>
            <a:spLocks noChangeArrowheads="1"/>
          </p:cNvSpPr>
          <p:nvPr/>
        </p:nvSpPr>
        <p:spPr bwMode="auto">
          <a:xfrm>
            <a:off x="827088" y="1066800"/>
            <a:ext cx="75549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GB" altLang="pl-PL" sz="1600"/>
              <a:t>W wyniku aktywacji pojedynczej synapsy pojawiają</a:t>
            </a:r>
            <a:r>
              <a:rPr lang="pl-PL" altLang="pl-PL" sz="1600"/>
              <a:t> się p</a:t>
            </a:r>
            <a:r>
              <a:rPr lang="en-GB" altLang="pl-PL" sz="1600"/>
              <a:t>rąd</a:t>
            </a:r>
            <a:r>
              <a:rPr lang="pl-PL" altLang="pl-PL" sz="1600"/>
              <a:t>y</a:t>
            </a:r>
            <a:r>
              <a:rPr lang="en-GB" altLang="pl-PL" sz="1600"/>
              <a:t> błonow</a:t>
            </a:r>
            <a:r>
              <a:rPr lang="pl-PL" altLang="pl-PL" sz="1600"/>
              <a:t>e. Np. </a:t>
            </a:r>
            <a:r>
              <a:rPr lang="en-GB" altLang="pl-PL" sz="1600"/>
              <a:t>w wyniku hamującej akcji synaptycznej</a:t>
            </a:r>
            <a:r>
              <a:rPr lang="pl-PL" altLang="pl-PL" sz="1600"/>
              <a:t>, </a:t>
            </a:r>
            <a:r>
              <a:rPr lang="en-GB" altLang="pl-PL" sz="1600"/>
              <a:t>powstaje lokalne </a:t>
            </a:r>
            <a:r>
              <a:rPr lang="ja-JP" altLang="en-GB" sz="1600"/>
              <a:t>‘</a:t>
            </a:r>
            <a:r>
              <a:rPr lang="en-GB" altLang="ja-JP" sz="1600"/>
              <a:t>źródło</a:t>
            </a:r>
            <a:r>
              <a:rPr lang="ja-JP" altLang="en-GB" sz="1600"/>
              <a:t>’</a:t>
            </a:r>
            <a:r>
              <a:rPr lang="en-GB" altLang="ja-JP" sz="1600"/>
              <a:t> prądowe w okolicy synapsy oraz </a:t>
            </a:r>
            <a:r>
              <a:rPr lang="ja-JP" altLang="en-GB" sz="1600"/>
              <a:t>‘</a:t>
            </a:r>
            <a:r>
              <a:rPr lang="en-GB" altLang="ja-JP" sz="1600"/>
              <a:t>zlew</a:t>
            </a:r>
            <a:r>
              <a:rPr lang="ja-JP" altLang="en-GB" sz="1600"/>
              <a:t>’</a:t>
            </a:r>
            <a:r>
              <a:rPr lang="en-GB" altLang="ja-JP" sz="1600"/>
              <a:t> prądowy rozproszony wzdłuż dalszych obszarów błony, tak by spełnione było prawo zachowania ładunku</a:t>
            </a:r>
            <a:r>
              <a:rPr lang="pl-PL" altLang="ja-JP" sz="1600"/>
              <a:t>. Powstaje dipol prądowy.</a:t>
            </a:r>
            <a:endParaRPr lang="en-GB" altLang="pl-PL" sz="1600"/>
          </a:p>
        </p:txBody>
      </p:sp>
      <p:pic>
        <p:nvPicPr>
          <p:cNvPr id="20483" name="Picture 5">
            <a:extLst>
              <a:ext uri="{FF2B5EF4-FFF2-40B4-BE49-F238E27FC236}">
                <a16:creationId xmlns:a16="http://schemas.microsoft.com/office/drawing/2014/main" id="{5EED6C22-CB18-071B-A189-4007D44AD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2133600"/>
            <a:ext cx="324643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a:extLst>
              <a:ext uri="{FF2B5EF4-FFF2-40B4-BE49-F238E27FC236}">
                <a16:creationId xmlns:a16="http://schemas.microsoft.com/office/drawing/2014/main" id="{3AEB9275-CB70-A42C-976E-F9D612BF786F}"/>
              </a:ext>
            </a:extLst>
          </p:cNvPr>
          <p:cNvSpPr txBox="1">
            <a:spLocks noChangeArrowheads="1"/>
          </p:cNvSpPr>
          <p:nvPr/>
        </p:nvSpPr>
        <p:spPr bwMode="auto">
          <a:xfrm>
            <a:off x="900113" y="6092825"/>
            <a:ext cx="7559675" cy="339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Dipolowe źrodła prądowe są głównym źrodłem pól elektrycznych w organizmach żywych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44D45AE-D260-2BD1-0C95-009CE16231ED}"/>
              </a:ext>
            </a:extLst>
          </p:cNvPr>
          <p:cNvSpPr>
            <a:spLocks noGrp="1" noChangeArrowheads="1"/>
          </p:cNvSpPr>
          <p:nvPr>
            <p:ph type="title" idx="4294967295"/>
          </p:nvPr>
        </p:nvSpPr>
        <p:spPr/>
        <p:txBody>
          <a:bodyPr/>
          <a:lstStyle/>
          <a:p>
            <a:pPr eaLnBrk="1" hangingPunct="1"/>
            <a:r>
              <a:rPr lang="pl-PL" altLang="pl-PL">
                <a:ea typeface="ＭＳ Ｐゴシック" panose="020B0600070205080204" pitchFamily="34" charset="-128"/>
              </a:rPr>
              <a:t> </a:t>
            </a:r>
            <a:endParaRPr lang="en-US" altLang="pl-PL">
              <a:ea typeface="ＭＳ Ｐゴシック" panose="020B0600070205080204" pitchFamily="34" charset="-128"/>
            </a:endParaRPr>
          </a:p>
        </p:txBody>
      </p:sp>
      <p:pic>
        <p:nvPicPr>
          <p:cNvPr id="21506" name="Picture 3" descr="C:\Users\Piotr\Students\Bioelektrycznosc\sensory_and_motor.gif">
            <a:extLst>
              <a:ext uri="{FF2B5EF4-FFF2-40B4-BE49-F238E27FC236}">
                <a16:creationId xmlns:a16="http://schemas.microsoft.com/office/drawing/2014/main" id="{CDF361FB-8A53-61C5-E896-55562CEA7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819400"/>
            <a:ext cx="36099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a:extLst>
              <a:ext uri="{FF2B5EF4-FFF2-40B4-BE49-F238E27FC236}">
                <a16:creationId xmlns:a16="http://schemas.microsoft.com/office/drawing/2014/main" id="{3FC0724E-E970-4743-D3E2-C871414BA586}"/>
              </a:ext>
            </a:extLst>
          </p:cNvPr>
          <p:cNvSpPr>
            <a:spLocks noChangeArrowheads="1"/>
          </p:cNvSpPr>
          <p:nvPr/>
        </p:nvSpPr>
        <p:spPr bwMode="auto">
          <a:xfrm>
            <a:off x="685800" y="15240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pl-PL" altLang="pl-PL" sz="2000">
                <a:solidFill>
                  <a:schemeClr val="tx2"/>
                </a:solidFill>
              </a:rPr>
              <a:t>Podział układu nerwowego</a:t>
            </a:r>
            <a:endParaRPr lang="en-US" altLang="pl-PL" sz="2000">
              <a:solidFill>
                <a:schemeClr val="tx2"/>
              </a:solidFill>
            </a:endParaRPr>
          </a:p>
        </p:txBody>
      </p:sp>
      <p:sp>
        <p:nvSpPr>
          <p:cNvPr id="21508" name="Rectangle 5">
            <a:extLst>
              <a:ext uri="{FF2B5EF4-FFF2-40B4-BE49-F238E27FC236}">
                <a16:creationId xmlns:a16="http://schemas.microsoft.com/office/drawing/2014/main" id="{3B01C92A-FA61-4D15-5EDE-1CD3ED61234E}"/>
              </a:ext>
            </a:extLst>
          </p:cNvPr>
          <p:cNvSpPr>
            <a:spLocks noChangeArrowheads="1"/>
          </p:cNvSpPr>
          <p:nvPr/>
        </p:nvSpPr>
        <p:spPr bwMode="auto">
          <a:xfrm>
            <a:off x="457200" y="409575"/>
            <a:ext cx="5029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b="1">
                <a:solidFill>
                  <a:schemeClr val="tx2"/>
                </a:solidFill>
              </a:rPr>
              <a:t>Struktura</a:t>
            </a:r>
            <a:r>
              <a:rPr lang="pl-PL" altLang="pl-PL" sz="1600">
                <a:solidFill>
                  <a:schemeClr val="tx2"/>
                </a:solidFill>
              </a:rPr>
              <a:t> układu nerwowego podzielona jest na:</a:t>
            </a:r>
          </a:p>
          <a:p>
            <a:pPr eaLnBrk="1" hangingPunct="1">
              <a:spcBef>
                <a:spcPct val="0"/>
              </a:spcBef>
              <a:buFontTx/>
              <a:buNone/>
            </a:pPr>
            <a:r>
              <a:rPr lang="pl-PL" altLang="pl-PL" sz="1600">
                <a:solidFill>
                  <a:schemeClr val="tx2"/>
                </a:solidFill>
              </a:rPr>
              <a:t>Centralny Układ Nerwowy</a:t>
            </a:r>
          </a:p>
          <a:p>
            <a:pPr eaLnBrk="1" hangingPunct="1">
              <a:spcBef>
                <a:spcPct val="0"/>
              </a:spcBef>
              <a:buFontTx/>
              <a:buNone/>
            </a:pPr>
            <a:r>
              <a:rPr lang="pl-PL" altLang="pl-PL" sz="1600">
                <a:solidFill>
                  <a:schemeClr val="tx2"/>
                </a:solidFill>
              </a:rPr>
              <a:t>- mózg</a:t>
            </a:r>
          </a:p>
          <a:p>
            <a:pPr eaLnBrk="1" hangingPunct="1">
              <a:spcBef>
                <a:spcPct val="0"/>
              </a:spcBef>
              <a:buFontTx/>
              <a:buNone/>
            </a:pPr>
            <a:r>
              <a:rPr lang="pl-PL" altLang="pl-PL" sz="1600">
                <a:solidFill>
                  <a:schemeClr val="tx2"/>
                </a:solidFill>
              </a:rPr>
              <a:t>- rdzeń kręgowy</a:t>
            </a:r>
          </a:p>
          <a:p>
            <a:pPr eaLnBrk="1" hangingPunct="1">
              <a:spcBef>
                <a:spcPct val="0"/>
              </a:spcBef>
              <a:buFontTx/>
              <a:buNone/>
            </a:pPr>
            <a:r>
              <a:rPr lang="pl-PL" altLang="pl-PL" sz="1600">
                <a:solidFill>
                  <a:schemeClr val="tx2"/>
                </a:solidFill>
              </a:rPr>
              <a:t>Obwodowy Układ Nerwowy</a:t>
            </a:r>
          </a:p>
          <a:p>
            <a:pPr eaLnBrk="1" hangingPunct="1">
              <a:spcBef>
                <a:spcPct val="0"/>
              </a:spcBef>
              <a:buFontTx/>
              <a:buNone/>
            </a:pPr>
            <a:r>
              <a:rPr lang="pl-PL" altLang="pl-PL" sz="1600">
                <a:solidFill>
                  <a:schemeClr val="tx2"/>
                </a:solidFill>
              </a:rPr>
              <a:t>-nerwy korpusu i kończyn niosące informacje od/do mózgu.</a:t>
            </a:r>
          </a:p>
          <a:p>
            <a:pPr eaLnBrk="1" hangingPunct="1">
              <a:spcBef>
                <a:spcPct val="0"/>
              </a:spcBef>
              <a:buFontTx/>
              <a:buNone/>
            </a:pPr>
            <a:endParaRPr lang="pl-PL" altLang="pl-PL" sz="1600">
              <a:solidFill>
                <a:schemeClr val="tx2"/>
              </a:solidFill>
            </a:endParaRPr>
          </a:p>
          <a:p>
            <a:pPr eaLnBrk="1" hangingPunct="1">
              <a:spcBef>
                <a:spcPct val="0"/>
              </a:spcBef>
              <a:buFontTx/>
              <a:buNone/>
            </a:pPr>
            <a:r>
              <a:rPr lang="pl-PL" altLang="pl-PL" sz="1600">
                <a:solidFill>
                  <a:schemeClr val="tx2"/>
                </a:solidFill>
              </a:rPr>
              <a:t>Obwodowy układ  nerwowym można podzielić ze względu na </a:t>
            </a:r>
            <a:r>
              <a:rPr lang="pl-PL" altLang="pl-PL" sz="1600" b="1">
                <a:solidFill>
                  <a:schemeClr val="tx2"/>
                </a:solidFill>
              </a:rPr>
              <a:t>kierunek</a:t>
            </a:r>
            <a:r>
              <a:rPr lang="pl-PL" altLang="pl-PL" sz="1600">
                <a:solidFill>
                  <a:schemeClr val="tx2"/>
                </a:solidFill>
              </a:rPr>
              <a:t> przekazywania impulsów:</a:t>
            </a:r>
          </a:p>
          <a:p>
            <a:pPr eaLnBrk="1" hangingPunct="1">
              <a:spcBef>
                <a:spcPct val="0"/>
              </a:spcBef>
              <a:buFontTx/>
              <a:buNone/>
            </a:pPr>
            <a:r>
              <a:rPr lang="pl-PL" altLang="pl-PL" sz="1600">
                <a:solidFill>
                  <a:schemeClr val="tx2"/>
                </a:solidFill>
              </a:rPr>
              <a:t>-cześć sensoryczna</a:t>
            </a:r>
          </a:p>
          <a:p>
            <a:pPr eaLnBrk="1" hangingPunct="1">
              <a:spcBef>
                <a:spcPct val="0"/>
              </a:spcBef>
              <a:buFontTx/>
              <a:buNone/>
            </a:pPr>
            <a:r>
              <a:rPr lang="pl-PL" altLang="pl-PL" sz="1600">
                <a:solidFill>
                  <a:schemeClr val="tx2"/>
                </a:solidFill>
              </a:rPr>
              <a:t>-część motoryczna</a:t>
            </a:r>
            <a:endParaRPr lang="en-US" altLang="pl-PL" sz="1600"/>
          </a:p>
          <a:p>
            <a:pPr eaLnBrk="1" hangingPunct="1">
              <a:spcBef>
                <a:spcPct val="0"/>
              </a:spcBef>
              <a:buFontTx/>
              <a:buNone/>
            </a:pPr>
            <a:endParaRPr lang="pl-PL" altLang="pl-PL" sz="1600">
              <a:solidFill>
                <a:schemeClr val="tx2"/>
              </a:solidFill>
            </a:endParaRPr>
          </a:p>
          <a:p>
            <a:pPr eaLnBrk="1" hangingPunct="1">
              <a:spcBef>
                <a:spcPct val="0"/>
              </a:spcBef>
              <a:buFontTx/>
              <a:buNone/>
            </a:pPr>
            <a:r>
              <a:rPr lang="pl-PL" altLang="pl-PL" sz="1600">
                <a:solidFill>
                  <a:schemeClr val="tx2"/>
                </a:solidFill>
              </a:rPr>
              <a:t>W motorycznej składowej układu nerwowego można wyróżnić dwie f</a:t>
            </a:r>
            <a:r>
              <a:rPr lang="pl-PL" altLang="pl-PL" sz="1600" b="1">
                <a:solidFill>
                  <a:schemeClr val="tx2"/>
                </a:solidFill>
              </a:rPr>
              <a:t>unkcjonalne </a:t>
            </a:r>
            <a:r>
              <a:rPr lang="pl-PL" altLang="pl-PL" sz="1600">
                <a:solidFill>
                  <a:schemeClr val="tx2"/>
                </a:solidFill>
              </a:rPr>
              <a:t>części:</a:t>
            </a:r>
          </a:p>
          <a:p>
            <a:pPr eaLnBrk="1" hangingPunct="1">
              <a:spcBef>
                <a:spcPct val="0"/>
              </a:spcBef>
              <a:buFontTx/>
              <a:buNone/>
            </a:pPr>
            <a:r>
              <a:rPr lang="pl-PL" altLang="pl-PL" sz="1600">
                <a:solidFill>
                  <a:schemeClr val="tx2"/>
                </a:solidFill>
              </a:rPr>
              <a:t>-układ somatyczny - </a:t>
            </a:r>
            <a:r>
              <a:rPr lang="pl-PL" altLang="pl-PL" sz="1600"/>
              <a:t>kieruje pracą mięśni szkieletowych. W dużym stopniu podlega kontroli świadomości.</a:t>
            </a:r>
            <a:endParaRPr lang="pl-PL" altLang="pl-PL" sz="1600">
              <a:solidFill>
                <a:schemeClr val="tx2"/>
              </a:solidFill>
            </a:endParaRPr>
          </a:p>
          <a:p>
            <a:pPr eaLnBrk="1" hangingPunct="1">
              <a:spcBef>
                <a:spcPct val="0"/>
              </a:spcBef>
              <a:buFontTx/>
              <a:buNone/>
            </a:pPr>
            <a:endParaRPr lang="pl-PL" altLang="pl-PL" sz="1600">
              <a:solidFill>
                <a:schemeClr val="tx2"/>
              </a:solidFill>
            </a:endParaRPr>
          </a:p>
          <a:p>
            <a:pPr eaLnBrk="1" hangingPunct="1">
              <a:spcBef>
                <a:spcPct val="0"/>
              </a:spcBef>
              <a:buFontTx/>
              <a:buNone/>
            </a:pPr>
            <a:r>
              <a:rPr lang="pl-PL" altLang="pl-PL" sz="1600">
                <a:solidFill>
                  <a:schemeClr val="tx2"/>
                </a:solidFill>
              </a:rPr>
              <a:t>-układ autonomiczny </a:t>
            </a:r>
            <a:r>
              <a:rPr lang="pl-PL" altLang="pl-PL" sz="1600"/>
              <a:t>(wegetatywny) </a:t>
            </a:r>
            <a:r>
              <a:rPr lang="pl-PL" altLang="pl-PL" sz="1600">
                <a:solidFill>
                  <a:schemeClr val="tx2"/>
                </a:solidFill>
              </a:rPr>
              <a:t>- </a:t>
            </a:r>
            <a:r>
              <a:rPr lang="pl-PL" altLang="pl-PL" sz="1600"/>
              <a:t>unerwia narządy wewnętrzne. Działanie u.a. powoduje reakcje niezależnie od naszej woli (np. wydzielanie soków żołądkowych) i utrzymuje podstawowe parametry fizjologiczne (temperatura, ciśnienie krwi) na poziomie dostosowanym do aktualnego zachowania i warunków środowiska.</a:t>
            </a:r>
          </a:p>
          <a:p>
            <a:pPr eaLnBrk="1" hangingPunct="1">
              <a:spcBef>
                <a:spcPct val="0"/>
              </a:spcBef>
              <a:buFontTx/>
              <a:buNone/>
            </a:pPr>
            <a:endParaRPr lang="pl-PL" altLang="pl-PL" sz="1600"/>
          </a:p>
        </p:txBody>
      </p:sp>
    </p:spTree>
  </p:cSld>
  <p:clrMapOvr>
    <a:masterClrMapping/>
  </p:clrMapOvr>
</p:sld>
</file>

<file path=ppt/theme/theme1.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8339</TotalTime>
  <Words>3617</Words>
  <Application>Microsoft Macintosh PowerPoint</Application>
  <PresentationFormat>Pokaz na ekranie (4:3)</PresentationFormat>
  <Paragraphs>266</Paragraphs>
  <Slides>43</Slides>
  <Notes>1</Notes>
  <HiddenSlides>5</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43</vt:i4>
      </vt:variant>
    </vt:vector>
  </HeadingPairs>
  <TitlesOfParts>
    <vt:vector size="49" baseType="lpstr">
      <vt:lpstr>Times New Roman</vt:lpstr>
      <vt:lpstr>ＭＳ Ｐゴシック</vt:lpstr>
      <vt:lpstr>Arial</vt:lpstr>
      <vt:lpstr>Calibri</vt:lpstr>
      <vt:lpstr>Symbol</vt:lpstr>
      <vt:lpstr>Projekt domyślny</vt:lpstr>
      <vt:lpstr>Synapsa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vt:lpstr>
      <vt:lpstr>Układ autonomiczny i somatyczny</vt:lpstr>
      <vt:lpstr>Układ współczulny (sympatyczny) i przywspółczulny (parasympatyczny)</vt:lpstr>
      <vt:lpstr>Centralny układ autonomiczny</vt:lpstr>
      <vt:lpstr>Reakcje układu autonomicznego</vt:lpstr>
      <vt:lpstr>Reakcje układu autonomicznego – detektor kłamstw</vt:lpstr>
      <vt:lpstr>Miejsca działania układu autonomicznego</vt:lpstr>
      <vt:lpstr>Gruczoły</vt:lpstr>
      <vt:lpstr>Uwalnianie substancji z komórki gruczołu</vt:lpstr>
      <vt:lpstr>Gruczoły potowe</vt:lpstr>
      <vt:lpstr>Reakcja galwaniczna skóry</vt:lpstr>
      <vt:lpstr>Pomiar aktywnosci elektrodermalnej</vt:lpstr>
      <vt:lpstr>Układ pomiarowy i położenie elektrod do pomiaru przewodnictwa skory</vt:lpstr>
      <vt:lpstr>Pomiar przewodnictwa skory</vt:lpstr>
      <vt:lpstr>Typowe wartości pomiaru przewodnictwa skory</vt:lpstr>
      <vt:lpstr>Zastosowania pomiaru przewodnictwa skory</vt:lpstr>
      <vt:lpstr>Tygodniowy pomiar aktywnosci elektrodermalnej</vt:lpstr>
      <vt:lpstr>Układ krwionośny</vt:lpstr>
      <vt:lpstr>System przewodzenia serca</vt:lpstr>
      <vt:lpstr>Elektryczna czynność serca</vt:lpstr>
      <vt:lpstr>Cykl pracy serca</vt:lpstr>
      <vt:lpstr>Potencjały czynnościowe komórek serca</vt:lpstr>
      <vt:lpstr>System przewodzenia serca</vt:lpstr>
      <vt:lpstr>Autonomiczna kontrola serca</vt:lpstr>
      <vt:lpstr>Przewodzenie pobudzenia wzdłuż włókna nerwowego lub mięśniowego</vt:lpstr>
      <vt:lpstr>Elektrokardiogram serca</vt:lpstr>
      <vt:lpstr>Krzywa elektrokardiograficzna</vt:lpstr>
      <vt:lpstr>Serce jako dipol </vt:lpstr>
      <vt:lpstr>Odprowadzenia w elektrokardiografii</vt:lpstr>
      <vt:lpstr>Wektokardiografia </vt:lpstr>
      <vt:lpstr>Wektokardiografia</vt:lpstr>
      <vt:lpstr>System klasyczny</vt:lpstr>
      <vt:lpstr>System klasyczny</vt:lpstr>
      <vt:lpstr>Typowy zapis EKG  w badaniu kontrolnym</vt:lpstr>
      <vt:lpstr>Symbol serca</vt:lpstr>
    </vt:vector>
  </TitlesOfParts>
  <Company>UW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Piotr Suffczynski</dc:creator>
  <cp:lastModifiedBy>Microsoft Office User</cp:lastModifiedBy>
  <cp:revision>251</cp:revision>
  <cp:lastPrinted>2013-03-05T14:05:02Z</cp:lastPrinted>
  <dcterms:created xsi:type="dcterms:W3CDTF">2016-03-07T18:33:27Z</dcterms:created>
  <dcterms:modified xsi:type="dcterms:W3CDTF">2026-04-14T09:34:31Z</dcterms:modified>
</cp:coreProperties>
</file>