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548" r:id="rId2"/>
    <p:sldId id="256" r:id="rId3"/>
    <p:sldId id="257" r:id="rId4"/>
    <p:sldId id="258" r:id="rId5"/>
    <p:sldId id="305" r:id="rId6"/>
    <p:sldId id="308" r:id="rId7"/>
    <p:sldId id="309" r:id="rId8"/>
    <p:sldId id="321" r:id="rId9"/>
    <p:sldId id="315" r:id="rId10"/>
    <p:sldId id="323" r:id="rId11"/>
    <p:sldId id="311" r:id="rId12"/>
    <p:sldId id="319" r:id="rId13"/>
    <p:sldId id="310" r:id="rId14"/>
    <p:sldId id="328" r:id="rId15"/>
    <p:sldId id="325" r:id="rId16"/>
    <p:sldId id="317" r:id="rId17"/>
    <p:sldId id="324" r:id="rId18"/>
    <p:sldId id="318" r:id="rId19"/>
    <p:sldId id="264" r:id="rId20"/>
    <p:sldId id="327" r:id="rId21"/>
    <p:sldId id="313" r:id="rId22"/>
    <p:sldId id="306" r:id="rId23"/>
    <p:sldId id="266" r:id="rId24"/>
    <p:sldId id="267" r:id="rId25"/>
    <p:sldId id="268" r:id="rId26"/>
    <p:sldId id="304" r:id="rId27"/>
    <p:sldId id="326" r:id="rId28"/>
    <p:sldId id="549" r:id="rId29"/>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06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p:restoredTop sz="74834"/>
  </p:normalViewPr>
  <p:slideViewPr>
    <p:cSldViewPr>
      <p:cViewPr varScale="1">
        <p:scale>
          <a:sx n="96" d="100"/>
          <a:sy n="96" d="100"/>
        </p:scale>
        <p:origin x="2344" y="176"/>
      </p:cViewPr>
      <p:guideLst>
        <p:guide orient="horz" pos="206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454CE-8957-AD4F-93DA-23239F0E9E30}" type="datetimeFigureOut">
              <a:rPr lang="pl-PL" smtClean="0"/>
              <a:t>29.04.2024</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pl-PL"/>
              <a:t>Edytuj style wzorca tekstu
Drugi poziom
Trzeci poziom
Czwarty poziom
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672A2-51A1-7C44-83A0-EA99AA377A92}" type="slidenum">
              <a:rPr lang="pl-PL" smtClean="0"/>
              <a:t>‹#›</a:t>
            </a:fld>
            <a:endParaRPr lang="pl-PL"/>
          </a:p>
        </p:txBody>
      </p:sp>
    </p:spTree>
    <p:extLst>
      <p:ext uri="{BB962C8B-B14F-4D97-AF65-F5344CB8AC3E}">
        <p14:creationId xmlns:p14="http://schemas.microsoft.com/office/powerpoint/2010/main" val="1862954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C672A2-51A1-7C44-83A0-EA99AA377A92}" type="slidenum">
              <a:rPr lang="pl-PL" smtClean="0"/>
              <a:t>6</a:t>
            </a:fld>
            <a:endParaRPr lang="pl-PL"/>
          </a:p>
        </p:txBody>
      </p:sp>
    </p:spTree>
    <p:extLst>
      <p:ext uri="{BB962C8B-B14F-4D97-AF65-F5344CB8AC3E}">
        <p14:creationId xmlns:p14="http://schemas.microsoft.com/office/powerpoint/2010/main" val="66655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Steve </a:t>
            </a:r>
            <a:r>
              <a:rPr lang="pl-PL" dirty="0" err="1"/>
              <a:t>Gleason</a:t>
            </a:r>
            <a:r>
              <a:rPr lang="pl-PL" dirty="0"/>
              <a:t> (ALS) używał </a:t>
            </a:r>
            <a:r>
              <a:rPr lang="pl-PL" dirty="0" err="1"/>
              <a:t>eyetracker</a:t>
            </a:r>
            <a:r>
              <a:rPr lang="pl-PL" dirty="0"/>
              <a:t>, Stephen Hawking (ALS) </a:t>
            </a:r>
            <a:r>
              <a:rPr lang="pl-PL" dirty="0" err="1"/>
              <a:t>uzywal</a:t>
            </a:r>
            <a:r>
              <a:rPr lang="pl-PL" dirty="0"/>
              <a:t> </a:t>
            </a:r>
            <a:r>
              <a:rPr lang="pl-PL" dirty="0" err="1"/>
              <a:t>man</a:t>
            </a:r>
            <a:r>
              <a:rPr lang="pl-PL" dirty="0"/>
              <a:t> </a:t>
            </a:r>
            <a:r>
              <a:rPr lang="pl-PL" dirty="0" err="1"/>
              <a:t>machine</a:t>
            </a:r>
            <a:r>
              <a:rPr lang="pl-PL" dirty="0"/>
              <a:t> </a:t>
            </a:r>
            <a:r>
              <a:rPr lang="pl-PL" dirty="0" err="1"/>
              <a:t>interface</a:t>
            </a:r>
            <a:r>
              <a:rPr lang="pl-PL" dirty="0"/>
              <a:t> (sterowany mięśniami policzka)</a:t>
            </a:r>
          </a:p>
          <a:p>
            <a:endParaRPr lang="pl-PL" dirty="0"/>
          </a:p>
        </p:txBody>
      </p:sp>
      <p:sp>
        <p:nvSpPr>
          <p:cNvPr id="4" name="Symbol zastępczy numeru slajdu 3"/>
          <p:cNvSpPr>
            <a:spLocks noGrp="1"/>
          </p:cNvSpPr>
          <p:nvPr>
            <p:ph type="sldNum" sz="quarter" idx="5"/>
          </p:nvPr>
        </p:nvSpPr>
        <p:spPr/>
        <p:txBody>
          <a:bodyPr/>
          <a:lstStyle/>
          <a:p>
            <a:fld id="{69C672A2-51A1-7C44-83A0-EA99AA377A92}" type="slidenum">
              <a:rPr lang="pl-PL" smtClean="0"/>
              <a:t>10</a:t>
            </a:fld>
            <a:endParaRPr lang="pl-PL"/>
          </a:p>
        </p:txBody>
      </p:sp>
    </p:spTree>
    <p:extLst>
      <p:ext uri="{BB962C8B-B14F-4D97-AF65-F5344CB8AC3E}">
        <p14:creationId xmlns:p14="http://schemas.microsoft.com/office/powerpoint/2010/main" val="251129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69C672A2-51A1-7C44-83A0-EA99AA377A92}" type="slidenum">
              <a:rPr lang="pl-PL" smtClean="0"/>
              <a:t>14</a:t>
            </a:fld>
            <a:endParaRPr lang="pl-PL"/>
          </a:p>
        </p:txBody>
      </p:sp>
    </p:spTree>
    <p:extLst>
      <p:ext uri="{BB962C8B-B14F-4D97-AF65-F5344CB8AC3E}">
        <p14:creationId xmlns:p14="http://schemas.microsoft.com/office/powerpoint/2010/main" val="546102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9C672A2-51A1-7C44-83A0-EA99AA377A92}" type="slidenum">
              <a:rPr lang="pl-PL" smtClean="0"/>
              <a:t>18</a:t>
            </a:fld>
            <a:endParaRPr lang="pl-PL"/>
          </a:p>
        </p:txBody>
      </p:sp>
    </p:spTree>
    <p:extLst>
      <p:ext uri="{BB962C8B-B14F-4D97-AF65-F5344CB8AC3E}">
        <p14:creationId xmlns:p14="http://schemas.microsoft.com/office/powerpoint/2010/main" val="384824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Zauważono, ze odpowiedz na pytanie Czy w</a:t>
            </a:r>
            <a:r>
              <a:rPr lang="pl-PL" sz="1200" dirty="0"/>
              <a:t>szystkie ptaki są wróblami? jest spowolniona. Podejrzewano, ze częściowa prawdziwa informacja tj. związek ‚ptak-wróbel’ aktywuje </a:t>
            </a:r>
            <a:r>
              <a:rPr lang="pl-PL" sz="1200" dirty="0" err="1"/>
              <a:t>zla</a:t>
            </a:r>
            <a:r>
              <a:rPr lang="pl-PL" sz="1200" dirty="0"/>
              <a:t> odpowiedz ’</a:t>
            </a:r>
            <a:r>
              <a:rPr lang="pl-PL" sz="1200" dirty="0" err="1"/>
              <a:t>true</a:t>
            </a:r>
            <a:r>
              <a:rPr lang="pl-PL" sz="1200" dirty="0"/>
              <a:t>’, nawet jeżeli poprawna odpowiedz jest ‚</a:t>
            </a:r>
            <a:r>
              <a:rPr lang="pl-PL" sz="1200" dirty="0" err="1"/>
              <a:t>false</a:t>
            </a:r>
            <a:r>
              <a:rPr lang="pl-PL" sz="1200" dirty="0"/>
              <a:t>’.</a:t>
            </a:r>
          </a:p>
          <a:p>
            <a:r>
              <a:rPr lang="pl-PL" sz="1200" dirty="0" err="1"/>
              <a:t>https</a:t>
            </a:r>
            <a:r>
              <a:rPr lang="pl-PL" sz="1200" dirty="0"/>
              <a:t>://</a:t>
            </a:r>
            <a:r>
              <a:rPr lang="pl-PL" sz="1200" dirty="0" err="1"/>
              <a:t>journals.sagepub.com</a:t>
            </a:r>
            <a:r>
              <a:rPr lang="pl-PL" sz="1200" dirty="0"/>
              <a:t>/doi/10.1177/1745691617715310 </a:t>
            </a:r>
            <a:endParaRPr lang="pl-PL" dirty="0"/>
          </a:p>
        </p:txBody>
      </p:sp>
      <p:sp>
        <p:nvSpPr>
          <p:cNvPr id="4" name="Symbol zastępczy numeru slajdu 3"/>
          <p:cNvSpPr>
            <a:spLocks noGrp="1"/>
          </p:cNvSpPr>
          <p:nvPr>
            <p:ph type="sldNum" sz="quarter" idx="5"/>
          </p:nvPr>
        </p:nvSpPr>
        <p:spPr/>
        <p:txBody>
          <a:bodyPr/>
          <a:lstStyle/>
          <a:p>
            <a:fld id="{69C672A2-51A1-7C44-83A0-EA99AA377A92}" type="slidenum">
              <a:rPr lang="pl-PL" smtClean="0"/>
              <a:t>20</a:t>
            </a:fld>
            <a:endParaRPr lang="pl-PL"/>
          </a:p>
        </p:txBody>
      </p:sp>
    </p:spTree>
    <p:extLst>
      <p:ext uri="{BB962C8B-B14F-4D97-AF65-F5344CB8AC3E}">
        <p14:creationId xmlns:p14="http://schemas.microsoft.com/office/powerpoint/2010/main" val="336350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AE7ECA6-4462-DE4C-AF02-1609EA4B48F2}" type="slidenum">
              <a:rPr lang="en-GB"/>
              <a:pPr>
                <a:defRPr/>
              </a:pPr>
              <a:t>‹#›</a:t>
            </a:fld>
            <a:endParaRPr lang="en-GB"/>
          </a:p>
        </p:txBody>
      </p:sp>
    </p:spTree>
    <p:extLst>
      <p:ext uri="{BB962C8B-B14F-4D97-AF65-F5344CB8AC3E}">
        <p14:creationId xmlns:p14="http://schemas.microsoft.com/office/powerpoint/2010/main" val="63116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Vertical Text Placeholder 2"/>
          <p:cNvSpPr>
            <a:spLocks noGrp="1"/>
          </p:cNvSpPr>
          <p:nvPr>
            <p:ph type="body" orient="vert" idx="1"/>
          </p:nvPr>
        </p:nvSpPr>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0A3B4F8-FFC2-AD4E-9D39-E2EDAABBF41C}" type="slidenum">
              <a:rPr lang="en-GB"/>
              <a:pPr>
                <a:defRPr/>
              </a:pPr>
              <a:t>‹#›</a:t>
            </a:fld>
            <a:endParaRPr lang="en-GB"/>
          </a:p>
        </p:txBody>
      </p:sp>
    </p:spTree>
    <p:extLst>
      <p:ext uri="{BB962C8B-B14F-4D97-AF65-F5344CB8AC3E}">
        <p14:creationId xmlns:p14="http://schemas.microsoft.com/office/powerpoint/2010/main" val="410671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pl-PL"/>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D9142A5-004C-CC4B-8D98-90B1F026C919}" type="slidenum">
              <a:rPr lang="en-GB"/>
              <a:pPr>
                <a:defRPr/>
              </a:pPr>
              <a:t>‹#›</a:t>
            </a:fld>
            <a:endParaRPr lang="en-GB"/>
          </a:p>
        </p:txBody>
      </p:sp>
    </p:spTree>
    <p:extLst>
      <p:ext uri="{BB962C8B-B14F-4D97-AF65-F5344CB8AC3E}">
        <p14:creationId xmlns:p14="http://schemas.microsoft.com/office/powerpoint/2010/main" val="3279310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BB84E4F-3566-814D-B8FA-F3948B6DB4FB}" type="slidenum">
              <a:rPr lang="en-GB"/>
              <a:pPr>
                <a:defRPr/>
              </a:pPr>
              <a:t>‹#›</a:t>
            </a:fld>
            <a:endParaRPr lang="en-GB"/>
          </a:p>
        </p:txBody>
      </p:sp>
    </p:spTree>
    <p:extLst>
      <p:ext uri="{BB962C8B-B14F-4D97-AF65-F5344CB8AC3E}">
        <p14:creationId xmlns:p14="http://schemas.microsoft.com/office/powerpoint/2010/main" val="269034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l-PL"/>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FB1EF4E-EE4F-0045-BD50-BCAEB4BC6CB9}" type="slidenum">
              <a:rPr lang="en-GB"/>
              <a:pPr>
                <a:defRPr/>
              </a:pPr>
              <a:t>‹#›</a:t>
            </a:fld>
            <a:endParaRPr lang="en-GB"/>
          </a:p>
        </p:txBody>
      </p:sp>
    </p:spTree>
    <p:extLst>
      <p:ext uri="{BB962C8B-B14F-4D97-AF65-F5344CB8AC3E}">
        <p14:creationId xmlns:p14="http://schemas.microsoft.com/office/powerpoint/2010/main" val="99214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FE3FB55-3CDD-2C49-88D5-A96CEFB9419F}" type="slidenum">
              <a:rPr lang="en-GB"/>
              <a:pPr>
                <a:defRPr/>
              </a:pPr>
              <a:t>‹#›</a:t>
            </a:fld>
            <a:endParaRPr lang="en-GB"/>
          </a:p>
        </p:txBody>
      </p:sp>
    </p:spTree>
    <p:extLst>
      <p:ext uri="{BB962C8B-B14F-4D97-AF65-F5344CB8AC3E}">
        <p14:creationId xmlns:p14="http://schemas.microsoft.com/office/powerpoint/2010/main" val="348825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pl-PL"/>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D0A802F-4C85-7C4D-A0F7-525408D1C8E7}" type="slidenum">
              <a:rPr lang="en-GB"/>
              <a:pPr>
                <a:defRPr/>
              </a:pPr>
              <a:t>‹#›</a:t>
            </a:fld>
            <a:endParaRPr lang="en-GB"/>
          </a:p>
        </p:txBody>
      </p:sp>
    </p:spTree>
    <p:extLst>
      <p:ext uri="{BB962C8B-B14F-4D97-AF65-F5344CB8AC3E}">
        <p14:creationId xmlns:p14="http://schemas.microsoft.com/office/powerpoint/2010/main" val="380153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3D9B6FE-2823-A242-9A39-7E68E6E400D6}" type="slidenum">
              <a:rPr lang="en-GB"/>
              <a:pPr>
                <a:defRPr/>
              </a:pPr>
              <a:t>‹#›</a:t>
            </a:fld>
            <a:endParaRPr lang="en-GB"/>
          </a:p>
        </p:txBody>
      </p:sp>
    </p:spTree>
    <p:extLst>
      <p:ext uri="{BB962C8B-B14F-4D97-AF65-F5344CB8AC3E}">
        <p14:creationId xmlns:p14="http://schemas.microsoft.com/office/powerpoint/2010/main" val="71940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318055F-F1D2-0E47-A619-9ECF3A0B0E69}" type="slidenum">
              <a:rPr lang="en-GB"/>
              <a:pPr>
                <a:defRPr/>
              </a:pPr>
              <a:t>‹#›</a:t>
            </a:fld>
            <a:endParaRPr lang="en-GB"/>
          </a:p>
        </p:txBody>
      </p:sp>
    </p:spTree>
    <p:extLst>
      <p:ext uri="{BB962C8B-B14F-4D97-AF65-F5344CB8AC3E}">
        <p14:creationId xmlns:p14="http://schemas.microsoft.com/office/powerpoint/2010/main" val="143689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l-PL"/>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8AC6419-C4CD-DB40-99EE-3F62CBAD1A23}" type="slidenum">
              <a:rPr lang="en-GB"/>
              <a:pPr>
                <a:defRPr/>
              </a:pPr>
              <a:t>‹#›</a:t>
            </a:fld>
            <a:endParaRPr lang="en-GB"/>
          </a:p>
        </p:txBody>
      </p:sp>
    </p:spTree>
    <p:extLst>
      <p:ext uri="{BB962C8B-B14F-4D97-AF65-F5344CB8AC3E}">
        <p14:creationId xmlns:p14="http://schemas.microsoft.com/office/powerpoint/2010/main" val="201394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l-PL"/>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026E17D-2057-E740-8FF2-71F65F56E5A6}" type="slidenum">
              <a:rPr lang="en-GB"/>
              <a:pPr>
                <a:defRPr/>
              </a:pPr>
              <a:t>‹#›</a:t>
            </a:fld>
            <a:endParaRPr lang="en-GB"/>
          </a:p>
        </p:txBody>
      </p:sp>
    </p:spTree>
    <p:extLst>
      <p:ext uri="{BB962C8B-B14F-4D97-AF65-F5344CB8AC3E}">
        <p14:creationId xmlns:p14="http://schemas.microsoft.com/office/powerpoint/2010/main" val="221220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Kliknij, aby edytować styl wzorca tytułu</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Kliknij, aby edytować style wzorca tekstu</a:t>
            </a:r>
          </a:p>
          <a:p>
            <a:pPr lvl="1"/>
            <a:r>
              <a:rPr lang="en-GB"/>
              <a:t>Drugi poziom</a:t>
            </a:r>
          </a:p>
          <a:p>
            <a:pPr lvl="2"/>
            <a:r>
              <a:rPr lang="en-GB"/>
              <a:t>Trzeci poziom</a:t>
            </a:r>
          </a:p>
          <a:p>
            <a:pPr lvl="3"/>
            <a:r>
              <a:rPr lang="en-GB"/>
              <a:t>Czwarty poziom</a:t>
            </a:r>
          </a:p>
          <a:p>
            <a:pPr lvl="4"/>
            <a:r>
              <a:rPr lang="en-GB"/>
              <a:t>Piąty poziom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3370A1-3A69-E84E-8442-15148150866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XIr2cRKFolY"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saEeyb2b6_A"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youtube.com/watch?v=1GyJBBB8O_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8FE95238-7214-1A4D-9831-BF5445A792DF}"/>
              </a:ext>
            </a:extLst>
          </p:cNvPr>
          <p:cNvSpPr>
            <a:spLocks noGrp="1" noChangeArrowheads="1"/>
          </p:cNvSpPr>
          <p:nvPr>
            <p:ph type="title" idx="4294967295"/>
          </p:nvPr>
        </p:nvSpPr>
        <p:spPr>
          <a:xfrm>
            <a:off x="381000" y="152400"/>
            <a:ext cx="7772400" cy="381000"/>
          </a:xfrm>
        </p:spPr>
        <p:txBody>
          <a:bodyPr/>
          <a:lstStyle/>
          <a:p>
            <a:pPr eaLnBrk="1" hangingPunct="1"/>
            <a:r>
              <a:rPr lang="pl-PL" altLang="pl-PL" sz="1800">
                <a:ea typeface="ＭＳ Ｐゴシック" panose="020B0600070205080204" pitchFamily="34" charset="-128"/>
              </a:rPr>
              <a:t>Egzamin</a:t>
            </a:r>
            <a:endParaRPr lang="en-US" altLang="pl-PL" sz="1800">
              <a:ea typeface="ＭＳ Ｐゴシック" panose="020B0600070205080204" pitchFamily="34" charset="-128"/>
            </a:endParaRPr>
          </a:p>
        </p:txBody>
      </p:sp>
      <p:sp>
        <p:nvSpPr>
          <p:cNvPr id="14338" name="Text Box 3">
            <a:extLst>
              <a:ext uri="{FF2B5EF4-FFF2-40B4-BE49-F238E27FC236}">
                <a16:creationId xmlns:a16="http://schemas.microsoft.com/office/drawing/2014/main" id="{D7E89424-642E-0341-9CC3-FAA98BB877EE}"/>
              </a:ext>
            </a:extLst>
          </p:cNvPr>
          <p:cNvSpPr txBox="1">
            <a:spLocks noChangeArrowheads="1"/>
          </p:cNvSpPr>
          <p:nvPr/>
        </p:nvSpPr>
        <p:spPr bwMode="auto">
          <a:xfrm>
            <a:off x="381000" y="1676400"/>
            <a:ext cx="822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dirty="0"/>
              <a:t>Egzamin pisemny z Sygnałów Bioelektrycznych odbędzie się we wtorek 7 maja 2024 w godz. 9.45 – 11.00 w sali B014</a:t>
            </a:r>
          </a:p>
          <a:p>
            <a:pPr eaLnBrk="1" hangingPunct="1">
              <a:spcBef>
                <a:spcPct val="50000"/>
              </a:spcBef>
              <a:buFontTx/>
              <a:buNone/>
            </a:pPr>
            <a:endParaRPr lang="pl-PL" altLang="pl-PL" sz="1600" dirty="0"/>
          </a:p>
          <a:p>
            <a:pPr eaLnBrk="1" hangingPunct="1">
              <a:spcBef>
                <a:spcPct val="50000"/>
              </a:spcBef>
              <a:buFontTx/>
              <a:buNone/>
            </a:pPr>
            <a:r>
              <a:rPr lang="pl-PL" altLang="pl-PL" sz="1600" dirty="0"/>
              <a:t>Na egzamin ustny będzie można się zapisać po egzaminie pisemnym. Egzaminy ustne odbędą się w dniach 8-17 maja w pok. 4.68.</a:t>
            </a:r>
            <a:endParaRPr lang="en-US" altLang="pl-PL" sz="1600" dirty="0"/>
          </a:p>
        </p:txBody>
      </p:sp>
      <p:sp>
        <p:nvSpPr>
          <p:cNvPr id="14339" name="Rectangle 4">
            <a:extLst>
              <a:ext uri="{FF2B5EF4-FFF2-40B4-BE49-F238E27FC236}">
                <a16:creationId xmlns:a16="http://schemas.microsoft.com/office/drawing/2014/main" id="{84EA0360-8424-4B45-AF87-B3488D1D5878}"/>
              </a:ext>
            </a:extLst>
          </p:cNvPr>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GB" altLang="pl-PL" sz="440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81000" y="152400"/>
            <a:ext cx="7772400" cy="381000"/>
          </a:xfrm>
        </p:spPr>
        <p:txBody>
          <a:bodyPr/>
          <a:lstStyle/>
          <a:p>
            <a:pPr eaLnBrk="1" hangingPunct="1"/>
            <a:r>
              <a:rPr lang="pl-PL" sz="1800">
                <a:latin typeface="Times New Roman" charset="0"/>
                <a:ea typeface="ＭＳ Ｐゴシック" charset="0"/>
                <a:cs typeface="ＭＳ Ｐゴシック" charset="0"/>
              </a:rPr>
              <a:t>Potencjał P300 - zastosowanie</a:t>
            </a:r>
          </a:p>
        </p:txBody>
      </p:sp>
      <p:sp>
        <p:nvSpPr>
          <p:cNvPr id="21507" name="Text Box 4"/>
          <p:cNvSpPr txBox="1">
            <a:spLocks noChangeArrowheads="1"/>
          </p:cNvSpPr>
          <p:nvPr/>
        </p:nvSpPr>
        <p:spPr bwMode="auto">
          <a:xfrm>
            <a:off x="1619672" y="6373578"/>
            <a:ext cx="7772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400" dirty="0">
                <a:hlinkClick r:id="rId3"/>
              </a:rPr>
              <a:t>https://www.youtube.com/watch?v=XIr2cRKFolY</a:t>
            </a:r>
            <a:r>
              <a:rPr lang="pl-PL" sz="1400" dirty="0"/>
              <a:t>, czas 2.57:4.35</a:t>
            </a:r>
            <a:endParaRPr lang="en-US" sz="1400" dirty="0"/>
          </a:p>
        </p:txBody>
      </p:sp>
      <p:pic>
        <p:nvPicPr>
          <p:cNvPr id="5" name="Obraz 4">
            <a:hlinkClick r:id="rId3"/>
            <a:extLst>
              <a:ext uri="{FF2B5EF4-FFF2-40B4-BE49-F238E27FC236}">
                <a16:creationId xmlns:a16="http://schemas.microsoft.com/office/drawing/2014/main" id="{0C655966-6D02-3B41-94B4-E0ED80972A56}"/>
              </a:ext>
            </a:extLst>
          </p:cNvPr>
          <p:cNvPicPr>
            <a:picLocks noChangeAspect="1"/>
          </p:cNvPicPr>
          <p:nvPr/>
        </p:nvPicPr>
        <p:blipFill>
          <a:blip r:embed="rId4"/>
          <a:stretch>
            <a:fillRect/>
          </a:stretch>
        </p:blipFill>
        <p:spPr>
          <a:xfrm>
            <a:off x="644552" y="1087086"/>
            <a:ext cx="7245296" cy="4683828"/>
          </a:xfrm>
          <a:prstGeom prst="rect">
            <a:avLst/>
          </a:prstGeom>
        </p:spPr>
      </p:pic>
    </p:spTree>
    <p:extLst>
      <p:ext uri="{BB962C8B-B14F-4D97-AF65-F5344CB8AC3E}">
        <p14:creationId xmlns:p14="http://schemas.microsoft.com/office/powerpoint/2010/main" val="336880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3568" y="116632"/>
            <a:ext cx="7772400" cy="381000"/>
          </a:xfrm>
        </p:spPr>
        <p:txBody>
          <a:bodyPr/>
          <a:lstStyle/>
          <a:p>
            <a:pPr eaLnBrk="1" hangingPunct="1"/>
            <a:r>
              <a:rPr lang="pl-PL" sz="1800" dirty="0">
                <a:latin typeface="Times New Roman" charset="0"/>
                <a:ea typeface="ＭＳ Ｐゴシック" charset="0"/>
                <a:cs typeface="ＭＳ Ｐゴシック" charset="0"/>
              </a:rPr>
              <a:t>Stosowalność P300 w praktyce lekarskiej</a:t>
            </a:r>
          </a:p>
        </p:txBody>
      </p:sp>
      <p:sp>
        <p:nvSpPr>
          <p:cNvPr id="23554" name="Text Box 3"/>
          <p:cNvSpPr txBox="1">
            <a:spLocks noChangeArrowheads="1"/>
          </p:cNvSpPr>
          <p:nvPr/>
        </p:nvSpPr>
        <p:spPr bwMode="auto">
          <a:xfrm>
            <a:off x="838200" y="685800"/>
            <a:ext cx="79248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600"/>
              <a:t>Nawet u osób zdrowych, dużo czynników wpływa na składowe ERP. Np. latencja potencjału P300 zależy od wieku.</a:t>
            </a:r>
          </a:p>
        </p:txBody>
      </p:sp>
      <p:sp>
        <p:nvSpPr>
          <p:cNvPr id="23555" name="Text Box 4"/>
          <p:cNvSpPr txBox="1">
            <a:spLocks noChangeArrowheads="1"/>
          </p:cNvSpPr>
          <p:nvPr/>
        </p:nvSpPr>
        <p:spPr bwMode="auto">
          <a:xfrm>
            <a:off x="3124200" y="4343400"/>
            <a:ext cx="35052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200"/>
              <a:t>Zależność latencji P300 od wieku, u osób zdrowych.</a:t>
            </a:r>
            <a:endParaRPr lang="en-US" sz="1200"/>
          </a:p>
        </p:txBody>
      </p:sp>
      <p:pic>
        <p:nvPicPr>
          <p:cNvPr id="235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1447800"/>
            <a:ext cx="4648200" cy="286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7" name="Text Box 9"/>
          <p:cNvSpPr txBox="1">
            <a:spLocks noChangeArrowheads="1"/>
          </p:cNvSpPr>
          <p:nvPr/>
        </p:nvSpPr>
        <p:spPr bwMode="auto">
          <a:xfrm>
            <a:off x="838200" y="5105400"/>
            <a:ext cx="7924800" cy="131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600"/>
              <a:t>W </a:t>
            </a:r>
            <a:r>
              <a:rPr lang="en-GB" sz="1600"/>
              <a:t>zespołach otępiennych</a:t>
            </a:r>
            <a:r>
              <a:rPr lang="pl-PL" sz="1600"/>
              <a:t> (np. choroba Alzheimera)</a:t>
            </a:r>
            <a:r>
              <a:rPr lang="en-GB" sz="1600"/>
              <a:t> czas latencji załamka P300 </a:t>
            </a:r>
            <a:r>
              <a:rPr lang="pl-PL" sz="1600"/>
              <a:t>wzrasta od </a:t>
            </a:r>
            <a:r>
              <a:rPr lang="en-GB" sz="1600"/>
              <a:t>30% do 80% </a:t>
            </a:r>
            <a:r>
              <a:rPr lang="pl-PL" sz="1600"/>
              <a:t>. </a:t>
            </a:r>
            <a:r>
              <a:rPr lang="en-GB" sz="1600"/>
              <a:t>Wydłużenie czasu latencji załamka P300 stwierdzane były </a:t>
            </a:r>
            <a:r>
              <a:rPr lang="pl-PL" sz="1600"/>
              <a:t>również w innych chorobach np. Parkinsona, </a:t>
            </a:r>
            <a:r>
              <a:rPr lang="en-GB" sz="1600"/>
              <a:t>Huntington</a:t>
            </a:r>
            <a:r>
              <a:rPr lang="pl-PL" sz="1600"/>
              <a:t>a. W</a:t>
            </a:r>
            <a:r>
              <a:rPr lang="en-GB" sz="1600"/>
              <a:t>ydłużenie latencji P300 </a:t>
            </a:r>
            <a:r>
              <a:rPr lang="pl-PL" sz="1600"/>
              <a:t>może być obserwowane </a:t>
            </a:r>
            <a:r>
              <a:rPr lang="en-GB" sz="1600"/>
              <a:t>nawet wtedy, kiedy objawy otępienia nie </a:t>
            </a:r>
            <a:r>
              <a:rPr lang="pl-PL" sz="1600"/>
              <a:t>sa jeszcze widoczne w </a:t>
            </a:r>
            <a:r>
              <a:rPr lang="en-GB" sz="1600"/>
              <a:t>standardowym badaniu podmiotowym. </a:t>
            </a:r>
            <a:endParaRPr lang="pl-PL"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381000" y="152400"/>
            <a:ext cx="7772400" cy="381000"/>
          </a:xfrm>
        </p:spPr>
        <p:txBody>
          <a:bodyPr/>
          <a:lstStyle/>
          <a:p>
            <a:pPr eaLnBrk="1" hangingPunct="1"/>
            <a:r>
              <a:rPr lang="pl-PL" sz="1800" dirty="0">
                <a:latin typeface="Times New Roman" charset="0"/>
                <a:ea typeface="ＭＳ Ｐゴシック" charset="0"/>
                <a:cs typeface="ＭＳ Ｐゴシック" charset="0"/>
              </a:rPr>
              <a:t>Wpływ terapii </a:t>
            </a:r>
            <a:r>
              <a:rPr lang="pl-PL" sz="1800" dirty="0" err="1">
                <a:latin typeface="Times New Roman" charset="0"/>
                <a:ea typeface="ＭＳ Ｐゴシック" charset="0"/>
                <a:cs typeface="ＭＳ Ｐゴシック" charset="0"/>
              </a:rPr>
              <a:t>mindfulness</a:t>
            </a:r>
            <a:r>
              <a:rPr lang="pl-PL" sz="1800" dirty="0">
                <a:latin typeface="Times New Roman" charset="0"/>
                <a:ea typeface="ＭＳ Ｐゴシック" charset="0"/>
                <a:cs typeface="ＭＳ Ｐゴシック" charset="0"/>
              </a:rPr>
              <a:t> na </a:t>
            </a:r>
            <a:r>
              <a:rPr lang="pl-PL" sz="1800" dirty="0" err="1">
                <a:latin typeface="Times New Roman" charset="0"/>
                <a:ea typeface="ＭＳ Ｐゴシック" charset="0"/>
                <a:cs typeface="ＭＳ Ｐゴシック" charset="0"/>
              </a:rPr>
              <a:t>skladowa</a:t>
            </a:r>
            <a:r>
              <a:rPr lang="pl-PL" sz="1800" dirty="0">
                <a:latin typeface="Times New Roman" charset="0"/>
                <a:ea typeface="ＭＳ Ｐゴシック" charset="0"/>
                <a:cs typeface="ＭＳ Ｐゴシック" charset="0"/>
              </a:rPr>
              <a:t> P300 </a:t>
            </a:r>
            <a:r>
              <a:rPr lang="en-US" sz="1800" dirty="0"/>
              <a:t>u </a:t>
            </a:r>
            <a:r>
              <a:rPr lang="en-US" sz="1800" dirty="0" err="1"/>
              <a:t>osób</a:t>
            </a:r>
            <a:r>
              <a:rPr lang="en-US" sz="1800" dirty="0"/>
              <a:t> z </a:t>
            </a:r>
            <a:r>
              <a:rPr lang="en-US" sz="1800" dirty="0" err="1"/>
              <a:t>zaburzeniami</a:t>
            </a:r>
            <a:r>
              <a:rPr lang="en-US" sz="1800" dirty="0"/>
              <a:t> </a:t>
            </a:r>
            <a:r>
              <a:rPr lang="en-US" sz="1800" dirty="0" err="1"/>
              <a:t>psychicznymi</a:t>
            </a:r>
            <a:endParaRPr lang="pl-PL" sz="1800" dirty="0">
              <a:latin typeface="Times New Roman" charset="0"/>
              <a:ea typeface="ＭＳ Ｐゴシック" charset="0"/>
              <a:cs typeface="ＭＳ Ｐゴシック" charset="0"/>
            </a:endParaRPr>
          </a:p>
        </p:txBody>
      </p:sp>
      <p:sp>
        <p:nvSpPr>
          <p:cNvPr id="23554" name="Text Box 3"/>
          <p:cNvSpPr txBox="1">
            <a:spLocks noChangeArrowheads="1"/>
          </p:cNvSpPr>
          <p:nvPr/>
        </p:nvSpPr>
        <p:spPr bwMode="auto">
          <a:xfrm>
            <a:off x="611560" y="685800"/>
            <a:ext cx="8064896"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pl-PL" sz="1600" dirty="0"/>
              <a:t>Osoby z zaburzeniem afektywnym dwubiegunowym (BD) wykazywały silny komponent P300 w okolicach czołowych. Po kursie </a:t>
            </a:r>
            <a:r>
              <a:rPr lang="pl-PL" sz="1600" dirty="0" err="1"/>
              <a:t>Mindfulness</a:t>
            </a:r>
            <a:r>
              <a:rPr lang="pl-PL" sz="1600" dirty="0"/>
              <a:t> </a:t>
            </a:r>
            <a:r>
              <a:rPr lang="pl-PL" sz="1600" dirty="0" err="1"/>
              <a:t>Based</a:t>
            </a:r>
            <a:r>
              <a:rPr lang="pl-PL" sz="1600" dirty="0"/>
              <a:t> </a:t>
            </a:r>
            <a:r>
              <a:rPr lang="pl-PL" sz="1600" dirty="0" err="1"/>
              <a:t>Cognitive</a:t>
            </a:r>
            <a:r>
              <a:rPr lang="pl-PL" sz="1600" dirty="0"/>
              <a:t> </a:t>
            </a:r>
            <a:r>
              <a:rPr lang="pl-PL" sz="1600" dirty="0" err="1"/>
              <a:t>Therapy</a:t>
            </a:r>
            <a:r>
              <a:rPr lang="pl-PL" sz="1600" dirty="0"/>
              <a:t> amplituda P300 malała i była porównywalna z wartościami u osób zdrowych, co wskazuje na poprawę przetwarzania informacji.</a:t>
            </a:r>
          </a:p>
          <a:p>
            <a:endParaRPr lang="pl-PL" sz="1600" dirty="0"/>
          </a:p>
          <a:p>
            <a:r>
              <a:rPr lang="pl-PL" sz="1600" dirty="0"/>
              <a:t>Uczestnikami badania były osoby z BD w okresie równowagi (n=12) i zdrowe osoby kontrolne. Uczestnicy mieli wcisnąć guzik gdy w ciągu znaków litera X (target) była poprzedzona literą A (</a:t>
            </a:r>
            <a:r>
              <a:rPr lang="pl-PL" sz="1600" dirty="0" err="1"/>
              <a:t>cue</a:t>
            </a:r>
            <a:r>
              <a:rPr lang="pl-PL" sz="1600" dirty="0"/>
              <a:t>).</a:t>
            </a:r>
          </a:p>
        </p:txBody>
      </p:sp>
      <p:sp>
        <p:nvSpPr>
          <p:cNvPr id="23557" name="Text Box 9"/>
          <p:cNvSpPr txBox="1">
            <a:spLocks noChangeArrowheads="1"/>
          </p:cNvSpPr>
          <p:nvPr/>
        </p:nvSpPr>
        <p:spPr bwMode="auto">
          <a:xfrm>
            <a:off x="683568" y="5877272"/>
            <a:ext cx="7924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600" dirty="0"/>
              <a:t>Uśrednione potencjały wywołane bodźcem docelowym ‚X’. Widoczny jest wzrost amplitudy potencjału P300 u osób z BD w przednich elektrodach F3/F4. Po treningu MBCT, amplituda P300 jest porównywalna z wartościami u osób zdrowych.</a:t>
            </a:r>
          </a:p>
        </p:txBody>
      </p:sp>
      <p:pic>
        <p:nvPicPr>
          <p:cNvPr id="2" name="Picture 1"/>
          <p:cNvPicPr>
            <a:picLocks noChangeAspect="1"/>
          </p:cNvPicPr>
          <p:nvPr/>
        </p:nvPicPr>
        <p:blipFill>
          <a:blip r:embed="rId2"/>
          <a:stretch>
            <a:fillRect/>
          </a:stretch>
        </p:blipFill>
        <p:spPr>
          <a:xfrm>
            <a:off x="2411760" y="2708920"/>
            <a:ext cx="4152900" cy="2984500"/>
          </a:xfrm>
          <a:prstGeom prst="rect">
            <a:avLst/>
          </a:prstGeom>
        </p:spPr>
      </p:pic>
      <p:pic>
        <p:nvPicPr>
          <p:cNvPr id="3" name="Picture 2"/>
          <p:cNvPicPr>
            <a:picLocks noChangeAspect="1"/>
          </p:cNvPicPr>
          <p:nvPr/>
        </p:nvPicPr>
        <p:blipFill>
          <a:blip r:embed="rId3"/>
          <a:stretch>
            <a:fillRect/>
          </a:stretch>
        </p:blipFill>
        <p:spPr>
          <a:xfrm>
            <a:off x="6660232" y="2636912"/>
            <a:ext cx="1765300" cy="1295400"/>
          </a:xfrm>
          <a:prstGeom prst="rect">
            <a:avLst/>
          </a:prstGeom>
        </p:spPr>
      </p:pic>
    </p:spTree>
    <p:extLst>
      <p:ext uri="{BB962C8B-B14F-4D97-AF65-F5344CB8AC3E}">
        <p14:creationId xmlns:p14="http://schemas.microsoft.com/office/powerpoint/2010/main" val="238785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81000" y="152400"/>
            <a:ext cx="7772400" cy="381000"/>
          </a:xfrm>
        </p:spPr>
        <p:txBody>
          <a:bodyPr/>
          <a:lstStyle/>
          <a:p>
            <a:pPr eaLnBrk="1" hangingPunct="1"/>
            <a:r>
              <a:rPr lang="pl-PL" sz="1800">
                <a:latin typeface="Times New Roman" charset="0"/>
                <a:ea typeface="ＭＳ Ｐゴシック" charset="0"/>
                <a:cs typeface="ＭＳ Ｐゴシック" charset="0"/>
              </a:rPr>
              <a:t>Załamek N400</a:t>
            </a:r>
          </a:p>
        </p:txBody>
      </p:sp>
      <p:sp>
        <p:nvSpPr>
          <p:cNvPr id="22530" name="Text Box 3"/>
          <p:cNvSpPr txBox="1">
            <a:spLocks noChangeArrowheads="1"/>
          </p:cNvSpPr>
          <p:nvPr/>
        </p:nvSpPr>
        <p:spPr bwMode="auto">
          <a:xfrm>
            <a:off x="838200" y="685800"/>
            <a:ext cx="7924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GB" sz="1600" dirty="0" err="1"/>
              <a:t>Bodźce</a:t>
            </a:r>
            <a:r>
              <a:rPr lang="en-GB" sz="1600" dirty="0"/>
              <a:t> </a:t>
            </a:r>
            <a:r>
              <a:rPr lang="en-GB" sz="1600" dirty="0" err="1"/>
              <a:t>niespójnie</a:t>
            </a:r>
            <a:r>
              <a:rPr lang="en-GB" sz="1600" dirty="0"/>
              <a:t> </a:t>
            </a:r>
            <a:r>
              <a:rPr lang="en-GB" sz="1600" dirty="0" err="1"/>
              <a:t>semantycznie</a:t>
            </a:r>
            <a:r>
              <a:rPr lang="en-GB" sz="1600" dirty="0"/>
              <a:t> </a:t>
            </a:r>
            <a:r>
              <a:rPr lang="en-GB" sz="1600" dirty="0" err="1"/>
              <a:t>wywołują</a:t>
            </a:r>
            <a:r>
              <a:rPr lang="en-GB" sz="1600" dirty="0"/>
              <a:t> </a:t>
            </a:r>
            <a:r>
              <a:rPr lang="en-GB" sz="1600" dirty="0" err="1"/>
              <a:t>komponent</a:t>
            </a:r>
            <a:r>
              <a:rPr lang="en-GB" sz="1600" dirty="0"/>
              <a:t> N400</a:t>
            </a:r>
            <a:r>
              <a:rPr lang="pl-PL" sz="1600" dirty="0"/>
              <a:t>. </a:t>
            </a:r>
          </a:p>
        </p:txBody>
      </p:sp>
      <p:sp>
        <p:nvSpPr>
          <p:cNvPr id="22531" name="Text Box 4"/>
          <p:cNvSpPr txBox="1">
            <a:spLocks noChangeArrowheads="1"/>
          </p:cNvSpPr>
          <p:nvPr/>
        </p:nvSpPr>
        <p:spPr bwMode="auto">
          <a:xfrm>
            <a:off x="762000" y="5029200"/>
            <a:ext cx="7620000"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400" dirty="0"/>
              <a:t>B. N400 widoczny w zadaniu wymagającym analizy znaczenia słów. Nie jest on związany z pojawieniem się na końcu semantycznie nieoczekiwanego słowa. Na N400 ma wpływ fizyczne oczekiwanie słowa (proporcja ludzi, którzy umieściliby dane słowo na końcu, jako najbardziej prawdopodobne). Duże prawdopodobieństwo prowadzi do zmniejszenia N400. C. Znaczenie częstości słów. Rzadko podawane żeńskie (fizycznie nieoczekiwane) imiona wywołują załamek P300 z opóźnieniem ok. 400 ms.  </a:t>
            </a:r>
            <a:endParaRPr lang="en-US" sz="1400" dirty="0"/>
          </a:p>
        </p:txBody>
      </p:sp>
      <p:pic>
        <p:nvPicPr>
          <p:cNvPr id="22532" name="Picture 8"/>
          <p:cNvPicPr>
            <a:picLocks noChangeAspect="1" noChangeArrowheads="1"/>
          </p:cNvPicPr>
          <p:nvPr/>
        </p:nvPicPr>
        <p:blipFill>
          <a:blip r:embed="rId2">
            <a:extLst>
              <a:ext uri="{28A0092B-C50C-407E-A947-70E740481C1C}">
                <a14:useLocalDpi xmlns:a14="http://schemas.microsoft.com/office/drawing/2010/main" val="0"/>
              </a:ext>
            </a:extLst>
          </a:blip>
          <a:srcRect t="58823"/>
          <a:stretch>
            <a:fillRect/>
          </a:stretch>
        </p:blipFill>
        <p:spPr bwMode="auto">
          <a:xfrm>
            <a:off x="4953000" y="1981200"/>
            <a:ext cx="3048000" cy="2560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3" name="Picture 7"/>
          <p:cNvPicPr>
            <a:picLocks noChangeAspect="1" noChangeArrowheads="1"/>
          </p:cNvPicPr>
          <p:nvPr/>
        </p:nvPicPr>
        <p:blipFill>
          <a:blip r:embed="rId2">
            <a:extLst>
              <a:ext uri="{28A0092B-C50C-407E-A947-70E740481C1C}">
                <a14:useLocalDpi xmlns:a14="http://schemas.microsoft.com/office/drawing/2010/main" val="0"/>
              </a:ext>
            </a:extLst>
          </a:blip>
          <a:srcRect t="27451" b="41177"/>
          <a:stretch>
            <a:fillRect/>
          </a:stretch>
        </p:blipFill>
        <p:spPr bwMode="auto">
          <a:xfrm>
            <a:off x="1524000" y="1981200"/>
            <a:ext cx="26670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4" name="Picture 9"/>
          <p:cNvPicPr>
            <a:picLocks noChangeAspect="1" noChangeArrowheads="1"/>
          </p:cNvPicPr>
          <p:nvPr/>
        </p:nvPicPr>
        <p:blipFill>
          <a:blip r:embed="rId2">
            <a:extLst>
              <a:ext uri="{28A0092B-C50C-407E-A947-70E740481C1C}">
                <a14:useLocalDpi xmlns:a14="http://schemas.microsoft.com/office/drawing/2010/main" val="0"/>
              </a:ext>
            </a:extLst>
          </a:blip>
          <a:srcRect t="88235"/>
          <a:stretch>
            <a:fillRect/>
          </a:stretch>
        </p:blipFill>
        <p:spPr bwMode="auto">
          <a:xfrm>
            <a:off x="1524000" y="3810000"/>
            <a:ext cx="2667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81000" y="152400"/>
            <a:ext cx="7772400" cy="381000"/>
          </a:xfrm>
        </p:spPr>
        <p:txBody>
          <a:bodyPr/>
          <a:lstStyle/>
          <a:p>
            <a:pPr eaLnBrk="1" hangingPunct="1"/>
            <a:r>
              <a:rPr lang="pl-PL" sz="1800">
                <a:latin typeface="Times New Roman" charset="0"/>
                <a:ea typeface="ＭＳ Ｐゴシック" charset="0"/>
                <a:cs typeface="ＭＳ Ｐゴシック" charset="0"/>
              </a:rPr>
              <a:t>Załamek N400</a:t>
            </a:r>
          </a:p>
        </p:txBody>
      </p:sp>
      <p:sp>
        <p:nvSpPr>
          <p:cNvPr id="22530" name="Text Box 3"/>
          <p:cNvSpPr txBox="1">
            <a:spLocks noChangeArrowheads="1"/>
          </p:cNvSpPr>
          <p:nvPr/>
        </p:nvSpPr>
        <p:spPr bwMode="auto">
          <a:xfrm>
            <a:off x="838200" y="685800"/>
            <a:ext cx="7924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600"/>
              <a:t>Mimo że</a:t>
            </a:r>
            <a:r>
              <a:rPr lang="pl-PL" sz="1600" dirty="0"/>
              <a:t>, komponent N400 był wykryty i jest najczęściej wiązany z zadaniami językowymi, występuje również w odpowiedzi na niespójne obrazy. </a:t>
            </a:r>
          </a:p>
        </p:txBody>
      </p:sp>
      <p:sp>
        <p:nvSpPr>
          <p:cNvPr id="22531" name="Text Box 4"/>
          <p:cNvSpPr txBox="1">
            <a:spLocks noChangeArrowheads="1"/>
          </p:cNvSpPr>
          <p:nvPr/>
        </p:nvSpPr>
        <p:spPr bwMode="auto">
          <a:xfrm>
            <a:off x="4080156" y="4611231"/>
            <a:ext cx="4098032"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400" dirty="0"/>
              <a:t>B. Istotna statystycznie różnica w N400 dla bodźców spójnych (logo pasujące do produktów) i niespójnych (logo niepasujące do produktów). Badanie pokazuje, ze N400 może monitorować niespójność nie tylko w zadaniach lingwistycznych.</a:t>
            </a:r>
            <a:endParaRPr lang="en-US" sz="1400" dirty="0"/>
          </a:p>
        </p:txBody>
      </p:sp>
      <p:pic>
        <p:nvPicPr>
          <p:cNvPr id="2" name="Obraz 1">
            <a:extLst>
              <a:ext uri="{FF2B5EF4-FFF2-40B4-BE49-F238E27FC236}">
                <a16:creationId xmlns:a16="http://schemas.microsoft.com/office/drawing/2014/main" id="{D5C3135A-9E31-3D4A-A26B-912D7B8BDC08}"/>
              </a:ext>
            </a:extLst>
          </p:cNvPr>
          <p:cNvPicPr>
            <a:picLocks noChangeAspect="1"/>
          </p:cNvPicPr>
          <p:nvPr/>
        </p:nvPicPr>
        <p:blipFill>
          <a:blip r:embed="rId3"/>
          <a:stretch>
            <a:fillRect/>
          </a:stretch>
        </p:blipFill>
        <p:spPr>
          <a:xfrm>
            <a:off x="3001155" y="1695469"/>
            <a:ext cx="5177033" cy="2820371"/>
          </a:xfrm>
          <a:prstGeom prst="rect">
            <a:avLst/>
          </a:prstGeom>
        </p:spPr>
      </p:pic>
      <p:pic>
        <p:nvPicPr>
          <p:cNvPr id="3" name="Obraz 2">
            <a:extLst>
              <a:ext uri="{FF2B5EF4-FFF2-40B4-BE49-F238E27FC236}">
                <a16:creationId xmlns:a16="http://schemas.microsoft.com/office/drawing/2014/main" id="{6B4A9798-1C68-F744-9288-24E709A016DA}"/>
              </a:ext>
            </a:extLst>
          </p:cNvPr>
          <p:cNvPicPr>
            <a:picLocks noChangeAspect="1"/>
          </p:cNvPicPr>
          <p:nvPr/>
        </p:nvPicPr>
        <p:blipFill>
          <a:blip r:embed="rId4"/>
          <a:stretch>
            <a:fillRect/>
          </a:stretch>
        </p:blipFill>
        <p:spPr>
          <a:xfrm>
            <a:off x="367646" y="1813793"/>
            <a:ext cx="2350939" cy="1186303"/>
          </a:xfrm>
          <a:prstGeom prst="rect">
            <a:avLst/>
          </a:prstGeom>
        </p:spPr>
      </p:pic>
      <p:sp>
        <p:nvSpPr>
          <p:cNvPr id="4" name="pole tekstowe 3">
            <a:extLst>
              <a:ext uri="{FF2B5EF4-FFF2-40B4-BE49-F238E27FC236}">
                <a16:creationId xmlns:a16="http://schemas.microsoft.com/office/drawing/2014/main" id="{D266FA9A-0A3F-0240-9925-80959314F8FE}"/>
              </a:ext>
            </a:extLst>
          </p:cNvPr>
          <p:cNvSpPr txBox="1"/>
          <p:nvPr/>
        </p:nvSpPr>
        <p:spPr>
          <a:xfrm>
            <a:off x="381000" y="3000096"/>
            <a:ext cx="2350939" cy="1384995"/>
          </a:xfrm>
          <a:prstGeom prst="rect">
            <a:avLst/>
          </a:prstGeom>
          <a:noFill/>
        </p:spPr>
        <p:txBody>
          <a:bodyPr wrap="square" rtlCol="0">
            <a:spAutoFit/>
          </a:bodyPr>
          <a:lstStyle/>
          <a:p>
            <a:r>
              <a:rPr lang="pl-PL" sz="1400" dirty="0"/>
              <a:t>Bodźce spójne (</a:t>
            </a:r>
            <a:r>
              <a:rPr lang="pl-PL" sz="1400" dirty="0" err="1"/>
              <a:t>congruent</a:t>
            </a:r>
            <a:r>
              <a:rPr lang="pl-PL" sz="1400" dirty="0"/>
              <a:t>) i niespójne (</a:t>
            </a:r>
            <a:r>
              <a:rPr lang="pl-PL" sz="1400" dirty="0" err="1"/>
              <a:t>incongruent</a:t>
            </a:r>
            <a:r>
              <a:rPr lang="pl-PL" sz="1400" dirty="0"/>
              <a:t>), w których ostatni obrazek (logo firmy) pasuje lub nie pasuje do pierwszych trzech obrazków.</a:t>
            </a:r>
          </a:p>
        </p:txBody>
      </p:sp>
      <p:sp>
        <p:nvSpPr>
          <p:cNvPr id="5" name="pole tekstowe 4">
            <a:extLst>
              <a:ext uri="{FF2B5EF4-FFF2-40B4-BE49-F238E27FC236}">
                <a16:creationId xmlns:a16="http://schemas.microsoft.com/office/drawing/2014/main" id="{0AC70AAE-9AED-5547-898B-BCF0E8A47CED}"/>
              </a:ext>
            </a:extLst>
          </p:cNvPr>
          <p:cNvSpPr txBox="1"/>
          <p:nvPr/>
        </p:nvSpPr>
        <p:spPr>
          <a:xfrm>
            <a:off x="5436096" y="1493885"/>
            <a:ext cx="1080120" cy="307777"/>
          </a:xfrm>
          <a:prstGeom prst="rect">
            <a:avLst/>
          </a:prstGeom>
          <a:noFill/>
        </p:spPr>
        <p:txBody>
          <a:bodyPr wrap="square" rtlCol="0">
            <a:spAutoFit/>
          </a:bodyPr>
          <a:lstStyle/>
          <a:p>
            <a:r>
              <a:rPr lang="en-US" sz="1400" dirty="0"/>
              <a:t>p&lt;0.05</a:t>
            </a:r>
          </a:p>
        </p:txBody>
      </p:sp>
      <p:sp>
        <p:nvSpPr>
          <p:cNvPr id="6" name="pole tekstowe 5">
            <a:extLst>
              <a:ext uri="{FF2B5EF4-FFF2-40B4-BE49-F238E27FC236}">
                <a16:creationId xmlns:a16="http://schemas.microsoft.com/office/drawing/2014/main" id="{5E31BB6E-89DC-744E-9D84-EAE40214A9C7}"/>
              </a:ext>
            </a:extLst>
          </p:cNvPr>
          <p:cNvSpPr txBox="1"/>
          <p:nvPr/>
        </p:nvSpPr>
        <p:spPr>
          <a:xfrm>
            <a:off x="381000" y="6428601"/>
            <a:ext cx="8382000" cy="276999"/>
          </a:xfrm>
          <a:prstGeom prst="rect">
            <a:avLst/>
          </a:prstGeom>
          <a:noFill/>
        </p:spPr>
        <p:txBody>
          <a:bodyPr wrap="square" rtlCol="0">
            <a:spAutoFit/>
          </a:bodyPr>
          <a:lstStyle/>
          <a:p>
            <a:r>
              <a:rPr lang="pl-PL" sz="1200" dirty="0" err="1">
                <a:effectLst/>
                <a:latin typeface="+mn-lt"/>
              </a:rPr>
              <a:t>Dini</a:t>
            </a:r>
            <a:r>
              <a:rPr lang="en-US" sz="1200" dirty="0">
                <a:effectLst/>
                <a:latin typeface="+mn-lt"/>
              </a:rPr>
              <a:t> et al., </a:t>
            </a:r>
            <a:r>
              <a:rPr lang="pl-PL" sz="1200" dirty="0">
                <a:effectLst/>
                <a:latin typeface="+mn-lt"/>
              </a:rPr>
              <a:t>EEG </a:t>
            </a:r>
            <a:r>
              <a:rPr lang="pl-PL" sz="1200" dirty="0" err="1">
                <a:effectLst/>
                <a:latin typeface="+mn-lt"/>
              </a:rPr>
              <a:t>theta</a:t>
            </a:r>
            <a:r>
              <a:rPr lang="pl-PL" sz="1200" dirty="0">
                <a:effectLst/>
                <a:latin typeface="+mn-lt"/>
              </a:rPr>
              <a:t> and N400 </a:t>
            </a:r>
            <a:r>
              <a:rPr lang="pl-PL" sz="1200" dirty="0" err="1">
                <a:effectLst/>
                <a:latin typeface="+mn-lt"/>
              </a:rPr>
              <a:t>responses</a:t>
            </a:r>
            <a:r>
              <a:rPr lang="pl-PL" sz="1200" dirty="0">
                <a:effectLst/>
                <a:latin typeface="+mn-lt"/>
              </a:rPr>
              <a:t> to </a:t>
            </a:r>
            <a:r>
              <a:rPr lang="pl-PL" sz="1200" dirty="0" err="1">
                <a:effectLst/>
                <a:latin typeface="+mn-lt"/>
              </a:rPr>
              <a:t>congruent</a:t>
            </a:r>
            <a:r>
              <a:rPr lang="pl-PL" sz="1200" dirty="0">
                <a:effectLst/>
                <a:latin typeface="+mn-lt"/>
              </a:rPr>
              <a:t> versus </a:t>
            </a:r>
            <a:r>
              <a:rPr lang="pl-PL" sz="1200" dirty="0" err="1">
                <a:effectLst/>
                <a:latin typeface="+mn-lt"/>
              </a:rPr>
              <a:t>incongruent</a:t>
            </a:r>
            <a:r>
              <a:rPr lang="pl-PL" sz="1200" dirty="0">
                <a:effectLst/>
                <a:latin typeface="+mn-lt"/>
              </a:rPr>
              <a:t> </a:t>
            </a:r>
            <a:r>
              <a:rPr lang="pl-PL" sz="1200" dirty="0" err="1">
                <a:effectLst/>
                <a:latin typeface="+mn-lt"/>
              </a:rPr>
              <a:t>brand</a:t>
            </a:r>
            <a:r>
              <a:rPr lang="pl-PL" sz="1200" dirty="0">
                <a:effectLst/>
                <a:latin typeface="+mn-lt"/>
              </a:rPr>
              <a:t> logos, </a:t>
            </a:r>
            <a:r>
              <a:rPr lang="pl-PL" sz="1200" dirty="0" err="1">
                <a:effectLst/>
                <a:latin typeface="+mn-lt"/>
              </a:rPr>
              <a:t>Sci</a:t>
            </a:r>
            <a:r>
              <a:rPr lang="pl-PL" sz="1200" dirty="0">
                <a:effectLst/>
                <a:latin typeface="+mn-lt"/>
              </a:rPr>
              <a:t> Rep 2022.</a:t>
            </a:r>
            <a:r>
              <a:rPr lang="en-US" sz="1200" dirty="0">
                <a:effectLst/>
                <a:latin typeface="+mn-lt"/>
              </a:rPr>
              <a:t> </a:t>
            </a:r>
            <a:endParaRPr lang="pl-PL" sz="1200" dirty="0">
              <a:effectLst/>
              <a:latin typeface="+mn-lt"/>
            </a:endParaRPr>
          </a:p>
        </p:txBody>
      </p:sp>
    </p:spTree>
    <p:extLst>
      <p:ext uri="{BB962C8B-B14F-4D97-AF65-F5344CB8AC3E}">
        <p14:creationId xmlns:p14="http://schemas.microsoft.com/office/powerpoint/2010/main" val="3940545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81000" y="152400"/>
            <a:ext cx="7772400" cy="381000"/>
          </a:xfrm>
        </p:spPr>
        <p:txBody>
          <a:bodyPr/>
          <a:lstStyle/>
          <a:p>
            <a:pPr eaLnBrk="1" hangingPunct="1"/>
            <a:r>
              <a:rPr lang="pl-PL" sz="1800" dirty="0">
                <a:latin typeface="Times New Roman" charset="0"/>
                <a:ea typeface="ＭＳ Ｐゴシック" charset="0"/>
                <a:cs typeface="ＭＳ Ｐゴシック" charset="0"/>
              </a:rPr>
              <a:t>Załamek LPP</a:t>
            </a:r>
          </a:p>
        </p:txBody>
      </p:sp>
      <p:sp>
        <p:nvSpPr>
          <p:cNvPr id="22530" name="Text Box 3"/>
          <p:cNvSpPr txBox="1">
            <a:spLocks noChangeArrowheads="1"/>
          </p:cNvSpPr>
          <p:nvPr/>
        </p:nvSpPr>
        <p:spPr bwMode="auto">
          <a:xfrm>
            <a:off x="609600" y="847859"/>
            <a:ext cx="7924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600" dirty="0"/>
              <a:t>Bodźce  o zabarwieniu emocjonalnym wywołują składową LPP (</a:t>
            </a:r>
            <a:r>
              <a:rPr lang="pl-PL" sz="1600" dirty="0" err="1"/>
              <a:t>late</a:t>
            </a:r>
            <a:r>
              <a:rPr lang="pl-PL" sz="1600" dirty="0"/>
              <a:t> </a:t>
            </a:r>
            <a:r>
              <a:rPr lang="pl-PL" sz="1600" dirty="0" err="1"/>
              <a:t>positive</a:t>
            </a:r>
            <a:r>
              <a:rPr lang="pl-PL" sz="1600" dirty="0"/>
              <a:t> </a:t>
            </a:r>
            <a:r>
              <a:rPr lang="pl-PL" sz="1600" dirty="0" err="1"/>
              <a:t>potential</a:t>
            </a:r>
            <a:r>
              <a:rPr lang="pl-PL" sz="1600" dirty="0"/>
              <a:t>) zaczynającą się ok 250 ms po prezentacji bodźca. LPP jest większe zarówno dla bodźców pozytywnych jak i negatywnych, niż dla bodźców neutralnych.</a:t>
            </a:r>
          </a:p>
        </p:txBody>
      </p:sp>
      <p:sp>
        <p:nvSpPr>
          <p:cNvPr id="22531" name="Text Box 4"/>
          <p:cNvSpPr txBox="1">
            <a:spLocks noChangeArrowheads="1"/>
          </p:cNvSpPr>
          <p:nvPr/>
        </p:nvSpPr>
        <p:spPr bwMode="auto">
          <a:xfrm>
            <a:off x="5292080" y="4509120"/>
            <a:ext cx="330594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400" dirty="0"/>
              <a:t>Topografia potencjału LPP dla t = 700 ms.</a:t>
            </a:r>
            <a:endParaRPr lang="en-US" sz="1400" dirty="0"/>
          </a:p>
        </p:txBody>
      </p:sp>
      <p:pic>
        <p:nvPicPr>
          <p:cNvPr id="3" name="Obraz 2">
            <a:extLst>
              <a:ext uri="{FF2B5EF4-FFF2-40B4-BE49-F238E27FC236}">
                <a16:creationId xmlns:a16="http://schemas.microsoft.com/office/drawing/2014/main" id="{31704E3F-2992-CA48-A5DD-A70FAC1E6E04}"/>
              </a:ext>
            </a:extLst>
          </p:cNvPr>
          <p:cNvPicPr>
            <a:picLocks noChangeAspect="1"/>
          </p:cNvPicPr>
          <p:nvPr/>
        </p:nvPicPr>
        <p:blipFill>
          <a:blip r:embed="rId2"/>
          <a:stretch>
            <a:fillRect/>
          </a:stretch>
        </p:blipFill>
        <p:spPr>
          <a:xfrm>
            <a:off x="901700" y="2166888"/>
            <a:ext cx="3670300" cy="2108200"/>
          </a:xfrm>
          <a:prstGeom prst="rect">
            <a:avLst/>
          </a:prstGeom>
        </p:spPr>
      </p:pic>
      <p:pic>
        <p:nvPicPr>
          <p:cNvPr id="5" name="Obraz 4">
            <a:extLst>
              <a:ext uri="{FF2B5EF4-FFF2-40B4-BE49-F238E27FC236}">
                <a16:creationId xmlns:a16="http://schemas.microsoft.com/office/drawing/2014/main" id="{7ED0D773-D047-7846-80CF-EE43E26E4F77}"/>
              </a:ext>
            </a:extLst>
          </p:cNvPr>
          <p:cNvPicPr>
            <a:picLocks noChangeAspect="1"/>
          </p:cNvPicPr>
          <p:nvPr/>
        </p:nvPicPr>
        <p:blipFill>
          <a:blip r:embed="rId3"/>
          <a:stretch>
            <a:fillRect/>
          </a:stretch>
        </p:blipFill>
        <p:spPr>
          <a:xfrm>
            <a:off x="5004048" y="2420888"/>
            <a:ext cx="3467100" cy="1600200"/>
          </a:xfrm>
          <a:prstGeom prst="rect">
            <a:avLst/>
          </a:prstGeom>
        </p:spPr>
      </p:pic>
      <p:sp>
        <p:nvSpPr>
          <p:cNvPr id="12" name="Text Box 4">
            <a:extLst>
              <a:ext uri="{FF2B5EF4-FFF2-40B4-BE49-F238E27FC236}">
                <a16:creationId xmlns:a16="http://schemas.microsoft.com/office/drawing/2014/main" id="{3AEDEE2A-BDF6-C645-93C5-B34D325E8622}"/>
              </a:ext>
            </a:extLst>
          </p:cNvPr>
          <p:cNvSpPr txBox="1">
            <a:spLocks noChangeArrowheads="1"/>
          </p:cNvSpPr>
          <p:nvPr/>
        </p:nvSpPr>
        <p:spPr bwMode="auto">
          <a:xfrm>
            <a:off x="1122040" y="4509120"/>
            <a:ext cx="3305944"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400" dirty="0"/>
              <a:t>Potencjały w elektrodzie </a:t>
            </a:r>
            <a:r>
              <a:rPr lang="pl-PL" sz="1400" dirty="0" err="1"/>
              <a:t>CPz</a:t>
            </a:r>
            <a:r>
              <a:rPr lang="pl-PL" sz="1400" dirty="0"/>
              <a:t> wywołane pozytywnymi, negatywnymi i neutralnymi obrazkami oglądanymi w sposób pasywny. </a:t>
            </a:r>
            <a:endParaRPr lang="en-US" sz="1400" dirty="0"/>
          </a:p>
        </p:txBody>
      </p:sp>
    </p:spTree>
    <p:extLst>
      <p:ext uri="{BB962C8B-B14F-4D97-AF65-F5344CB8AC3E}">
        <p14:creationId xmlns:p14="http://schemas.microsoft.com/office/powerpoint/2010/main" val="84736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304800"/>
            <a:ext cx="7772400" cy="381000"/>
          </a:xfrm>
        </p:spPr>
        <p:txBody>
          <a:bodyPr/>
          <a:lstStyle/>
          <a:p>
            <a:pPr eaLnBrk="1" hangingPunct="1"/>
            <a:r>
              <a:rPr lang="pl-PL" sz="1600">
                <a:latin typeface="Times New Roman" charset="0"/>
                <a:ea typeface="ＭＳ Ｐゴシック" charset="0"/>
                <a:cs typeface="ＭＳ Ｐゴシック" charset="0"/>
              </a:rPr>
              <a:t>Potencjały wywołane stanu ustalonego </a:t>
            </a:r>
            <a:endParaRPr lang="en-US" sz="1600">
              <a:solidFill>
                <a:schemeClr val="tx1"/>
              </a:solidFill>
              <a:latin typeface="Times New Roman" charset="0"/>
              <a:ea typeface="ＭＳ Ｐゴシック" charset="0"/>
              <a:cs typeface="ＭＳ Ｐゴシック" charset="0"/>
            </a:endParaRPr>
          </a:p>
        </p:txBody>
      </p:sp>
      <p:sp>
        <p:nvSpPr>
          <p:cNvPr id="26626" name="Rectangle 8"/>
          <p:cNvSpPr>
            <a:spLocks noChangeArrowheads="1"/>
          </p:cNvSpPr>
          <p:nvPr/>
        </p:nvSpPr>
        <p:spPr bwMode="auto">
          <a:xfrm>
            <a:off x="539750" y="765175"/>
            <a:ext cx="80772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pl-PL" sz="1600"/>
              <a:t>Potencjały wywołane stanu ustalonego (Steady State Evoked Potentials, SSEP) – potencjały wywołane periodyczna stymulacją sensoryczną. Charakteryzują się one widmem składającym się z dyskretnych częstości o stałej w czasie amplitudzie i fazie. Rozróżnia się:</a:t>
            </a:r>
          </a:p>
          <a:p>
            <a:r>
              <a:rPr lang="pl-PL" sz="1600"/>
              <a:t>Auditory Steady State Response (ASSR)</a:t>
            </a:r>
          </a:p>
          <a:p>
            <a:r>
              <a:rPr lang="pl-PL" sz="1600"/>
              <a:t>Somatosensory Steady State Response (SSSR)</a:t>
            </a:r>
          </a:p>
          <a:p>
            <a:r>
              <a:rPr lang="pl-PL" sz="1600"/>
              <a:t>Steady State Visually Evoked Potentials (SSVEP)</a:t>
            </a:r>
          </a:p>
          <a:p>
            <a:r>
              <a:rPr lang="pl-PL" sz="1600"/>
              <a:t> </a:t>
            </a:r>
            <a:endParaRPr lang="en-GB" sz="1600"/>
          </a:p>
        </p:txBody>
      </p:sp>
      <p:pic>
        <p:nvPicPr>
          <p:cNvPr id="2662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492375"/>
            <a:ext cx="7937500" cy="345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8" name="TextBox 2"/>
          <p:cNvSpPr txBox="1">
            <a:spLocks noChangeArrowheads="1"/>
          </p:cNvSpPr>
          <p:nvPr/>
        </p:nvSpPr>
        <p:spPr bwMode="auto">
          <a:xfrm>
            <a:off x="723900" y="6256338"/>
            <a:ext cx="809625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Usrednione potencjaly wzrokowe stanu ustalonego oraz ich widma dla stymulacji światłem modulowanym falą prostokątną o wybranych częstościach.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81000" y="152400"/>
            <a:ext cx="7772400" cy="381000"/>
          </a:xfrm>
        </p:spPr>
        <p:txBody>
          <a:bodyPr/>
          <a:lstStyle/>
          <a:p>
            <a:pPr eaLnBrk="1" hangingPunct="1"/>
            <a:r>
              <a:rPr lang="pl-PL" sz="1800" dirty="0">
                <a:latin typeface="Times New Roman" charset="0"/>
                <a:ea typeface="ＭＳ Ｐゴシック" charset="0"/>
                <a:cs typeface="ＭＳ Ｐゴシック" charset="0"/>
              </a:rPr>
              <a:t>SSVEP - zastosowanie</a:t>
            </a:r>
          </a:p>
        </p:txBody>
      </p:sp>
      <p:sp>
        <p:nvSpPr>
          <p:cNvPr id="21507" name="Text Box 4"/>
          <p:cNvSpPr txBox="1">
            <a:spLocks noChangeArrowheads="1"/>
          </p:cNvSpPr>
          <p:nvPr/>
        </p:nvSpPr>
        <p:spPr bwMode="auto">
          <a:xfrm>
            <a:off x="748716" y="6407405"/>
            <a:ext cx="7772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400" dirty="0" err="1"/>
              <a:t>https</a:t>
            </a:r>
            <a:r>
              <a:rPr lang="pl-PL" sz="1400" dirty="0"/>
              <a:t>://</a:t>
            </a:r>
            <a:r>
              <a:rPr lang="pl-PL" sz="1400" dirty="0" err="1"/>
              <a:t>www.youtube.com</a:t>
            </a:r>
            <a:r>
              <a:rPr lang="pl-PL" sz="1400" dirty="0"/>
              <a:t>/</a:t>
            </a:r>
            <a:r>
              <a:rPr lang="pl-PL" sz="1400" dirty="0" err="1"/>
              <a:t>watch?v</a:t>
            </a:r>
            <a:r>
              <a:rPr lang="pl-PL" sz="1400" dirty="0"/>
              <a:t>=KCW57QDNDos</a:t>
            </a:r>
            <a:endParaRPr lang="en-US" sz="1400" dirty="0"/>
          </a:p>
        </p:txBody>
      </p:sp>
      <p:pic>
        <p:nvPicPr>
          <p:cNvPr id="3" name="Obraz 2">
            <a:extLst>
              <a:ext uri="{FF2B5EF4-FFF2-40B4-BE49-F238E27FC236}">
                <a16:creationId xmlns:a16="http://schemas.microsoft.com/office/drawing/2014/main" id="{6E021FD8-2C8B-7742-AD38-0A050A03BCAB}"/>
              </a:ext>
            </a:extLst>
          </p:cNvPr>
          <p:cNvPicPr>
            <a:picLocks noChangeAspect="1"/>
          </p:cNvPicPr>
          <p:nvPr/>
        </p:nvPicPr>
        <p:blipFill>
          <a:blip r:embed="rId2"/>
          <a:stretch>
            <a:fillRect/>
          </a:stretch>
        </p:blipFill>
        <p:spPr>
          <a:xfrm>
            <a:off x="681481" y="762790"/>
            <a:ext cx="7668344" cy="5332419"/>
          </a:xfrm>
          <a:prstGeom prst="rect">
            <a:avLst/>
          </a:prstGeom>
        </p:spPr>
      </p:pic>
    </p:spTree>
    <p:extLst>
      <p:ext uri="{BB962C8B-B14F-4D97-AF65-F5344CB8AC3E}">
        <p14:creationId xmlns:p14="http://schemas.microsoft.com/office/powerpoint/2010/main" val="10922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6CB2B62C-992E-9816-6B8B-1F1422DC2416}"/>
              </a:ext>
            </a:extLst>
          </p:cNvPr>
          <p:cNvSpPr txBox="1"/>
          <p:nvPr/>
        </p:nvSpPr>
        <p:spPr>
          <a:xfrm>
            <a:off x="1110343" y="6165304"/>
            <a:ext cx="2574032" cy="307777"/>
          </a:xfrm>
          <a:prstGeom prst="rect">
            <a:avLst/>
          </a:prstGeom>
          <a:noFill/>
        </p:spPr>
        <p:txBody>
          <a:bodyPr wrap="square">
            <a:spAutoFit/>
          </a:bodyPr>
          <a:lstStyle/>
          <a:p>
            <a:r>
              <a:rPr lang="pl-PL" sz="1400" dirty="0">
                <a:hlinkClick r:id="rId3"/>
              </a:rPr>
              <a:t>https://youtu.be/saEeyb2b6_A </a:t>
            </a:r>
            <a:endParaRPr lang="pl-PL" sz="1400" dirty="0"/>
          </a:p>
        </p:txBody>
      </p:sp>
      <p:pic>
        <p:nvPicPr>
          <p:cNvPr id="7" name="Obraz 6">
            <a:hlinkClick r:id="rId3"/>
            <a:extLst>
              <a:ext uri="{FF2B5EF4-FFF2-40B4-BE49-F238E27FC236}">
                <a16:creationId xmlns:a16="http://schemas.microsoft.com/office/drawing/2014/main" id="{FCF15126-1ADE-3718-B6C6-5185265D3445}"/>
              </a:ext>
            </a:extLst>
          </p:cNvPr>
          <p:cNvPicPr>
            <a:picLocks noChangeAspect="1"/>
          </p:cNvPicPr>
          <p:nvPr/>
        </p:nvPicPr>
        <p:blipFill>
          <a:blip r:embed="rId4"/>
          <a:stretch>
            <a:fillRect/>
          </a:stretch>
        </p:blipFill>
        <p:spPr>
          <a:xfrm>
            <a:off x="1189856" y="1448490"/>
            <a:ext cx="6764288" cy="4531416"/>
          </a:xfrm>
          <a:prstGeom prst="rect">
            <a:avLst/>
          </a:prstGeom>
        </p:spPr>
      </p:pic>
      <p:sp>
        <p:nvSpPr>
          <p:cNvPr id="9" name="pole tekstowe 8">
            <a:extLst>
              <a:ext uri="{FF2B5EF4-FFF2-40B4-BE49-F238E27FC236}">
                <a16:creationId xmlns:a16="http://schemas.microsoft.com/office/drawing/2014/main" id="{DB53CF51-42CF-50AA-5A64-1CB066401F24}"/>
              </a:ext>
            </a:extLst>
          </p:cNvPr>
          <p:cNvSpPr txBox="1"/>
          <p:nvPr/>
        </p:nvSpPr>
        <p:spPr>
          <a:xfrm>
            <a:off x="3059832" y="173831"/>
            <a:ext cx="3024336" cy="461665"/>
          </a:xfrm>
          <a:prstGeom prst="rect">
            <a:avLst/>
          </a:prstGeom>
          <a:noFill/>
        </p:spPr>
        <p:txBody>
          <a:bodyPr wrap="square">
            <a:spAutoFit/>
          </a:bodyPr>
          <a:lstStyle/>
          <a:p>
            <a:r>
              <a:rPr lang="pl-PL" sz="2400" dirty="0">
                <a:latin typeface="Times New Roman" charset="0"/>
                <a:ea typeface="ＭＳ Ｐゴシック" charset="0"/>
                <a:cs typeface="ＭＳ Ｐゴシック" charset="0"/>
              </a:rPr>
              <a:t>SSVEP - zastosowanie</a:t>
            </a:r>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304800"/>
            <a:ext cx="7772400" cy="381000"/>
          </a:xfrm>
        </p:spPr>
        <p:txBody>
          <a:bodyPr/>
          <a:lstStyle/>
          <a:p>
            <a:pPr eaLnBrk="1" hangingPunct="1"/>
            <a:r>
              <a:rPr lang="en-GB" sz="1600">
                <a:solidFill>
                  <a:schemeClr val="tx1"/>
                </a:solidFill>
                <a:latin typeface="Times New Roman" charset="0"/>
                <a:ea typeface="ＭＳ Ｐゴシック" charset="0"/>
                <a:cs typeface="ＭＳ Ｐゴシック" charset="0"/>
              </a:rPr>
              <a:t>Fala oczekiwania</a:t>
            </a:r>
            <a:endParaRPr lang="en-US" sz="1600">
              <a:solidFill>
                <a:schemeClr val="tx1"/>
              </a:solidFill>
              <a:latin typeface="Times New Roman" charset="0"/>
              <a:ea typeface="ＭＳ Ｐゴシック" charset="0"/>
              <a:cs typeface="ＭＳ Ｐゴシック" charset="0"/>
            </a:endParaRPr>
          </a:p>
        </p:txBody>
      </p:sp>
      <p:sp>
        <p:nvSpPr>
          <p:cNvPr id="25602" name="Rectangle 8"/>
          <p:cNvSpPr>
            <a:spLocks noChangeArrowheads="1"/>
          </p:cNvSpPr>
          <p:nvPr/>
        </p:nvSpPr>
        <p:spPr bwMode="auto">
          <a:xfrm>
            <a:off x="539552" y="908720"/>
            <a:ext cx="8077200" cy="155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pl-PL" sz="1600" dirty="0"/>
              <a:t>Fala oczekiwania (CNV) jest to powoli narastający ujemny potencjał, obserwowany po bodźcu przygotowawczym, informującym, że należy się spodziewać bodźca imperatywnego, wymagającego wykonania prostej czynności. Fala oczekiwania nie jest związana z reakcją ruchową, ponieważ powstaje także po instrukcji, aby tylko skupić uwagę na zapowiedzianym bodźcu. CNV kończy się wkrótce po bodźcu imperatywnym. Fala oczekiwania uważana jest za najlepszy fizjologiczny wskaźnik selektywnej uwagi. </a:t>
            </a:r>
          </a:p>
        </p:txBody>
      </p:sp>
      <p:pic>
        <p:nvPicPr>
          <p:cNvPr id="2560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429000"/>
            <a:ext cx="2190750" cy="330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5604" name="Group 19"/>
          <p:cNvGrpSpPr>
            <a:grpSpLocks/>
          </p:cNvGrpSpPr>
          <p:nvPr/>
        </p:nvGrpSpPr>
        <p:grpSpPr bwMode="auto">
          <a:xfrm>
            <a:off x="3124200" y="3086100"/>
            <a:ext cx="914400" cy="647700"/>
            <a:chOff x="1968" y="2016"/>
            <a:chExt cx="576" cy="240"/>
          </a:xfrm>
        </p:grpSpPr>
        <p:sp>
          <p:nvSpPr>
            <p:cNvPr id="25609" name="Line 13"/>
            <p:cNvSpPr>
              <a:spLocks noChangeShapeType="1"/>
            </p:cNvSpPr>
            <p:nvPr/>
          </p:nvSpPr>
          <p:spPr bwMode="auto">
            <a:xfrm>
              <a:off x="2544" y="2016"/>
              <a:ext cx="0" cy="24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5610" name="Line 14"/>
            <p:cNvSpPr>
              <a:spLocks noChangeShapeType="1"/>
            </p:cNvSpPr>
            <p:nvPr/>
          </p:nvSpPr>
          <p:spPr bwMode="auto">
            <a:xfrm>
              <a:off x="1968" y="201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5605" name="Text Box 15"/>
          <p:cNvSpPr txBox="1">
            <a:spLocks noChangeArrowheads="1"/>
          </p:cNvSpPr>
          <p:nvPr/>
        </p:nvSpPr>
        <p:spPr bwMode="auto">
          <a:xfrm>
            <a:off x="1524000" y="2759075"/>
            <a:ext cx="17526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400">
                <a:latin typeface="Arial" charset="0"/>
              </a:rPr>
              <a:t>Bodziec przygotowawczy</a:t>
            </a:r>
            <a:endParaRPr lang="en-GB" sz="1400">
              <a:latin typeface="Arial" charset="0"/>
            </a:endParaRPr>
          </a:p>
        </p:txBody>
      </p:sp>
      <p:sp>
        <p:nvSpPr>
          <p:cNvPr id="25606" name="Text Box 16"/>
          <p:cNvSpPr txBox="1">
            <a:spLocks noChangeArrowheads="1"/>
          </p:cNvSpPr>
          <p:nvPr/>
        </p:nvSpPr>
        <p:spPr bwMode="auto">
          <a:xfrm>
            <a:off x="6019800" y="2759075"/>
            <a:ext cx="17526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400">
                <a:latin typeface="Arial" charset="0"/>
              </a:rPr>
              <a:t>Bodziec imperatywny</a:t>
            </a:r>
            <a:endParaRPr lang="en-GB" sz="1400">
              <a:latin typeface="Arial" charset="0"/>
            </a:endParaRPr>
          </a:p>
        </p:txBody>
      </p:sp>
      <p:sp>
        <p:nvSpPr>
          <p:cNvPr id="25607" name="Line 17"/>
          <p:cNvSpPr>
            <a:spLocks noChangeShapeType="1"/>
          </p:cNvSpPr>
          <p:nvPr/>
        </p:nvSpPr>
        <p:spPr bwMode="auto">
          <a:xfrm>
            <a:off x="5029200" y="3048000"/>
            <a:ext cx="914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08" name="Line 18"/>
          <p:cNvSpPr>
            <a:spLocks noChangeShapeType="1"/>
          </p:cNvSpPr>
          <p:nvPr/>
        </p:nvSpPr>
        <p:spPr bwMode="auto">
          <a:xfrm>
            <a:off x="5029200" y="3048000"/>
            <a:ext cx="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381000" y="152400"/>
            <a:ext cx="7772400" cy="381000"/>
          </a:xfrm>
        </p:spPr>
        <p:txBody>
          <a:bodyPr/>
          <a:lstStyle/>
          <a:p>
            <a:pPr eaLnBrk="1" hangingPunct="1"/>
            <a:r>
              <a:rPr lang="pl-PL" sz="1800">
                <a:latin typeface="Times New Roman" charset="0"/>
                <a:ea typeface="ＭＳ Ｐゴシック" charset="0"/>
                <a:cs typeface="ＭＳ Ｐゴシック" charset="0"/>
              </a:rPr>
              <a:t>Sygnały EEG</a:t>
            </a:r>
            <a:endParaRPr lang="en-US" sz="1800">
              <a:latin typeface="Times New Roman" charset="0"/>
              <a:ea typeface="ＭＳ Ｐゴシック" charset="0"/>
              <a:cs typeface="ＭＳ Ｐゴシック" charset="0"/>
            </a:endParaRPr>
          </a:p>
        </p:txBody>
      </p:sp>
      <p:pic>
        <p:nvPicPr>
          <p:cNvPr id="14338" name="Picture 3" descr="C:\Users\Piotr\Students\Bioelektrycznosc\EEG_signal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43000"/>
            <a:ext cx="5599113" cy="4564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304800"/>
            <a:ext cx="7772400" cy="381000"/>
          </a:xfrm>
        </p:spPr>
        <p:txBody>
          <a:bodyPr/>
          <a:lstStyle/>
          <a:p>
            <a:pPr eaLnBrk="1" hangingPunct="1"/>
            <a:r>
              <a:rPr lang="en-GB" sz="1600" dirty="0">
                <a:solidFill>
                  <a:schemeClr val="tx1"/>
                </a:solidFill>
                <a:latin typeface="Times New Roman" charset="0"/>
                <a:ea typeface="ＭＳ Ｐゴシック" charset="0"/>
                <a:cs typeface="ＭＳ Ｐゴシック" charset="0"/>
              </a:rPr>
              <a:t>Error related negativity  </a:t>
            </a:r>
            <a:endParaRPr lang="en-US" sz="1600" dirty="0">
              <a:solidFill>
                <a:schemeClr val="tx1"/>
              </a:solidFill>
              <a:latin typeface="Times New Roman" charset="0"/>
              <a:ea typeface="ＭＳ Ｐゴシック" charset="0"/>
              <a:cs typeface="ＭＳ Ｐゴシック" charset="0"/>
            </a:endParaRPr>
          </a:p>
        </p:txBody>
      </p:sp>
      <p:sp>
        <p:nvSpPr>
          <p:cNvPr id="25602" name="Rectangle 8"/>
          <p:cNvSpPr>
            <a:spLocks noChangeArrowheads="1"/>
          </p:cNvSpPr>
          <p:nvPr/>
        </p:nvSpPr>
        <p:spPr bwMode="auto">
          <a:xfrm>
            <a:off x="539552" y="908720"/>
            <a:ext cx="807720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pl-PL" sz="1600" dirty="0"/>
              <a:t>Error </a:t>
            </a:r>
            <a:r>
              <a:rPr lang="pl-PL" sz="1600" dirty="0" err="1"/>
              <a:t>related</a:t>
            </a:r>
            <a:r>
              <a:rPr lang="pl-PL" sz="1600" dirty="0"/>
              <a:t> </a:t>
            </a:r>
            <a:r>
              <a:rPr lang="pl-PL" sz="1600" dirty="0" err="1"/>
              <a:t>negativity</a:t>
            </a:r>
            <a:r>
              <a:rPr lang="pl-PL" sz="1600" dirty="0"/>
              <a:t> (ERN) jest to ujemny potencjał, obserwowany ok 100-150 ms po rozpoczęciu generacji błędnej odpowiedzi rejestrowanej przez czynność EMG. ERN nie jest ‚stimulus-</a:t>
            </a:r>
            <a:r>
              <a:rPr lang="pl-PL" sz="1600" dirty="0" err="1"/>
              <a:t>locked</a:t>
            </a:r>
            <a:r>
              <a:rPr lang="pl-PL" sz="1600" dirty="0"/>
              <a:t>’  lecz ‚</a:t>
            </a:r>
            <a:r>
              <a:rPr lang="pl-PL" sz="1600" dirty="0" err="1"/>
              <a:t>response-locked</a:t>
            </a:r>
            <a:r>
              <a:rPr lang="pl-PL" sz="1600" dirty="0"/>
              <a:t>’, a czas wystąpienia jest zbyt </a:t>
            </a:r>
            <a:r>
              <a:rPr lang="pl-PL" sz="1600" dirty="0" err="1"/>
              <a:t>krotki</a:t>
            </a:r>
            <a:r>
              <a:rPr lang="pl-PL" sz="1600" dirty="0"/>
              <a:t>, by </a:t>
            </a:r>
            <a:r>
              <a:rPr lang="pl-PL" sz="1600" dirty="0" err="1"/>
              <a:t>mogl</a:t>
            </a:r>
            <a:r>
              <a:rPr lang="pl-PL" sz="1600" dirty="0"/>
              <a:t> być związany z </a:t>
            </a:r>
            <a:r>
              <a:rPr lang="pl-PL" sz="1600" dirty="0" err="1"/>
              <a:t>zewnetrzną</a:t>
            </a:r>
            <a:r>
              <a:rPr lang="pl-PL" sz="1600" dirty="0"/>
              <a:t> informacja. </a:t>
            </a:r>
            <a:r>
              <a:rPr lang="pl-PL" sz="1600" dirty="0" err="1"/>
              <a:t>Zostal</a:t>
            </a:r>
            <a:r>
              <a:rPr lang="pl-PL" sz="1600" dirty="0"/>
              <a:t> on </a:t>
            </a:r>
            <a:r>
              <a:rPr lang="pl-PL" sz="1600" dirty="0" err="1"/>
              <a:t>poczatkowo</a:t>
            </a:r>
            <a:r>
              <a:rPr lang="pl-PL" sz="1600" dirty="0"/>
              <a:t> zaobserwowany w zadaniu językowym wymagającym odpowiedzi ‚prawda’ – ‚fałsz’ na stwierdzenia typu ‚Wszystkie ptaki są wróblami’. Error </a:t>
            </a:r>
            <a:r>
              <a:rPr lang="pl-PL" sz="1600" dirty="0" err="1"/>
              <a:t>related</a:t>
            </a:r>
            <a:r>
              <a:rPr lang="pl-PL" sz="1600" dirty="0"/>
              <a:t> </a:t>
            </a:r>
            <a:r>
              <a:rPr lang="pl-PL" sz="1600" dirty="0" err="1"/>
              <a:t>negativity</a:t>
            </a:r>
            <a:r>
              <a:rPr lang="pl-PL" sz="1600" dirty="0"/>
              <a:t> jest uważany za wiarygodny fizjologiczny wskaźnik procesowania błędu. </a:t>
            </a:r>
          </a:p>
        </p:txBody>
      </p:sp>
      <p:pic>
        <p:nvPicPr>
          <p:cNvPr id="29698" name="Picture 2">
            <a:extLst>
              <a:ext uri="{FF2B5EF4-FFF2-40B4-BE49-F238E27FC236}">
                <a16:creationId xmlns:a16="http://schemas.microsoft.com/office/drawing/2014/main" id="{C34F2298-7F94-6B44-9FDD-C4829C5E2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315" y="3088578"/>
            <a:ext cx="4731370" cy="3233789"/>
          </a:xfrm>
          <a:prstGeom prst="rect">
            <a:avLst/>
          </a:prstGeom>
          <a:noFill/>
          <a:extLst>
            <a:ext uri="{909E8E84-426E-40DD-AFC4-6F175D3DCCD1}">
              <a14:hiddenFill xmlns:a14="http://schemas.microsoft.com/office/drawing/2010/main">
                <a:solidFill>
                  <a:srgbClr val="FFFFFF"/>
                </a:solidFill>
              </a14:hiddenFill>
            </a:ext>
          </a:extLst>
        </p:spPr>
      </p:pic>
      <p:sp>
        <p:nvSpPr>
          <p:cNvPr id="14" name="pole tekstowe 13">
            <a:extLst>
              <a:ext uri="{FF2B5EF4-FFF2-40B4-BE49-F238E27FC236}">
                <a16:creationId xmlns:a16="http://schemas.microsoft.com/office/drawing/2014/main" id="{5D2DDEC1-5BF9-4445-ABB7-10B2557035A3}"/>
              </a:ext>
            </a:extLst>
          </p:cNvPr>
          <p:cNvSpPr txBox="1"/>
          <p:nvPr/>
        </p:nvSpPr>
        <p:spPr>
          <a:xfrm>
            <a:off x="1073460" y="6322367"/>
            <a:ext cx="7602996" cy="461665"/>
          </a:xfrm>
          <a:prstGeom prst="rect">
            <a:avLst/>
          </a:prstGeom>
          <a:noFill/>
        </p:spPr>
        <p:txBody>
          <a:bodyPr wrap="square">
            <a:spAutoFit/>
          </a:bodyPr>
          <a:lstStyle/>
          <a:p>
            <a:r>
              <a:rPr lang="pl-PL" sz="1200" dirty="0">
                <a:effectLst/>
                <a:latin typeface="+mn-lt"/>
              </a:rPr>
              <a:t>William J. </a:t>
            </a:r>
            <a:r>
              <a:rPr lang="pl-PL" sz="1200" dirty="0" err="1">
                <a:effectLst/>
                <a:latin typeface="+mn-lt"/>
              </a:rPr>
              <a:t>Gehring</a:t>
            </a:r>
            <a:r>
              <a:rPr lang="pl-PL" sz="1200" dirty="0">
                <a:effectLst/>
                <a:latin typeface="+mn-lt"/>
              </a:rPr>
              <a:t>, Brian Goss, Michael G. H. </a:t>
            </a:r>
            <a:r>
              <a:rPr lang="pl-PL" sz="1200" dirty="0" err="1">
                <a:effectLst/>
                <a:latin typeface="+mn-lt"/>
              </a:rPr>
              <a:t>Coles</a:t>
            </a:r>
            <a:r>
              <a:rPr lang="pl-PL" sz="1200" dirty="0">
                <a:effectLst/>
                <a:latin typeface="+mn-lt"/>
              </a:rPr>
              <a:t>, David E. Meyer, and Emanuel </a:t>
            </a:r>
            <a:r>
              <a:rPr lang="pl-PL" sz="1200" dirty="0" err="1">
                <a:effectLst/>
                <a:latin typeface="+mn-lt"/>
              </a:rPr>
              <a:t>Donchin</a:t>
            </a:r>
            <a:r>
              <a:rPr lang="pl-PL" sz="1200" dirty="0">
                <a:effectLst/>
                <a:latin typeface="+mn-lt"/>
              </a:rPr>
              <a:t>. “A </a:t>
            </a:r>
            <a:r>
              <a:rPr lang="pl-PL" sz="1200" dirty="0" err="1">
                <a:effectLst/>
                <a:latin typeface="+mn-lt"/>
              </a:rPr>
              <a:t>Neural</a:t>
            </a:r>
            <a:r>
              <a:rPr lang="pl-PL" sz="1200" dirty="0">
                <a:effectLst/>
                <a:latin typeface="+mn-lt"/>
              </a:rPr>
              <a:t> System for Error </a:t>
            </a:r>
            <a:r>
              <a:rPr lang="pl-PL" sz="1200" dirty="0" err="1">
                <a:effectLst/>
                <a:latin typeface="+mn-lt"/>
              </a:rPr>
              <a:t>Detection</a:t>
            </a:r>
            <a:r>
              <a:rPr lang="pl-PL" sz="1200" dirty="0">
                <a:effectLst/>
                <a:latin typeface="+mn-lt"/>
              </a:rPr>
              <a:t> and </a:t>
            </a:r>
            <a:r>
              <a:rPr lang="pl-PL" sz="1200" dirty="0" err="1">
                <a:effectLst/>
                <a:latin typeface="+mn-lt"/>
              </a:rPr>
              <a:t>Compensation</a:t>
            </a:r>
            <a:r>
              <a:rPr lang="pl-PL" sz="1200" dirty="0">
                <a:effectLst/>
                <a:latin typeface="+mn-lt"/>
              </a:rPr>
              <a:t>”. </a:t>
            </a:r>
            <a:r>
              <a:rPr lang="pl-PL" sz="1200" dirty="0" err="1">
                <a:effectLst/>
                <a:latin typeface="+mn-lt"/>
              </a:rPr>
              <a:t>Psychological</a:t>
            </a:r>
            <a:r>
              <a:rPr lang="pl-PL" sz="1200" dirty="0">
                <a:effectLst/>
                <a:latin typeface="+mn-lt"/>
              </a:rPr>
              <a:t> Science ( 1993).</a:t>
            </a:r>
            <a:r>
              <a:rPr lang="pl-PL" sz="1200" dirty="0">
                <a:latin typeface="+mn-lt"/>
              </a:rPr>
              <a:t> </a:t>
            </a:r>
            <a:endParaRPr lang="pl-PL" dirty="0">
              <a:latin typeface="+mn-lt"/>
            </a:endParaRPr>
          </a:p>
        </p:txBody>
      </p:sp>
    </p:spTree>
    <p:extLst>
      <p:ext uri="{BB962C8B-B14F-4D97-AF65-F5344CB8AC3E}">
        <p14:creationId xmlns:p14="http://schemas.microsoft.com/office/powerpoint/2010/main" val="606018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85800" y="304800"/>
            <a:ext cx="7772400" cy="381000"/>
          </a:xfrm>
        </p:spPr>
        <p:txBody>
          <a:bodyPr/>
          <a:lstStyle/>
          <a:p>
            <a:pPr eaLnBrk="1" hangingPunct="1"/>
            <a:r>
              <a:rPr lang="pl-PL" sz="1800">
                <a:solidFill>
                  <a:schemeClr val="tx1"/>
                </a:solidFill>
                <a:latin typeface="Times New Roman" charset="0"/>
                <a:ea typeface="ＭＳ Ｐゴシック" charset="0"/>
                <a:cs typeface="ＭＳ Ｐゴシック" charset="0"/>
              </a:rPr>
              <a:t>P</a:t>
            </a:r>
            <a:r>
              <a:rPr lang="en-GB" sz="1800">
                <a:solidFill>
                  <a:schemeClr val="tx1"/>
                </a:solidFill>
                <a:latin typeface="Times New Roman" charset="0"/>
                <a:ea typeface="ＭＳ Ｐゴシック" charset="0"/>
                <a:cs typeface="ＭＳ Ｐゴシック" charset="0"/>
              </a:rPr>
              <a:t>otencjał gotowości</a:t>
            </a:r>
            <a:endParaRPr lang="en-US" sz="1800">
              <a:latin typeface="Times New Roman" charset="0"/>
              <a:ea typeface="ＭＳ Ｐゴシック" charset="0"/>
              <a:cs typeface="ＭＳ Ｐゴシック" charset="0"/>
            </a:endParaRPr>
          </a:p>
        </p:txBody>
      </p:sp>
      <p:sp>
        <p:nvSpPr>
          <p:cNvPr id="24578" name="Rectangle 5"/>
          <p:cNvSpPr>
            <a:spLocks noChangeArrowheads="1"/>
          </p:cNvSpPr>
          <p:nvPr/>
        </p:nvSpPr>
        <p:spPr bwMode="auto">
          <a:xfrm>
            <a:off x="495300" y="990600"/>
            <a:ext cx="81534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pl-PL" sz="1600" dirty="0"/>
              <a:t>Potencjały endogenne powstają także przed bodźcem. Należy do nich potencjał gotowości (niem. </a:t>
            </a:r>
            <a:r>
              <a:rPr lang="pl-PL" sz="1600" i="1" dirty="0" err="1"/>
              <a:t>Bereitschaftspotential</a:t>
            </a:r>
            <a:r>
              <a:rPr lang="pl-PL" sz="1600" dirty="0"/>
              <a:t>, BP</a:t>
            </a:r>
            <a:r>
              <a:rPr lang="pl-PL" sz="1600" dirty="0">
                <a:solidFill>
                  <a:schemeClr val="tx2"/>
                </a:solidFill>
              </a:rPr>
              <a:t>,  </a:t>
            </a:r>
            <a:r>
              <a:rPr lang="pl-PL" sz="1600" dirty="0" err="1">
                <a:solidFill>
                  <a:schemeClr val="tx2"/>
                </a:solidFill>
              </a:rPr>
              <a:t>pre</a:t>
            </a:r>
            <a:r>
              <a:rPr lang="pl-PL" sz="1600" dirty="0">
                <a:solidFill>
                  <a:schemeClr val="tx2"/>
                </a:solidFill>
              </a:rPr>
              <a:t>-motor </a:t>
            </a:r>
            <a:r>
              <a:rPr lang="pl-PL" sz="1600" dirty="0" err="1">
                <a:solidFill>
                  <a:schemeClr val="tx2"/>
                </a:solidFill>
              </a:rPr>
              <a:t>potential</a:t>
            </a:r>
            <a:r>
              <a:rPr lang="pl-PL" sz="1600" dirty="0">
                <a:solidFill>
                  <a:schemeClr val="tx2"/>
                </a:solidFill>
              </a:rPr>
              <a:t> lub </a:t>
            </a:r>
            <a:r>
              <a:rPr lang="pl-PL" sz="1600" dirty="0" err="1">
                <a:solidFill>
                  <a:schemeClr val="tx2"/>
                </a:solidFill>
              </a:rPr>
              <a:t>readiness</a:t>
            </a:r>
            <a:r>
              <a:rPr lang="pl-PL" sz="1600" dirty="0">
                <a:solidFill>
                  <a:schemeClr val="tx2"/>
                </a:solidFill>
              </a:rPr>
              <a:t> </a:t>
            </a:r>
            <a:r>
              <a:rPr lang="pl-PL" sz="1600" dirty="0" err="1">
                <a:solidFill>
                  <a:schemeClr val="tx2"/>
                </a:solidFill>
              </a:rPr>
              <a:t>potential</a:t>
            </a:r>
            <a:r>
              <a:rPr lang="pl-PL" sz="1600" dirty="0">
                <a:solidFill>
                  <a:schemeClr val="tx2"/>
                </a:solidFill>
              </a:rPr>
              <a:t> RP</a:t>
            </a:r>
            <a:r>
              <a:rPr lang="pl-PL" sz="1600" dirty="0"/>
              <a:t>). Potencjał gotowości odzwierciedla zamiar wykonania ruchu i jest widoczny na ok. 400 ms przed ruchem.</a:t>
            </a:r>
            <a:r>
              <a:rPr lang="en-GB" sz="1600" dirty="0"/>
              <a:t> </a:t>
            </a:r>
            <a:endParaRPr lang="pl-PL" sz="1600" dirty="0"/>
          </a:p>
          <a:p>
            <a:endParaRPr lang="pl-PL" sz="1600" dirty="0"/>
          </a:p>
        </p:txBody>
      </p:sp>
      <p:pic>
        <p:nvPicPr>
          <p:cNvPr id="24579" name="Picture 6"/>
          <p:cNvPicPr>
            <a:picLocks noChangeAspect="1" noChangeArrowheads="1"/>
          </p:cNvPicPr>
          <p:nvPr/>
        </p:nvPicPr>
        <p:blipFill>
          <a:blip r:embed="rId2">
            <a:extLst>
              <a:ext uri="{28A0092B-C50C-407E-A947-70E740481C1C}">
                <a14:useLocalDpi xmlns:a14="http://schemas.microsoft.com/office/drawing/2010/main" val="0"/>
              </a:ext>
            </a:extLst>
          </a:blip>
          <a:srcRect t="3716" r="3345" b="3406"/>
          <a:stretch>
            <a:fillRect/>
          </a:stretch>
        </p:blipFill>
        <p:spPr bwMode="auto">
          <a:xfrm>
            <a:off x="457200" y="3048000"/>
            <a:ext cx="42672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0" name="Text Box 7"/>
          <p:cNvSpPr txBox="1">
            <a:spLocks noChangeArrowheads="1"/>
          </p:cNvSpPr>
          <p:nvPr/>
        </p:nvSpPr>
        <p:spPr bwMode="auto">
          <a:xfrm>
            <a:off x="533400" y="2286000"/>
            <a:ext cx="6781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600"/>
              <a:t>Doświadczenie Libeta (1983):</a:t>
            </a:r>
            <a:endParaRPr lang="en-GB" sz="1600"/>
          </a:p>
        </p:txBody>
      </p:sp>
      <p:sp>
        <p:nvSpPr>
          <p:cNvPr id="24581" name="Text Box 8"/>
          <p:cNvSpPr txBox="1">
            <a:spLocks noChangeArrowheads="1"/>
          </p:cNvSpPr>
          <p:nvPr/>
        </p:nvSpPr>
        <p:spPr bwMode="auto">
          <a:xfrm>
            <a:off x="1447800" y="5410200"/>
            <a:ext cx="3124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400"/>
              <a:t>świadomość, że chce się ruszyć palcem</a:t>
            </a:r>
            <a:endParaRPr lang="en-GB" sz="1400"/>
          </a:p>
        </p:txBody>
      </p:sp>
      <p:sp>
        <p:nvSpPr>
          <p:cNvPr id="24582" name="Text Box 9"/>
          <p:cNvSpPr txBox="1">
            <a:spLocks noChangeArrowheads="1"/>
          </p:cNvSpPr>
          <p:nvPr/>
        </p:nvSpPr>
        <p:spPr bwMode="auto">
          <a:xfrm>
            <a:off x="1447800" y="5867400"/>
            <a:ext cx="3124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400"/>
              <a:t>początek BP</a:t>
            </a:r>
            <a:endParaRPr lang="en-GB" sz="1400"/>
          </a:p>
        </p:txBody>
      </p:sp>
      <p:sp>
        <p:nvSpPr>
          <p:cNvPr id="24583" name="AutoShape 11"/>
          <p:cNvSpPr>
            <a:spLocks noChangeArrowheads="1"/>
          </p:cNvSpPr>
          <p:nvPr/>
        </p:nvSpPr>
        <p:spPr bwMode="auto">
          <a:xfrm>
            <a:off x="1066800" y="5486400"/>
            <a:ext cx="304800" cy="152400"/>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pl-PL"/>
          </a:p>
        </p:txBody>
      </p:sp>
      <p:sp>
        <p:nvSpPr>
          <p:cNvPr id="24584" name="AutoShape 12"/>
          <p:cNvSpPr>
            <a:spLocks noChangeArrowheads="1"/>
          </p:cNvSpPr>
          <p:nvPr/>
        </p:nvSpPr>
        <p:spPr bwMode="auto">
          <a:xfrm>
            <a:off x="1066800" y="5943600"/>
            <a:ext cx="304800" cy="152400"/>
          </a:xfrm>
          <a:prstGeom prst="rightArrow">
            <a:avLst>
              <a:gd name="adj1" fmla="val 50000"/>
              <a:gd name="adj2" fmla="val 50000"/>
            </a:avLst>
          </a:prstGeom>
          <a:solidFill>
            <a:srgbClr val="0000FF"/>
          </a:solidFill>
          <a:ln w="9525">
            <a:solidFill>
              <a:schemeClr val="tx1"/>
            </a:solidFill>
            <a:miter lim="800000"/>
            <a:headEnd/>
            <a:tailEnd/>
          </a:ln>
        </p:spPr>
        <p:txBody>
          <a:bodyPr wrap="none" anchor="ctr"/>
          <a:lstStyle/>
          <a:p>
            <a:endParaRPr lang="pl-PL"/>
          </a:p>
        </p:txBody>
      </p:sp>
      <p:pic>
        <p:nvPicPr>
          <p:cNvPr id="24585" name="Picture 14" descr="C:\Users\Piotr\Students\Sygnaly_bioelektryczne\Libet_Clock.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667000"/>
            <a:ext cx="2828925" cy="264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3568" y="188640"/>
            <a:ext cx="7772400" cy="381000"/>
          </a:xfrm>
        </p:spPr>
        <p:txBody>
          <a:bodyPr/>
          <a:lstStyle/>
          <a:p>
            <a:pPr eaLnBrk="1" hangingPunct="1"/>
            <a:r>
              <a:rPr lang="pl-PL" sz="1800" dirty="0" err="1">
                <a:latin typeface="Times New Roman" charset="0"/>
                <a:ea typeface="ＭＳ Ｐゴシック" charset="0"/>
                <a:cs typeface="ＭＳ Ｐゴシック" charset="0"/>
              </a:rPr>
              <a:t>Event-related</a:t>
            </a:r>
            <a:r>
              <a:rPr lang="pl-PL" sz="1800" dirty="0">
                <a:latin typeface="Times New Roman" charset="0"/>
                <a:ea typeface="ＭＳ Ｐゴシック" charset="0"/>
                <a:cs typeface="ＭＳ Ｐゴシック" charset="0"/>
              </a:rPr>
              <a:t> </a:t>
            </a:r>
            <a:r>
              <a:rPr lang="pl-PL" sz="1800" dirty="0" err="1">
                <a:latin typeface="Times New Roman" charset="0"/>
                <a:ea typeface="ＭＳ Ｐゴシック" charset="0"/>
                <a:cs typeface="ＭＳ Ｐゴシック" charset="0"/>
              </a:rPr>
              <a:t>desynchronization</a:t>
            </a:r>
            <a:r>
              <a:rPr lang="pl-PL" sz="1800" dirty="0">
                <a:latin typeface="Times New Roman" charset="0"/>
                <a:ea typeface="ＭＳ Ｐゴシック" charset="0"/>
                <a:cs typeface="ＭＳ Ｐゴシック" charset="0"/>
              </a:rPr>
              <a:t>/</a:t>
            </a:r>
            <a:r>
              <a:rPr lang="pl-PL" sz="1800" dirty="0" err="1">
                <a:latin typeface="Times New Roman" charset="0"/>
                <a:ea typeface="ＭＳ Ｐゴシック" charset="0"/>
                <a:cs typeface="ＭＳ Ｐゴシック" charset="0"/>
              </a:rPr>
              <a:t>synchronization</a:t>
            </a:r>
            <a:r>
              <a:rPr lang="pl-PL" sz="1800" dirty="0">
                <a:latin typeface="Times New Roman" charset="0"/>
                <a:ea typeface="ＭＳ Ｐゴシック" charset="0"/>
                <a:cs typeface="ＭＳ Ｐゴシック" charset="0"/>
              </a:rPr>
              <a:t> ERD/ERS</a:t>
            </a:r>
            <a:endParaRPr lang="en-US" sz="1800" dirty="0">
              <a:latin typeface="Times New Roman" charset="0"/>
              <a:ea typeface="ＭＳ Ｐゴシック" charset="0"/>
              <a:cs typeface="ＭＳ Ｐゴシック" charset="0"/>
            </a:endParaRPr>
          </a:p>
        </p:txBody>
      </p:sp>
      <p:sp>
        <p:nvSpPr>
          <p:cNvPr id="28674" name="Text Box 3"/>
          <p:cNvSpPr txBox="1">
            <a:spLocks noChangeArrowheads="1"/>
          </p:cNvSpPr>
          <p:nvPr/>
        </p:nvSpPr>
        <p:spPr bwMode="auto">
          <a:xfrm>
            <a:off x="304800" y="6096000"/>
            <a:ext cx="80010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600"/>
              <a:t>Schemat obliczania zmian mocy wywołanej zdarzeniem. Zmniejszenie mocy w paśmie nazywa się ERD, zwiększenie ERS.</a:t>
            </a:r>
            <a:endParaRPr lang="en-US" sz="1600"/>
          </a:p>
        </p:txBody>
      </p:sp>
      <p:pic>
        <p:nvPicPr>
          <p:cNvPr id="28675" name="Picture 4" descr="C:\Users\Piotr\Students\Bioelektrycznosc\ERD_ERS.gif"/>
          <p:cNvPicPr>
            <a:picLocks noChangeAspect="1" noChangeArrowheads="1"/>
          </p:cNvPicPr>
          <p:nvPr/>
        </p:nvPicPr>
        <p:blipFill>
          <a:blip r:embed="rId2">
            <a:extLst>
              <a:ext uri="{28A0092B-C50C-407E-A947-70E740481C1C}">
                <a14:useLocalDpi xmlns:a14="http://schemas.microsoft.com/office/drawing/2010/main" val="0"/>
              </a:ext>
            </a:extLst>
          </a:blip>
          <a:srcRect l="5276" t="2484" r="5013"/>
          <a:stretch>
            <a:fillRect/>
          </a:stretch>
        </p:blipFill>
        <p:spPr bwMode="auto">
          <a:xfrm>
            <a:off x="152400" y="1066800"/>
            <a:ext cx="5791200" cy="504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8676" name="Object 2"/>
          <p:cNvGraphicFramePr>
            <a:graphicFrameLocks noChangeAspect="1"/>
          </p:cNvGraphicFramePr>
          <p:nvPr/>
        </p:nvGraphicFramePr>
        <p:xfrm>
          <a:off x="6324600" y="4419600"/>
          <a:ext cx="2630488" cy="1450975"/>
        </p:xfrm>
        <a:graphic>
          <a:graphicData uri="http://schemas.openxmlformats.org/presentationml/2006/ole">
            <mc:AlternateContent xmlns:mc="http://schemas.openxmlformats.org/markup-compatibility/2006">
              <mc:Choice xmlns:v="urn:schemas-microsoft-com:vml" Requires="v">
                <p:oleObj name="Równanie" r:id="rId3" imgW="1612900" imgH="889000" progId="Equation.3">
                  <p:embed/>
                </p:oleObj>
              </mc:Choice>
              <mc:Fallback>
                <p:oleObj name="Równanie" r:id="rId3" imgW="1612900" imgH="889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419600"/>
                        <a:ext cx="2630488" cy="1450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683568" y="188640"/>
            <a:ext cx="7772400" cy="381000"/>
          </a:xfrm>
        </p:spPr>
        <p:txBody>
          <a:bodyPr/>
          <a:lstStyle/>
          <a:p>
            <a:pPr eaLnBrk="1" hangingPunct="1"/>
            <a:r>
              <a:rPr lang="pl-PL" sz="1800" dirty="0" err="1">
                <a:latin typeface="Times New Roman" charset="0"/>
                <a:ea typeface="ＭＳ Ｐゴシック" charset="0"/>
                <a:cs typeface="ＭＳ Ｐゴシック" charset="0"/>
              </a:rPr>
              <a:t>Event-related</a:t>
            </a:r>
            <a:r>
              <a:rPr lang="pl-PL" sz="1800" dirty="0">
                <a:latin typeface="Times New Roman" charset="0"/>
                <a:ea typeface="ＭＳ Ｐゴシック" charset="0"/>
                <a:cs typeface="ＭＳ Ｐゴシック" charset="0"/>
              </a:rPr>
              <a:t> </a:t>
            </a:r>
            <a:r>
              <a:rPr lang="pl-PL" sz="1800" dirty="0" err="1">
                <a:latin typeface="Times New Roman" charset="0"/>
                <a:ea typeface="ＭＳ Ｐゴシック" charset="0"/>
                <a:cs typeface="ＭＳ Ｐゴシック" charset="0"/>
              </a:rPr>
              <a:t>desynchronization</a:t>
            </a:r>
            <a:r>
              <a:rPr lang="pl-PL" sz="1800" dirty="0">
                <a:latin typeface="Times New Roman" charset="0"/>
                <a:ea typeface="ＭＳ Ｐゴシック" charset="0"/>
                <a:cs typeface="ＭＳ Ｐゴシック" charset="0"/>
              </a:rPr>
              <a:t>/</a:t>
            </a:r>
            <a:r>
              <a:rPr lang="pl-PL" sz="1800" dirty="0" err="1">
                <a:latin typeface="Times New Roman" charset="0"/>
                <a:ea typeface="ＭＳ Ｐゴシック" charset="0"/>
                <a:cs typeface="ＭＳ Ｐゴシック" charset="0"/>
              </a:rPr>
              <a:t>synchronization</a:t>
            </a:r>
            <a:r>
              <a:rPr lang="pl-PL" sz="1800" dirty="0">
                <a:latin typeface="Times New Roman" charset="0"/>
                <a:ea typeface="ＭＳ Ｐゴシック" charset="0"/>
                <a:cs typeface="ＭＳ Ｐゴシック" charset="0"/>
              </a:rPr>
              <a:t> ERD/ERS</a:t>
            </a:r>
            <a:endParaRPr lang="en-US" sz="1800" dirty="0">
              <a:latin typeface="Times New Roman" charset="0"/>
              <a:ea typeface="ＭＳ Ｐゴシック" charset="0"/>
              <a:cs typeface="ＭＳ Ｐゴシック" charset="0"/>
            </a:endParaRPr>
          </a:p>
        </p:txBody>
      </p:sp>
      <p:pic>
        <p:nvPicPr>
          <p:cNvPr id="30722" name="Picture 3" descr="C:\Users\Piotr\Students\Bioelektrycznosc\ERD_ERS_map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09600"/>
            <a:ext cx="4910138"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3" name="Text Box 4"/>
          <p:cNvSpPr txBox="1">
            <a:spLocks noChangeArrowheads="1"/>
          </p:cNvSpPr>
          <p:nvPr/>
        </p:nvSpPr>
        <p:spPr bwMode="auto">
          <a:xfrm>
            <a:off x="457200" y="6096000"/>
            <a:ext cx="72390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600"/>
              <a:t>Przykłady eksperymentów pokazujące jednoczesne ERD i ERS w różnych obszarach mózgu.</a:t>
            </a:r>
            <a:endParaRPr lang="en-US" sz="1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81000" y="152400"/>
            <a:ext cx="7772400" cy="381000"/>
          </a:xfrm>
        </p:spPr>
        <p:txBody>
          <a:bodyPr/>
          <a:lstStyle/>
          <a:p>
            <a:pPr eaLnBrk="1" hangingPunct="1"/>
            <a:r>
              <a:rPr lang="pl-PL" sz="1800">
                <a:latin typeface="Times New Roman" charset="0"/>
                <a:ea typeface="ＭＳ Ｐゴシック" charset="0"/>
                <a:cs typeface="ＭＳ Ｐゴシック" charset="0"/>
              </a:rPr>
              <a:t>ERD/ERS – ruch palcem</a:t>
            </a:r>
            <a:endParaRPr lang="en-US" sz="1800">
              <a:latin typeface="Times New Roman" charset="0"/>
              <a:ea typeface="ＭＳ Ｐゴシック" charset="0"/>
              <a:cs typeface="ＭＳ Ｐゴシック" charset="0"/>
            </a:endParaRPr>
          </a:p>
        </p:txBody>
      </p:sp>
      <p:pic>
        <p:nvPicPr>
          <p:cNvPr id="31746" name="Picture 3" descr="C:\Users\Piotr\Students\Bioelektrycznosc\Right_finger_moveme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6469063" cy="5097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7" name="Text Box 4"/>
          <p:cNvSpPr txBox="1">
            <a:spLocks noChangeArrowheads="1"/>
          </p:cNvSpPr>
          <p:nvPr/>
        </p:nvSpPr>
        <p:spPr bwMode="auto">
          <a:xfrm>
            <a:off x="304800" y="5410200"/>
            <a:ext cx="8305800" cy="131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600"/>
              <a:t>Współistnienie trzech różnych oscylacji w jednej lokalizacji (elektroda C3 na korze czuciowo-ruchowej ręki) podczas krótkotrwałego podnoszenia prawego palca. Widoczna długotrwała desynchronizacja rytmu mu (10-12 Hz) oraz synchronizacja rytmu beta (14-18 Hz) po ruchu. Dodatkowo, występuje synchronizacja w paśmie gamma (36-40 Hz) na krótko przed rozpoczęciem ruchu. </a:t>
            </a:r>
            <a:endParaRPr lang="en-US" sz="1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3568" y="188640"/>
            <a:ext cx="7772400" cy="381000"/>
          </a:xfrm>
        </p:spPr>
        <p:txBody>
          <a:bodyPr/>
          <a:lstStyle/>
          <a:p>
            <a:pPr eaLnBrk="1" hangingPunct="1"/>
            <a:r>
              <a:rPr lang="pl-PL" sz="1800" dirty="0">
                <a:latin typeface="Times New Roman" charset="0"/>
                <a:ea typeface="ＭＳ Ｐゴシック" charset="0"/>
                <a:cs typeface="ＭＳ Ｐゴシック" charset="0"/>
              </a:rPr>
              <a:t>ERD/ERS – narzędzie diagnostyczne</a:t>
            </a:r>
            <a:endParaRPr lang="en-US" sz="1800" dirty="0">
              <a:latin typeface="Times New Roman" charset="0"/>
              <a:ea typeface="ＭＳ Ｐゴシック" charset="0"/>
              <a:cs typeface="ＭＳ Ｐゴシック" charset="0"/>
            </a:endParaRPr>
          </a:p>
        </p:txBody>
      </p:sp>
      <p:pic>
        <p:nvPicPr>
          <p:cNvPr id="32770" name="Picture 3" descr="C:\Users\Piotr\Students\Bioelektrycznosc\ERDS_diagnos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6629400" cy="504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Text Box 4"/>
          <p:cNvSpPr txBox="1">
            <a:spLocks noChangeArrowheads="1"/>
          </p:cNvSpPr>
          <p:nvPr/>
        </p:nvSpPr>
        <p:spPr bwMode="auto">
          <a:xfrm>
            <a:off x="685800" y="6019800"/>
            <a:ext cx="72390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600"/>
              <a:t>Beta ERS i alpha ERD zostały wykorzystane do analizy dyskryminacyjnej. ERD/ERS dobrze separuje pacjentów cierpiących na chorobę Parkinsona od grupy kontrolnej. </a:t>
            </a:r>
            <a:endParaRPr lang="en-US" sz="1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83568" y="188640"/>
            <a:ext cx="7772400" cy="381000"/>
          </a:xfrm>
        </p:spPr>
        <p:txBody>
          <a:bodyPr/>
          <a:lstStyle/>
          <a:p>
            <a:pPr eaLnBrk="1" hangingPunct="1"/>
            <a:r>
              <a:rPr lang="pl-PL" sz="1800" dirty="0">
                <a:latin typeface="Times New Roman" charset="0"/>
                <a:ea typeface="ＭＳ Ｐゴシック" charset="0"/>
                <a:cs typeface="ＭＳ Ｐゴシック" charset="0"/>
              </a:rPr>
              <a:t>ERD/ERS – zastosowanie</a:t>
            </a:r>
            <a:endParaRPr lang="en-US" sz="1800" dirty="0">
              <a:latin typeface="Times New Roman" charset="0"/>
              <a:ea typeface="ＭＳ Ｐゴシック" charset="0"/>
              <a:cs typeface="ＭＳ Ｐゴシック" charset="0"/>
            </a:endParaRPr>
          </a:p>
        </p:txBody>
      </p:sp>
      <p:sp>
        <p:nvSpPr>
          <p:cNvPr id="33794" name="Rectangle 5"/>
          <p:cNvSpPr>
            <a:spLocks noChangeArrowheads="1"/>
          </p:cNvSpPr>
          <p:nvPr/>
        </p:nvSpPr>
        <p:spPr bwMode="auto">
          <a:xfrm>
            <a:off x="2873375" y="1562100"/>
            <a:ext cx="2243138" cy="280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pl-PL"/>
          </a:p>
        </p:txBody>
      </p:sp>
      <p:sp>
        <p:nvSpPr>
          <p:cNvPr id="33795" name="Rectangle 6"/>
          <p:cNvSpPr>
            <a:spLocks noChangeArrowheads="1"/>
          </p:cNvSpPr>
          <p:nvPr/>
        </p:nvSpPr>
        <p:spPr bwMode="auto">
          <a:xfrm>
            <a:off x="4621213" y="1868488"/>
            <a:ext cx="257175" cy="3508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pl-PL"/>
          </a:p>
        </p:txBody>
      </p:sp>
      <p:pic>
        <p:nvPicPr>
          <p:cNvPr id="33796" name="Picture 9" descr="I:\PUBLIC\ARCHIVE\OUTPUT\SCANNED\Tobel\bci4.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1916113"/>
            <a:ext cx="1836738" cy="2592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7" name="Text Box 10"/>
          <p:cNvSpPr txBox="1">
            <a:spLocks noChangeArrowheads="1"/>
          </p:cNvSpPr>
          <p:nvPr/>
        </p:nvSpPr>
        <p:spPr bwMode="auto">
          <a:xfrm>
            <a:off x="539750" y="5373688"/>
            <a:ext cx="8077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pl-PL" sz="1400" dirty="0"/>
              <a:t>Pacjenci mogą się nauczyć aktywować wybrane obszary kory motorycznej poprzez wyobrażenie ruchu. System BCI transformuje on-line sygnały EEG z mózgu na sygnały służące do kontroli urządzeń np. protezy. </a:t>
            </a:r>
            <a:endParaRPr lang="en-US" sz="1400" dirty="0"/>
          </a:p>
        </p:txBody>
      </p:sp>
      <p:sp>
        <p:nvSpPr>
          <p:cNvPr id="33798" name="Rectangle 11"/>
          <p:cNvSpPr>
            <a:spLocks noChangeArrowheads="1"/>
          </p:cNvSpPr>
          <p:nvPr/>
        </p:nvSpPr>
        <p:spPr bwMode="auto">
          <a:xfrm>
            <a:off x="1811338" y="685800"/>
            <a:ext cx="551973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pl-PL" sz="1600"/>
              <a:t>ERD/ERS jest wykorzystywane w interfejsach mózg – komputer.</a:t>
            </a:r>
          </a:p>
        </p:txBody>
      </p:sp>
      <p:pic>
        <p:nvPicPr>
          <p:cNvPr id="337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916113"/>
            <a:ext cx="5759450" cy="2630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800" name="TextBox 2"/>
          <p:cNvSpPr txBox="1">
            <a:spLocks noChangeArrowheads="1"/>
          </p:cNvSpPr>
          <p:nvPr/>
        </p:nvSpPr>
        <p:spPr bwMode="auto">
          <a:xfrm>
            <a:off x="1619250" y="1449388"/>
            <a:ext cx="56778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t>alfa</a:t>
            </a:r>
          </a:p>
        </p:txBody>
      </p:sp>
      <p:sp>
        <p:nvSpPr>
          <p:cNvPr id="33801" name="TextBox 9"/>
          <p:cNvSpPr txBox="1">
            <a:spLocks noChangeArrowheads="1"/>
          </p:cNvSpPr>
          <p:nvPr/>
        </p:nvSpPr>
        <p:spPr bwMode="auto">
          <a:xfrm>
            <a:off x="4787900" y="1449388"/>
            <a:ext cx="61106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t>beta</a:t>
            </a:r>
          </a:p>
        </p:txBody>
      </p:sp>
      <p:sp>
        <p:nvSpPr>
          <p:cNvPr id="33802" name="TextBox 3"/>
          <p:cNvSpPr txBox="1">
            <a:spLocks noChangeArrowheads="1"/>
          </p:cNvSpPr>
          <p:nvPr/>
        </p:nvSpPr>
        <p:spPr bwMode="auto">
          <a:xfrm>
            <a:off x="628587" y="1773423"/>
            <a:ext cx="1211262"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err="1">
                <a:solidFill>
                  <a:srgbClr val="FF0000"/>
                </a:solidFill>
              </a:rPr>
              <a:t>wyobrażony</a:t>
            </a:r>
            <a:endParaRPr lang="en-US" sz="1600" dirty="0">
              <a:solidFill>
                <a:srgbClr val="FF0000"/>
              </a:solidFill>
            </a:endParaRPr>
          </a:p>
        </p:txBody>
      </p:sp>
      <p:sp>
        <p:nvSpPr>
          <p:cNvPr id="33803" name="TextBox 11"/>
          <p:cNvSpPr txBox="1">
            <a:spLocks noChangeArrowheads="1"/>
          </p:cNvSpPr>
          <p:nvPr/>
        </p:nvSpPr>
        <p:spPr bwMode="auto">
          <a:xfrm>
            <a:off x="580181" y="3130551"/>
            <a:ext cx="1163637"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solidFill>
                  <a:srgbClr val="FF0000"/>
                </a:solidFill>
              </a:rPr>
              <a:t>rzeczywisty</a:t>
            </a:r>
          </a:p>
        </p:txBody>
      </p:sp>
      <p:sp>
        <p:nvSpPr>
          <p:cNvPr id="33804" name="TextBox 4"/>
          <p:cNvSpPr txBox="1">
            <a:spLocks noChangeArrowheads="1"/>
          </p:cNvSpPr>
          <p:nvPr/>
        </p:nvSpPr>
        <p:spPr bwMode="auto">
          <a:xfrm rot="-5400000">
            <a:off x="-375264" y="2930496"/>
            <a:ext cx="157126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err="1"/>
              <a:t>częstość</a:t>
            </a:r>
            <a:r>
              <a:rPr lang="en-US" sz="2000" dirty="0"/>
              <a:t> (Hz)</a:t>
            </a:r>
          </a:p>
        </p:txBody>
      </p:sp>
      <p:sp>
        <p:nvSpPr>
          <p:cNvPr id="33805" name="TextBox 5"/>
          <p:cNvSpPr txBox="1">
            <a:spLocks noChangeArrowheads="1"/>
          </p:cNvSpPr>
          <p:nvPr/>
        </p:nvSpPr>
        <p:spPr bwMode="auto">
          <a:xfrm>
            <a:off x="1619250" y="4581525"/>
            <a:ext cx="95891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err="1"/>
              <a:t>czas</a:t>
            </a:r>
            <a:r>
              <a:rPr lang="en-US" sz="2000" dirty="0"/>
              <a:t> (s)</a:t>
            </a:r>
          </a:p>
        </p:txBody>
      </p:sp>
      <p:sp>
        <p:nvSpPr>
          <p:cNvPr id="33806" name="TextBox 14"/>
          <p:cNvSpPr txBox="1">
            <a:spLocks noChangeArrowheads="1"/>
          </p:cNvSpPr>
          <p:nvPr/>
        </p:nvSpPr>
        <p:spPr bwMode="auto">
          <a:xfrm>
            <a:off x="4572000" y="4581525"/>
            <a:ext cx="95891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err="1"/>
              <a:t>czas</a:t>
            </a:r>
            <a:r>
              <a:rPr lang="en-US" sz="2000" dirty="0"/>
              <a:t> (s)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83568" y="188640"/>
            <a:ext cx="7772400" cy="381000"/>
          </a:xfrm>
        </p:spPr>
        <p:txBody>
          <a:bodyPr/>
          <a:lstStyle/>
          <a:p>
            <a:pPr eaLnBrk="1" hangingPunct="1"/>
            <a:r>
              <a:rPr lang="pl-PL" sz="1800" dirty="0">
                <a:latin typeface="Times New Roman" charset="0"/>
                <a:ea typeface="ＭＳ Ｐゴシック" charset="0"/>
                <a:cs typeface="ＭＳ Ｐゴシック" charset="0"/>
              </a:rPr>
              <a:t>ERD/ERS – zastosowanie</a:t>
            </a:r>
            <a:endParaRPr lang="en-US" sz="1800" dirty="0">
              <a:latin typeface="Times New Roman" charset="0"/>
              <a:ea typeface="ＭＳ Ｐゴシック" charset="0"/>
              <a:cs typeface="ＭＳ Ｐゴシック" charset="0"/>
            </a:endParaRPr>
          </a:p>
        </p:txBody>
      </p:sp>
      <p:sp>
        <p:nvSpPr>
          <p:cNvPr id="4" name="pole tekstowe 3">
            <a:extLst>
              <a:ext uri="{FF2B5EF4-FFF2-40B4-BE49-F238E27FC236}">
                <a16:creationId xmlns:a16="http://schemas.microsoft.com/office/drawing/2014/main" id="{4106DDF5-0538-AE46-BD47-A5C7A6CE94C4}"/>
              </a:ext>
            </a:extLst>
          </p:cNvPr>
          <p:cNvSpPr txBox="1"/>
          <p:nvPr/>
        </p:nvSpPr>
        <p:spPr>
          <a:xfrm>
            <a:off x="1401416" y="5445224"/>
            <a:ext cx="6336704" cy="646331"/>
          </a:xfrm>
          <a:prstGeom prst="rect">
            <a:avLst/>
          </a:prstGeom>
          <a:noFill/>
        </p:spPr>
        <p:txBody>
          <a:bodyPr wrap="square" rtlCol="0">
            <a:spAutoFit/>
          </a:bodyPr>
          <a:lstStyle/>
          <a:p>
            <a:r>
              <a:rPr lang="pl-PL" sz="1200" dirty="0"/>
              <a:t>Rozpoczęcie Pucharu Świata w Sao Paulo w roku 2014 przez sparaliżowaną osobę wykorzystującą </a:t>
            </a:r>
            <a:r>
              <a:rPr lang="pl-PL" sz="1200" dirty="0" err="1"/>
              <a:t>egzoszkielet</a:t>
            </a:r>
            <a:r>
              <a:rPr lang="pl-PL" sz="1200" dirty="0"/>
              <a:t> sterowany BCI. </a:t>
            </a:r>
          </a:p>
          <a:p>
            <a:r>
              <a:rPr lang="pl-PL" sz="1200" dirty="0" err="1"/>
              <a:t>https</a:t>
            </a:r>
            <a:r>
              <a:rPr lang="pl-PL" sz="1200" dirty="0"/>
              <a:t>://</a:t>
            </a:r>
            <a:r>
              <a:rPr lang="pl-PL" sz="1200" dirty="0" err="1"/>
              <a:t>www.cnet.com</a:t>
            </a:r>
            <a:r>
              <a:rPr lang="pl-PL" sz="1200" dirty="0"/>
              <a:t>/news/paraplegic-uses-mind-controlled-exoskeleton-to-kick-off-world-cup/</a:t>
            </a:r>
          </a:p>
        </p:txBody>
      </p:sp>
      <p:pic>
        <p:nvPicPr>
          <p:cNvPr id="7" name="Obraz 6">
            <a:extLst>
              <a:ext uri="{FF2B5EF4-FFF2-40B4-BE49-F238E27FC236}">
                <a16:creationId xmlns:a16="http://schemas.microsoft.com/office/drawing/2014/main" id="{6D835839-09D8-F540-8463-65A6F5D2B81F}"/>
              </a:ext>
            </a:extLst>
          </p:cNvPr>
          <p:cNvPicPr>
            <a:picLocks noChangeAspect="1"/>
          </p:cNvPicPr>
          <p:nvPr/>
        </p:nvPicPr>
        <p:blipFill>
          <a:blip r:embed="rId2"/>
          <a:stretch>
            <a:fillRect/>
          </a:stretch>
        </p:blipFill>
        <p:spPr>
          <a:xfrm>
            <a:off x="1935101" y="1340768"/>
            <a:ext cx="5269334" cy="3593149"/>
          </a:xfrm>
          <a:prstGeom prst="rect">
            <a:avLst/>
          </a:prstGeom>
        </p:spPr>
      </p:pic>
    </p:spTree>
    <p:extLst>
      <p:ext uri="{BB962C8B-B14F-4D97-AF65-F5344CB8AC3E}">
        <p14:creationId xmlns:p14="http://schemas.microsoft.com/office/powerpoint/2010/main" val="123444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83568" y="188640"/>
            <a:ext cx="7772400" cy="381000"/>
          </a:xfrm>
        </p:spPr>
        <p:txBody>
          <a:bodyPr/>
          <a:lstStyle/>
          <a:p>
            <a:pPr eaLnBrk="1" hangingPunct="1"/>
            <a:r>
              <a:rPr lang="pl-PL" sz="1800" dirty="0">
                <a:latin typeface="Times New Roman" charset="0"/>
                <a:ea typeface="ＭＳ Ｐゴシック" charset="0"/>
                <a:cs typeface="ＭＳ Ｐゴシック" charset="0"/>
              </a:rPr>
              <a:t>Motoryczny system Brain </a:t>
            </a:r>
            <a:r>
              <a:rPr lang="pl-PL" sz="1800">
                <a:latin typeface="Times New Roman" charset="0"/>
                <a:ea typeface="ＭＳ Ｐゴシック" charset="0"/>
                <a:cs typeface="ＭＳ Ｐゴシック" charset="0"/>
              </a:rPr>
              <a:t>Machine Interface</a:t>
            </a:r>
            <a:endParaRPr lang="en-US" sz="1800" dirty="0">
              <a:latin typeface="Times New Roman" charset="0"/>
              <a:ea typeface="ＭＳ Ｐゴシック" charset="0"/>
              <a:cs typeface="ＭＳ Ｐゴシック" charset="0"/>
            </a:endParaRPr>
          </a:p>
        </p:txBody>
      </p:sp>
      <p:sp>
        <p:nvSpPr>
          <p:cNvPr id="4" name="pole tekstowe 3">
            <a:extLst>
              <a:ext uri="{FF2B5EF4-FFF2-40B4-BE49-F238E27FC236}">
                <a16:creationId xmlns:a16="http://schemas.microsoft.com/office/drawing/2014/main" id="{4106DDF5-0538-AE46-BD47-A5C7A6CE94C4}"/>
              </a:ext>
            </a:extLst>
          </p:cNvPr>
          <p:cNvSpPr txBox="1"/>
          <p:nvPr/>
        </p:nvSpPr>
        <p:spPr>
          <a:xfrm>
            <a:off x="1835696" y="6117515"/>
            <a:ext cx="6336704" cy="461665"/>
          </a:xfrm>
          <a:prstGeom prst="rect">
            <a:avLst/>
          </a:prstGeom>
          <a:noFill/>
        </p:spPr>
        <p:txBody>
          <a:bodyPr wrap="square" rtlCol="0">
            <a:spAutoFit/>
          </a:bodyPr>
          <a:lstStyle/>
          <a:p>
            <a:r>
              <a:rPr lang="pl-PL" sz="1200" dirty="0" err="1"/>
              <a:t>Egzoszkielet</a:t>
            </a:r>
            <a:r>
              <a:rPr lang="pl-PL" sz="1200" dirty="0"/>
              <a:t> sterowany przez Brain Machine Interface (BMI). </a:t>
            </a:r>
          </a:p>
          <a:p>
            <a:r>
              <a:rPr lang="pl-PL" sz="1200" dirty="0" err="1"/>
              <a:t>https</a:t>
            </a:r>
            <a:r>
              <a:rPr lang="pl-PL" sz="1200" dirty="0"/>
              <a:t>://</a:t>
            </a:r>
            <a:r>
              <a:rPr lang="pl-PL" sz="1200" dirty="0" err="1"/>
              <a:t>www.youtube.com</a:t>
            </a:r>
            <a:r>
              <a:rPr lang="pl-PL" sz="1200" dirty="0"/>
              <a:t>/</a:t>
            </a:r>
            <a:r>
              <a:rPr lang="pl-PL" sz="1200" dirty="0" err="1"/>
              <a:t>watch?v</a:t>
            </a:r>
            <a:r>
              <a:rPr lang="pl-PL" sz="1200" dirty="0"/>
              <a:t>=1GyJBBB8O_M</a:t>
            </a:r>
          </a:p>
        </p:txBody>
      </p:sp>
      <p:pic>
        <p:nvPicPr>
          <p:cNvPr id="3" name="Obraz 2">
            <a:hlinkClick r:id="rId2"/>
            <a:extLst>
              <a:ext uri="{FF2B5EF4-FFF2-40B4-BE49-F238E27FC236}">
                <a16:creationId xmlns:a16="http://schemas.microsoft.com/office/drawing/2014/main" id="{D10736A7-39CA-BA5C-F579-6F3A5474F40F}"/>
              </a:ext>
            </a:extLst>
          </p:cNvPr>
          <p:cNvPicPr>
            <a:picLocks noChangeAspect="1"/>
          </p:cNvPicPr>
          <p:nvPr/>
        </p:nvPicPr>
        <p:blipFill>
          <a:blip r:embed="rId3"/>
          <a:stretch>
            <a:fillRect/>
          </a:stretch>
        </p:blipFill>
        <p:spPr>
          <a:xfrm>
            <a:off x="1183298" y="1460239"/>
            <a:ext cx="6989102" cy="3937521"/>
          </a:xfrm>
          <a:prstGeom prst="rect">
            <a:avLst/>
          </a:prstGeom>
        </p:spPr>
      </p:pic>
    </p:spTree>
    <p:extLst>
      <p:ext uri="{BB962C8B-B14F-4D97-AF65-F5344CB8AC3E}">
        <p14:creationId xmlns:p14="http://schemas.microsoft.com/office/powerpoint/2010/main" val="306384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381000" y="152400"/>
            <a:ext cx="7772400" cy="381000"/>
          </a:xfrm>
        </p:spPr>
        <p:txBody>
          <a:bodyPr/>
          <a:lstStyle/>
          <a:p>
            <a:pPr eaLnBrk="1" hangingPunct="1"/>
            <a:r>
              <a:rPr lang="pl-PL" sz="1800">
                <a:latin typeface="Times New Roman" charset="0"/>
                <a:ea typeface="ＭＳ Ｐゴシック" charset="0"/>
                <a:cs typeface="ＭＳ Ｐゴシック" charset="0"/>
              </a:rPr>
              <a:t>Potencjały wywołane zdarzeniem (Event-related potentials ERP)</a:t>
            </a:r>
            <a:endParaRPr lang="en-US" sz="1800">
              <a:latin typeface="Times New Roman" charset="0"/>
              <a:ea typeface="ＭＳ Ｐゴシック" charset="0"/>
              <a:cs typeface="ＭＳ Ｐゴシック" charset="0"/>
            </a:endParaRPr>
          </a:p>
        </p:txBody>
      </p:sp>
      <p:sp>
        <p:nvSpPr>
          <p:cNvPr id="15362" name="Text Box 4"/>
          <p:cNvSpPr txBox="1">
            <a:spLocks noChangeArrowheads="1"/>
          </p:cNvSpPr>
          <p:nvPr/>
        </p:nvSpPr>
        <p:spPr bwMode="auto">
          <a:xfrm>
            <a:off x="539552" y="1700808"/>
            <a:ext cx="8077200"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600" dirty="0"/>
              <a:t>Potencjał wywołany zdarzeniem (</a:t>
            </a:r>
            <a:r>
              <a:rPr lang="pl-PL" sz="1600" dirty="0" err="1">
                <a:solidFill>
                  <a:schemeClr val="tx2"/>
                </a:solidFill>
              </a:rPr>
              <a:t>Event-related</a:t>
            </a:r>
            <a:r>
              <a:rPr lang="pl-PL" sz="1600" dirty="0">
                <a:solidFill>
                  <a:schemeClr val="tx2"/>
                </a:solidFill>
              </a:rPr>
              <a:t> </a:t>
            </a:r>
            <a:r>
              <a:rPr lang="pl-PL" sz="1600" dirty="0" err="1">
                <a:solidFill>
                  <a:schemeClr val="tx2"/>
                </a:solidFill>
              </a:rPr>
              <a:t>potentials</a:t>
            </a:r>
            <a:r>
              <a:rPr lang="pl-PL" sz="1600" dirty="0">
                <a:solidFill>
                  <a:schemeClr val="tx2"/>
                </a:solidFill>
              </a:rPr>
              <a:t> ERP)</a:t>
            </a:r>
            <a:r>
              <a:rPr lang="pl-PL" sz="1600" dirty="0"/>
              <a:t> – aktywność elektryczna mózgu wywołana bodźcem zmysłowym, kognitywnym lub motorycznym. </a:t>
            </a:r>
          </a:p>
          <a:p>
            <a:pPr eaLnBrk="1" hangingPunct="1">
              <a:spcBef>
                <a:spcPct val="50000"/>
              </a:spcBef>
            </a:pPr>
            <a:r>
              <a:rPr lang="pl-PL" sz="1600" dirty="0"/>
              <a:t>W ramach ERP wyróżnia się tzw. potencjały wywołane </a:t>
            </a:r>
            <a:r>
              <a:rPr lang="pl-PL" sz="1600" dirty="0">
                <a:solidFill>
                  <a:schemeClr val="tx2"/>
                </a:solidFill>
              </a:rPr>
              <a:t>(</a:t>
            </a:r>
            <a:r>
              <a:rPr lang="pl-PL" sz="1600" dirty="0" err="1">
                <a:solidFill>
                  <a:schemeClr val="tx2"/>
                </a:solidFill>
              </a:rPr>
              <a:t>Evoked</a:t>
            </a:r>
            <a:r>
              <a:rPr lang="pl-PL" sz="1600" dirty="0">
                <a:solidFill>
                  <a:schemeClr val="tx2"/>
                </a:solidFill>
              </a:rPr>
              <a:t> </a:t>
            </a:r>
            <a:r>
              <a:rPr lang="pl-PL" sz="1600" dirty="0" err="1">
                <a:solidFill>
                  <a:schemeClr val="tx2"/>
                </a:solidFill>
              </a:rPr>
              <a:t>potentials</a:t>
            </a:r>
            <a:r>
              <a:rPr lang="pl-PL" sz="1600" dirty="0">
                <a:solidFill>
                  <a:schemeClr val="tx2"/>
                </a:solidFill>
              </a:rPr>
              <a:t> EP). Są to odpowiedzi mózgu na prezentowany bodziec. Bodźce mogą być </a:t>
            </a:r>
            <a:r>
              <a:rPr lang="pl-PL" sz="1600" dirty="0"/>
              <a:t>zmysłowe: </a:t>
            </a:r>
            <a:r>
              <a:rPr lang="pl-PL" sz="1600" dirty="0">
                <a:solidFill>
                  <a:schemeClr val="tx2"/>
                </a:solidFill>
              </a:rPr>
              <a:t>wzrokowe, słuchowe, czuciowe lub ruchowe (stymulacja kory motorycznej).</a:t>
            </a:r>
          </a:p>
          <a:p>
            <a:pPr eaLnBrk="1" hangingPunct="1">
              <a:spcBef>
                <a:spcPct val="50000"/>
              </a:spcBef>
            </a:pPr>
            <a:r>
              <a:rPr lang="pl-PL" sz="1600" dirty="0">
                <a:solidFill>
                  <a:schemeClr val="tx2"/>
                </a:solidFill>
              </a:rPr>
              <a:t>Periodyczna stymulacja może wywołać potencjał wywołany stanu ustalonego (</a:t>
            </a:r>
            <a:r>
              <a:rPr lang="pl-PL" sz="1600" dirty="0" err="1">
                <a:solidFill>
                  <a:schemeClr val="tx2"/>
                </a:solidFill>
              </a:rPr>
              <a:t>Steady</a:t>
            </a:r>
            <a:r>
              <a:rPr lang="pl-PL" sz="1600" dirty="0">
                <a:solidFill>
                  <a:schemeClr val="tx2"/>
                </a:solidFill>
              </a:rPr>
              <a:t> – </a:t>
            </a:r>
            <a:r>
              <a:rPr lang="pl-PL" sz="1600" dirty="0" err="1">
                <a:solidFill>
                  <a:schemeClr val="tx2"/>
                </a:solidFill>
              </a:rPr>
              <a:t>state</a:t>
            </a:r>
            <a:r>
              <a:rPr lang="pl-PL" sz="1600" dirty="0">
                <a:solidFill>
                  <a:schemeClr val="tx2"/>
                </a:solidFill>
              </a:rPr>
              <a:t> </a:t>
            </a:r>
            <a:r>
              <a:rPr lang="pl-PL" sz="1600" dirty="0" err="1">
                <a:solidFill>
                  <a:schemeClr val="tx2"/>
                </a:solidFill>
              </a:rPr>
              <a:t>evoked</a:t>
            </a:r>
            <a:r>
              <a:rPr lang="pl-PL" sz="1600" dirty="0">
                <a:solidFill>
                  <a:schemeClr val="tx2"/>
                </a:solidFill>
              </a:rPr>
              <a:t> </a:t>
            </a:r>
            <a:r>
              <a:rPr lang="pl-PL" sz="1600" dirty="0" err="1">
                <a:solidFill>
                  <a:schemeClr val="tx2"/>
                </a:solidFill>
              </a:rPr>
              <a:t>potential</a:t>
            </a:r>
            <a:r>
              <a:rPr lang="pl-PL" sz="1600" dirty="0">
                <a:solidFill>
                  <a:schemeClr val="tx2"/>
                </a:solidFill>
              </a:rPr>
              <a:t> SSEP)</a:t>
            </a:r>
            <a:endParaRPr lang="pl-PL"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381000" y="152400"/>
            <a:ext cx="7772400" cy="381000"/>
          </a:xfrm>
        </p:spPr>
        <p:txBody>
          <a:bodyPr/>
          <a:lstStyle/>
          <a:p>
            <a:pPr eaLnBrk="1" hangingPunct="1"/>
            <a:r>
              <a:rPr lang="pl-PL" sz="1800">
                <a:latin typeface="Times New Roman" charset="0"/>
                <a:ea typeface="ＭＳ Ｐゴシック" charset="0"/>
                <a:cs typeface="ＭＳ Ｐゴシック" charset="0"/>
              </a:rPr>
              <a:t>Potencjały wywołane – dwa podejścia</a:t>
            </a:r>
            <a:endParaRPr lang="en-US" sz="1800">
              <a:latin typeface="Times New Roman" charset="0"/>
              <a:ea typeface="ＭＳ Ｐゴシック" charset="0"/>
              <a:cs typeface="ＭＳ Ｐゴシック" charset="0"/>
            </a:endParaRPr>
          </a:p>
        </p:txBody>
      </p:sp>
      <p:sp>
        <p:nvSpPr>
          <p:cNvPr id="17410" name="Text Box 3"/>
          <p:cNvSpPr txBox="1">
            <a:spLocks noChangeArrowheads="1"/>
          </p:cNvSpPr>
          <p:nvPr/>
        </p:nvSpPr>
        <p:spPr bwMode="auto">
          <a:xfrm>
            <a:off x="683568" y="908720"/>
            <a:ext cx="7848600" cy="2170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600" dirty="0"/>
              <a:t>Dwa podejścia:</a:t>
            </a:r>
          </a:p>
          <a:p>
            <a:pPr eaLnBrk="1" hangingPunct="1">
              <a:spcBef>
                <a:spcPct val="50000"/>
              </a:spcBef>
              <a:buFontTx/>
              <a:buAutoNum type="romanUcPeriod"/>
            </a:pPr>
            <a:r>
              <a:rPr lang="pl-PL" sz="1600" dirty="0"/>
              <a:t> EP są sygnałami populacji neuronalnych aktywowanymi w ścisłej relacji czasowej (</a:t>
            </a:r>
            <a:r>
              <a:rPr lang="pl-PL" sz="1600" dirty="0" err="1"/>
              <a:t>time-locked</a:t>
            </a:r>
            <a:r>
              <a:rPr lang="pl-PL" sz="1600" dirty="0"/>
              <a:t>) z bodźcem. Sygnał ten sumuje się z aktywnością spontaniczną.</a:t>
            </a:r>
          </a:p>
          <a:p>
            <a:pPr eaLnBrk="1" hangingPunct="1">
              <a:spcBef>
                <a:spcPct val="50000"/>
              </a:spcBef>
              <a:buFontTx/>
              <a:buAutoNum type="romanUcPeriod"/>
            </a:pPr>
            <a:r>
              <a:rPr lang="pl-PL" sz="1600" dirty="0"/>
              <a:t> EP są wynikiem reorganizacji spontanicznej aktywności.</a:t>
            </a:r>
          </a:p>
          <a:p>
            <a:pPr eaLnBrk="1" hangingPunct="1">
              <a:spcBef>
                <a:spcPct val="50000"/>
              </a:spcBef>
            </a:pPr>
            <a:r>
              <a:rPr lang="pl-PL" sz="1600" dirty="0"/>
              <a:t>Pomimo faktów wskazujących na podejście II (np. stymulacja wzrokowa zmniejsza amplitudę aktywności spontanicznej), do EP tradycyjnie stosuje się metodę uśredniania po wielu realizacjach.</a:t>
            </a:r>
            <a:endParaRPr lang="en-US" sz="1600" dirty="0"/>
          </a:p>
        </p:txBody>
      </p:sp>
      <p:pic>
        <p:nvPicPr>
          <p:cNvPr id="4" name="Picture 3"/>
          <p:cNvPicPr>
            <a:picLocks noChangeAspect="1"/>
          </p:cNvPicPr>
          <p:nvPr/>
        </p:nvPicPr>
        <p:blipFill rotWithShape="1">
          <a:blip r:embed="rId2"/>
          <a:srcRect t="22981" b="3717"/>
          <a:stretch/>
        </p:blipFill>
        <p:spPr>
          <a:xfrm>
            <a:off x="1979712" y="3501008"/>
            <a:ext cx="5203428" cy="28636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381000" y="152400"/>
            <a:ext cx="7772400" cy="381000"/>
          </a:xfrm>
        </p:spPr>
        <p:txBody>
          <a:bodyPr/>
          <a:lstStyle/>
          <a:p>
            <a:pPr eaLnBrk="1" hangingPunct="1"/>
            <a:r>
              <a:rPr lang="pl-PL" sz="1800">
                <a:latin typeface="Times New Roman" charset="0"/>
                <a:ea typeface="ＭＳ Ｐゴシック" charset="0"/>
                <a:cs typeface="ＭＳ Ｐゴシック" charset="0"/>
              </a:rPr>
              <a:t>Potencjały wywołane zewnętrzne i wewnętrzne</a:t>
            </a:r>
            <a:endParaRPr lang="en-US" sz="1800">
              <a:latin typeface="Times New Roman" charset="0"/>
              <a:ea typeface="ＭＳ Ｐゴシック" charset="0"/>
              <a:cs typeface="ＭＳ Ｐゴシック" charset="0"/>
            </a:endParaRPr>
          </a:p>
        </p:txBody>
      </p:sp>
      <p:pic>
        <p:nvPicPr>
          <p:cNvPr id="16386" name="Picture 3" descr="C:\Users\Piotr\Students\Bioelektrycznosc\ERP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57225"/>
            <a:ext cx="3768725" cy="620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Text Box 4"/>
          <p:cNvSpPr txBox="1">
            <a:spLocks noChangeArrowheads="1"/>
          </p:cNvSpPr>
          <p:nvPr/>
        </p:nvSpPr>
        <p:spPr bwMode="auto">
          <a:xfrm>
            <a:off x="4267200" y="685800"/>
            <a:ext cx="4648200" cy="600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600" dirty="0"/>
              <a:t>W potencjałach wywołanych rozróżnia się elementy dodatnie (P) i ujemne (N). Liczba wskazuje na opóźnienie składowej np. P300. Potencjał wywołany ma składową ‘zewnętrzną’ (egzogenną), np. wywołany potencjał słuchowy z pnia mózgu, oraz składową ‘wewnętrzną’ (endogenną) zaczynającą się &gt; 100 ms i generowaną w mózgu. </a:t>
            </a:r>
          </a:p>
          <a:p>
            <a:pPr eaLnBrk="1" hangingPunct="1">
              <a:spcBef>
                <a:spcPct val="50000"/>
              </a:spcBef>
            </a:pPr>
            <a:r>
              <a:rPr lang="pl-PL" sz="1600" dirty="0"/>
              <a:t>Na rysunku widać wzrokowy (A) i słuchowy (B) potencjał wywołany. </a:t>
            </a:r>
          </a:p>
          <a:p>
            <a:pPr eaLnBrk="1" hangingPunct="1">
              <a:spcBef>
                <a:spcPct val="50000"/>
              </a:spcBef>
            </a:pPr>
            <a:r>
              <a:rPr lang="pl-PL" sz="1600" dirty="0"/>
              <a:t>A. Składowa ‘zewnętrzna’ zawiera </a:t>
            </a:r>
            <a:r>
              <a:rPr lang="pl-PL" sz="1600" dirty="0" err="1"/>
              <a:t>elektroretinogram</a:t>
            </a:r>
            <a:r>
              <a:rPr lang="pl-PL" sz="1600" dirty="0"/>
              <a:t> (ERG) oraz P65 i N75. Składowe ‘wewnętrzne’ zaczynającą się &gt; 100 ms. Składowe P100 i N100 i P300 są zależne od uwagi (linia przerywana) a N400 od kontekstu semantycznego, duża zmiana DC jest wynikiem wykonywania złożonego zadania.</a:t>
            </a:r>
          </a:p>
          <a:p>
            <a:pPr eaLnBrk="1" hangingPunct="1">
              <a:spcBef>
                <a:spcPct val="50000"/>
              </a:spcBef>
            </a:pPr>
            <a:r>
              <a:rPr lang="pl-PL" sz="1600" dirty="0"/>
              <a:t>B. Składowa zewnętrzna zawiera </a:t>
            </a:r>
            <a:r>
              <a:rPr lang="pl-PL" sz="1600" dirty="0" err="1"/>
              <a:t>brainstem</a:t>
            </a:r>
            <a:r>
              <a:rPr lang="pl-PL" sz="1600" dirty="0"/>
              <a:t> </a:t>
            </a:r>
            <a:r>
              <a:rPr lang="pl-PL" sz="1600" dirty="0" err="1"/>
              <a:t>evoked</a:t>
            </a:r>
            <a:r>
              <a:rPr lang="pl-PL" sz="1600" dirty="0"/>
              <a:t> </a:t>
            </a:r>
            <a:r>
              <a:rPr lang="pl-PL" sz="1600" dirty="0" err="1"/>
              <a:t>potential</a:t>
            </a:r>
            <a:r>
              <a:rPr lang="pl-PL" sz="1600" dirty="0"/>
              <a:t> (BAEP) i </a:t>
            </a:r>
            <a:r>
              <a:rPr lang="pl-PL" sz="1600" dirty="0" err="1"/>
              <a:t>mid-latency</a:t>
            </a:r>
            <a:r>
              <a:rPr lang="pl-PL" sz="1600" dirty="0"/>
              <a:t> EP (MAEP). Składowe wewnętrzne mogą być modyfikowane podobnie jak wzrokowe EP. </a:t>
            </a:r>
          </a:p>
          <a:p>
            <a:pPr eaLnBrk="1" hangingPunct="1">
              <a:spcBef>
                <a:spcPct val="50000"/>
              </a:spcBef>
            </a:pPr>
            <a:r>
              <a:rPr lang="pl-PL" sz="1600" dirty="0"/>
              <a:t>Składowe zewnętrzne zależą od danej modalności sensorycznej, składowe wewnętrzne są podobne dla obu modalności.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3568" y="188640"/>
            <a:ext cx="7772400" cy="381000"/>
          </a:xfrm>
        </p:spPr>
        <p:txBody>
          <a:bodyPr/>
          <a:lstStyle/>
          <a:p>
            <a:pPr eaLnBrk="1" hangingPunct="1"/>
            <a:r>
              <a:rPr lang="pl-PL" sz="1800" dirty="0">
                <a:latin typeface="Times New Roman" charset="0"/>
                <a:ea typeface="ＭＳ Ｐゴシック" charset="0"/>
                <a:cs typeface="ＭＳ Ｐゴシック" charset="0"/>
              </a:rPr>
              <a:t>Załamki N2a i N2b</a:t>
            </a:r>
          </a:p>
        </p:txBody>
      </p:sp>
      <p:sp>
        <p:nvSpPr>
          <p:cNvPr id="19458" name="Text Box 3"/>
          <p:cNvSpPr txBox="1">
            <a:spLocks noChangeArrowheads="1"/>
          </p:cNvSpPr>
          <p:nvPr/>
        </p:nvSpPr>
        <p:spPr bwMode="auto">
          <a:xfrm>
            <a:off x="838200" y="685800"/>
            <a:ext cx="7924800" cy="158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600">
                <a:solidFill>
                  <a:schemeClr val="tx2"/>
                </a:solidFill>
              </a:rPr>
              <a:t>Fala niezgodności (Mismatch negativity MMN) </a:t>
            </a:r>
            <a:r>
              <a:rPr lang="pl-PL" sz="1600"/>
              <a:t>nazywana również załamkiem N2a jest składową ERP występującą po odmiennym bodźcu (oddball stimulus) występującym w sekwencji bodźców. Występuje w każdej modalności zmysłowej, ale najczęściej jest badany w potencjałach wzrokowych i słuchowych. MMN może zostać wzbudzony bez udziału uwagi osoby badanej. Z</a:t>
            </a:r>
            <a:r>
              <a:rPr lang="en-GB" sz="1600"/>
              <a:t>ałamek, N2b, powstaje prawdopodobnie w chwili rozpoznania wyróżnionego bodźca. </a:t>
            </a:r>
            <a:r>
              <a:rPr lang="pl-PL" sz="1600"/>
              <a:t>Uważa się, że j</a:t>
            </a:r>
            <a:r>
              <a:rPr lang="en-GB" sz="1600"/>
              <a:t>est to moment</a:t>
            </a:r>
            <a:r>
              <a:rPr lang="pl-PL" sz="1600"/>
              <a:t> powstawania </a:t>
            </a:r>
            <a:r>
              <a:rPr lang="en-GB" sz="1600"/>
              <a:t>świadomości.</a:t>
            </a:r>
            <a:endParaRPr lang="pl-PL" sz="1600"/>
          </a:p>
        </p:txBody>
      </p:sp>
      <p:sp>
        <p:nvSpPr>
          <p:cNvPr id="19459" name="Text Box 4"/>
          <p:cNvSpPr txBox="1">
            <a:spLocks noChangeArrowheads="1"/>
          </p:cNvSpPr>
          <p:nvPr/>
        </p:nvSpPr>
        <p:spPr bwMode="auto">
          <a:xfrm>
            <a:off x="762000" y="5943600"/>
            <a:ext cx="76200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200" dirty="0"/>
              <a:t>Lewa kolumna: potencjały wywołane słuchowe przez bodziec 1 (dewiant, gruba linia) i bodźce 2-8 (standard, cienka linia) w trzech kanałach </a:t>
            </a:r>
            <a:r>
              <a:rPr lang="pl-PL" sz="1200" dirty="0" err="1"/>
              <a:t>Fz</a:t>
            </a:r>
            <a:r>
              <a:rPr lang="pl-PL" sz="1200" dirty="0"/>
              <a:t>, </a:t>
            </a:r>
            <a:r>
              <a:rPr lang="pl-PL" sz="1200" dirty="0" err="1"/>
              <a:t>Cz</a:t>
            </a:r>
            <a:r>
              <a:rPr lang="pl-PL" sz="1200" dirty="0"/>
              <a:t>, </a:t>
            </a:r>
            <a:r>
              <a:rPr lang="pl-PL" sz="1200" dirty="0" err="1"/>
              <a:t>Pz</a:t>
            </a:r>
            <a:r>
              <a:rPr lang="pl-PL" sz="1200" dirty="0"/>
              <a:t>.</a:t>
            </a:r>
          </a:p>
          <a:p>
            <a:pPr eaLnBrk="1" hangingPunct="1">
              <a:spcBef>
                <a:spcPct val="50000"/>
              </a:spcBef>
            </a:pPr>
            <a:r>
              <a:rPr lang="pl-PL" sz="1200" dirty="0"/>
              <a:t>Prawa kolumna: różnice pomiędzy odpowiedziami dla bodźca 1 i bodźców 2-8. W kanale </a:t>
            </a:r>
            <a:r>
              <a:rPr lang="pl-PL" sz="1200" dirty="0" err="1"/>
              <a:t>Fz</a:t>
            </a:r>
            <a:r>
              <a:rPr lang="pl-PL" sz="1200" dirty="0"/>
              <a:t> widoczny jest element MMN. We wszystkich kanałach widoczny jest element N2b i P300.</a:t>
            </a:r>
            <a:endParaRPr lang="en-US" sz="1200" dirty="0"/>
          </a:p>
        </p:txBody>
      </p:sp>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492896"/>
            <a:ext cx="4191000" cy="331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3568" y="188640"/>
            <a:ext cx="7772400" cy="381000"/>
          </a:xfrm>
        </p:spPr>
        <p:txBody>
          <a:bodyPr/>
          <a:lstStyle/>
          <a:p>
            <a:pPr eaLnBrk="1" hangingPunct="1"/>
            <a:r>
              <a:rPr lang="pl-PL" sz="1800" dirty="0">
                <a:latin typeface="Times New Roman" charset="0"/>
                <a:ea typeface="ＭＳ Ｐゴシック" charset="0"/>
                <a:cs typeface="ＭＳ Ｐゴシック" charset="0"/>
              </a:rPr>
              <a:t>Załamki P3a i P3b</a:t>
            </a:r>
          </a:p>
        </p:txBody>
      </p:sp>
      <p:sp>
        <p:nvSpPr>
          <p:cNvPr id="20482" name="Text Box 3"/>
          <p:cNvSpPr txBox="1">
            <a:spLocks noChangeArrowheads="1"/>
          </p:cNvSpPr>
          <p:nvPr/>
        </p:nvSpPr>
        <p:spPr bwMode="auto">
          <a:xfrm>
            <a:off x="838200" y="685800"/>
            <a:ext cx="7924800"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600" dirty="0"/>
              <a:t>Załamek P3b, inaczej P3 lub P300 powstaje wtedy, gdy wśród serii standardowych bodźców rozpoznany zostanie bodziec oczekiwany. Załamek ten występuje także po bodźcu ważnym (</a:t>
            </a:r>
            <a:r>
              <a:rPr lang="pl-PL" sz="1600" dirty="0" err="1"/>
              <a:t>task-relevant</a:t>
            </a:r>
            <a:r>
              <a:rPr lang="pl-PL" sz="1600" dirty="0"/>
              <a:t>) wymagającym podjęcia decyzji, po bodźcu nietypowym, lub wobec braku oczekiwanego bodźca. </a:t>
            </a:r>
          </a:p>
          <a:p>
            <a:pPr eaLnBrk="1" hangingPunct="1">
              <a:spcBef>
                <a:spcPct val="50000"/>
              </a:spcBef>
            </a:pPr>
            <a:r>
              <a:rPr lang="pl-PL" sz="1600" dirty="0"/>
              <a:t>P3a jest całkowicie niezależny od modalności bodźca. Uważa się, że odzwierciedla on reakcję badanego na nowość (</a:t>
            </a:r>
            <a:r>
              <a:rPr lang="pl-PL" sz="1600" dirty="0" err="1"/>
              <a:t>novelty</a:t>
            </a:r>
            <a:r>
              <a:rPr lang="pl-PL" sz="1600" dirty="0"/>
              <a:t> P3). </a:t>
            </a:r>
          </a:p>
        </p:txBody>
      </p:sp>
      <p:pic>
        <p:nvPicPr>
          <p:cNvPr id="2" name="Picture 1"/>
          <p:cNvPicPr>
            <a:picLocks noChangeAspect="1"/>
          </p:cNvPicPr>
          <p:nvPr/>
        </p:nvPicPr>
        <p:blipFill rotWithShape="1">
          <a:blip r:embed="rId2"/>
          <a:srcRect t="35275" b="30680"/>
          <a:stretch/>
        </p:blipFill>
        <p:spPr>
          <a:xfrm>
            <a:off x="2987824" y="3212976"/>
            <a:ext cx="2856262" cy="1296144"/>
          </a:xfrm>
          <a:prstGeom prst="rect">
            <a:avLst/>
          </a:prstGeom>
        </p:spPr>
      </p:pic>
      <p:pic>
        <p:nvPicPr>
          <p:cNvPr id="10" name="Picture 9"/>
          <p:cNvPicPr>
            <a:picLocks noChangeAspect="1"/>
          </p:cNvPicPr>
          <p:nvPr/>
        </p:nvPicPr>
        <p:blipFill rotWithShape="1">
          <a:blip r:embed="rId2"/>
          <a:srcRect b="64574"/>
          <a:stretch/>
        </p:blipFill>
        <p:spPr>
          <a:xfrm>
            <a:off x="0" y="3212976"/>
            <a:ext cx="2897507" cy="1368152"/>
          </a:xfrm>
          <a:prstGeom prst="rect">
            <a:avLst/>
          </a:prstGeom>
        </p:spPr>
      </p:pic>
      <p:pic>
        <p:nvPicPr>
          <p:cNvPr id="11" name="Picture 10"/>
          <p:cNvPicPr>
            <a:picLocks noChangeAspect="1"/>
          </p:cNvPicPr>
          <p:nvPr/>
        </p:nvPicPr>
        <p:blipFill rotWithShape="1">
          <a:blip r:embed="rId2"/>
          <a:srcRect t="69968"/>
          <a:stretch/>
        </p:blipFill>
        <p:spPr>
          <a:xfrm>
            <a:off x="5940152" y="3212976"/>
            <a:ext cx="2934555" cy="1174691"/>
          </a:xfrm>
          <a:prstGeom prst="rect">
            <a:avLst/>
          </a:prstGeom>
        </p:spPr>
      </p:pic>
      <p:sp>
        <p:nvSpPr>
          <p:cNvPr id="3" name="TextBox 2"/>
          <p:cNvSpPr txBox="1"/>
          <p:nvPr/>
        </p:nvSpPr>
        <p:spPr>
          <a:xfrm>
            <a:off x="395536" y="4725144"/>
            <a:ext cx="1666776" cy="1169551"/>
          </a:xfrm>
          <a:prstGeom prst="rect">
            <a:avLst/>
          </a:prstGeom>
          <a:noFill/>
        </p:spPr>
        <p:txBody>
          <a:bodyPr wrap="square" rtlCol="0">
            <a:spAutoFit/>
          </a:bodyPr>
          <a:lstStyle/>
          <a:p>
            <a:r>
              <a:rPr lang="pl-PL" sz="1400" dirty="0"/>
              <a:t>Rzadko podawany bodziec docelowy (Target, T) wywołuje składową  P3b.</a:t>
            </a:r>
          </a:p>
        </p:txBody>
      </p:sp>
      <p:sp>
        <p:nvSpPr>
          <p:cNvPr id="13" name="TextBox 12"/>
          <p:cNvSpPr txBox="1"/>
          <p:nvPr/>
        </p:nvSpPr>
        <p:spPr>
          <a:xfrm>
            <a:off x="3131840" y="4725144"/>
            <a:ext cx="2160240" cy="1600438"/>
          </a:xfrm>
          <a:prstGeom prst="rect">
            <a:avLst/>
          </a:prstGeom>
          <a:noFill/>
        </p:spPr>
        <p:txBody>
          <a:bodyPr wrap="square" rtlCol="0">
            <a:spAutoFit/>
          </a:bodyPr>
          <a:lstStyle/>
          <a:p>
            <a:r>
              <a:rPr lang="pl-PL" sz="1400" dirty="0"/>
              <a:t>Rzadko podawany bodziec docelowy (Target, T) podawany wśród częstszych bodźców standardowych (S) wywołuje większą składową P3b.</a:t>
            </a:r>
          </a:p>
        </p:txBody>
      </p:sp>
      <p:sp>
        <p:nvSpPr>
          <p:cNvPr id="14" name="TextBox 13"/>
          <p:cNvSpPr txBox="1"/>
          <p:nvPr/>
        </p:nvSpPr>
        <p:spPr>
          <a:xfrm>
            <a:off x="6300192" y="4725144"/>
            <a:ext cx="2026816" cy="1600438"/>
          </a:xfrm>
          <a:prstGeom prst="rect">
            <a:avLst/>
          </a:prstGeom>
          <a:noFill/>
        </p:spPr>
        <p:txBody>
          <a:bodyPr wrap="square" rtlCol="0">
            <a:spAutoFit/>
          </a:bodyPr>
          <a:lstStyle/>
          <a:p>
            <a:r>
              <a:rPr lang="pl-PL" sz="1400" dirty="0"/>
              <a:t>Bodziec rozpraszający (</a:t>
            </a:r>
            <a:r>
              <a:rPr lang="pl-PL" sz="1400" dirty="0" err="1"/>
              <a:t>Distracter</a:t>
            </a:r>
            <a:r>
              <a:rPr lang="pl-PL" sz="1400" dirty="0"/>
              <a:t>, D) wywołuje  składową P3a. We wszystkich zadaniach badany ma odpowiadać tylko na bodziec docelowy (T).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3568" y="188640"/>
            <a:ext cx="7772400" cy="381000"/>
          </a:xfrm>
        </p:spPr>
        <p:txBody>
          <a:bodyPr/>
          <a:lstStyle/>
          <a:p>
            <a:pPr eaLnBrk="1" hangingPunct="1"/>
            <a:r>
              <a:rPr lang="pl-PL" sz="1800" dirty="0">
                <a:latin typeface="Times New Roman" charset="0"/>
                <a:ea typeface="ＭＳ Ｐゴシック" charset="0"/>
                <a:cs typeface="ＭＳ Ｐゴシック" charset="0"/>
              </a:rPr>
              <a:t>Załamki P3a i P3b</a:t>
            </a:r>
          </a:p>
        </p:txBody>
      </p:sp>
      <p:sp>
        <p:nvSpPr>
          <p:cNvPr id="20482" name="Text Box 3"/>
          <p:cNvSpPr txBox="1">
            <a:spLocks noChangeArrowheads="1"/>
          </p:cNvSpPr>
          <p:nvPr/>
        </p:nvSpPr>
        <p:spPr bwMode="auto">
          <a:xfrm>
            <a:off x="827584" y="1124744"/>
            <a:ext cx="7924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600" dirty="0"/>
              <a:t>Załamki P3a i P3b mają inną topografię.</a:t>
            </a:r>
          </a:p>
        </p:txBody>
      </p:sp>
      <p:pic>
        <p:nvPicPr>
          <p:cNvPr id="9" name="Obraz 8">
            <a:extLst>
              <a:ext uri="{FF2B5EF4-FFF2-40B4-BE49-F238E27FC236}">
                <a16:creationId xmlns:a16="http://schemas.microsoft.com/office/drawing/2014/main" id="{08B443E3-0B3E-6845-BA40-C14443E34C1D}"/>
              </a:ext>
            </a:extLst>
          </p:cNvPr>
          <p:cNvPicPr>
            <a:picLocks noChangeAspect="1"/>
          </p:cNvPicPr>
          <p:nvPr/>
        </p:nvPicPr>
        <p:blipFill>
          <a:blip r:embed="rId2"/>
          <a:stretch>
            <a:fillRect/>
          </a:stretch>
        </p:blipFill>
        <p:spPr>
          <a:xfrm>
            <a:off x="2123728" y="1953503"/>
            <a:ext cx="4686300" cy="3708400"/>
          </a:xfrm>
          <a:prstGeom prst="rect">
            <a:avLst/>
          </a:prstGeom>
        </p:spPr>
      </p:pic>
      <p:sp>
        <p:nvSpPr>
          <p:cNvPr id="12" name="pole tekstowe 11">
            <a:extLst>
              <a:ext uri="{FF2B5EF4-FFF2-40B4-BE49-F238E27FC236}">
                <a16:creationId xmlns:a16="http://schemas.microsoft.com/office/drawing/2014/main" id="{B6C2E583-F566-BB46-B1E4-C735AB3D0D3B}"/>
              </a:ext>
            </a:extLst>
          </p:cNvPr>
          <p:cNvSpPr txBox="1"/>
          <p:nvPr/>
        </p:nvSpPr>
        <p:spPr>
          <a:xfrm>
            <a:off x="1308101" y="6159500"/>
            <a:ext cx="6936308" cy="276999"/>
          </a:xfrm>
          <a:prstGeom prst="rect">
            <a:avLst/>
          </a:prstGeom>
          <a:noFill/>
        </p:spPr>
        <p:txBody>
          <a:bodyPr wrap="square" rtlCol="0">
            <a:spAutoFit/>
          </a:bodyPr>
          <a:lstStyle/>
          <a:p>
            <a:r>
              <a:rPr lang="pl-PL" sz="1200" dirty="0"/>
              <a:t>Załamek P3a ma położenie przednio-centralne, załamek P3b ma położenie potyliczne.  </a:t>
            </a:r>
          </a:p>
        </p:txBody>
      </p:sp>
    </p:spTree>
    <p:extLst>
      <p:ext uri="{BB962C8B-B14F-4D97-AF65-F5344CB8AC3E}">
        <p14:creationId xmlns:p14="http://schemas.microsoft.com/office/powerpoint/2010/main" val="2801728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81000" y="152400"/>
            <a:ext cx="7772400" cy="381000"/>
          </a:xfrm>
        </p:spPr>
        <p:txBody>
          <a:bodyPr/>
          <a:lstStyle/>
          <a:p>
            <a:pPr eaLnBrk="1" hangingPunct="1"/>
            <a:r>
              <a:rPr lang="pl-PL" sz="1800">
                <a:latin typeface="Times New Roman" charset="0"/>
                <a:ea typeface="ＭＳ Ｐゴシック" charset="0"/>
                <a:cs typeface="ＭＳ Ｐゴシック" charset="0"/>
              </a:rPr>
              <a:t>Potencjał P300 - zastosowanie</a:t>
            </a:r>
          </a:p>
        </p:txBody>
      </p:sp>
      <p:sp>
        <p:nvSpPr>
          <p:cNvPr id="21506" name="Text Box 3"/>
          <p:cNvSpPr txBox="1">
            <a:spLocks noChangeArrowheads="1"/>
          </p:cNvSpPr>
          <p:nvPr/>
        </p:nvSpPr>
        <p:spPr bwMode="auto">
          <a:xfrm>
            <a:off x="838200" y="685800"/>
            <a:ext cx="7315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600"/>
              <a:t>Składowa P300 jest wykorzystywana w interfejsach mózg – komputer.</a:t>
            </a:r>
          </a:p>
        </p:txBody>
      </p:sp>
      <p:sp>
        <p:nvSpPr>
          <p:cNvPr id="21507" name="Text Box 4"/>
          <p:cNvSpPr txBox="1">
            <a:spLocks noChangeArrowheads="1"/>
          </p:cNvSpPr>
          <p:nvPr/>
        </p:nvSpPr>
        <p:spPr bwMode="auto">
          <a:xfrm>
            <a:off x="685800" y="4800600"/>
            <a:ext cx="3505200" cy="200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l-PL" sz="1400"/>
              <a:t>Użytkownikowi prezentowana jest macierz 6x6. Zadanie polega na skupianiu uwagi na literze, którą chce się napisać. Wszystkie kolumny i rzędy są losowo podświetlane. 2 z 12 podświetleń zawiera wybrana literę. Odpowiedzi na te rzadkie bodźce są inne niż odpowiedzi na bodźce nie zawierające wybranej litery. Odpowiedzi przypominają potencjał P300.</a:t>
            </a:r>
            <a:endParaRPr lang="en-US" sz="1400"/>
          </a:p>
        </p:txBody>
      </p:sp>
      <p:pic>
        <p:nvPicPr>
          <p:cNvPr id="2150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3419475"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9" name="Picture 9" descr="C:\Users\Piotr\Students\Bioelektrycznosc\2008_9\P3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565400"/>
            <a:ext cx="2868613" cy="222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0" name="Rectangle 10"/>
          <p:cNvSpPr>
            <a:spLocks noChangeArrowheads="1"/>
          </p:cNvSpPr>
          <p:nvPr/>
        </p:nvSpPr>
        <p:spPr bwMode="auto">
          <a:xfrm>
            <a:off x="4572000" y="5157788"/>
            <a:ext cx="42672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pl-PL" sz="1400"/>
              <a:t>Sygnal P300 oraz topografia wartości r2 (wariancji sygnału zależnej od tego czy rząd/kolumna zawierał wybraną literę, czy też nie), obliczony dla jednej próbki w czasie 310 ms po prezentacji bodźca. Pokazuje to, że na dużych obszarach istnieje różnica po podświetleniu wybranego rzędu/kolumny względem podświetlenia innych rzędów/kolumn.</a:t>
            </a:r>
            <a:endParaRPr lang="en-GB" sz="1400"/>
          </a:p>
        </p:txBody>
      </p:sp>
      <p:pic>
        <p:nvPicPr>
          <p:cNvPr id="215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125538"/>
            <a:ext cx="3267075"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rojekt domyślny">
  <a:themeElements>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3215</TotalTime>
  <Words>2037</Words>
  <Application>Microsoft Macintosh PowerPoint</Application>
  <PresentationFormat>Pokaz na ekranie (4:3)</PresentationFormat>
  <Paragraphs>116</Paragraphs>
  <Slides>28</Slides>
  <Notes>5</Notes>
  <HiddenSlides>3</HiddenSlides>
  <MMClips>0</MMClips>
  <ScaleCrop>false</ScaleCrop>
  <HeadingPairs>
    <vt:vector size="8" baseType="variant">
      <vt:variant>
        <vt:lpstr>Używane czcionki</vt:lpstr>
      </vt:variant>
      <vt:variant>
        <vt:i4>3</vt:i4>
      </vt:variant>
      <vt:variant>
        <vt:lpstr>Motyw</vt:lpstr>
      </vt:variant>
      <vt:variant>
        <vt:i4>1</vt:i4>
      </vt:variant>
      <vt:variant>
        <vt:lpstr>Osadzone serwery OLE</vt:lpstr>
      </vt:variant>
      <vt:variant>
        <vt:i4>1</vt:i4>
      </vt:variant>
      <vt:variant>
        <vt:lpstr>Tytuły slajdów</vt:lpstr>
      </vt:variant>
      <vt:variant>
        <vt:i4>28</vt:i4>
      </vt:variant>
    </vt:vector>
  </HeadingPairs>
  <TitlesOfParts>
    <vt:vector size="33" baseType="lpstr">
      <vt:lpstr>Arial</vt:lpstr>
      <vt:lpstr>Calibri</vt:lpstr>
      <vt:lpstr>Times New Roman</vt:lpstr>
      <vt:lpstr>Projekt domyślny</vt:lpstr>
      <vt:lpstr>Równanie</vt:lpstr>
      <vt:lpstr>Egzamin</vt:lpstr>
      <vt:lpstr>Sygnały EEG</vt:lpstr>
      <vt:lpstr>Potencjały wywołane zdarzeniem (Event-related potentials ERP)</vt:lpstr>
      <vt:lpstr>Potencjały wywołane – dwa podejścia</vt:lpstr>
      <vt:lpstr>Potencjały wywołane zewnętrzne i wewnętrzne</vt:lpstr>
      <vt:lpstr>Załamki N2a i N2b</vt:lpstr>
      <vt:lpstr>Załamki P3a i P3b</vt:lpstr>
      <vt:lpstr>Załamki P3a i P3b</vt:lpstr>
      <vt:lpstr>Potencjał P300 - zastosowanie</vt:lpstr>
      <vt:lpstr>Potencjał P300 - zastosowanie</vt:lpstr>
      <vt:lpstr>Stosowalność P300 w praktyce lekarskiej</vt:lpstr>
      <vt:lpstr>Wpływ terapii mindfulness na skladowa P300 u osób z zaburzeniami psychicznymi</vt:lpstr>
      <vt:lpstr>Załamek N400</vt:lpstr>
      <vt:lpstr>Załamek N400</vt:lpstr>
      <vt:lpstr>Załamek LPP</vt:lpstr>
      <vt:lpstr>Potencjały wywołane stanu ustalonego </vt:lpstr>
      <vt:lpstr>SSVEP - zastosowanie</vt:lpstr>
      <vt:lpstr>Prezentacja programu PowerPoint</vt:lpstr>
      <vt:lpstr>Fala oczekiwania</vt:lpstr>
      <vt:lpstr>Error related negativity  </vt:lpstr>
      <vt:lpstr>Potencjał gotowości</vt:lpstr>
      <vt:lpstr>Event-related desynchronization/synchronization ERD/ERS</vt:lpstr>
      <vt:lpstr>Event-related desynchronization/synchronization ERD/ERS</vt:lpstr>
      <vt:lpstr>ERD/ERS – ruch palcem</vt:lpstr>
      <vt:lpstr>ERD/ERS – narzędzie diagnostyczne</vt:lpstr>
      <vt:lpstr>ERD/ERS – zastosowanie</vt:lpstr>
      <vt:lpstr>ERD/ERS – zastosowanie</vt:lpstr>
      <vt:lpstr>Motoryczny system Brain Machine Interface</vt:lpstr>
    </vt:vector>
  </TitlesOfParts>
  <Company>UW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Sygnały EEG</dc:title>
  <dc:creator>Piotr Suffczynski</dc:creator>
  <cp:lastModifiedBy>Microsoft Office User</cp:lastModifiedBy>
  <cp:revision>123</cp:revision>
  <cp:lastPrinted>2021-04-27T07:30:19Z</cp:lastPrinted>
  <dcterms:created xsi:type="dcterms:W3CDTF">2015-04-21T18:45:00Z</dcterms:created>
  <dcterms:modified xsi:type="dcterms:W3CDTF">2024-04-29T11:16:10Z</dcterms:modified>
</cp:coreProperties>
</file>