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3289" r:id="rId2"/>
    <p:sldId id="3288" r:id="rId3"/>
    <p:sldId id="3322" r:id="rId4"/>
    <p:sldId id="3278" r:id="rId5"/>
    <p:sldId id="3279" r:id="rId6"/>
    <p:sldId id="3280" r:id="rId7"/>
    <p:sldId id="3249" r:id="rId8"/>
    <p:sldId id="3250" r:id="rId9"/>
    <p:sldId id="3251" r:id="rId10"/>
    <p:sldId id="3286" r:id="rId11"/>
    <p:sldId id="3252" r:id="rId12"/>
    <p:sldId id="3253" r:id="rId13"/>
    <p:sldId id="3254" r:id="rId14"/>
    <p:sldId id="3255" r:id="rId15"/>
    <p:sldId id="3258" r:id="rId16"/>
    <p:sldId id="3259" r:id="rId17"/>
    <p:sldId id="3313" r:id="rId18"/>
    <p:sldId id="3260" r:id="rId19"/>
    <p:sldId id="3318" r:id="rId20"/>
    <p:sldId id="3261" r:id="rId21"/>
    <p:sldId id="3262" r:id="rId22"/>
    <p:sldId id="3291" r:id="rId23"/>
    <p:sldId id="3292" r:id="rId24"/>
    <p:sldId id="3281" r:id="rId25"/>
    <p:sldId id="3266" r:id="rId26"/>
    <p:sldId id="3267" r:id="rId27"/>
    <p:sldId id="3268" r:id="rId28"/>
    <p:sldId id="3269" r:id="rId29"/>
    <p:sldId id="3270" r:id="rId30"/>
    <p:sldId id="3317" r:id="rId31"/>
    <p:sldId id="3323" r:id="rId32"/>
    <p:sldId id="3275" r:id="rId33"/>
    <p:sldId id="3321" r:id="rId34"/>
    <p:sldId id="3284" r:id="rId35"/>
    <p:sldId id="3287" r:id="rId36"/>
    <p:sldId id="3272" r:id="rId37"/>
    <p:sldId id="3308" r:id="rId38"/>
    <p:sldId id="3319" r:id="rId39"/>
    <p:sldId id="3320" r:id="rId40"/>
    <p:sldId id="3273" r:id="rId41"/>
    <p:sldId id="3237" r:id="rId42"/>
    <p:sldId id="3240" r:id="rId43"/>
    <p:sldId id="3248" r:id="rId44"/>
    <p:sldId id="3208" r:id="rId45"/>
    <p:sldId id="3295" r:id="rId46"/>
    <p:sldId id="3296" r:id="rId47"/>
    <p:sldId id="3297" r:id="rId48"/>
    <p:sldId id="3298" r:id="rId49"/>
    <p:sldId id="3299" r:id="rId50"/>
    <p:sldId id="3274" r:id="rId51"/>
    <p:sldId id="3314" r:id="rId52"/>
    <p:sldId id="3290" r:id="rId53"/>
    <p:sldId id="3300" r:id="rId54"/>
    <p:sldId id="3301" r:id="rId55"/>
    <p:sldId id="3271" r:id="rId56"/>
    <p:sldId id="3302" r:id="rId57"/>
    <p:sldId id="3315" r:id="rId58"/>
    <p:sldId id="3316" r:id="rId59"/>
    <p:sldId id="3307" r:id="rId60"/>
    <p:sldId id="3293" r:id="rId61"/>
    <p:sldId id="3294" r:id="rId62"/>
    <p:sldId id="3310" r:id="rId63"/>
    <p:sldId id="3311" r:id="rId64"/>
  </p:sldIdLst>
  <p:sldSz cx="9144000" cy="6858000" type="screen4x3"/>
  <p:notesSz cx="6946900" cy="9232900"/>
  <p:defaultTextStyle>
    <a:defPPr>
      <a:defRPr lang="en-US"/>
    </a:defPPr>
    <a:lvl1pPr algn="ctr"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ED6"/>
    <a:srgbClr val="FEFFCB"/>
    <a:srgbClr val="FBFFC2"/>
    <a:srgbClr val="FF8000"/>
    <a:srgbClr val="0000FF"/>
    <a:srgbClr val="00FF00"/>
    <a:srgbClr val="FF0000"/>
    <a:srgbClr val="FFFF00"/>
    <a:srgbClr val="FF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91" autoAdjust="0"/>
    <p:restoredTop sz="97984" autoAdjust="0"/>
  </p:normalViewPr>
  <p:slideViewPr>
    <p:cSldViewPr showGuides="1">
      <p:cViewPr>
        <p:scale>
          <a:sx n="110" d="100"/>
          <a:sy n="110" d="100"/>
        </p:scale>
        <p:origin x="-544" y="-152"/>
      </p:cViewPr>
      <p:guideLst>
        <p:guide orient="horz" pos="2160"/>
        <p:guide pos="2880"/>
      </p:guideLst>
    </p:cSldViewPr>
  </p:slideViewPr>
  <p:outlineViewPr>
    <p:cViewPr>
      <p:scale>
        <a:sx n="50" d="100"/>
        <a:sy n="50" d="100"/>
      </p:scale>
      <p:origin x="0" y="4336"/>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96" d="100"/>
          <a:sy n="96" d="100"/>
        </p:scale>
        <p:origin x="-2168" y="-96"/>
      </p:cViewPr>
      <p:guideLst>
        <p:guide orient="horz" pos="2908"/>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09900" cy="460375"/>
          </a:xfrm>
          <a:prstGeom prst="rect">
            <a:avLst/>
          </a:prstGeom>
          <a:noFill/>
          <a:ln w="9525">
            <a:noFill/>
            <a:miter lim="800000"/>
            <a:headEnd/>
            <a:tailEnd/>
          </a:ln>
          <a:effectLst/>
        </p:spPr>
        <p:txBody>
          <a:bodyPr vert="horz" wrap="square" lIns="92447" tIns="46223" rIns="92447" bIns="46223" numCol="1" anchor="t" anchorCtr="0" compatLnSpc="1">
            <a:prstTxWarp prst="textNoShape">
              <a:avLst/>
            </a:prstTxWarp>
          </a:bodyPr>
          <a:lstStyle>
            <a:lvl1pPr algn="l" defTabSz="923925">
              <a:defRPr sz="1200">
                <a:latin typeface="Times New Roman" pitchFamily="-112" charset="0"/>
                <a:ea typeface="+mn-ea"/>
                <a:cs typeface="+mn-cs"/>
              </a:defRPr>
            </a:lvl1pPr>
          </a:lstStyle>
          <a:p>
            <a:pPr>
              <a:defRPr/>
            </a:pPr>
            <a:endParaRPr lang="en-US"/>
          </a:p>
        </p:txBody>
      </p:sp>
      <p:sp>
        <p:nvSpPr>
          <p:cNvPr id="29699" name="Rectangle 3"/>
          <p:cNvSpPr>
            <a:spLocks noGrp="1" noChangeArrowheads="1"/>
          </p:cNvSpPr>
          <p:nvPr>
            <p:ph type="dt" sz="quarter" idx="1"/>
          </p:nvPr>
        </p:nvSpPr>
        <p:spPr bwMode="auto">
          <a:xfrm>
            <a:off x="3937000" y="0"/>
            <a:ext cx="3009900" cy="460375"/>
          </a:xfrm>
          <a:prstGeom prst="rect">
            <a:avLst/>
          </a:prstGeom>
          <a:noFill/>
          <a:ln w="9525">
            <a:noFill/>
            <a:miter lim="800000"/>
            <a:headEnd/>
            <a:tailEnd/>
          </a:ln>
          <a:effectLst/>
        </p:spPr>
        <p:txBody>
          <a:bodyPr vert="horz" wrap="square" lIns="92447" tIns="46223" rIns="92447" bIns="46223" numCol="1" anchor="t" anchorCtr="0" compatLnSpc="1">
            <a:prstTxWarp prst="textNoShape">
              <a:avLst/>
            </a:prstTxWarp>
          </a:bodyPr>
          <a:lstStyle>
            <a:lvl1pPr algn="r" defTabSz="923925">
              <a:defRPr sz="1200">
                <a:latin typeface="Times New Roman" pitchFamily="-112" charset="0"/>
                <a:ea typeface="+mn-ea"/>
                <a:cs typeface="+mn-cs"/>
              </a:defRPr>
            </a:lvl1pPr>
          </a:lstStyle>
          <a:p>
            <a:pPr>
              <a:defRPr/>
            </a:pPr>
            <a:endParaRPr lang="en-US"/>
          </a:p>
        </p:txBody>
      </p:sp>
      <p:sp>
        <p:nvSpPr>
          <p:cNvPr id="29700" name="Rectangle 4"/>
          <p:cNvSpPr>
            <a:spLocks noGrp="1" noChangeArrowheads="1"/>
          </p:cNvSpPr>
          <p:nvPr>
            <p:ph type="ftr" sz="quarter" idx="2"/>
          </p:nvPr>
        </p:nvSpPr>
        <p:spPr bwMode="auto">
          <a:xfrm>
            <a:off x="0" y="8772525"/>
            <a:ext cx="3009900" cy="460375"/>
          </a:xfrm>
          <a:prstGeom prst="rect">
            <a:avLst/>
          </a:prstGeom>
          <a:noFill/>
          <a:ln w="9525">
            <a:noFill/>
            <a:miter lim="800000"/>
            <a:headEnd/>
            <a:tailEnd/>
          </a:ln>
          <a:effectLst/>
        </p:spPr>
        <p:txBody>
          <a:bodyPr vert="horz" wrap="square" lIns="92447" tIns="46223" rIns="92447" bIns="46223" numCol="1" anchor="b" anchorCtr="0" compatLnSpc="1">
            <a:prstTxWarp prst="textNoShape">
              <a:avLst/>
            </a:prstTxWarp>
          </a:bodyPr>
          <a:lstStyle>
            <a:lvl1pPr algn="l" defTabSz="923925">
              <a:defRPr sz="1200">
                <a:latin typeface="Times New Roman" pitchFamily="-112" charset="0"/>
                <a:ea typeface="+mn-ea"/>
                <a:cs typeface="+mn-cs"/>
              </a:defRPr>
            </a:lvl1pPr>
          </a:lstStyle>
          <a:p>
            <a:pPr>
              <a:defRPr/>
            </a:pPr>
            <a:endParaRPr lang="en-US"/>
          </a:p>
        </p:txBody>
      </p:sp>
      <p:sp>
        <p:nvSpPr>
          <p:cNvPr id="29701" name="Rectangle 5"/>
          <p:cNvSpPr>
            <a:spLocks noGrp="1" noChangeArrowheads="1"/>
          </p:cNvSpPr>
          <p:nvPr>
            <p:ph type="sldNum" sz="quarter" idx="3"/>
          </p:nvPr>
        </p:nvSpPr>
        <p:spPr bwMode="auto">
          <a:xfrm>
            <a:off x="3937000" y="8772525"/>
            <a:ext cx="3009900" cy="460375"/>
          </a:xfrm>
          <a:prstGeom prst="rect">
            <a:avLst/>
          </a:prstGeom>
          <a:noFill/>
          <a:ln w="9525">
            <a:noFill/>
            <a:miter lim="800000"/>
            <a:headEnd/>
            <a:tailEnd/>
          </a:ln>
          <a:effectLst/>
        </p:spPr>
        <p:txBody>
          <a:bodyPr vert="horz" wrap="square" lIns="92447" tIns="46223" rIns="92447" bIns="46223" numCol="1" anchor="b" anchorCtr="0" compatLnSpc="1">
            <a:prstTxWarp prst="textNoShape">
              <a:avLst/>
            </a:prstTxWarp>
          </a:bodyPr>
          <a:lstStyle>
            <a:lvl1pPr algn="r" defTabSz="923925">
              <a:defRPr sz="1200"/>
            </a:lvl1pPr>
          </a:lstStyle>
          <a:p>
            <a:pPr>
              <a:defRPr/>
            </a:pPr>
            <a:fld id="{95202E75-CE63-DD42-A08E-DFB6B7A5BB69}" type="slidenum">
              <a:rPr lang="en-US"/>
              <a:pPr>
                <a:defRPr/>
              </a:pPr>
              <a:t>‹#›</a:t>
            </a:fld>
            <a:endParaRPr lang="en-US"/>
          </a:p>
        </p:txBody>
      </p:sp>
    </p:spTree>
    <p:extLst>
      <p:ext uri="{BB962C8B-B14F-4D97-AF65-F5344CB8AC3E}">
        <p14:creationId xmlns:p14="http://schemas.microsoft.com/office/powerpoint/2010/main" val="132493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09900" cy="468313"/>
          </a:xfrm>
          <a:prstGeom prst="rect">
            <a:avLst/>
          </a:prstGeom>
          <a:noFill/>
          <a:ln w="9525">
            <a:noFill/>
            <a:miter lim="800000"/>
            <a:headEnd/>
            <a:tailEnd/>
          </a:ln>
          <a:effectLst/>
        </p:spPr>
        <p:txBody>
          <a:bodyPr vert="horz" wrap="square" lIns="93269" tIns="46634" rIns="93269" bIns="46634" numCol="1" anchor="t" anchorCtr="0" compatLnSpc="1">
            <a:prstTxWarp prst="textNoShape">
              <a:avLst/>
            </a:prstTxWarp>
          </a:bodyPr>
          <a:lstStyle>
            <a:lvl1pPr algn="l" defTabSz="933450">
              <a:defRPr sz="1200">
                <a:latin typeface="Times New Roman" pitchFamily="-112" charset="0"/>
                <a:ea typeface="+mn-ea"/>
                <a:cs typeface="+mn-cs"/>
              </a:defRPr>
            </a:lvl1pPr>
          </a:lstStyle>
          <a:p>
            <a:pPr>
              <a:defRPr/>
            </a:pPr>
            <a:endParaRPr lang="en-US"/>
          </a:p>
        </p:txBody>
      </p:sp>
      <p:sp>
        <p:nvSpPr>
          <p:cNvPr id="75779" name="Rectangle 3"/>
          <p:cNvSpPr>
            <a:spLocks noGrp="1" noChangeArrowheads="1"/>
          </p:cNvSpPr>
          <p:nvPr>
            <p:ph type="dt" idx="1"/>
          </p:nvPr>
        </p:nvSpPr>
        <p:spPr bwMode="auto">
          <a:xfrm>
            <a:off x="3937000" y="0"/>
            <a:ext cx="3009900" cy="468313"/>
          </a:xfrm>
          <a:prstGeom prst="rect">
            <a:avLst/>
          </a:prstGeom>
          <a:noFill/>
          <a:ln w="9525">
            <a:noFill/>
            <a:miter lim="800000"/>
            <a:headEnd/>
            <a:tailEnd/>
          </a:ln>
          <a:effectLst/>
        </p:spPr>
        <p:txBody>
          <a:bodyPr vert="horz" wrap="square" lIns="93269" tIns="46634" rIns="93269" bIns="46634" numCol="1" anchor="t" anchorCtr="0" compatLnSpc="1">
            <a:prstTxWarp prst="textNoShape">
              <a:avLst/>
            </a:prstTxWarp>
          </a:bodyPr>
          <a:lstStyle>
            <a:lvl1pPr algn="r" defTabSz="933450">
              <a:defRPr sz="1200">
                <a:latin typeface="Times New Roman" pitchFamily="-112"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703263"/>
            <a:ext cx="4584700" cy="3438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81" name="Rectangle 5"/>
          <p:cNvSpPr>
            <a:spLocks noGrp="1" noChangeArrowheads="1"/>
          </p:cNvSpPr>
          <p:nvPr>
            <p:ph type="body" sz="quarter" idx="3"/>
          </p:nvPr>
        </p:nvSpPr>
        <p:spPr bwMode="auto">
          <a:xfrm>
            <a:off x="925513" y="4375150"/>
            <a:ext cx="5095875" cy="4141788"/>
          </a:xfrm>
          <a:prstGeom prst="rect">
            <a:avLst/>
          </a:prstGeom>
          <a:noFill/>
          <a:ln w="9525">
            <a:noFill/>
            <a:miter lim="800000"/>
            <a:headEnd/>
            <a:tailEnd/>
          </a:ln>
          <a:effectLst/>
        </p:spPr>
        <p:txBody>
          <a:bodyPr vert="horz" wrap="square" lIns="93269" tIns="46634" rIns="93269" bIns="4663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p:cNvSpPr>
            <a:spLocks noGrp="1" noChangeArrowheads="1"/>
          </p:cNvSpPr>
          <p:nvPr>
            <p:ph type="ftr" sz="quarter" idx="4"/>
          </p:nvPr>
        </p:nvSpPr>
        <p:spPr bwMode="auto">
          <a:xfrm>
            <a:off x="0" y="8750300"/>
            <a:ext cx="3009900" cy="469900"/>
          </a:xfrm>
          <a:prstGeom prst="rect">
            <a:avLst/>
          </a:prstGeom>
          <a:noFill/>
          <a:ln w="9525">
            <a:noFill/>
            <a:miter lim="800000"/>
            <a:headEnd/>
            <a:tailEnd/>
          </a:ln>
          <a:effectLst/>
        </p:spPr>
        <p:txBody>
          <a:bodyPr vert="horz" wrap="square" lIns="93269" tIns="46634" rIns="93269" bIns="46634" numCol="1" anchor="b" anchorCtr="0" compatLnSpc="1">
            <a:prstTxWarp prst="textNoShape">
              <a:avLst/>
            </a:prstTxWarp>
          </a:bodyPr>
          <a:lstStyle>
            <a:lvl1pPr algn="l" defTabSz="933450">
              <a:defRPr sz="1200">
                <a:latin typeface="Times New Roman" pitchFamily="-112" charset="0"/>
                <a:ea typeface="+mn-ea"/>
                <a:cs typeface="+mn-cs"/>
              </a:defRPr>
            </a:lvl1pPr>
          </a:lstStyle>
          <a:p>
            <a:pPr>
              <a:defRPr/>
            </a:pPr>
            <a:endParaRPr lang="en-US"/>
          </a:p>
        </p:txBody>
      </p:sp>
      <p:sp>
        <p:nvSpPr>
          <p:cNvPr id="75783" name="Rectangle 7"/>
          <p:cNvSpPr>
            <a:spLocks noGrp="1" noChangeArrowheads="1"/>
          </p:cNvSpPr>
          <p:nvPr>
            <p:ph type="sldNum" sz="quarter" idx="5"/>
          </p:nvPr>
        </p:nvSpPr>
        <p:spPr bwMode="auto">
          <a:xfrm>
            <a:off x="3937000" y="8750300"/>
            <a:ext cx="3009900" cy="469900"/>
          </a:xfrm>
          <a:prstGeom prst="rect">
            <a:avLst/>
          </a:prstGeom>
          <a:noFill/>
          <a:ln w="9525">
            <a:noFill/>
            <a:miter lim="800000"/>
            <a:headEnd/>
            <a:tailEnd/>
          </a:ln>
          <a:effectLst/>
        </p:spPr>
        <p:txBody>
          <a:bodyPr vert="horz" wrap="square" lIns="93269" tIns="46634" rIns="93269" bIns="46634" numCol="1" anchor="b" anchorCtr="0" compatLnSpc="1">
            <a:prstTxWarp prst="textNoShape">
              <a:avLst/>
            </a:prstTxWarp>
          </a:bodyPr>
          <a:lstStyle>
            <a:lvl1pPr algn="r" defTabSz="933450">
              <a:defRPr sz="1200"/>
            </a:lvl1pPr>
          </a:lstStyle>
          <a:p>
            <a:pPr>
              <a:defRPr/>
            </a:pPr>
            <a:fld id="{5E7155E3-D0C0-2444-94E9-857288F40875}" type="slidenum">
              <a:rPr lang="en-US"/>
              <a:pPr>
                <a:defRPr/>
              </a:pPr>
              <a:t>‹#›</a:t>
            </a:fld>
            <a:endParaRPr lang="en-US"/>
          </a:p>
        </p:txBody>
      </p:sp>
    </p:spTree>
    <p:extLst>
      <p:ext uri="{BB962C8B-B14F-4D97-AF65-F5344CB8AC3E}">
        <p14:creationId xmlns:p14="http://schemas.microsoft.com/office/powerpoint/2010/main" val="3177698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93BB6BEB-7B88-1B48-A950-CA7EAB00B1BF}" type="slidenum">
              <a:rPr lang="en-US" sz="1200"/>
              <a:pPr eaLnBrk="1" hangingPunct="1"/>
              <a:t>1</a:t>
            </a:fld>
            <a:endParaRPr lang="en-US" sz="1200"/>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AEACB53C-4F48-4643-9365-B5D7ED6879D0}" type="slidenum">
              <a:rPr lang="en-US" sz="1200"/>
              <a:pPr algn="r" eaLnBrk="1" hangingPunct="1"/>
              <a:t>10</a:t>
            </a:fld>
            <a:endParaRPr lang="en-US" sz="1200"/>
          </a:p>
        </p:txBody>
      </p:sp>
      <p:sp>
        <p:nvSpPr>
          <p:cNvPr id="86018"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CA22EF7E-BA9E-C94C-BD7B-FE8E0EAFF51B}" type="slidenum">
              <a:rPr lang="en-US" sz="1200"/>
              <a:pPr algn="r" eaLnBrk="1" hangingPunct="1"/>
              <a:t>10</a:t>
            </a:fld>
            <a:endParaRPr lang="en-US" sz="1200"/>
          </a:p>
        </p:txBody>
      </p:sp>
      <p:sp>
        <p:nvSpPr>
          <p:cNvPr id="86019" name="Rectangle 2"/>
          <p:cNvSpPr>
            <a:spLocks noGrp="1" noRot="1" noChangeAspect="1" noChangeArrowheads="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18D7AC49-60CC-5941-B73F-AEC89601E726}" type="slidenum">
              <a:rPr lang="en-US" sz="1200"/>
              <a:pPr algn="r" eaLnBrk="1" hangingPunct="1"/>
              <a:t>11</a:t>
            </a:fld>
            <a:endParaRPr lang="en-US" sz="1200"/>
          </a:p>
        </p:txBody>
      </p:sp>
      <p:sp>
        <p:nvSpPr>
          <p:cNvPr id="88066"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8613798D-6681-5B4C-82E5-D5228C568DF1}" type="slidenum">
              <a:rPr lang="en-US" sz="1200"/>
              <a:pPr algn="r" eaLnBrk="1" hangingPunct="1"/>
              <a:t>11</a:t>
            </a:fld>
            <a:endParaRPr lang="en-US" sz="1200"/>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3AC15156-B5B4-7649-BB22-2FCFBF0DE621}" type="slidenum">
              <a:rPr lang="en-US" sz="1200"/>
              <a:pPr algn="r" eaLnBrk="1" hangingPunct="1"/>
              <a:t>12</a:t>
            </a:fld>
            <a:endParaRPr lang="en-US" sz="1200"/>
          </a:p>
        </p:txBody>
      </p:sp>
      <p:sp>
        <p:nvSpPr>
          <p:cNvPr id="90114"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433EE32E-C19A-E04D-ADBB-C8AC92296E72}" type="slidenum">
              <a:rPr lang="en-US" sz="1200"/>
              <a:pPr algn="r" eaLnBrk="1" hangingPunct="1"/>
              <a:t>12</a:t>
            </a:fld>
            <a:endParaRPr lang="en-US" sz="1200"/>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C4F75EEA-85A8-6D40-9F2D-A1E2FA28E3EA}" type="slidenum">
              <a:rPr lang="en-US" sz="1200"/>
              <a:pPr algn="r" eaLnBrk="1" hangingPunct="1"/>
              <a:t>13</a:t>
            </a:fld>
            <a:endParaRPr lang="en-US" sz="1200"/>
          </a:p>
        </p:txBody>
      </p:sp>
      <p:sp>
        <p:nvSpPr>
          <p:cNvPr id="92162"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4DDDC6F5-2B58-044F-AF9F-D3194831DA7A}" type="slidenum">
              <a:rPr lang="en-US" sz="1200"/>
              <a:pPr algn="r" eaLnBrk="1" hangingPunct="1"/>
              <a:t>13</a:t>
            </a:fld>
            <a:endParaRPr lang="en-US" sz="1200"/>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18D7AC49-60CC-5941-B73F-AEC89601E726}" type="slidenum">
              <a:rPr lang="en-US" sz="1200"/>
              <a:pPr algn="r" eaLnBrk="1" hangingPunct="1"/>
              <a:t>14</a:t>
            </a:fld>
            <a:endParaRPr lang="en-US" sz="1200"/>
          </a:p>
        </p:txBody>
      </p:sp>
      <p:sp>
        <p:nvSpPr>
          <p:cNvPr id="88066"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8613798D-6681-5B4C-82E5-D5228C568DF1}" type="slidenum">
              <a:rPr lang="en-US" sz="1200"/>
              <a:pPr algn="r" eaLnBrk="1" hangingPunct="1"/>
              <a:t>14</a:t>
            </a:fld>
            <a:endParaRPr lang="en-US" sz="1200"/>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26B8F66F-E053-3848-BE2B-3B71CDD5FC25}" type="slidenum">
              <a:rPr lang="en-US" sz="1200"/>
              <a:pPr algn="r" eaLnBrk="1" hangingPunct="1"/>
              <a:t>15</a:t>
            </a:fld>
            <a:endParaRPr lang="en-US" sz="1200"/>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26B8F66F-E053-3848-BE2B-3B71CDD5FC25}" type="slidenum">
              <a:rPr lang="en-US" sz="1200"/>
              <a:pPr algn="r" eaLnBrk="1" hangingPunct="1"/>
              <a:t>16</a:t>
            </a:fld>
            <a:endParaRPr lang="en-US" sz="1200"/>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26B8F66F-E053-3848-BE2B-3B71CDD5FC25}" type="slidenum">
              <a:rPr lang="en-US" sz="1200"/>
              <a:pPr algn="r" eaLnBrk="1" hangingPunct="1"/>
              <a:t>17</a:t>
            </a:fld>
            <a:endParaRPr lang="en-US" sz="1200"/>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049F9E0D-0EF6-0B42-9341-BEC005B61756}" type="slidenum">
              <a:rPr lang="en-US" sz="1200"/>
              <a:pPr algn="r" eaLnBrk="1" hangingPunct="1"/>
              <a:t>18</a:t>
            </a:fld>
            <a:endParaRPr lang="en-US" sz="1200"/>
          </a:p>
        </p:txBody>
      </p:sp>
      <p:sp>
        <p:nvSpPr>
          <p:cNvPr id="98306"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E6AC453B-79E2-444A-A068-E80A1FA94A78}" type="slidenum">
              <a:rPr lang="en-US" sz="1200"/>
              <a:pPr algn="r" eaLnBrk="1" hangingPunct="1"/>
              <a:t>18</a:t>
            </a:fld>
            <a:endParaRPr lang="en-US" sz="1200"/>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049F9E0D-0EF6-0B42-9341-BEC005B61756}" type="slidenum">
              <a:rPr lang="en-US" sz="1200"/>
              <a:pPr algn="r" eaLnBrk="1" hangingPunct="1"/>
              <a:t>19</a:t>
            </a:fld>
            <a:endParaRPr lang="en-US" sz="1200"/>
          </a:p>
        </p:txBody>
      </p:sp>
      <p:sp>
        <p:nvSpPr>
          <p:cNvPr id="98306"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E6AC453B-79E2-444A-A068-E80A1FA94A78}" type="slidenum">
              <a:rPr lang="en-US" sz="1200"/>
              <a:pPr algn="r" eaLnBrk="1" hangingPunct="1"/>
              <a:t>19</a:t>
            </a:fld>
            <a:endParaRPr lang="en-US" sz="1200"/>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37931725" indent="-37474525" defTabSz="933450"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0"/>
              </a:spcBef>
              <a:spcAft>
                <a:spcPct val="0"/>
              </a:spcAft>
              <a:defRPr sz="2800">
                <a:solidFill>
                  <a:schemeClr val="tx1"/>
                </a:solidFill>
                <a:latin typeface="Times New Roman" charset="0"/>
                <a:ea typeface="ＭＳ Ｐゴシック" charset="0"/>
              </a:defRPr>
            </a:lvl6pPr>
            <a:lvl7pPr marL="914400" eaLnBrk="0" fontAlgn="base" hangingPunct="0">
              <a:spcBef>
                <a:spcPct val="0"/>
              </a:spcBef>
              <a:spcAft>
                <a:spcPct val="0"/>
              </a:spcAft>
              <a:defRPr sz="2800">
                <a:solidFill>
                  <a:schemeClr val="tx1"/>
                </a:solidFill>
                <a:latin typeface="Times New Roman" charset="0"/>
                <a:ea typeface="ＭＳ Ｐゴシック" charset="0"/>
              </a:defRPr>
            </a:lvl7pPr>
            <a:lvl8pPr marL="1371600" eaLnBrk="0" fontAlgn="base" hangingPunct="0">
              <a:spcBef>
                <a:spcPct val="0"/>
              </a:spcBef>
              <a:spcAft>
                <a:spcPct val="0"/>
              </a:spcAft>
              <a:defRPr sz="2800">
                <a:solidFill>
                  <a:schemeClr val="tx1"/>
                </a:solidFill>
                <a:latin typeface="Times New Roman" charset="0"/>
                <a:ea typeface="ＭＳ Ｐゴシック" charset="0"/>
              </a:defRPr>
            </a:lvl8pPr>
            <a:lvl9pPr marL="182880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765B0C76-58AB-FC4A-B0FE-8BCB232AD8BA}" type="slidenum">
              <a:rPr lang="en-US" sz="1200"/>
              <a:pPr algn="r" eaLnBrk="1" hangingPunct="1"/>
              <a:t>2</a:t>
            </a:fld>
            <a:endParaRPr lang="en-US" sz="1200"/>
          </a:p>
        </p:txBody>
      </p:sp>
      <p:sp>
        <p:nvSpPr>
          <p:cNvPr id="208899" name="Rectangle 2"/>
          <p:cNvSpPr>
            <a:spLocks noGrp="1" noRot="1" noChangeAspect="1" noChangeArrowheads="1"/>
          </p:cNvSpPr>
          <p:nvPr>
            <p:ph type="sldImg"/>
          </p:nvPr>
        </p:nvSpPr>
        <p:spPr bwMode="auto">
          <a:xfrm>
            <a:off x="1181100" y="703263"/>
            <a:ext cx="4584700" cy="34385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8900" name="Rectangle 3"/>
          <p:cNvSpPr>
            <a:spLocks noGrp="1" noChangeArrowheads="1"/>
          </p:cNvSpPr>
          <p:nvPr>
            <p:ph type="body" idx="1"/>
          </p:nvPr>
        </p:nvSpPr>
        <p:spPr bwMode="auto">
          <a:xfrm>
            <a:off x="925513" y="4375150"/>
            <a:ext cx="5095875" cy="41417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3269" tIns="46634" rIns="93269" bIns="46634"/>
          <a:lstStyle/>
          <a:p>
            <a:pPr eaLnBrk="1" hangingPunct="1"/>
            <a:r>
              <a:rPr lang="en-US" dirty="0" smtClean="0">
                <a:latin typeface="Times New Roman" charset="0"/>
              </a:rPr>
              <a:t>I</a:t>
            </a:r>
            <a:r>
              <a:rPr lang="en-US" baseline="0" dirty="0" smtClean="0">
                <a:latin typeface="Times New Roman" charset="0"/>
              </a:rPr>
              <a:t> would like to very much thank the selection committee for this great honor!</a:t>
            </a:r>
          </a:p>
          <a:p>
            <a:pPr eaLnBrk="1" hangingPunct="1"/>
            <a:r>
              <a:rPr lang="en-US" baseline="0" dirty="0" smtClean="0">
                <a:latin typeface="Times New Roman" charset="0"/>
              </a:rPr>
              <a:t>It is a very exciting time for nuclear physics and in my opinion there are many young scientists who would have deserved this prize.</a:t>
            </a:r>
          </a:p>
          <a:p>
            <a:pPr eaLnBrk="1" hangingPunct="1"/>
            <a:r>
              <a:rPr lang="en-US" baseline="0" dirty="0" smtClean="0">
                <a:latin typeface="Times New Roman" charset="0"/>
              </a:rPr>
              <a:t>Upon preparing my talk I read the biography articles of </a:t>
            </a:r>
            <a:r>
              <a:rPr lang="en-US" sz="1200" dirty="0" err="1" smtClean="0"/>
              <a:t>Zdzisław</a:t>
            </a:r>
            <a:r>
              <a:rPr lang="en-US" sz="1200" dirty="0" smtClean="0"/>
              <a:t> </a:t>
            </a:r>
            <a:r>
              <a:rPr lang="en-US" sz="1200" dirty="0" err="1" smtClean="0"/>
              <a:t>Szymański</a:t>
            </a:r>
            <a:r>
              <a:rPr lang="en-US" sz="1200" dirty="0" smtClean="0"/>
              <a:t>.</a:t>
            </a:r>
            <a:r>
              <a:rPr lang="en-US" sz="1200" baseline="0" dirty="0" smtClean="0"/>
              <a:t> I was really struck by his personality and scientific accomplishments.</a:t>
            </a:r>
          </a:p>
          <a:p>
            <a:pPr eaLnBrk="1" hangingPunct="1"/>
            <a:r>
              <a:rPr lang="en-US" sz="1200" baseline="0" dirty="0" smtClean="0">
                <a:latin typeface="Times New Roman" charset="0"/>
              </a:rPr>
              <a:t>Reading about his youth, I learned that he was taken into forced labor for the German Third Reich. Given the cruelties that were committed then, it is very privileged to be living in Europe today and to be part of an international scientific family, where we pursue physics independent of our backgrounds. In this sense, I also feel very honored that you have opened this prize to the international community.</a:t>
            </a:r>
          </a:p>
          <a:p>
            <a:pPr eaLnBrk="1" hangingPunct="1"/>
            <a:r>
              <a:rPr lang="en-US" sz="1200" baseline="0" dirty="0" smtClean="0">
                <a:latin typeface="Times New Roman" charset="0"/>
              </a:rPr>
              <a:t>I was also struck by the description of </a:t>
            </a:r>
            <a:r>
              <a:rPr lang="en-US" sz="1200" dirty="0" err="1" smtClean="0"/>
              <a:t>Zdzisław</a:t>
            </a:r>
            <a:r>
              <a:rPr lang="en-US" sz="1200" dirty="0" smtClean="0"/>
              <a:t> </a:t>
            </a:r>
            <a:r>
              <a:rPr lang="en-US" sz="1200" dirty="0" err="1" smtClean="0"/>
              <a:t>Szymański</a:t>
            </a:r>
            <a:r>
              <a:rPr lang="en-US" sz="1200" dirty="0" smtClean="0"/>
              <a:t> starting his</a:t>
            </a:r>
            <a:r>
              <a:rPr lang="en-US" sz="1200" baseline="0" dirty="0" smtClean="0"/>
              <a:t> great adventure into nuclear physics. I did not know him, but knowing his </a:t>
            </a:r>
            <a:r>
              <a:rPr lang="en-US" sz="1200" baseline="0" dirty="0" err="1" smtClean="0"/>
              <a:t>offsprings</a:t>
            </a:r>
            <a:r>
              <a:rPr lang="en-US" sz="1200" baseline="0" dirty="0" smtClean="0"/>
              <a:t> in physics, I can sense the fascination and enthusiasm for physics that he bestowed upon them. He can be very proud of his achievements, because without the Polish nuclear theory community, nuclear physics would certainly not be where it is today.</a:t>
            </a:r>
          </a:p>
          <a:p>
            <a:pPr eaLnBrk="1" hangingPunct="1"/>
            <a:r>
              <a:rPr lang="en-US" sz="1200" baseline="0" dirty="0" smtClean="0">
                <a:latin typeface="Times New Roman" charset="0"/>
              </a:rPr>
              <a:t>Receiving the </a:t>
            </a:r>
            <a:r>
              <a:rPr lang="en-US" sz="1200" dirty="0" err="1" smtClean="0"/>
              <a:t>Zdzisław</a:t>
            </a:r>
            <a:r>
              <a:rPr lang="en-US" sz="1200" dirty="0" smtClean="0"/>
              <a:t> </a:t>
            </a:r>
            <a:r>
              <a:rPr lang="en-US" sz="1200" dirty="0" err="1" smtClean="0"/>
              <a:t>Szymański</a:t>
            </a:r>
            <a:r>
              <a:rPr lang="en-US" sz="1200" baseline="0" dirty="0" smtClean="0"/>
              <a:t> prize from you today is a great honor for me and I would like to thank you very much!</a:t>
            </a:r>
            <a:endParaRPr lang="en-US" dirty="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C9E7BC08-A56D-8F45-83A1-E49640DBE455}" type="slidenum">
              <a:rPr lang="en-US" sz="1200"/>
              <a:pPr algn="r" eaLnBrk="1" hangingPunct="1"/>
              <a:t>20</a:t>
            </a:fld>
            <a:endParaRPr lang="en-US" sz="1200"/>
          </a:p>
        </p:txBody>
      </p:sp>
      <p:sp>
        <p:nvSpPr>
          <p:cNvPr id="147458"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E00FE25E-E098-D442-AAB4-016B3F5E64CD}" type="slidenum">
              <a:rPr lang="en-US" sz="1200"/>
              <a:pPr algn="r" eaLnBrk="1" hangingPunct="1"/>
              <a:t>20</a:t>
            </a:fld>
            <a:endParaRPr lang="en-US" sz="1200"/>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C9E7BC08-A56D-8F45-83A1-E49640DBE455}" type="slidenum">
              <a:rPr lang="en-US" sz="1200"/>
              <a:pPr algn="r" eaLnBrk="1" hangingPunct="1"/>
              <a:t>21</a:t>
            </a:fld>
            <a:endParaRPr lang="en-US" sz="1200"/>
          </a:p>
        </p:txBody>
      </p:sp>
      <p:sp>
        <p:nvSpPr>
          <p:cNvPr id="147458"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E00FE25E-E098-D442-AAB4-016B3F5E64CD}" type="slidenum">
              <a:rPr lang="en-US" sz="1200"/>
              <a:pPr algn="r" eaLnBrk="1" hangingPunct="1"/>
              <a:t>21</a:t>
            </a:fld>
            <a:endParaRPr lang="en-US" sz="1200"/>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C9E7BC08-A56D-8F45-83A1-E49640DBE455}" type="slidenum">
              <a:rPr lang="en-US" sz="1200"/>
              <a:pPr algn="r" eaLnBrk="1" hangingPunct="1"/>
              <a:t>22</a:t>
            </a:fld>
            <a:endParaRPr lang="en-US" sz="1200"/>
          </a:p>
        </p:txBody>
      </p:sp>
      <p:sp>
        <p:nvSpPr>
          <p:cNvPr id="147458"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E00FE25E-E098-D442-AAB4-016B3F5E64CD}" type="slidenum">
              <a:rPr lang="en-US" sz="1200"/>
              <a:pPr algn="r" eaLnBrk="1" hangingPunct="1"/>
              <a:t>22</a:t>
            </a:fld>
            <a:endParaRPr lang="en-US" sz="1200"/>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C4F75EEA-85A8-6D40-9F2D-A1E2FA28E3EA}" type="slidenum">
              <a:rPr lang="en-US" sz="1200"/>
              <a:pPr algn="r" eaLnBrk="1" hangingPunct="1"/>
              <a:t>23</a:t>
            </a:fld>
            <a:endParaRPr lang="en-US" sz="1200"/>
          </a:p>
        </p:txBody>
      </p:sp>
      <p:sp>
        <p:nvSpPr>
          <p:cNvPr id="92162"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4DDDC6F5-2B58-044F-AF9F-D3194831DA7A}" type="slidenum">
              <a:rPr lang="en-US" sz="1200"/>
              <a:pPr algn="r" eaLnBrk="1" hangingPunct="1"/>
              <a:t>23</a:t>
            </a:fld>
            <a:endParaRPr lang="en-US" sz="1200"/>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p:cNvSpPr>
          <p:nvPr>
            <p:ph type="sldImg"/>
          </p:nvPr>
        </p:nvSpPr>
        <p:spPr>
          <a:solidFill>
            <a:srgbClr val="FFFFFF"/>
          </a:solidFill>
          <a:ln/>
        </p:spPr>
      </p:sp>
      <p:sp>
        <p:nvSpPr>
          <p:cNvPr id="1044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p:cNvSpPr>
          <p:nvPr>
            <p:ph type="sldImg"/>
          </p:nvPr>
        </p:nvSpPr>
        <p:spPr bwMode="auto">
          <a:xfrm>
            <a:off x="1181100" y="703263"/>
            <a:ext cx="4584700" cy="34385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bwMode="auto">
          <a:xfrm>
            <a:off x="925513" y="4375150"/>
            <a:ext cx="5095875" cy="41417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26</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ChangeArrowheads="1"/>
          </p:cNvSpPr>
          <p:nvPr>
            <p:ph type="sldImg"/>
          </p:nvPr>
        </p:nvSpPr>
        <p:spPr bwMode="auto">
          <a:xfrm>
            <a:off x="1181100" y="703263"/>
            <a:ext cx="4584700" cy="34385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4371" name="Rectangle 3"/>
          <p:cNvSpPr>
            <a:spLocks noGrp="1" noChangeArrowheads="1"/>
          </p:cNvSpPr>
          <p:nvPr>
            <p:ph type="body" idx="1"/>
          </p:nvPr>
        </p:nvSpPr>
        <p:spPr bwMode="auto">
          <a:xfrm>
            <a:off x="925513" y="4375150"/>
            <a:ext cx="5095875" cy="41417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ChangeArrowheads="1"/>
          </p:cNvSpPr>
          <p:nvPr>
            <p:ph type="sldImg"/>
          </p:nvPr>
        </p:nvSpPr>
        <p:spPr bwMode="auto">
          <a:xfrm>
            <a:off x="1181100" y="703263"/>
            <a:ext cx="4584700" cy="34385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4371" name="Rectangle 3"/>
          <p:cNvSpPr>
            <a:spLocks noGrp="1" noChangeArrowheads="1"/>
          </p:cNvSpPr>
          <p:nvPr>
            <p:ph type="body" idx="1"/>
          </p:nvPr>
        </p:nvSpPr>
        <p:spPr bwMode="auto">
          <a:xfrm>
            <a:off x="925513" y="4375150"/>
            <a:ext cx="5095875" cy="41417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p:cNvSpPr>
          <p:nvPr>
            <p:ph type="sldImg"/>
          </p:nvPr>
        </p:nvSpPr>
        <p:spPr>
          <a:solidFill>
            <a:srgbClr val="FFFFFF"/>
          </a:solidFill>
          <a:ln/>
        </p:spPr>
      </p:sp>
      <p:sp>
        <p:nvSpPr>
          <p:cNvPr id="12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93BB6BEB-7B88-1B48-A950-CA7EAB00B1BF}" type="slidenum">
              <a:rPr lang="en-US" sz="1200"/>
              <a:pPr eaLnBrk="1" hangingPunct="1"/>
              <a:t>3</a:t>
            </a:fld>
            <a:endParaRPr lang="en-US" sz="1200"/>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30</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31</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88F667B8-0919-BD47-99B4-81B0B360620F}" type="slidenum">
              <a:rPr lang="en-US" sz="1200"/>
              <a:pPr algn="r" eaLnBrk="1" hangingPunct="1"/>
              <a:t>32</a:t>
            </a:fld>
            <a:endParaRPr lang="en-US"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88F667B8-0919-BD47-99B4-81B0B360620F}" type="slidenum">
              <a:rPr lang="en-US" sz="1200"/>
              <a:pPr algn="r" eaLnBrk="1" hangingPunct="1"/>
              <a:t>33</a:t>
            </a:fld>
            <a:endParaRPr lang="en-US"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AECFBB9D-8FEC-1A4D-BED1-91E756BBFBBF}" type="slidenum">
              <a:rPr lang="en-US" sz="1200"/>
              <a:pPr eaLnBrk="1" hangingPunct="1"/>
              <a:t>34</a:t>
            </a:fld>
            <a:endParaRPr lang="en-US" sz="1200"/>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AECFBB9D-8FEC-1A4D-BED1-91E756BBFBBF}" type="slidenum">
              <a:rPr lang="en-US" sz="1200"/>
              <a:pPr eaLnBrk="1" hangingPunct="1"/>
              <a:t>35</a:t>
            </a:fld>
            <a:endParaRPr lang="en-US" sz="1200"/>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970301C9-8A35-7B48-AF64-AADADF1BF6DC}" type="slidenum">
              <a:rPr lang="en-US" sz="1200"/>
              <a:pPr algn="r" eaLnBrk="1" hangingPunct="1"/>
              <a:t>36</a:t>
            </a:fld>
            <a:endParaRPr lang="en-US" sz="1200"/>
          </a:p>
        </p:txBody>
      </p:sp>
      <p:sp>
        <p:nvSpPr>
          <p:cNvPr id="126978" name="Rectangle 2"/>
          <p:cNvSpPr>
            <a:spLocks noGrp="1" noRot="1" noChangeAspect="1" noChangeArrowheads="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970301C9-8A35-7B48-AF64-AADADF1BF6DC}" type="slidenum">
              <a:rPr lang="en-US" sz="1200"/>
              <a:pPr algn="r" eaLnBrk="1" hangingPunct="1"/>
              <a:t>37</a:t>
            </a:fld>
            <a:endParaRPr lang="en-US" sz="1200"/>
          </a:p>
        </p:txBody>
      </p:sp>
      <p:sp>
        <p:nvSpPr>
          <p:cNvPr id="126978" name="Rectangle 2"/>
          <p:cNvSpPr>
            <a:spLocks noGrp="1" noRot="1" noChangeAspect="1" noChangeArrowheads="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970301C9-8A35-7B48-AF64-AADADF1BF6DC}" type="slidenum">
              <a:rPr lang="en-US" sz="1200"/>
              <a:pPr algn="r" eaLnBrk="1" hangingPunct="1"/>
              <a:t>38</a:t>
            </a:fld>
            <a:endParaRPr lang="en-US" sz="1200"/>
          </a:p>
        </p:txBody>
      </p:sp>
      <p:sp>
        <p:nvSpPr>
          <p:cNvPr id="126978" name="Rectangle 2"/>
          <p:cNvSpPr>
            <a:spLocks noGrp="1" noRot="1" noChangeAspect="1" noChangeArrowheads="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970301C9-8A35-7B48-AF64-AADADF1BF6DC}" type="slidenum">
              <a:rPr lang="en-US" sz="1200"/>
              <a:pPr algn="r" eaLnBrk="1" hangingPunct="1"/>
              <a:t>39</a:t>
            </a:fld>
            <a:endParaRPr lang="en-US" sz="1200"/>
          </a:p>
        </p:txBody>
      </p:sp>
      <p:sp>
        <p:nvSpPr>
          <p:cNvPr id="126978" name="Rectangle 2"/>
          <p:cNvSpPr>
            <a:spLocks noGrp="1" noRot="1" noChangeAspect="1" noChangeArrowheads="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37931725" indent="-37474525" defTabSz="933450"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0"/>
              </a:spcBef>
              <a:spcAft>
                <a:spcPct val="0"/>
              </a:spcAft>
              <a:defRPr sz="2800">
                <a:solidFill>
                  <a:schemeClr val="tx1"/>
                </a:solidFill>
                <a:latin typeface="Times New Roman" charset="0"/>
                <a:ea typeface="ＭＳ Ｐゴシック" charset="0"/>
              </a:defRPr>
            </a:lvl6pPr>
            <a:lvl7pPr marL="914400" eaLnBrk="0" fontAlgn="base" hangingPunct="0">
              <a:spcBef>
                <a:spcPct val="0"/>
              </a:spcBef>
              <a:spcAft>
                <a:spcPct val="0"/>
              </a:spcAft>
              <a:defRPr sz="2800">
                <a:solidFill>
                  <a:schemeClr val="tx1"/>
                </a:solidFill>
                <a:latin typeface="Times New Roman" charset="0"/>
                <a:ea typeface="ＭＳ Ｐゴシック" charset="0"/>
              </a:defRPr>
            </a:lvl7pPr>
            <a:lvl8pPr marL="1371600" eaLnBrk="0" fontAlgn="base" hangingPunct="0">
              <a:spcBef>
                <a:spcPct val="0"/>
              </a:spcBef>
              <a:spcAft>
                <a:spcPct val="0"/>
              </a:spcAft>
              <a:defRPr sz="2800">
                <a:solidFill>
                  <a:schemeClr val="tx1"/>
                </a:solidFill>
                <a:latin typeface="Times New Roman" charset="0"/>
                <a:ea typeface="ＭＳ Ｐゴシック" charset="0"/>
              </a:defRPr>
            </a:lvl8pPr>
            <a:lvl9pPr marL="182880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765B0C76-58AB-FC4A-B0FE-8BCB232AD8BA}" type="slidenum">
              <a:rPr lang="en-US" sz="1200"/>
              <a:pPr algn="r" eaLnBrk="1" hangingPunct="1"/>
              <a:t>4</a:t>
            </a:fld>
            <a:endParaRPr lang="en-US" sz="1200"/>
          </a:p>
        </p:txBody>
      </p:sp>
      <p:sp>
        <p:nvSpPr>
          <p:cNvPr id="208899" name="Rectangle 2"/>
          <p:cNvSpPr>
            <a:spLocks noGrp="1" noRot="1" noChangeAspect="1" noChangeArrowheads="1"/>
          </p:cNvSpPr>
          <p:nvPr>
            <p:ph type="sldImg"/>
          </p:nvPr>
        </p:nvSpPr>
        <p:spPr bwMode="auto">
          <a:xfrm>
            <a:off x="1181100" y="703263"/>
            <a:ext cx="4584700" cy="34385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8900" name="Rectangle 3"/>
          <p:cNvSpPr>
            <a:spLocks noGrp="1" noChangeArrowheads="1"/>
          </p:cNvSpPr>
          <p:nvPr>
            <p:ph type="body" idx="1"/>
          </p:nvPr>
        </p:nvSpPr>
        <p:spPr bwMode="auto">
          <a:xfrm>
            <a:off x="925513" y="4375150"/>
            <a:ext cx="5095875" cy="41417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3269" tIns="46634" rIns="93269" bIns="46634"/>
          <a:lstStyle/>
          <a:p>
            <a:pPr eaLnBrk="1" hangingPunct="1"/>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7092B0A4-B52D-544E-833C-94DDAE0AC79E}" type="slidenum">
              <a:rPr lang="en-US" sz="1200"/>
              <a:pPr algn="r" eaLnBrk="1" hangingPunct="1"/>
              <a:t>40</a:t>
            </a:fld>
            <a:endParaRPr lang="en-US" sz="1200"/>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p:cNvSpPr>
          <p:nvPr>
            <p:ph type="sldImg"/>
          </p:nvPr>
        </p:nvSpPr>
        <p:spPr>
          <a:solidFill>
            <a:srgbClr val="FFFFFF"/>
          </a:solidFill>
          <a:ln/>
        </p:spPr>
      </p:sp>
      <p:sp>
        <p:nvSpPr>
          <p:cNvPr id="1372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p:cNvSpPr>
          <p:nvPr>
            <p:ph type="sldImg"/>
          </p:nvPr>
        </p:nvSpPr>
        <p:spPr bwMode="auto">
          <a:xfrm>
            <a:off x="1181100" y="703263"/>
            <a:ext cx="4584700" cy="34385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bwMode="auto">
          <a:xfrm>
            <a:off x="925513" y="4375150"/>
            <a:ext cx="5095875" cy="41417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p:cNvSpPr>
          <p:nvPr>
            <p:ph type="sldImg"/>
          </p:nvPr>
        </p:nvSpPr>
        <p:spPr>
          <a:solidFill>
            <a:srgbClr val="FFFFFF"/>
          </a:solidFill>
          <a:ln/>
        </p:spPr>
      </p:sp>
      <p:sp>
        <p:nvSpPr>
          <p:cNvPr id="13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p:cNvSpPr>
          <p:nvPr>
            <p:ph type="sldImg"/>
          </p:nvPr>
        </p:nvSpPr>
        <p:spPr>
          <a:solidFill>
            <a:srgbClr val="FFFFFF"/>
          </a:solidFill>
          <a:ln/>
        </p:spPr>
      </p:sp>
      <p:sp>
        <p:nvSpPr>
          <p:cNvPr id="1372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p:cNvSpPr>
          <p:nvPr>
            <p:ph type="sldImg"/>
          </p:nvPr>
        </p:nvSpPr>
        <p:spPr>
          <a:solidFill>
            <a:srgbClr val="FFFFFF"/>
          </a:solidFill>
          <a:ln/>
        </p:spPr>
      </p:sp>
      <p:sp>
        <p:nvSpPr>
          <p:cNvPr id="1372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p:cNvSpPr>
          <p:nvPr>
            <p:ph type="sldImg"/>
          </p:nvPr>
        </p:nvSpPr>
        <p:spPr>
          <a:solidFill>
            <a:srgbClr val="FFFFFF"/>
          </a:solidFill>
          <a:ln/>
        </p:spPr>
      </p:sp>
      <p:sp>
        <p:nvSpPr>
          <p:cNvPr id="13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p:cNvSpPr>
          <p:nvPr>
            <p:ph type="sldImg"/>
          </p:nvPr>
        </p:nvSpPr>
        <p:spPr>
          <a:solidFill>
            <a:srgbClr val="FFFFFF"/>
          </a:solidFill>
          <a:ln/>
        </p:spPr>
      </p:sp>
      <p:sp>
        <p:nvSpPr>
          <p:cNvPr id="13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p:cNvSpPr>
          <p:nvPr>
            <p:ph type="sldImg"/>
          </p:nvPr>
        </p:nvSpPr>
        <p:spPr>
          <a:solidFill>
            <a:srgbClr val="FFFFFF"/>
          </a:solidFill>
          <a:ln/>
        </p:spPr>
      </p:sp>
      <p:sp>
        <p:nvSpPr>
          <p:cNvPr id="13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p:cNvSpPr>
          <p:nvPr>
            <p:ph type="sldImg"/>
          </p:nvPr>
        </p:nvSpPr>
        <p:spPr>
          <a:solidFill>
            <a:srgbClr val="FFFFFF"/>
          </a:solidFill>
          <a:ln/>
        </p:spPr>
      </p:sp>
      <p:sp>
        <p:nvSpPr>
          <p:cNvPr id="13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p:cNvSpPr>
          <p:nvPr>
            <p:ph type="sldImg"/>
          </p:nvPr>
        </p:nvSpPr>
        <p:spPr>
          <a:solidFill>
            <a:srgbClr val="FFFFFF"/>
          </a:solidFill>
          <a:ln/>
        </p:spPr>
      </p:sp>
      <p:sp>
        <p:nvSpPr>
          <p:cNvPr id="634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p:cNvSpPr>
          <p:nvPr>
            <p:ph type="sldImg"/>
          </p:nvPr>
        </p:nvSpPr>
        <p:spPr>
          <a:solidFill>
            <a:srgbClr val="FFFFFF"/>
          </a:solidFill>
          <a:ln/>
        </p:spPr>
      </p:sp>
      <p:sp>
        <p:nvSpPr>
          <p:cNvPr id="141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C9E7BC08-A56D-8F45-83A1-E49640DBE455}" type="slidenum">
              <a:rPr lang="en-US" sz="1200"/>
              <a:pPr algn="r" eaLnBrk="1" hangingPunct="1"/>
              <a:t>52</a:t>
            </a:fld>
            <a:endParaRPr lang="en-US" sz="1200"/>
          </a:p>
        </p:txBody>
      </p:sp>
      <p:sp>
        <p:nvSpPr>
          <p:cNvPr id="147458" name="Rectangle 7"/>
          <p:cNvSpPr txBox="1">
            <a:spLocks noGrp="1" noChangeArrowheads="1"/>
          </p:cNvSpPr>
          <p:nvPr/>
        </p:nvSpPr>
        <p:spPr bwMode="auto">
          <a:xfrm>
            <a:off x="3937000" y="8750300"/>
            <a:ext cx="300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9" tIns="46634" rIns="93269" bIns="46634" anchor="b"/>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E00FE25E-E098-D442-AAB4-016B3F5E64CD}" type="slidenum">
              <a:rPr lang="en-US" sz="1200"/>
              <a:pPr algn="r" eaLnBrk="1" hangingPunct="1"/>
              <a:t>52</a:t>
            </a:fld>
            <a:endParaRPr lang="en-US" sz="1200"/>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53</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54</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55</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p:cNvSpPr>
          <p:nvPr>
            <p:ph type="sldImg"/>
          </p:nvPr>
        </p:nvSpPr>
        <p:spPr>
          <a:solidFill>
            <a:srgbClr val="FFFFFF"/>
          </a:solidFill>
          <a:ln/>
        </p:spPr>
      </p:sp>
      <p:sp>
        <p:nvSpPr>
          <p:cNvPr id="12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57</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58</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59</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a:solidFill>
            <a:srgbClr val="FFFFFF"/>
          </a:solidFill>
          <a:ln/>
        </p:spPr>
      </p:sp>
      <p:sp>
        <p:nvSpPr>
          <p:cNvPr id="327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p:cNvSpPr>
          <p:nvPr>
            <p:ph type="sldImg"/>
          </p:nvPr>
        </p:nvSpPr>
        <p:spPr>
          <a:solidFill>
            <a:srgbClr val="FFFFFF"/>
          </a:solidFill>
          <a:ln/>
        </p:spPr>
      </p:sp>
      <p:sp>
        <p:nvSpPr>
          <p:cNvPr id="655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p:cNvSpPr>
          <p:nvPr>
            <p:ph type="sldImg"/>
          </p:nvPr>
        </p:nvSpPr>
        <p:spPr>
          <a:solidFill>
            <a:srgbClr val="FFFFFF"/>
          </a:solidFill>
          <a:ln/>
        </p:spPr>
      </p:sp>
      <p:sp>
        <p:nvSpPr>
          <p:cNvPr id="13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62</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800">
                <a:solidFill>
                  <a:schemeClr val="tx1"/>
                </a:solidFill>
                <a:latin typeface="Times New Roman" charset="0"/>
                <a:ea typeface="ＭＳ Ｐゴシック" charset="0"/>
                <a:cs typeface="ＭＳ Ｐゴシック" charset="0"/>
              </a:defRPr>
            </a:lvl1pPr>
            <a:lvl2pPr marL="742950" indent="-285750" defTabSz="933450" eaLnBrk="0" hangingPunct="0">
              <a:defRPr sz="2800">
                <a:solidFill>
                  <a:schemeClr val="tx1"/>
                </a:solidFill>
                <a:latin typeface="Times New Roman" charset="0"/>
                <a:ea typeface="ＭＳ Ｐゴシック" charset="0"/>
              </a:defRPr>
            </a:lvl2pPr>
            <a:lvl3pPr marL="1143000" indent="-228600" defTabSz="933450" eaLnBrk="0" hangingPunct="0">
              <a:defRPr sz="2800">
                <a:solidFill>
                  <a:schemeClr val="tx1"/>
                </a:solidFill>
                <a:latin typeface="Times New Roman" charset="0"/>
                <a:ea typeface="ＭＳ Ｐゴシック" charset="0"/>
              </a:defRPr>
            </a:lvl3pPr>
            <a:lvl4pPr marL="1600200" indent="-228600" defTabSz="933450" eaLnBrk="0" hangingPunct="0">
              <a:defRPr sz="2800">
                <a:solidFill>
                  <a:schemeClr val="tx1"/>
                </a:solidFill>
                <a:latin typeface="Times New Roman" charset="0"/>
                <a:ea typeface="ＭＳ Ｐゴシック" charset="0"/>
              </a:defRPr>
            </a:lvl4pPr>
            <a:lvl5pPr marL="2057400" indent="-228600" defTabSz="933450" eaLnBrk="0" hangingPunct="0">
              <a:defRPr sz="2800">
                <a:solidFill>
                  <a:schemeClr val="tx1"/>
                </a:solidFill>
                <a:latin typeface="Times New Roman" charset="0"/>
                <a:ea typeface="ＭＳ Ｐゴシック" charset="0"/>
              </a:defRPr>
            </a:lvl5pPr>
            <a:lvl6pPr marL="25146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defTabSz="93345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5EBD34C1-27CB-9C4F-89BA-06C6AAF4369F}" type="slidenum">
              <a:rPr lang="en-US" sz="1200"/>
              <a:pPr eaLnBrk="1" hangingPunct="1"/>
              <a:t>63</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a:solidFill>
            <a:srgbClr val="FFFFFF"/>
          </a:solidFill>
          <a:ln/>
        </p:spPr>
      </p:sp>
      <p:sp>
        <p:nvSpPr>
          <p:cNvPr id="327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p:cNvSpPr>
          <p:nvPr>
            <p:ph type="sldImg"/>
          </p:nvPr>
        </p:nvSpPr>
        <p:spPr bwMode="auto">
          <a:xfrm>
            <a:off x="1181100" y="703263"/>
            <a:ext cx="4584700" cy="34385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bwMode="auto">
          <a:xfrm>
            <a:off x="925513" y="4375150"/>
            <a:ext cx="5095875" cy="41417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p:cNvSpPr>
          <p:nvPr>
            <p:ph type="sldImg"/>
          </p:nvPr>
        </p:nvSpPr>
        <p:spPr>
          <a:solidFill>
            <a:srgbClr val="FFFFFF"/>
          </a:solidFill>
          <a:ln/>
        </p:spPr>
      </p:sp>
      <p:sp>
        <p:nvSpPr>
          <p:cNvPr id="696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279D7-D473-B34E-ABBE-3B0F4BF29170}" type="slidenum">
              <a:rPr lang="en-US"/>
              <a:pPr>
                <a:defRPr/>
              </a:pPr>
              <a:t>‹#›</a:t>
            </a:fld>
            <a:endParaRPr lang="en-US"/>
          </a:p>
        </p:txBody>
      </p:sp>
    </p:spTree>
    <p:extLst>
      <p:ext uri="{BB962C8B-B14F-4D97-AF65-F5344CB8AC3E}">
        <p14:creationId xmlns:p14="http://schemas.microsoft.com/office/powerpoint/2010/main" val="107479619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107D4-409E-1A4B-B34B-608C2BB2C0BC}" type="slidenum">
              <a:rPr lang="en-US"/>
              <a:pPr>
                <a:defRPr/>
              </a:pPr>
              <a:t>‹#›</a:t>
            </a:fld>
            <a:endParaRPr lang="en-US"/>
          </a:p>
        </p:txBody>
      </p:sp>
    </p:spTree>
    <p:extLst>
      <p:ext uri="{BB962C8B-B14F-4D97-AF65-F5344CB8AC3E}">
        <p14:creationId xmlns:p14="http://schemas.microsoft.com/office/powerpoint/2010/main" val="65059558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50F4ED-597F-AC45-A68C-B04F21FAD226}" type="slidenum">
              <a:rPr lang="en-US"/>
              <a:pPr>
                <a:defRPr/>
              </a:pPr>
              <a:t>‹#›</a:t>
            </a:fld>
            <a:endParaRPr lang="en-US"/>
          </a:p>
        </p:txBody>
      </p:sp>
    </p:spTree>
    <p:extLst>
      <p:ext uri="{BB962C8B-B14F-4D97-AF65-F5344CB8AC3E}">
        <p14:creationId xmlns:p14="http://schemas.microsoft.com/office/powerpoint/2010/main" val="169885185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4EFE6F-CACB-F941-B7C0-861BB62B7C04}" type="slidenum">
              <a:rPr lang="en-US"/>
              <a:pPr>
                <a:defRPr/>
              </a:pPr>
              <a:t>‹#›</a:t>
            </a:fld>
            <a:endParaRPr lang="en-US"/>
          </a:p>
        </p:txBody>
      </p:sp>
    </p:spTree>
    <p:extLst>
      <p:ext uri="{BB962C8B-B14F-4D97-AF65-F5344CB8AC3E}">
        <p14:creationId xmlns:p14="http://schemas.microsoft.com/office/powerpoint/2010/main" val="400564175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E5DBA-B8D1-B149-936F-C5D09E6E13A5}" type="slidenum">
              <a:rPr lang="en-US"/>
              <a:pPr>
                <a:defRPr/>
              </a:pPr>
              <a:t>‹#›</a:t>
            </a:fld>
            <a:endParaRPr lang="en-US"/>
          </a:p>
        </p:txBody>
      </p:sp>
    </p:spTree>
    <p:extLst>
      <p:ext uri="{BB962C8B-B14F-4D97-AF65-F5344CB8AC3E}">
        <p14:creationId xmlns:p14="http://schemas.microsoft.com/office/powerpoint/2010/main" val="204064203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3A66B-1BCF-ED42-8955-272C56C16CD1}" type="slidenum">
              <a:rPr lang="en-US"/>
              <a:pPr>
                <a:defRPr/>
              </a:pPr>
              <a:t>‹#›</a:t>
            </a:fld>
            <a:endParaRPr lang="en-US"/>
          </a:p>
        </p:txBody>
      </p:sp>
    </p:spTree>
    <p:extLst>
      <p:ext uri="{BB962C8B-B14F-4D97-AF65-F5344CB8AC3E}">
        <p14:creationId xmlns:p14="http://schemas.microsoft.com/office/powerpoint/2010/main" val="59785442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18131A-4B36-4940-B48E-3D68020DA86D}" type="slidenum">
              <a:rPr lang="en-US"/>
              <a:pPr>
                <a:defRPr/>
              </a:pPr>
              <a:t>‹#›</a:t>
            </a:fld>
            <a:endParaRPr lang="en-US"/>
          </a:p>
        </p:txBody>
      </p:sp>
    </p:spTree>
    <p:extLst>
      <p:ext uri="{BB962C8B-B14F-4D97-AF65-F5344CB8AC3E}">
        <p14:creationId xmlns:p14="http://schemas.microsoft.com/office/powerpoint/2010/main" val="165801087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0B3950-7D5F-EA48-85EA-A242ACC463B2}" type="slidenum">
              <a:rPr lang="en-US"/>
              <a:pPr>
                <a:defRPr/>
              </a:pPr>
              <a:t>‹#›</a:t>
            </a:fld>
            <a:endParaRPr lang="en-US"/>
          </a:p>
        </p:txBody>
      </p:sp>
    </p:spTree>
    <p:extLst>
      <p:ext uri="{BB962C8B-B14F-4D97-AF65-F5344CB8AC3E}">
        <p14:creationId xmlns:p14="http://schemas.microsoft.com/office/powerpoint/2010/main" val="127842475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1DC046-61C2-D343-832A-35237563DE5C}" type="slidenum">
              <a:rPr lang="en-US"/>
              <a:pPr>
                <a:defRPr/>
              </a:pPr>
              <a:t>‹#›</a:t>
            </a:fld>
            <a:endParaRPr lang="en-US"/>
          </a:p>
        </p:txBody>
      </p:sp>
    </p:spTree>
    <p:extLst>
      <p:ext uri="{BB962C8B-B14F-4D97-AF65-F5344CB8AC3E}">
        <p14:creationId xmlns:p14="http://schemas.microsoft.com/office/powerpoint/2010/main" val="360595394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2F1F4C-43EF-1D4D-AECC-768D56E010E7}" type="slidenum">
              <a:rPr lang="en-US"/>
              <a:pPr>
                <a:defRPr/>
              </a:pPr>
              <a:t>‹#›</a:t>
            </a:fld>
            <a:endParaRPr lang="en-US"/>
          </a:p>
        </p:txBody>
      </p:sp>
    </p:spTree>
    <p:extLst>
      <p:ext uri="{BB962C8B-B14F-4D97-AF65-F5344CB8AC3E}">
        <p14:creationId xmlns:p14="http://schemas.microsoft.com/office/powerpoint/2010/main" val="336481487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3073DB-CB37-4647-9748-DB3327BB5198}" type="slidenum">
              <a:rPr lang="en-US"/>
              <a:pPr>
                <a:defRPr/>
              </a:pPr>
              <a:t>‹#›</a:t>
            </a:fld>
            <a:endParaRPr lang="en-US"/>
          </a:p>
        </p:txBody>
      </p:sp>
    </p:spTree>
    <p:extLst>
      <p:ext uri="{BB962C8B-B14F-4D97-AF65-F5344CB8AC3E}">
        <p14:creationId xmlns:p14="http://schemas.microsoft.com/office/powerpoint/2010/main" val="276617661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D1478F-C638-6948-9E61-29C2413E28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1.tiff"/></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e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tif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tiff"/><Relationship Id="rId5" Type="http://schemas.openxmlformats.org/officeDocument/2006/relationships/image" Target="../media/image62.png"/><Relationship Id="rId6" Type="http://schemas.openxmlformats.org/officeDocument/2006/relationships/image" Target="../media/image63.tiff"/><Relationship Id="rId7" Type="http://schemas.openxmlformats.org/officeDocument/2006/relationships/image" Target="../media/image64.tiff"/><Relationship Id="rId8" Type="http://schemas.openxmlformats.org/officeDocument/2006/relationships/image" Target="../media/image65.tiff"/><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7.emf"/></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tiff"/><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emf"/><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8.tiff"/><Relationship Id="rId5"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0.tiff"/><Relationship Id="rId4" Type="http://schemas.openxmlformats.org/officeDocument/2006/relationships/image" Target="../media/image81.tiff"/><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9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91.emf"/></Relationships>
</file>

<file path=ppt/slides/_rels/slide49.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emf"/><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96.tiff"/><Relationship Id="rId4" Type="http://schemas.openxmlformats.org/officeDocument/2006/relationships/image" Target="../media/image97.tiff"/><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105.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0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10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noChangeArrowheads="1"/>
          </p:cNvSpPr>
          <p:nvPr>
            <p:ph type="ctrTitle"/>
          </p:nvPr>
        </p:nvSpPr>
        <p:spPr>
          <a:xfrm>
            <a:off x="0" y="304800"/>
            <a:ext cx="9144000" cy="609600"/>
          </a:xfrm>
        </p:spPr>
        <p:txBody>
          <a:bodyPr/>
          <a:lstStyle/>
          <a:p>
            <a:pPr eaLnBrk="1" hangingPunct="1"/>
            <a:r>
              <a:rPr lang="en-US" sz="3000" dirty="0" smtClean="0">
                <a:solidFill>
                  <a:srgbClr val="0000FF"/>
                </a:solidFill>
                <a:latin typeface="Times New Roman" charset="0"/>
              </a:rPr>
              <a:t>Three</a:t>
            </a:r>
            <a:r>
              <a:rPr lang="en-US" sz="3000" dirty="0" smtClean="0">
                <a:solidFill>
                  <a:srgbClr val="0000FF"/>
                </a:solidFill>
                <a:latin typeface="Times New Roman" charset="0"/>
              </a:rPr>
              <a:t>-body forces: From </a:t>
            </a:r>
            <a:r>
              <a:rPr lang="en-US" sz="3000" dirty="0" smtClean="0">
                <a:solidFill>
                  <a:srgbClr val="0000FF"/>
                </a:solidFill>
                <a:latin typeface="Times New Roman" charset="0"/>
              </a:rPr>
              <a:t>exotic </a:t>
            </a:r>
            <a:r>
              <a:rPr lang="en-US" sz="3000" dirty="0" smtClean="0">
                <a:solidFill>
                  <a:srgbClr val="0000FF"/>
                </a:solidFill>
                <a:latin typeface="Times New Roman" charset="0"/>
              </a:rPr>
              <a:t>nuclei to neutron stars</a:t>
            </a:r>
            <a:endParaRPr lang="en-US" sz="3000" dirty="0">
              <a:solidFill>
                <a:srgbClr val="0000CC"/>
              </a:solidFill>
              <a:latin typeface="Times New Roman" charset="0"/>
            </a:endParaRPr>
          </a:p>
        </p:txBody>
      </p:sp>
      <p:pic>
        <p:nvPicPr>
          <p:cNvPr id="15367"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325" y="5810250"/>
            <a:ext cx="1387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8" name="Picture 58" descr="minerva_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740400"/>
            <a:ext cx="1436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60" descr="756px-BMBF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950" y="5745163"/>
            <a:ext cx="15176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61" descr="dfg_logo_schriftzug_blau_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0" y="5900738"/>
            <a:ext cx="1206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1"/>
          <p:cNvSpPr txBox="1">
            <a:spLocks noChangeArrowheads="1"/>
          </p:cNvSpPr>
          <p:nvPr/>
        </p:nvSpPr>
        <p:spPr bwMode="auto">
          <a:xfrm>
            <a:off x="0" y="1143000"/>
            <a:ext cx="914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ＭＳ Ｐゴシック" charset="0"/>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r>
              <a:rPr lang="en-US" sz="2600" dirty="0" smtClean="0">
                <a:latin typeface="Times New Roman" charset="0"/>
              </a:rPr>
              <a:t>Achim Schwenk</a:t>
            </a:r>
            <a:br>
              <a:rPr lang="en-US" sz="26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400" b="1" dirty="0" err="1"/>
              <a:t>Zdzisław</a:t>
            </a:r>
            <a:r>
              <a:rPr lang="en-US" sz="2400" b="1" dirty="0"/>
              <a:t> </a:t>
            </a:r>
            <a:r>
              <a:rPr lang="en-US" sz="2400" b="1" dirty="0" err="1" smtClean="0"/>
              <a:t>Szymański</a:t>
            </a:r>
            <a:r>
              <a:rPr lang="en-US" sz="2400" b="1" dirty="0" smtClean="0"/>
              <a:t> Prize</a:t>
            </a:r>
            <a:r>
              <a:rPr lang="en-US" sz="2400" b="1" dirty="0" smtClean="0"/>
              <a:t/>
            </a:r>
            <a:br>
              <a:rPr lang="en-US" sz="2400" b="1" dirty="0" smtClean="0"/>
            </a:br>
            <a:r>
              <a:rPr lang="en-US" sz="2400" dirty="0" smtClean="0">
                <a:latin typeface="Times New Roman" charset="0"/>
              </a:rPr>
              <a:t>University of </a:t>
            </a:r>
            <a:r>
              <a:rPr lang="en-US" sz="2400" dirty="0" smtClean="0">
                <a:latin typeface="Times New Roman" charset="0"/>
              </a:rPr>
              <a:t>Warsa</a:t>
            </a:r>
            <a:r>
              <a:rPr lang="en-US" sz="2400" dirty="0" smtClean="0">
                <a:latin typeface="Times New Roman" charset="0"/>
              </a:rPr>
              <a:t>w, Nov. 7</a:t>
            </a:r>
            <a:r>
              <a:rPr lang="en-US" sz="2400" dirty="0" smtClean="0">
                <a:latin typeface="Times New Roman" charset="0"/>
              </a:rPr>
              <a:t>, </a:t>
            </a:r>
            <a:r>
              <a:rPr lang="en-US" sz="2400" dirty="0" smtClean="0">
                <a:latin typeface="Times New Roman" charset="0"/>
              </a:rPr>
              <a:t>2013</a:t>
            </a:r>
            <a:endParaRPr lang="en-US" sz="2000" dirty="0">
              <a:latin typeface="Times New Roman" charset="0"/>
            </a:endParaRPr>
          </a:p>
        </p:txBody>
      </p:sp>
      <p:pic>
        <p:nvPicPr>
          <p:cNvPr id="15" name="Picture 65" descr="mathildenhoehe_14"/>
          <p:cNvPicPr>
            <a:picLocks noChangeAspect="1" noChangeArrowheads="1"/>
          </p:cNvPicPr>
          <p:nvPr/>
        </p:nvPicPr>
        <p:blipFill rotWithShape="1">
          <a:blip r:embed="rId7">
            <a:extLst>
              <a:ext uri="{28A0092B-C50C-407E-A947-70E740481C1C}">
                <a14:useLocalDpi xmlns:a14="http://schemas.microsoft.com/office/drawing/2010/main" val="0"/>
              </a:ext>
            </a:extLst>
          </a:blip>
          <a:srcRect t="6405" b="6676"/>
          <a:stretch/>
        </p:blipFill>
        <p:spPr bwMode="auto">
          <a:xfrm>
            <a:off x="0" y="2895600"/>
            <a:ext cx="9140825" cy="144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2041525"/>
            <a:ext cx="219233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 name="Picture 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475" y="1676400"/>
            <a:ext cx="1635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5872922" y="6172200"/>
            <a:ext cx="1518478" cy="381000"/>
          </a:xfrm>
          <a:prstGeom prst="rect">
            <a:avLst/>
          </a:prstGeom>
        </p:spPr>
      </p:pic>
      <p:pic>
        <p:nvPicPr>
          <p:cNvPr id="3" name="Picture 2"/>
          <p:cNvPicPr>
            <a:picLocks noChangeAspect="1"/>
          </p:cNvPicPr>
          <p:nvPr/>
        </p:nvPicPr>
        <p:blipFill rotWithShape="1">
          <a:blip r:embed="rId11"/>
          <a:srcRect l="14710" r="13636" b="25777"/>
          <a:stretch/>
        </p:blipFill>
        <p:spPr>
          <a:xfrm>
            <a:off x="2766629" y="5444836"/>
            <a:ext cx="1271971" cy="1260764"/>
          </a:xfrm>
          <a:prstGeom prst="rect">
            <a:avLst/>
          </a:prstGeom>
        </p:spPr>
      </p:pic>
      <p:pic>
        <p:nvPicPr>
          <p:cNvPr id="4" name="Picture 3"/>
          <p:cNvPicPr>
            <a:picLocks noChangeAspect="1"/>
          </p:cNvPicPr>
          <p:nvPr/>
        </p:nvPicPr>
        <p:blipFill>
          <a:blip r:embed="rId12"/>
          <a:stretch>
            <a:fillRect/>
          </a:stretch>
        </p:blipFill>
        <p:spPr>
          <a:xfrm>
            <a:off x="179400" y="5562600"/>
            <a:ext cx="1116000" cy="1116000"/>
          </a:xfrm>
          <a:prstGeom prst="rect">
            <a:avLst/>
          </a:prstGeom>
        </p:spPr>
      </p:pic>
    </p:spTree>
    <p:extLst>
      <p:ext uri="{BB962C8B-B14F-4D97-AF65-F5344CB8AC3E}">
        <p14:creationId xmlns:p14="http://schemas.microsoft.com/office/powerpoint/2010/main" val="41121455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Snapshot 2007-11-05 14-35-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0238"/>
            <a:ext cx="544195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テキスト ボックス 65"/>
          <p:cNvSpPr txBox="1">
            <a:spLocks noChangeArrowheads="1"/>
          </p:cNvSpPr>
          <p:nvPr/>
        </p:nvSpPr>
        <p:spPr bwMode="auto">
          <a:xfrm>
            <a:off x="1770063" y="2665413"/>
            <a:ext cx="439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kumimoji="1" lang="en-US" altLang="ja-JP" sz="2400">
                <a:solidFill>
                  <a:srgbClr val="0000FF"/>
                </a:solidFill>
              </a:rPr>
              <a:t>O</a:t>
            </a:r>
            <a:endParaRPr kumimoji="1" lang="ja-JP" altLang="en-US" sz="2400">
              <a:solidFill>
                <a:srgbClr val="0000FF"/>
              </a:solidFill>
            </a:endParaRPr>
          </a:p>
        </p:txBody>
      </p:sp>
      <p:sp>
        <p:nvSpPr>
          <p:cNvPr id="84995" name="テキスト ボックス 65"/>
          <p:cNvSpPr txBox="1">
            <a:spLocks noChangeArrowheads="1"/>
          </p:cNvSpPr>
          <p:nvPr/>
        </p:nvSpPr>
        <p:spPr bwMode="auto">
          <a:xfrm>
            <a:off x="3355975" y="2360613"/>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kumimoji="1" lang="en-US" altLang="ja-JP" sz="2400">
                <a:solidFill>
                  <a:srgbClr val="0000FF"/>
                </a:solidFill>
              </a:rPr>
              <a:t>F</a:t>
            </a:r>
            <a:endParaRPr kumimoji="1" lang="ja-JP" altLang="en-US" sz="2400">
              <a:solidFill>
                <a:srgbClr val="0000FF"/>
              </a:solidFill>
            </a:endParaRPr>
          </a:p>
        </p:txBody>
      </p:sp>
      <p:sp>
        <p:nvSpPr>
          <p:cNvPr id="84996" name="AutoShape 30"/>
          <p:cNvSpPr>
            <a:spLocks noChangeArrowheads="1"/>
          </p:cNvSpPr>
          <p:nvPr/>
        </p:nvSpPr>
        <p:spPr bwMode="auto">
          <a:xfrm>
            <a:off x="1208088" y="2770188"/>
            <a:ext cx="639762" cy="228600"/>
          </a:xfrm>
          <a:prstGeom prst="leftArrow">
            <a:avLst>
              <a:gd name="adj1" fmla="val 50000"/>
              <a:gd name="adj2" fmla="val 69965"/>
            </a:avLst>
          </a:prstGeom>
          <a:solidFill>
            <a:srgbClr val="0000FF">
              <a:alpha val="74901"/>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997" name="AutoShape 31"/>
          <p:cNvSpPr>
            <a:spLocks noChangeArrowheads="1"/>
          </p:cNvSpPr>
          <p:nvPr/>
        </p:nvSpPr>
        <p:spPr bwMode="auto">
          <a:xfrm>
            <a:off x="2976563" y="2436813"/>
            <a:ext cx="457200" cy="228600"/>
          </a:xfrm>
          <a:prstGeom prst="leftArrow">
            <a:avLst>
              <a:gd name="adj1" fmla="val 50000"/>
              <a:gd name="adj2" fmla="val 50000"/>
            </a:avLst>
          </a:prstGeom>
          <a:solidFill>
            <a:srgbClr val="0000FF">
              <a:alpha val="74901"/>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998" name="Line 32"/>
          <p:cNvSpPr>
            <a:spLocks noChangeShapeType="1"/>
          </p:cNvSpPr>
          <p:nvPr/>
        </p:nvSpPr>
        <p:spPr bwMode="auto">
          <a:xfrm>
            <a:off x="1162050" y="2714625"/>
            <a:ext cx="1792288" cy="0"/>
          </a:xfrm>
          <a:prstGeom prst="line">
            <a:avLst/>
          </a:prstGeom>
          <a:noFill/>
          <a:ln w="635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999" name="Rectangle 3"/>
          <p:cNvSpPr>
            <a:spLocks noGrp="1" noChangeArrowheads="1"/>
          </p:cNvSpPr>
          <p:nvPr>
            <p:ph type="title" idx="4294967295"/>
          </p:nvPr>
        </p:nvSpPr>
        <p:spPr>
          <a:xfrm>
            <a:off x="76200" y="76200"/>
            <a:ext cx="8991600" cy="457200"/>
          </a:xfrm>
        </p:spPr>
        <p:txBody>
          <a:bodyPr/>
          <a:lstStyle/>
          <a:p>
            <a:pPr eaLnBrk="1" hangingPunct="1"/>
            <a:r>
              <a:rPr lang="en-US" sz="2800">
                <a:solidFill>
                  <a:srgbClr val="0000FF"/>
                </a:solidFill>
                <a:latin typeface="Times New Roman" charset="0"/>
              </a:rPr>
              <a:t>The oxygen anomaly</a:t>
            </a:r>
            <a:endParaRPr lang="en-US">
              <a:latin typeface="Times New Roman" charset="0"/>
            </a:endParaRPr>
          </a:p>
        </p:txBody>
      </p:sp>
      <p:pic>
        <p:nvPicPr>
          <p:cNvPr id="85000" name="Picture 9" descr="Snapshot 2009-06-11 06-53-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09600"/>
            <a:ext cx="3189288"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Line 10"/>
          <p:cNvSpPr>
            <a:spLocks noChangeShapeType="1"/>
          </p:cNvSpPr>
          <p:nvPr/>
        </p:nvSpPr>
        <p:spPr bwMode="auto">
          <a:xfrm>
            <a:off x="912813" y="2924175"/>
            <a:ext cx="992187" cy="2181225"/>
          </a:xfrm>
          <a:prstGeom prst="line">
            <a:avLst/>
          </a:prstGeom>
          <a:noFill/>
          <a:ln w="25400">
            <a:solidFill>
              <a:srgbClr val="FE85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2" name="Line 11"/>
          <p:cNvSpPr>
            <a:spLocks noChangeShapeType="1"/>
          </p:cNvSpPr>
          <p:nvPr/>
        </p:nvSpPr>
        <p:spPr bwMode="auto">
          <a:xfrm>
            <a:off x="1143000" y="2819400"/>
            <a:ext cx="762000" cy="609600"/>
          </a:xfrm>
          <a:prstGeom prst="line">
            <a:avLst/>
          </a:prstGeom>
          <a:noFill/>
          <a:ln w="25400">
            <a:solidFill>
              <a:srgbClr val="FE85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5003" name="Group 12"/>
          <p:cNvGrpSpPr>
            <a:grpSpLocks noChangeAspect="1"/>
          </p:cNvGrpSpPr>
          <p:nvPr/>
        </p:nvGrpSpPr>
        <p:grpSpPr bwMode="auto">
          <a:xfrm>
            <a:off x="1905000" y="3422650"/>
            <a:ext cx="4730750" cy="1682750"/>
            <a:chOff x="1200" y="2160"/>
            <a:chExt cx="3011" cy="1071"/>
          </a:xfrm>
        </p:grpSpPr>
        <p:sp>
          <p:nvSpPr>
            <p:cNvPr id="85004" name="Rectangle 13"/>
            <p:cNvSpPr>
              <a:spLocks noChangeArrowheads="1"/>
            </p:cNvSpPr>
            <p:nvPr/>
          </p:nvSpPr>
          <p:spPr bwMode="auto">
            <a:xfrm>
              <a:off x="1200" y="2160"/>
              <a:ext cx="3011" cy="1071"/>
            </a:xfrm>
            <a:prstGeom prst="rect">
              <a:avLst/>
            </a:prstGeom>
            <a:noFill/>
            <a:ln w="25400">
              <a:solidFill>
                <a:srgbClr val="FE850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85005" name="Picture 14" descr="Snapshot 2009-07-26 21-34-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 y="2289"/>
              <a:ext cx="2983"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15" descr="Snapshot 2009-09-13 12-13-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 y="2196"/>
              <a:ext cx="1657"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0965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p:cNvSpPr>
          <p:nvPr/>
        </p:nvSpPr>
        <p:spPr bwMode="auto">
          <a:xfrm>
            <a:off x="2971800" y="2700338"/>
            <a:ext cx="5715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CA" sz="2200">
                <a:solidFill>
                  <a:srgbClr val="FF0000"/>
                </a:solidFill>
              </a:rPr>
              <a:t>without 3N forces, NN interactions too attractive</a:t>
            </a:r>
            <a:endParaRPr lang="en-US" sz="2200">
              <a:solidFill>
                <a:srgbClr val="FF0000"/>
              </a:solidFill>
            </a:endParaRPr>
          </a:p>
        </p:txBody>
      </p:sp>
      <p:pic>
        <p:nvPicPr>
          <p:cNvPr id="87042" name="Picture 2" descr="Snapshot 2007-11-05 14-35-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0238"/>
            <a:ext cx="544195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テキスト ボックス 65"/>
          <p:cNvSpPr txBox="1">
            <a:spLocks noChangeArrowheads="1"/>
          </p:cNvSpPr>
          <p:nvPr/>
        </p:nvSpPr>
        <p:spPr bwMode="auto">
          <a:xfrm>
            <a:off x="1770063" y="2665413"/>
            <a:ext cx="439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kumimoji="1" lang="en-US" altLang="ja-JP" sz="2400">
                <a:solidFill>
                  <a:srgbClr val="0000FF"/>
                </a:solidFill>
              </a:rPr>
              <a:t>O</a:t>
            </a:r>
            <a:endParaRPr kumimoji="1" lang="ja-JP" altLang="en-US" sz="2400">
              <a:solidFill>
                <a:srgbClr val="0000FF"/>
              </a:solidFill>
            </a:endParaRPr>
          </a:p>
        </p:txBody>
      </p:sp>
      <p:sp>
        <p:nvSpPr>
          <p:cNvPr id="87044" name="テキスト ボックス 65"/>
          <p:cNvSpPr txBox="1">
            <a:spLocks noChangeArrowheads="1"/>
          </p:cNvSpPr>
          <p:nvPr/>
        </p:nvSpPr>
        <p:spPr bwMode="auto">
          <a:xfrm>
            <a:off x="3355975" y="2360613"/>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kumimoji="1" lang="en-US" altLang="ja-JP" sz="2400">
                <a:solidFill>
                  <a:srgbClr val="0000FF"/>
                </a:solidFill>
              </a:rPr>
              <a:t>F</a:t>
            </a:r>
            <a:endParaRPr kumimoji="1" lang="ja-JP" altLang="en-US" sz="2400">
              <a:solidFill>
                <a:srgbClr val="0000FF"/>
              </a:solidFill>
            </a:endParaRPr>
          </a:p>
        </p:txBody>
      </p:sp>
      <p:sp>
        <p:nvSpPr>
          <p:cNvPr id="87045" name="AutoShape 30"/>
          <p:cNvSpPr>
            <a:spLocks noChangeArrowheads="1"/>
          </p:cNvSpPr>
          <p:nvPr/>
        </p:nvSpPr>
        <p:spPr bwMode="auto">
          <a:xfrm>
            <a:off x="1208088" y="2770188"/>
            <a:ext cx="639762" cy="228600"/>
          </a:xfrm>
          <a:prstGeom prst="leftArrow">
            <a:avLst>
              <a:gd name="adj1" fmla="val 50000"/>
              <a:gd name="adj2" fmla="val 69965"/>
            </a:avLst>
          </a:prstGeom>
          <a:solidFill>
            <a:srgbClr val="0000FF">
              <a:alpha val="74901"/>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46" name="AutoShape 31"/>
          <p:cNvSpPr>
            <a:spLocks noChangeArrowheads="1"/>
          </p:cNvSpPr>
          <p:nvPr/>
        </p:nvSpPr>
        <p:spPr bwMode="auto">
          <a:xfrm>
            <a:off x="2976563" y="2436813"/>
            <a:ext cx="457200" cy="228600"/>
          </a:xfrm>
          <a:prstGeom prst="leftArrow">
            <a:avLst>
              <a:gd name="adj1" fmla="val 50000"/>
              <a:gd name="adj2" fmla="val 50000"/>
            </a:avLst>
          </a:prstGeom>
          <a:solidFill>
            <a:srgbClr val="0000FF">
              <a:alpha val="74901"/>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47" name="Line 32"/>
          <p:cNvSpPr>
            <a:spLocks noChangeShapeType="1"/>
          </p:cNvSpPr>
          <p:nvPr/>
        </p:nvSpPr>
        <p:spPr bwMode="auto">
          <a:xfrm>
            <a:off x="1162050" y="2714625"/>
            <a:ext cx="1792288" cy="0"/>
          </a:xfrm>
          <a:prstGeom prst="line">
            <a:avLst/>
          </a:prstGeom>
          <a:noFill/>
          <a:ln w="635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8" name="AutoShape 30"/>
          <p:cNvSpPr>
            <a:spLocks noChangeArrowheads="1"/>
          </p:cNvSpPr>
          <p:nvPr/>
        </p:nvSpPr>
        <p:spPr bwMode="auto">
          <a:xfrm>
            <a:off x="2362200" y="2773363"/>
            <a:ext cx="639763" cy="228600"/>
          </a:xfrm>
          <a:prstGeom prst="leftArrow">
            <a:avLst>
              <a:gd name="adj1" fmla="val 50000"/>
              <a:gd name="adj2" fmla="val 69965"/>
            </a:avLst>
          </a:prstGeom>
          <a:solidFill>
            <a:srgbClr val="FF0000">
              <a:alpha val="74901"/>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49" name="Rectangle 3"/>
          <p:cNvSpPr>
            <a:spLocks noGrp="1" noChangeArrowheads="1"/>
          </p:cNvSpPr>
          <p:nvPr>
            <p:ph type="title" idx="4294967295"/>
          </p:nvPr>
        </p:nvSpPr>
        <p:spPr>
          <a:xfrm>
            <a:off x="76200" y="76200"/>
            <a:ext cx="8991600" cy="457200"/>
          </a:xfrm>
        </p:spPr>
        <p:txBody>
          <a:bodyPr/>
          <a:lstStyle/>
          <a:p>
            <a:pPr eaLnBrk="1" hangingPunct="1"/>
            <a:r>
              <a:rPr lang="en-US" sz="2800">
                <a:solidFill>
                  <a:srgbClr val="0000FF"/>
                </a:solidFill>
                <a:latin typeface="Times New Roman" charset="0"/>
              </a:rPr>
              <a:t>The oxygen anomaly - not reproduced without 3N forces</a:t>
            </a:r>
            <a:endParaRPr lang="en-US">
              <a:latin typeface="Times New Roman" charset="0"/>
            </a:endParaRPr>
          </a:p>
        </p:txBody>
      </p:sp>
      <p:pic>
        <p:nvPicPr>
          <p:cNvPr id="87050" name="Picture 11" descr="Snapshot 2009-06-11 06-53-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09600"/>
            <a:ext cx="3189288"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1" name="Text Box 12"/>
          <p:cNvSpPr txBox="1">
            <a:spLocks noChangeArrowheads="1"/>
          </p:cNvSpPr>
          <p:nvPr/>
        </p:nvSpPr>
        <p:spPr bwMode="auto">
          <a:xfrm>
            <a:off x="76200" y="3765550"/>
            <a:ext cx="3505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CA" sz="2400"/>
              <a:t>many-body theory based</a:t>
            </a:r>
            <a:br>
              <a:rPr lang="en-CA" sz="2400"/>
            </a:br>
            <a:r>
              <a:rPr lang="en-CA" sz="2400"/>
              <a:t>on two-nucleon forces:</a:t>
            </a:r>
            <a:br>
              <a:rPr lang="en-CA" sz="2400"/>
            </a:br>
            <a:r>
              <a:rPr lang="en-CA" sz="2400">
                <a:solidFill>
                  <a:srgbClr val="FF0000"/>
                </a:solidFill>
              </a:rPr>
              <a:t>drip-line incorrect at </a:t>
            </a:r>
            <a:r>
              <a:rPr lang="en-CA" sz="2400" baseline="30000">
                <a:solidFill>
                  <a:srgbClr val="FF0000"/>
                </a:solidFill>
              </a:rPr>
              <a:t>28</a:t>
            </a:r>
            <a:r>
              <a:rPr lang="en-CA" sz="2400">
                <a:solidFill>
                  <a:srgbClr val="FF0000"/>
                </a:solidFill>
              </a:rPr>
              <a:t>O</a:t>
            </a:r>
            <a:endParaRPr lang="en-US" sz="1600">
              <a:solidFill>
                <a:srgbClr val="FF0000"/>
              </a:solidFill>
            </a:endParaRPr>
          </a:p>
        </p:txBody>
      </p:sp>
      <p:sp>
        <p:nvSpPr>
          <p:cNvPr id="87052" name="Text Box 13"/>
          <p:cNvSpPr txBox="1">
            <a:spLocks noChangeArrowheads="1"/>
          </p:cNvSpPr>
          <p:nvPr/>
        </p:nvSpPr>
        <p:spPr bwMode="auto">
          <a:xfrm>
            <a:off x="6810375" y="348932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a:t>fit to experiment</a:t>
            </a:r>
          </a:p>
        </p:txBody>
      </p:sp>
      <p:pic>
        <p:nvPicPr>
          <p:cNvPr id="87053" name="Picture 14" descr="Snapshot 2009-09-13 12-19-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0" y="3856038"/>
            <a:ext cx="560705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4" name="Line 15"/>
          <p:cNvSpPr>
            <a:spLocks noChangeShapeType="1"/>
          </p:cNvSpPr>
          <p:nvPr/>
        </p:nvSpPr>
        <p:spPr bwMode="auto">
          <a:xfrm>
            <a:off x="4953000" y="3048000"/>
            <a:ext cx="533400" cy="1981200"/>
          </a:xfrm>
          <a:prstGeom prst="line">
            <a:avLst/>
          </a:prstGeom>
          <a:noFill/>
          <a:ln w="19050">
            <a:solidFill>
              <a:srgbClr val="FF0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5" name="Rectangle 16"/>
          <p:cNvSpPr>
            <a:spLocks noChangeArrowheads="1"/>
          </p:cNvSpPr>
          <p:nvPr/>
        </p:nvSpPr>
        <p:spPr bwMode="auto">
          <a:xfrm>
            <a:off x="1177925" y="2722563"/>
            <a:ext cx="1179513" cy="301625"/>
          </a:xfrm>
          <a:prstGeom prst="rect">
            <a:avLst/>
          </a:prstGeom>
          <a:solidFill>
            <a:srgbClr val="F2F385">
              <a:alpha val="85097"/>
            </a:srgbClr>
          </a:solidFill>
          <a:ln w="3175">
            <a:solidFill>
              <a:schemeClr val="tx1"/>
            </a:solidFill>
            <a:miter lim="800000"/>
            <a:headEnd/>
            <a:tailEnd/>
          </a:ln>
        </p:spPr>
        <p:txBody>
          <a:bodyPr wrap="none" anchor="ctr"/>
          <a:lstStyle/>
          <a:p>
            <a:endParaRPr lang="en-US"/>
          </a:p>
        </p:txBody>
      </p:sp>
      <p:sp>
        <p:nvSpPr>
          <p:cNvPr id="87056" name="Line 17"/>
          <p:cNvSpPr>
            <a:spLocks noChangeShapeType="1"/>
          </p:cNvSpPr>
          <p:nvPr/>
        </p:nvSpPr>
        <p:spPr bwMode="auto">
          <a:xfrm>
            <a:off x="1471613" y="2722563"/>
            <a:ext cx="0" cy="29210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7" name="Line 18"/>
          <p:cNvSpPr>
            <a:spLocks noChangeShapeType="1"/>
          </p:cNvSpPr>
          <p:nvPr/>
        </p:nvSpPr>
        <p:spPr bwMode="auto">
          <a:xfrm>
            <a:off x="1763713" y="2722563"/>
            <a:ext cx="0" cy="29210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8" name="Line 19"/>
          <p:cNvSpPr>
            <a:spLocks noChangeShapeType="1"/>
          </p:cNvSpPr>
          <p:nvPr/>
        </p:nvSpPr>
        <p:spPr bwMode="auto">
          <a:xfrm>
            <a:off x="2057400" y="2722563"/>
            <a:ext cx="0" cy="29210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7059" name="Group 20"/>
          <p:cNvGrpSpPr>
            <a:grpSpLocks noChangeAspect="1"/>
          </p:cNvGrpSpPr>
          <p:nvPr/>
        </p:nvGrpSpPr>
        <p:grpSpPr bwMode="auto">
          <a:xfrm>
            <a:off x="217488" y="5014913"/>
            <a:ext cx="2678112" cy="1690687"/>
            <a:chOff x="2" y="2978"/>
            <a:chExt cx="1825" cy="1152"/>
          </a:xfrm>
        </p:grpSpPr>
        <p:pic>
          <p:nvPicPr>
            <p:cNvPr id="87063" name="Picture 21" descr="Snapshot 2009-09-13 17-29-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2978"/>
              <a:ext cx="591"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4" name="Picture 22" descr="Snapshot 2009-09-13 17-29-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 y="2978"/>
              <a:ext cx="1251"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60" name="Rectangle 23"/>
          <p:cNvSpPr>
            <a:spLocks noChangeArrowheads="1"/>
          </p:cNvSpPr>
          <p:nvPr/>
        </p:nvSpPr>
        <p:spPr bwMode="auto">
          <a:xfrm>
            <a:off x="5868988" y="3505200"/>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CA" sz="2400" baseline="30000"/>
              <a:t>28</a:t>
            </a:r>
            <a:r>
              <a:rPr lang="en-CA" sz="2400"/>
              <a:t>O</a:t>
            </a:r>
            <a:endParaRPr lang="en-US" sz="2400">
              <a:solidFill>
                <a:srgbClr val="FF0000"/>
              </a:solidFill>
            </a:endParaRPr>
          </a:p>
        </p:txBody>
      </p:sp>
      <p:sp>
        <p:nvSpPr>
          <p:cNvPr id="87061" name="Rectangle 24"/>
          <p:cNvSpPr>
            <a:spLocks noChangeArrowheads="1"/>
          </p:cNvSpPr>
          <p:nvPr/>
        </p:nvSpPr>
        <p:spPr bwMode="auto">
          <a:xfrm>
            <a:off x="3735388" y="3505200"/>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CA" sz="2400" baseline="30000"/>
              <a:t>16</a:t>
            </a:r>
            <a:r>
              <a:rPr lang="en-CA" sz="2400"/>
              <a:t>O</a:t>
            </a:r>
            <a:endParaRPr lang="en-US" sz="2400">
              <a:solidFill>
                <a:srgbClr val="FF0000"/>
              </a:solidFill>
            </a:endParaRPr>
          </a:p>
        </p:txBody>
      </p:sp>
      <p:sp>
        <p:nvSpPr>
          <p:cNvPr id="87062" name="Rectangle 25"/>
          <p:cNvSpPr>
            <a:spLocks noChangeArrowheads="1"/>
          </p:cNvSpPr>
          <p:nvPr/>
        </p:nvSpPr>
        <p:spPr bwMode="auto">
          <a:xfrm>
            <a:off x="5181600" y="350520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CA" sz="2400" baseline="30000"/>
              <a:t>24</a:t>
            </a:r>
            <a:r>
              <a:rPr lang="en-CA" sz="2400"/>
              <a:t>O</a:t>
            </a:r>
            <a:endParaRPr lang="en-US" sz="2400">
              <a:solidFill>
                <a:srgbClr val="FF0000"/>
              </a:solidFill>
            </a:endParaRPr>
          </a:p>
        </p:txBody>
      </p:sp>
    </p:spTree>
    <p:extLst>
      <p:ext uri="{BB962C8B-B14F-4D97-AF65-F5344CB8AC3E}">
        <p14:creationId xmlns:p14="http://schemas.microsoft.com/office/powerpoint/2010/main" val="13519736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Grp="1" noChangeArrowheads="1"/>
          </p:cNvSpPr>
          <p:nvPr>
            <p:ph type="title" idx="4294967295"/>
          </p:nvPr>
        </p:nvSpPr>
        <p:spPr>
          <a:xfrm>
            <a:off x="76200" y="0"/>
            <a:ext cx="8991600" cy="533400"/>
          </a:xfrm>
        </p:spPr>
        <p:txBody>
          <a:bodyPr/>
          <a:lstStyle/>
          <a:p>
            <a:pPr eaLnBrk="1" hangingPunct="1"/>
            <a:r>
              <a:rPr lang="en-US" sz="2800" dirty="0">
                <a:solidFill>
                  <a:srgbClr val="0000FF"/>
                </a:solidFill>
                <a:latin typeface="Times New Roman" charset="0"/>
              </a:rPr>
              <a:t>The </a:t>
            </a:r>
            <a:r>
              <a:rPr lang="en-US" sz="2800" dirty="0" smtClean="0">
                <a:solidFill>
                  <a:srgbClr val="0000FF"/>
                </a:solidFill>
                <a:latin typeface="Times New Roman" charset="0"/>
              </a:rPr>
              <a:t>shell model - </a:t>
            </a:r>
            <a:r>
              <a:rPr lang="en-US" sz="2800" dirty="0">
                <a:solidFill>
                  <a:srgbClr val="0000FF"/>
                </a:solidFill>
                <a:latin typeface="Times New Roman" charset="0"/>
              </a:rPr>
              <a:t>impact of 3N forces</a:t>
            </a:r>
            <a:endParaRPr lang="en-US" dirty="0">
              <a:latin typeface="Times New Roman" charset="0"/>
            </a:endParaRPr>
          </a:p>
        </p:txBody>
      </p:sp>
      <p:grpSp>
        <p:nvGrpSpPr>
          <p:cNvPr id="89090" name="Group 13"/>
          <p:cNvGrpSpPr>
            <a:grpSpLocks/>
          </p:cNvGrpSpPr>
          <p:nvPr/>
        </p:nvGrpSpPr>
        <p:grpSpPr bwMode="auto">
          <a:xfrm>
            <a:off x="6248400" y="998538"/>
            <a:ext cx="2809875" cy="1785937"/>
            <a:chOff x="3894" y="653"/>
            <a:chExt cx="1770" cy="1125"/>
          </a:xfrm>
        </p:grpSpPr>
        <p:pic>
          <p:nvPicPr>
            <p:cNvPr id="89092" name="Picture 14" descr="Snapshot 2009-09-13 12-0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 y="653"/>
              <a:ext cx="1231"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15" descr="Snapshot 2009-09-13 12-05-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 y="655"/>
              <a:ext cx="618"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091" name="Text Box 2"/>
          <p:cNvSpPr txBox="1">
            <a:spLocks noChangeArrowheads="1"/>
          </p:cNvSpPr>
          <p:nvPr/>
        </p:nvSpPr>
        <p:spPr bwMode="auto">
          <a:xfrm>
            <a:off x="0" y="457200"/>
            <a:ext cx="92964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a:t>include ‘</a:t>
            </a:r>
            <a:r>
              <a:rPr lang="en-US" altLang="ja-JP" sz="2400" dirty="0"/>
              <a:t>normal-ordered’ 2-body part of 3N </a:t>
            </a:r>
            <a:r>
              <a:rPr lang="en-CA" altLang="ja-JP" sz="2400" dirty="0"/>
              <a:t>forces (enhanced by core A)</a:t>
            </a:r>
            <a:br>
              <a:rPr lang="en-CA" altLang="ja-JP" sz="2400" dirty="0"/>
            </a:br>
            <a:r>
              <a:rPr lang="en-CA" altLang="ja-JP" sz="1200" dirty="0"/>
              <a:t/>
            </a:r>
            <a:br>
              <a:rPr lang="en-CA" altLang="ja-JP" sz="1200" dirty="0"/>
            </a:br>
            <a:r>
              <a:rPr lang="en-CA" altLang="ja-JP" sz="2400" dirty="0"/>
              <a:t>leads to repulsive interactions between valence neutrons</a:t>
            </a:r>
            <a:br>
              <a:rPr lang="en-CA" altLang="ja-JP" sz="2400" dirty="0"/>
            </a:br>
            <a:r>
              <a:rPr lang="en-CA" altLang="ja-JP" sz="1200" dirty="0"/>
              <a:t/>
            </a:r>
            <a:br>
              <a:rPr lang="en-CA" altLang="ja-JP" sz="1200" dirty="0"/>
            </a:br>
            <a:r>
              <a:rPr lang="en-US" altLang="ja-JP" sz="2400" dirty="0"/>
              <a:t>contributions from residual three valence-nucleon</a:t>
            </a:r>
            <a:br>
              <a:rPr lang="en-US" altLang="ja-JP" sz="2400" dirty="0"/>
            </a:br>
            <a:r>
              <a:rPr lang="en-US" altLang="ja-JP" sz="2400" dirty="0"/>
              <a:t>interactions suppressed by </a:t>
            </a:r>
            <a:r>
              <a:rPr lang="en-US" altLang="ja-JP" sz="2400" dirty="0" err="1"/>
              <a:t>E</a:t>
            </a:r>
            <a:r>
              <a:rPr lang="en-US" altLang="ja-JP" sz="2400" baseline="-25000" dirty="0" err="1"/>
              <a:t>ex</a:t>
            </a:r>
            <a:r>
              <a:rPr lang="en-US" altLang="ja-JP" sz="2400" dirty="0"/>
              <a:t>/E</a:t>
            </a:r>
            <a:r>
              <a:rPr lang="en-US" altLang="ja-JP" sz="2400" baseline="-25000" dirty="0"/>
              <a:t>F</a:t>
            </a:r>
            <a:r>
              <a:rPr lang="en-US" altLang="ja-JP" sz="2400" dirty="0"/>
              <a:t> ~ </a:t>
            </a:r>
            <a:r>
              <a:rPr lang="en-US" altLang="ja-JP" sz="2400" dirty="0" err="1"/>
              <a:t>N</a:t>
            </a:r>
            <a:r>
              <a:rPr lang="en-US" altLang="ja-JP" sz="2400" baseline="-25000" dirty="0" err="1"/>
              <a:t>valence</a:t>
            </a:r>
            <a:r>
              <a:rPr lang="en-US" altLang="ja-JP" sz="2400" dirty="0"/>
              <a:t>/</a:t>
            </a:r>
            <a:r>
              <a:rPr lang="en-US" altLang="ja-JP" sz="2400" dirty="0" err="1"/>
              <a:t>N</a:t>
            </a:r>
            <a:r>
              <a:rPr lang="en-US" altLang="ja-JP" sz="2400" baseline="-25000" dirty="0" err="1"/>
              <a:t>core</a:t>
            </a:r>
            <a:endParaRPr lang="en-US" altLang="ja-JP" sz="2400" dirty="0"/>
          </a:p>
          <a:p>
            <a:pPr algn="l" eaLnBrk="1" hangingPunct="1"/>
            <a:r>
              <a:rPr lang="en-US" sz="1600" dirty="0" err="1">
                <a:solidFill>
                  <a:srgbClr val="FF0000"/>
                </a:solidFill>
              </a:rPr>
              <a:t>Friman</a:t>
            </a:r>
            <a:r>
              <a:rPr lang="en-US" sz="1600" dirty="0">
                <a:solidFill>
                  <a:srgbClr val="FF0000"/>
                </a:solidFill>
              </a:rPr>
              <a:t>, </a:t>
            </a:r>
            <a:r>
              <a:rPr lang="en-US" sz="1600" dirty="0" smtClean="0">
                <a:solidFill>
                  <a:srgbClr val="FF0000"/>
                </a:solidFill>
              </a:rPr>
              <a:t>AS (2011</a:t>
            </a:r>
            <a:r>
              <a:rPr lang="en-US" sz="1600" dirty="0" smtClean="0">
                <a:solidFill>
                  <a:srgbClr val="FF0000"/>
                </a:solidFill>
              </a:rPr>
              <a:t>)</a:t>
            </a:r>
            <a:endParaRPr lang="en-US" altLang="ja-JP" sz="1600" dirty="0" smtClean="0">
              <a:solidFill>
                <a:srgbClr val="FF0000"/>
              </a:solidFill>
            </a:endParaRPr>
          </a:p>
        </p:txBody>
      </p:sp>
    </p:spTree>
    <p:extLst>
      <p:ext uri="{BB962C8B-B14F-4D97-AF65-F5344CB8AC3E}">
        <p14:creationId xmlns:p14="http://schemas.microsoft.com/office/powerpoint/2010/main" val="2444207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Grp="1" noChangeArrowheads="1"/>
          </p:cNvSpPr>
          <p:nvPr>
            <p:ph type="title" idx="4294967295"/>
          </p:nvPr>
        </p:nvSpPr>
        <p:spPr>
          <a:xfrm>
            <a:off x="76200" y="0"/>
            <a:ext cx="8991600" cy="533400"/>
          </a:xfrm>
        </p:spPr>
        <p:txBody>
          <a:bodyPr/>
          <a:lstStyle/>
          <a:p>
            <a:pPr eaLnBrk="1" hangingPunct="1"/>
            <a:r>
              <a:rPr lang="en-US" sz="2800" smtClean="0">
                <a:solidFill>
                  <a:srgbClr val="0000FF"/>
                </a:solidFill>
                <a:latin typeface="Times New Roman" charset="0"/>
              </a:rPr>
              <a:t>Oxygen </a:t>
            </a:r>
            <a:r>
              <a:rPr lang="en-US" sz="2800" dirty="0" smtClean="0">
                <a:solidFill>
                  <a:srgbClr val="0000FF"/>
                </a:solidFill>
                <a:latin typeface="Times New Roman" charset="0"/>
              </a:rPr>
              <a:t>isotopes </a:t>
            </a:r>
            <a:r>
              <a:rPr lang="en-US" sz="2800" dirty="0">
                <a:solidFill>
                  <a:srgbClr val="0000FF"/>
                </a:solidFill>
                <a:latin typeface="Times New Roman" charset="0"/>
              </a:rPr>
              <a:t>- impact of 3N forces</a:t>
            </a:r>
            <a:endParaRPr lang="en-US" dirty="0">
              <a:latin typeface="Times New Roman" charset="0"/>
            </a:endParaRPr>
          </a:p>
        </p:txBody>
      </p:sp>
      <p:grpSp>
        <p:nvGrpSpPr>
          <p:cNvPr id="91138" name="Group 6"/>
          <p:cNvGrpSpPr>
            <a:grpSpLocks noChangeAspect="1"/>
          </p:cNvGrpSpPr>
          <p:nvPr/>
        </p:nvGrpSpPr>
        <p:grpSpPr bwMode="auto">
          <a:xfrm>
            <a:off x="265113" y="3048000"/>
            <a:ext cx="6237287" cy="3290888"/>
            <a:chOff x="1728" y="2208"/>
            <a:chExt cx="3984" cy="2102"/>
          </a:xfrm>
        </p:grpSpPr>
        <p:grpSp>
          <p:nvGrpSpPr>
            <p:cNvPr id="91144" name="Group 7"/>
            <p:cNvGrpSpPr>
              <a:grpSpLocks noChangeAspect="1"/>
            </p:cNvGrpSpPr>
            <p:nvPr/>
          </p:nvGrpSpPr>
          <p:grpSpPr bwMode="auto">
            <a:xfrm>
              <a:off x="3618" y="2208"/>
              <a:ext cx="2094" cy="2102"/>
              <a:chOff x="1176" y="627"/>
              <a:chExt cx="3059" cy="3072"/>
            </a:xfrm>
          </p:grpSpPr>
          <p:pic>
            <p:nvPicPr>
              <p:cNvPr id="91148" name="Picture 8" descr="Snapshot 2009-06-09 08-24-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 y="627"/>
                <a:ext cx="2512"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9" descr="Snapshot 2009-06-09 08-24-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 y="627"/>
                <a:ext cx="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5" name="Group 10"/>
            <p:cNvGrpSpPr>
              <a:grpSpLocks noChangeAspect="1"/>
            </p:cNvGrpSpPr>
            <p:nvPr/>
          </p:nvGrpSpPr>
          <p:grpSpPr bwMode="auto">
            <a:xfrm>
              <a:off x="1728" y="2314"/>
              <a:ext cx="1846" cy="1958"/>
              <a:chOff x="2968" y="2019"/>
              <a:chExt cx="2172" cy="2303"/>
            </a:xfrm>
          </p:grpSpPr>
          <p:pic>
            <p:nvPicPr>
              <p:cNvPr id="91146" name="Picture 11" descr="Snapshot 2009-09-13 12-42-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 y="2019"/>
                <a:ext cx="344" cy="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12" descr="Snapshot 2009-09-13 12-42-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019"/>
                <a:ext cx="1876" cy="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1139" name="Group 13"/>
          <p:cNvGrpSpPr>
            <a:grpSpLocks/>
          </p:cNvGrpSpPr>
          <p:nvPr/>
        </p:nvGrpSpPr>
        <p:grpSpPr bwMode="auto">
          <a:xfrm>
            <a:off x="6248400" y="998538"/>
            <a:ext cx="2809875" cy="1785937"/>
            <a:chOff x="3894" y="653"/>
            <a:chExt cx="1770" cy="1125"/>
          </a:xfrm>
        </p:grpSpPr>
        <p:pic>
          <p:nvPicPr>
            <p:cNvPr id="91142" name="Picture 14" descr="Snapshot 2009-09-13 12-05-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 y="653"/>
              <a:ext cx="1231"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15" descr="Snapshot 2009-09-13 12-05-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4" y="655"/>
              <a:ext cx="618"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40" name="Text Box 2"/>
          <p:cNvSpPr txBox="1">
            <a:spLocks noChangeArrowheads="1"/>
          </p:cNvSpPr>
          <p:nvPr/>
        </p:nvSpPr>
        <p:spPr bwMode="auto">
          <a:xfrm>
            <a:off x="0" y="457200"/>
            <a:ext cx="91440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a:t>include ‘</a:t>
            </a:r>
            <a:r>
              <a:rPr lang="en-US" altLang="ja-JP" sz="2400" dirty="0"/>
              <a:t>normal-ordered’ 2-body part of 3N </a:t>
            </a:r>
            <a:r>
              <a:rPr lang="en-CA" altLang="ja-JP" sz="2400" dirty="0"/>
              <a:t>forces (enhanced by core A)</a:t>
            </a:r>
            <a:br>
              <a:rPr lang="en-CA" altLang="ja-JP" sz="2400" dirty="0"/>
            </a:br>
            <a:r>
              <a:rPr lang="en-CA" altLang="ja-JP" sz="1200" dirty="0"/>
              <a:t/>
            </a:r>
            <a:br>
              <a:rPr lang="en-CA" altLang="ja-JP" sz="1200" dirty="0"/>
            </a:br>
            <a:r>
              <a:rPr lang="en-CA" altLang="ja-JP" sz="2400" dirty="0"/>
              <a:t>leads to repulsive interactions between valence neutrons</a:t>
            </a:r>
            <a:br>
              <a:rPr lang="en-CA" altLang="ja-JP" sz="2400" dirty="0"/>
            </a:br>
            <a:r>
              <a:rPr lang="en-CA" altLang="ja-JP" sz="1200" dirty="0"/>
              <a:t/>
            </a:r>
            <a:br>
              <a:rPr lang="en-CA" altLang="ja-JP" sz="1200" dirty="0"/>
            </a:br>
            <a:r>
              <a:rPr lang="en-US" altLang="ja-JP" sz="2400" dirty="0"/>
              <a:t>contributions from residual three valence-nucleon</a:t>
            </a:r>
            <a:br>
              <a:rPr lang="en-US" altLang="ja-JP" sz="2400" dirty="0"/>
            </a:br>
            <a:r>
              <a:rPr lang="en-US" altLang="ja-JP" sz="2400" dirty="0"/>
              <a:t>interactions suppressed by </a:t>
            </a:r>
            <a:r>
              <a:rPr lang="en-US" altLang="ja-JP" sz="2400" dirty="0" err="1"/>
              <a:t>E</a:t>
            </a:r>
            <a:r>
              <a:rPr lang="en-US" altLang="ja-JP" sz="2400" baseline="-25000" dirty="0" err="1"/>
              <a:t>ex</a:t>
            </a:r>
            <a:r>
              <a:rPr lang="en-US" altLang="ja-JP" sz="2400" dirty="0"/>
              <a:t>/E</a:t>
            </a:r>
            <a:r>
              <a:rPr lang="en-US" altLang="ja-JP" sz="2400" baseline="-25000" dirty="0"/>
              <a:t>F</a:t>
            </a:r>
            <a:r>
              <a:rPr lang="en-US" altLang="ja-JP" sz="2400" dirty="0"/>
              <a:t> ~ </a:t>
            </a:r>
            <a:r>
              <a:rPr lang="en-US" altLang="ja-JP" sz="2400" dirty="0" err="1"/>
              <a:t>N</a:t>
            </a:r>
            <a:r>
              <a:rPr lang="en-US" altLang="ja-JP" sz="2400" baseline="-25000" dirty="0" err="1"/>
              <a:t>valence</a:t>
            </a:r>
            <a:r>
              <a:rPr lang="en-US" altLang="ja-JP" sz="2400" dirty="0"/>
              <a:t>/</a:t>
            </a:r>
            <a:r>
              <a:rPr lang="en-US" altLang="ja-JP" sz="2400" dirty="0" err="1"/>
              <a:t>N</a:t>
            </a:r>
            <a:r>
              <a:rPr lang="en-US" altLang="ja-JP" sz="2400" baseline="-25000" dirty="0" err="1"/>
              <a:t>core</a:t>
            </a:r>
            <a:endParaRPr lang="en-US" altLang="ja-JP" sz="2400" dirty="0"/>
          </a:p>
          <a:p>
            <a:pPr algn="l" eaLnBrk="1" hangingPunct="1"/>
            <a:r>
              <a:rPr lang="en-US" sz="1600" dirty="0" err="1">
                <a:solidFill>
                  <a:srgbClr val="FF0000"/>
                </a:solidFill>
              </a:rPr>
              <a:t>Friman</a:t>
            </a:r>
            <a:r>
              <a:rPr lang="en-US" sz="1600" dirty="0">
                <a:solidFill>
                  <a:srgbClr val="FF0000"/>
                </a:solidFill>
              </a:rPr>
              <a:t>, </a:t>
            </a:r>
            <a:r>
              <a:rPr lang="en-US" sz="1600" dirty="0" smtClean="0">
                <a:solidFill>
                  <a:srgbClr val="FF0000"/>
                </a:solidFill>
              </a:rPr>
              <a:t>AS (2011)</a:t>
            </a:r>
            <a:br>
              <a:rPr lang="en-US" sz="1600" dirty="0" smtClean="0">
                <a:solidFill>
                  <a:srgbClr val="FF0000"/>
                </a:solidFill>
              </a:rPr>
            </a:br>
            <a:r>
              <a:rPr lang="en-CA" sz="1200" dirty="0" smtClean="0"/>
              <a:t> </a:t>
            </a:r>
            <a:r>
              <a:rPr lang="en-CA" sz="1200" dirty="0"/>
              <a:t/>
            </a:r>
            <a:br>
              <a:rPr lang="en-CA" sz="1200" dirty="0"/>
            </a:br>
            <a:r>
              <a:rPr lang="en-CA" sz="2400" dirty="0"/>
              <a:t>d</a:t>
            </a:r>
            <a:r>
              <a:rPr lang="en-CA" sz="2400" baseline="-25000" dirty="0"/>
              <a:t>3/2</a:t>
            </a:r>
            <a:r>
              <a:rPr lang="en-CA" sz="2400" dirty="0"/>
              <a:t> orbital remains unbound from </a:t>
            </a:r>
            <a:r>
              <a:rPr lang="en-CA" sz="2400" baseline="30000" dirty="0"/>
              <a:t>16</a:t>
            </a:r>
            <a:r>
              <a:rPr lang="en-CA" sz="2400" dirty="0"/>
              <a:t>O to </a:t>
            </a:r>
            <a:r>
              <a:rPr lang="en-CA" sz="2400" baseline="30000" dirty="0"/>
              <a:t>28</a:t>
            </a:r>
            <a:r>
              <a:rPr lang="en-CA" sz="2400" dirty="0"/>
              <a:t>O</a:t>
            </a:r>
            <a:br>
              <a:rPr lang="en-CA" sz="2400" dirty="0"/>
            </a:br>
            <a:r>
              <a:rPr lang="en-CA" sz="2400" dirty="0"/>
              <a:t/>
            </a:r>
            <a:br>
              <a:rPr lang="en-CA" sz="2400" dirty="0"/>
            </a:br>
            <a:r>
              <a:rPr lang="en-CA" sz="2400" dirty="0"/>
              <a:t/>
            </a:r>
            <a:br>
              <a:rPr lang="en-CA" sz="2400" dirty="0"/>
            </a:br>
            <a:r>
              <a:rPr lang="en-CA" sz="2400" dirty="0"/>
              <a:t/>
            </a:r>
            <a:br>
              <a:rPr lang="en-CA" sz="2400" dirty="0"/>
            </a:br>
            <a:r>
              <a:rPr lang="en-CA" sz="2400" dirty="0"/>
              <a:t/>
            </a:r>
            <a:br>
              <a:rPr lang="en-CA" sz="2400" dirty="0"/>
            </a:br>
            <a:r>
              <a:rPr lang="en-CA" sz="2400" dirty="0"/>
              <a:t/>
            </a:r>
            <a:br>
              <a:rPr lang="en-CA" sz="2400" dirty="0"/>
            </a:br>
            <a:r>
              <a:rPr lang="en-CA" sz="2400" dirty="0"/>
              <a:t/>
            </a:r>
            <a:br>
              <a:rPr lang="en-CA" sz="2400" dirty="0"/>
            </a:br>
            <a:r>
              <a:rPr lang="en-CA" sz="2400" dirty="0"/>
              <a:t/>
            </a:r>
            <a:br>
              <a:rPr lang="en-CA" sz="2400" dirty="0"/>
            </a:br>
            <a:r>
              <a:rPr lang="en-CA" sz="2400" dirty="0"/>
              <a:t/>
            </a:r>
            <a:br>
              <a:rPr lang="en-CA" sz="2400" dirty="0"/>
            </a:br>
            <a:r>
              <a:rPr lang="en-CA" dirty="0"/>
              <a:t/>
            </a:r>
            <a:br>
              <a:rPr lang="en-CA" dirty="0"/>
            </a:br>
            <a:r>
              <a:rPr lang="en-CA" sz="2400" dirty="0"/>
              <a:t>microscopic explanation of the oxygen anomaly</a:t>
            </a:r>
            <a:r>
              <a:rPr lang="en-CA" sz="2400" dirty="0">
                <a:solidFill>
                  <a:srgbClr val="0000FF"/>
                </a:solidFill>
              </a:rPr>
              <a:t> </a:t>
            </a:r>
            <a:r>
              <a:rPr lang="en-CA" sz="1600" dirty="0" err="1">
                <a:solidFill>
                  <a:srgbClr val="FF0000"/>
                </a:solidFill>
              </a:rPr>
              <a:t>Otsuka</a:t>
            </a:r>
            <a:r>
              <a:rPr lang="en-CA" sz="1600" dirty="0">
                <a:solidFill>
                  <a:srgbClr val="FF0000"/>
                </a:solidFill>
              </a:rPr>
              <a:t> et al</a:t>
            </a:r>
            <a:r>
              <a:rPr lang="en-CA" sz="1600" dirty="0" smtClean="0">
                <a:solidFill>
                  <a:srgbClr val="FF0000"/>
                </a:solidFill>
              </a:rPr>
              <a:t>. (</a:t>
            </a:r>
            <a:r>
              <a:rPr lang="en-CA" sz="1600" dirty="0">
                <a:solidFill>
                  <a:srgbClr val="FF0000"/>
                </a:solidFill>
              </a:rPr>
              <a:t>2010)</a:t>
            </a:r>
          </a:p>
        </p:txBody>
      </p:sp>
      <p:pic>
        <p:nvPicPr>
          <p:cNvPr id="91141" name="Picture 18" descr="Snapshot 2010-07-08 05-09-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7313" y="3232150"/>
            <a:ext cx="2554287"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834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9" name="Rectangle 3"/>
          <p:cNvSpPr>
            <a:spLocks noGrp="1" noChangeArrowheads="1"/>
          </p:cNvSpPr>
          <p:nvPr>
            <p:ph type="title" idx="4294967295"/>
          </p:nvPr>
        </p:nvSpPr>
        <p:spPr>
          <a:xfrm>
            <a:off x="76200" y="76200"/>
            <a:ext cx="8991600" cy="457200"/>
          </a:xfrm>
        </p:spPr>
        <p:txBody>
          <a:bodyPr/>
          <a:lstStyle/>
          <a:p>
            <a:pPr eaLnBrk="1" hangingPunct="1"/>
            <a:r>
              <a:rPr lang="en-US" sz="2800" dirty="0" smtClean="0">
                <a:solidFill>
                  <a:srgbClr val="0000FF"/>
                </a:solidFill>
                <a:latin typeface="Times New Roman" charset="0"/>
              </a:rPr>
              <a:t>New </a:t>
            </a:r>
            <a:r>
              <a:rPr lang="en-US" sz="2800" dirty="0" err="1" smtClean="0">
                <a:solidFill>
                  <a:srgbClr val="0000FF"/>
                </a:solidFill>
                <a:latin typeface="Times New Roman" charset="0"/>
              </a:rPr>
              <a:t>ab</a:t>
            </a:r>
            <a:r>
              <a:rPr lang="en-US" sz="2800" dirty="0" smtClean="0">
                <a:solidFill>
                  <a:srgbClr val="0000FF"/>
                </a:solidFill>
                <a:latin typeface="Times New Roman" charset="0"/>
              </a:rPr>
              <a:t>-initio methods extend reach</a:t>
            </a:r>
            <a:endParaRPr lang="en-US" dirty="0">
              <a:latin typeface="Times New Roman" charset="0"/>
            </a:endParaRPr>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133600"/>
            <a:ext cx="5943600" cy="4665228"/>
          </a:xfrm>
          <a:prstGeom prst="rect">
            <a:avLst/>
          </a:prstGeom>
        </p:spPr>
      </p:pic>
      <p:sp>
        <p:nvSpPr>
          <p:cNvPr id="24" name="Text Box 14"/>
          <p:cNvSpPr txBox="1">
            <a:spLocks noChangeArrowheads="1"/>
          </p:cNvSpPr>
          <p:nvPr/>
        </p:nvSpPr>
        <p:spPr bwMode="auto">
          <a:xfrm>
            <a:off x="152400" y="533400"/>
            <a:ext cx="8915400"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r>
              <a:rPr lang="en-US" sz="2400" dirty="0" smtClean="0"/>
              <a:t>impact of 3N forces confirmed in large-space calculations:</a:t>
            </a:r>
            <a:br>
              <a:rPr lang="en-US" sz="2400" dirty="0" smtClean="0"/>
            </a:br>
            <a:r>
              <a:rPr lang="en-US" sz="2400" dirty="0" smtClean="0"/>
              <a:t>Coupled Cluster theory with phenomenological 3N forces </a:t>
            </a:r>
            <a:r>
              <a:rPr lang="en-US" sz="1600" dirty="0" smtClean="0">
                <a:solidFill>
                  <a:srgbClr val="FF0000"/>
                </a:solidFill>
              </a:rPr>
              <a:t>Hagen et al. (2012)</a:t>
            </a:r>
            <a:br>
              <a:rPr lang="en-US" sz="1600" dirty="0" smtClean="0">
                <a:solidFill>
                  <a:srgbClr val="FF0000"/>
                </a:solidFill>
              </a:rPr>
            </a:br>
            <a:r>
              <a:rPr lang="en-US" sz="2400" dirty="0" smtClean="0"/>
              <a:t>In-Medium Similarity RG based on chiral NN+3N </a:t>
            </a:r>
            <a:r>
              <a:rPr lang="en-US" sz="1600" dirty="0" err="1" smtClean="0">
                <a:solidFill>
                  <a:srgbClr val="FF0000"/>
                </a:solidFill>
              </a:rPr>
              <a:t>Hergert</a:t>
            </a:r>
            <a:r>
              <a:rPr lang="en-US" sz="1600" dirty="0" smtClean="0">
                <a:solidFill>
                  <a:srgbClr val="FF0000"/>
                </a:solidFill>
              </a:rPr>
              <a:t> et al. (2013)</a:t>
            </a:r>
          </a:p>
          <a:p>
            <a:pPr algn="l"/>
            <a:r>
              <a:rPr lang="en-US" sz="2400" dirty="0" smtClean="0"/>
              <a:t>Green’s function methods based </a:t>
            </a:r>
            <a:r>
              <a:rPr lang="en-US" sz="2400" dirty="0"/>
              <a:t>on chiral NN+3N </a:t>
            </a:r>
            <a:r>
              <a:rPr lang="en-US" sz="1600" dirty="0" err="1" smtClean="0">
                <a:solidFill>
                  <a:srgbClr val="FF0000"/>
                </a:solidFill>
              </a:rPr>
              <a:t>Cipollone</a:t>
            </a:r>
            <a:r>
              <a:rPr lang="en-US" sz="1600" dirty="0" smtClean="0">
                <a:solidFill>
                  <a:srgbClr val="FF0000"/>
                </a:solidFill>
              </a:rPr>
              <a:t> </a:t>
            </a:r>
            <a:r>
              <a:rPr lang="en-US" sz="1600" dirty="0">
                <a:solidFill>
                  <a:srgbClr val="FF0000"/>
                </a:solidFill>
              </a:rPr>
              <a:t>et al. (2013</a:t>
            </a:r>
            <a:r>
              <a:rPr lang="en-US" sz="1600" dirty="0" smtClean="0">
                <a:solidFill>
                  <a:srgbClr val="FF0000"/>
                </a:solidFill>
              </a:rPr>
              <a:t>)</a:t>
            </a:r>
            <a:endParaRPr lang="en-US" sz="1600" dirty="0">
              <a:sym typeface="Symbol" charset="0"/>
            </a:endParaRPr>
          </a:p>
        </p:txBody>
      </p:sp>
    </p:spTree>
    <p:extLst>
      <p:ext uri="{BB962C8B-B14F-4D97-AF65-F5344CB8AC3E}">
        <p14:creationId xmlns:p14="http://schemas.microsoft.com/office/powerpoint/2010/main" val="3516711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2"/>
          <p:cNvGrpSpPr>
            <a:grpSpLocks/>
          </p:cNvGrpSpPr>
          <p:nvPr/>
        </p:nvGrpSpPr>
        <p:grpSpPr bwMode="auto">
          <a:xfrm>
            <a:off x="381000" y="381000"/>
            <a:ext cx="8034338" cy="5484813"/>
            <a:chOff x="240" y="336"/>
            <a:chExt cx="5061" cy="3455"/>
          </a:xfrm>
        </p:grpSpPr>
        <p:pic>
          <p:nvPicPr>
            <p:cNvPr id="99332" name="Picture 3" descr="Snapshot 2010-10-15 01-13-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336"/>
              <a:ext cx="5061" cy="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Line 4"/>
            <p:cNvSpPr>
              <a:spLocks noChangeShapeType="1"/>
            </p:cNvSpPr>
            <p:nvPr/>
          </p:nvSpPr>
          <p:spPr bwMode="auto">
            <a:xfrm>
              <a:off x="1082" y="3484"/>
              <a:ext cx="2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9330" name="Rectangle 5"/>
          <p:cNvSpPr>
            <a:spLocks noGrp="1" noChangeArrowheads="1"/>
          </p:cNvSpPr>
          <p:nvPr>
            <p:ph type="title" idx="4294967295"/>
          </p:nvPr>
        </p:nvSpPr>
        <p:spPr>
          <a:xfrm>
            <a:off x="304800" y="228600"/>
            <a:ext cx="8534400" cy="457200"/>
          </a:xfrm>
        </p:spPr>
        <p:txBody>
          <a:bodyPr/>
          <a:lstStyle/>
          <a:p>
            <a:pPr eaLnBrk="1" hangingPunct="1"/>
            <a:r>
              <a:rPr lang="en-US" sz="2800" dirty="0">
                <a:solidFill>
                  <a:srgbClr val="0000FF"/>
                </a:solidFill>
                <a:latin typeface="Times New Roman" charset="0"/>
              </a:rPr>
              <a:t>Three-body forces and magic numbers</a:t>
            </a:r>
            <a:endParaRPr lang="en-US" sz="2400" dirty="0">
              <a:solidFill>
                <a:schemeClr val="tx1"/>
              </a:solidFill>
              <a:latin typeface="Times New Roman" charset="0"/>
            </a:endParaRPr>
          </a:p>
        </p:txBody>
      </p:sp>
      <p:sp>
        <p:nvSpPr>
          <p:cNvPr id="99331" name="Text Box 6"/>
          <p:cNvSpPr txBox="1">
            <a:spLocks noChangeArrowheads="1"/>
          </p:cNvSpPr>
          <p:nvPr/>
        </p:nvSpPr>
        <p:spPr bwMode="auto">
          <a:xfrm>
            <a:off x="1656331" y="5464314"/>
            <a:ext cx="67256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a:t>no N=28 magic number from microscopic NN forces</a:t>
            </a:r>
            <a:br>
              <a:rPr lang="en-US" sz="2400" dirty="0"/>
            </a:br>
            <a:r>
              <a:rPr lang="en-US" sz="1600" dirty="0" err="1">
                <a:solidFill>
                  <a:srgbClr val="FF0000"/>
                </a:solidFill>
              </a:rPr>
              <a:t>Zuker</a:t>
            </a:r>
            <a:r>
              <a:rPr lang="en-US" sz="1600" dirty="0">
                <a:solidFill>
                  <a:srgbClr val="FF0000"/>
                </a:solidFill>
              </a:rPr>
              <a:t>, </a:t>
            </a:r>
            <a:r>
              <a:rPr lang="en-US" sz="1600" dirty="0" err="1">
                <a:solidFill>
                  <a:srgbClr val="FF0000"/>
                </a:solidFill>
              </a:rPr>
              <a:t>Poves</a:t>
            </a:r>
            <a:r>
              <a:rPr lang="en-US" sz="1600" dirty="0">
                <a:solidFill>
                  <a:srgbClr val="FF0000"/>
                </a:solidFill>
              </a:rPr>
              <a:t>,</a:t>
            </a:r>
            <a:r>
              <a:rPr lang="en-US" sz="1600" dirty="0" smtClean="0">
                <a:solidFill>
                  <a:srgbClr val="FF0000"/>
                </a:solidFill>
              </a:rPr>
              <a:t>…</a:t>
            </a:r>
            <a:endParaRPr lang="en-US" sz="2400" dirty="0"/>
          </a:p>
        </p:txBody>
      </p:sp>
    </p:spTree>
    <p:extLst>
      <p:ext uri="{BB962C8B-B14F-4D97-AF65-F5344CB8AC3E}">
        <p14:creationId xmlns:p14="http://schemas.microsoft.com/office/powerpoint/2010/main" val="828541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2"/>
          <p:cNvGrpSpPr>
            <a:grpSpLocks/>
          </p:cNvGrpSpPr>
          <p:nvPr/>
        </p:nvGrpSpPr>
        <p:grpSpPr bwMode="auto">
          <a:xfrm>
            <a:off x="381000" y="381000"/>
            <a:ext cx="8034338" cy="5484813"/>
            <a:chOff x="240" y="336"/>
            <a:chExt cx="5061" cy="3455"/>
          </a:xfrm>
        </p:grpSpPr>
        <p:pic>
          <p:nvPicPr>
            <p:cNvPr id="99332" name="Picture 3" descr="Snapshot 2010-10-15 01-13-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336"/>
              <a:ext cx="5061" cy="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Line 4"/>
            <p:cNvSpPr>
              <a:spLocks noChangeShapeType="1"/>
            </p:cNvSpPr>
            <p:nvPr/>
          </p:nvSpPr>
          <p:spPr bwMode="auto">
            <a:xfrm>
              <a:off x="1082" y="3484"/>
              <a:ext cx="2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9331" name="Text Box 6"/>
          <p:cNvSpPr txBox="1">
            <a:spLocks noChangeArrowheads="1"/>
          </p:cNvSpPr>
          <p:nvPr/>
        </p:nvSpPr>
        <p:spPr bwMode="auto">
          <a:xfrm>
            <a:off x="1656331" y="5464314"/>
            <a:ext cx="67256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a:t>no N=28 magic number from microscopic NN forces</a:t>
            </a:r>
            <a:br>
              <a:rPr lang="en-US" sz="2400" dirty="0"/>
            </a:br>
            <a:r>
              <a:rPr lang="en-US" sz="1600" dirty="0" err="1">
                <a:solidFill>
                  <a:srgbClr val="FF0000"/>
                </a:solidFill>
              </a:rPr>
              <a:t>Zuker</a:t>
            </a:r>
            <a:r>
              <a:rPr lang="en-US" sz="1600" dirty="0">
                <a:solidFill>
                  <a:srgbClr val="FF0000"/>
                </a:solidFill>
              </a:rPr>
              <a:t>, </a:t>
            </a:r>
            <a:r>
              <a:rPr lang="en-US" sz="1600" dirty="0" err="1">
                <a:solidFill>
                  <a:srgbClr val="FF0000"/>
                </a:solidFill>
              </a:rPr>
              <a:t>Poves</a:t>
            </a:r>
            <a:r>
              <a:rPr lang="en-US" sz="1600" dirty="0">
                <a:solidFill>
                  <a:srgbClr val="FF0000"/>
                </a:solidFill>
              </a:rPr>
              <a:t>,</a:t>
            </a:r>
            <a:r>
              <a:rPr lang="en-US" sz="1600" dirty="0" smtClean="0">
                <a:solidFill>
                  <a:srgbClr val="FF0000"/>
                </a:solidFill>
              </a:rPr>
              <a:t>…</a:t>
            </a:r>
            <a:endParaRPr lang="en-US" sz="2400" dirty="0"/>
          </a:p>
        </p:txBody>
      </p:sp>
      <p:sp>
        <p:nvSpPr>
          <p:cNvPr id="6" name="Rectangle 5"/>
          <p:cNvSpPr/>
          <p:nvPr/>
        </p:nvSpPr>
        <p:spPr bwMode="auto">
          <a:xfrm>
            <a:off x="0" y="838200"/>
            <a:ext cx="9144000" cy="3733800"/>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solidFill>
                <a:schemeClr val="bg1"/>
              </a:solidFill>
              <a:effectLst/>
              <a:latin typeface="Times New Roman" pitchFamily="-112" charset="0"/>
            </a:endParaRPr>
          </a:p>
        </p:txBody>
      </p:sp>
      <p:sp>
        <p:nvSpPr>
          <p:cNvPr id="99330" name="Rectangle 5"/>
          <p:cNvSpPr>
            <a:spLocks noGrp="1" noChangeArrowheads="1"/>
          </p:cNvSpPr>
          <p:nvPr>
            <p:ph type="title" idx="4294967295"/>
          </p:nvPr>
        </p:nvSpPr>
        <p:spPr>
          <a:xfrm>
            <a:off x="304800" y="228600"/>
            <a:ext cx="8534400" cy="457200"/>
          </a:xfrm>
        </p:spPr>
        <p:txBody>
          <a:bodyPr/>
          <a:lstStyle/>
          <a:p>
            <a:pPr eaLnBrk="1" hangingPunct="1"/>
            <a:r>
              <a:rPr lang="en-US" sz="2800" dirty="0">
                <a:solidFill>
                  <a:srgbClr val="0000FF"/>
                </a:solidFill>
                <a:latin typeface="Times New Roman" charset="0"/>
              </a:rPr>
              <a:t>Three-body forces and magic numbers</a:t>
            </a:r>
            <a:endParaRPr lang="en-US" sz="2400" dirty="0">
              <a:solidFill>
                <a:schemeClr val="tx1"/>
              </a:solidFill>
              <a:latin typeface="Times New Roman" charset="0"/>
            </a:endParaRPr>
          </a:p>
        </p:txBody>
      </p:sp>
      <p:pic>
        <p:nvPicPr>
          <p:cNvPr id="2" name="Picture 1" descr="Snapshot 2012-10-03 14-16-1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38201"/>
            <a:ext cx="4862946" cy="3291840"/>
          </a:xfrm>
          <a:prstGeom prst="rect">
            <a:avLst/>
          </a:prstGeom>
        </p:spPr>
      </p:pic>
      <p:pic>
        <p:nvPicPr>
          <p:cNvPr id="4" name="Picture 3" descr="Snapshot 2012-11-22 15-16-5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838200"/>
            <a:ext cx="4121426" cy="3159760"/>
          </a:xfrm>
          <a:prstGeom prst="rect">
            <a:avLst/>
          </a:prstGeom>
        </p:spPr>
      </p:pic>
      <p:sp>
        <p:nvSpPr>
          <p:cNvPr id="5" name="Rectangle 4"/>
          <p:cNvSpPr/>
          <p:nvPr/>
        </p:nvSpPr>
        <p:spPr>
          <a:xfrm>
            <a:off x="533400" y="4157246"/>
            <a:ext cx="1768533" cy="338554"/>
          </a:xfrm>
          <a:prstGeom prst="rect">
            <a:avLst/>
          </a:prstGeom>
        </p:spPr>
        <p:txBody>
          <a:bodyPr wrap="none">
            <a:spAutoFit/>
          </a:bodyPr>
          <a:lstStyle/>
          <a:p>
            <a:r>
              <a:rPr lang="en-US" sz="1600" dirty="0" smtClean="0">
                <a:solidFill>
                  <a:srgbClr val="FF0000"/>
                </a:solidFill>
              </a:rPr>
              <a:t>Hagen </a:t>
            </a:r>
            <a:r>
              <a:rPr lang="en-US" sz="1600" dirty="0">
                <a:solidFill>
                  <a:srgbClr val="FF0000"/>
                </a:solidFill>
              </a:rPr>
              <a:t>et al. (2012) </a:t>
            </a:r>
            <a:endParaRPr lang="en-US" sz="1600" dirty="0"/>
          </a:p>
        </p:txBody>
      </p:sp>
      <p:sp>
        <p:nvSpPr>
          <p:cNvPr id="3" name="Rectangle 2"/>
          <p:cNvSpPr/>
          <p:nvPr/>
        </p:nvSpPr>
        <p:spPr>
          <a:xfrm>
            <a:off x="4495800" y="4180582"/>
            <a:ext cx="2110774" cy="338554"/>
          </a:xfrm>
          <a:prstGeom prst="rect">
            <a:avLst/>
          </a:prstGeom>
        </p:spPr>
        <p:txBody>
          <a:bodyPr wrap="none">
            <a:spAutoFit/>
          </a:bodyPr>
          <a:lstStyle/>
          <a:p>
            <a:pPr algn="l"/>
            <a:r>
              <a:rPr lang="en-US" sz="1600" dirty="0" smtClean="0">
                <a:solidFill>
                  <a:srgbClr val="FF0000"/>
                </a:solidFill>
              </a:rPr>
              <a:t>Holt et al. (2012, 2013</a:t>
            </a:r>
            <a:r>
              <a:rPr lang="en-US" sz="1600" dirty="0" smtClean="0">
                <a:solidFill>
                  <a:srgbClr val="FF0000"/>
                </a:solidFill>
              </a:rPr>
              <a:t>)</a:t>
            </a:r>
            <a:endParaRPr lang="en-US" sz="2400" dirty="0">
              <a:solidFill>
                <a:srgbClr val="000000"/>
              </a:solidFill>
            </a:endParaRPr>
          </a:p>
        </p:txBody>
      </p:sp>
    </p:spTree>
    <p:extLst>
      <p:ext uri="{BB962C8B-B14F-4D97-AF65-F5344CB8AC3E}">
        <p14:creationId xmlns:p14="http://schemas.microsoft.com/office/powerpoint/2010/main" val="1509312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2"/>
          <p:cNvGrpSpPr>
            <a:grpSpLocks/>
          </p:cNvGrpSpPr>
          <p:nvPr/>
        </p:nvGrpSpPr>
        <p:grpSpPr bwMode="auto">
          <a:xfrm>
            <a:off x="381000" y="381000"/>
            <a:ext cx="8034338" cy="5484813"/>
            <a:chOff x="240" y="336"/>
            <a:chExt cx="5061" cy="3455"/>
          </a:xfrm>
        </p:grpSpPr>
        <p:pic>
          <p:nvPicPr>
            <p:cNvPr id="99332" name="Picture 3" descr="Snapshot 2010-10-15 01-13-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336"/>
              <a:ext cx="5061" cy="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Line 4"/>
            <p:cNvSpPr>
              <a:spLocks noChangeShapeType="1"/>
            </p:cNvSpPr>
            <p:nvPr/>
          </p:nvSpPr>
          <p:spPr bwMode="auto">
            <a:xfrm>
              <a:off x="1082" y="3484"/>
              <a:ext cx="2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 name="Rectangle 5"/>
          <p:cNvSpPr/>
          <p:nvPr/>
        </p:nvSpPr>
        <p:spPr bwMode="auto">
          <a:xfrm>
            <a:off x="0" y="838200"/>
            <a:ext cx="9144000" cy="3733800"/>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solidFill>
                <a:schemeClr val="bg1"/>
              </a:solidFill>
              <a:effectLst/>
              <a:latin typeface="Times New Roman" pitchFamily="-112" charset="0"/>
            </a:endParaRPr>
          </a:p>
        </p:txBody>
      </p:sp>
      <p:sp>
        <p:nvSpPr>
          <p:cNvPr id="99330" name="Rectangle 5"/>
          <p:cNvSpPr>
            <a:spLocks noGrp="1" noChangeArrowheads="1"/>
          </p:cNvSpPr>
          <p:nvPr>
            <p:ph type="title" idx="4294967295"/>
          </p:nvPr>
        </p:nvSpPr>
        <p:spPr>
          <a:xfrm>
            <a:off x="304800" y="228600"/>
            <a:ext cx="8534400" cy="457200"/>
          </a:xfrm>
        </p:spPr>
        <p:txBody>
          <a:bodyPr/>
          <a:lstStyle/>
          <a:p>
            <a:pPr eaLnBrk="1" hangingPunct="1"/>
            <a:r>
              <a:rPr lang="en-US" sz="2800" dirty="0">
                <a:solidFill>
                  <a:srgbClr val="0000FF"/>
                </a:solidFill>
                <a:latin typeface="Times New Roman" charset="0"/>
              </a:rPr>
              <a:t>Three-body forces and magic numbers</a:t>
            </a:r>
            <a:endParaRPr lang="en-US" sz="2400" dirty="0">
              <a:solidFill>
                <a:schemeClr val="tx1"/>
              </a:solidFill>
              <a:latin typeface="Times New Roman" charset="0"/>
            </a:endParaRPr>
          </a:p>
        </p:txBody>
      </p:sp>
      <p:pic>
        <p:nvPicPr>
          <p:cNvPr id="2" name="Picture 1" descr="Snapshot 2012-10-03 14-16-1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38201"/>
            <a:ext cx="4862946" cy="3291840"/>
          </a:xfrm>
          <a:prstGeom prst="rect">
            <a:avLst/>
          </a:prstGeom>
        </p:spPr>
      </p:pic>
      <p:pic>
        <p:nvPicPr>
          <p:cNvPr id="4" name="Picture 3" descr="Snapshot 2012-11-22 15-16-5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838200"/>
            <a:ext cx="4121426" cy="3159760"/>
          </a:xfrm>
          <a:prstGeom prst="rect">
            <a:avLst/>
          </a:prstGeom>
        </p:spPr>
      </p:pic>
      <p:sp>
        <p:nvSpPr>
          <p:cNvPr id="5" name="Rectangle 4"/>
          <p:cNvSpPr/>
          <p:nvPr/>
        </p:nvSpPr>
        <p:spPr>
          <a:xfrm>
            <a:off x="457200" y="990600"/>
            <a:ext cx="1768533" cy="338554"/>
          </a:xfrm>
          <a:prstGeom prst="rect">
            <a:avLst/>
          </a:prstGeom>
        </p:spPr>
        <p:txBody>
          <a:bodyPr wrap="none">
            <a:spAutoFit/>
          </a:bodyPr>
          <a:lstStyle/>
          <a:p>
            <a:r>
              <a:rPr lang="en-US" sz="1600" dirty="0" smtClean="0">
                <a:solidFill>
                  <a:srgbClr val="FF0000"/>
                </a:solidFill>
              </a:rPr>
              <a:t>Hagen </a:t>
            </a:r>
            <a:r>
              <a:rPr lang="en-US" sz="1600" dirty="0">
                <a:solidFill>
                  <a:srgbClr val="FF0000"/>
                </a:solidFill>
              </a:rPr>
              <a:t>et al. (2012) </a:t>
            </a:r>
            <a:endParaRPr lang="en-US" sz="1600" dirty="0"/>
          </a:p>
        </p:txBody>
      </p:sp>
      <p:sp>
        <p:nvSpPr>
          <p:cNvPr id="3" name="Rectangle 2"/>
          <p:cNvSpPr/>
          <p:nvPr/>
        </p:nvSpPr>
        <p:spPr>
          <a:xfrm>
            <a:off x="4823426" y="1013936"/>
            <a:ext cx="2110774" cy="338554"/>
          </a:xfrm>
          <a:prstGeom prst="rect">
            <a:avLst/>
          </a:prstGeom>
        </p:spPr>
        <p:txBody>
          <a:bodyPr wrap="none">
            <a:spAutoFit/>
          </a:bodyPr>
          <a:lstStyle/>
          <a:p>
            <a:pPr algn="l"/>
            <a:r>
              <a:rPr lang="en-US" sz="1600" dirty="0" smtClean="0">
                <a:solidFill>
                  <a:srgbClr val="FF0000"/>
                </a:solidFill>
              </a:rPr>
              <a:t>Holt et al. (2012, 2013</a:t>
            </a:r>
            <a:r>
              <a:rPr lang="en-US" sz="1600" dirty="0" smtClean="0">
                <a:solidFill>
                  <a:srgbClr val="FF0000"/>
                </a:solidFill>
              </a:rPr>
              <a:t>)</a:t>
            </a:r>
            <a:endParaRPr lang="en-US" sz="2400" dirty="0">
              <a:solidFill>
                <a:srgbClr val="000000"/>
              </a:solidFill>
            </a:endParaRPr>
          </a:p>
        </p:txBody>
      </p:sp>
      <p:pic>
        <p:nvPicPr>
          <p:cNvPr id="9" name="Picture 8"/>
          <p:cNvPicPr>
            <a:picLocks noChangeAspect="1"/>
          </p:cNvPicPr>
          <p:nvPr/>
        </p:nvPicPr>
        <p:blipFill>
          <a:blip r:embed="rId6"/>
          <a:stretch>
            <a:fillRect/>
          </a:stretch>
        </p:blipFill>
        <p:spPr>
          <a:xfrm>
            <a:off x="381000" y="4038600"/>
            <a:ext cx="2057400" cy="2702052"/>
          </a:xfrm>
          <a:prstGeom prst="rect">
            <a:avLst/>
          </a:prstGeom>
        </p:spPr>
      </p:pic>
      <p:pic>
        <p:nvPicPr>
          <p:cNvPr id="10" name="Picture 9" descr="Untitl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3962400"/>
            <a:ext cx="2819400" cy="2830792"/>
          </a:xfrm>
          <a:prstGeom prst="rect">
            <a:avLst/>
          </a:prstGeom>
        </p:spPr>
      </p:pic>
      <p:sp>
        <p:nvSpPr>
          <p:cNvPr id="99331" name="Text Box 6"/>
          <p:cNvSpPr txBox="1">
            <a:spLocks noChangeArrowheads="1"/>
          </p:cNvSpPr>
          <p:nvPr/>
        </p:nvSpPr>
        <p:spPr bwMode="auto">
          <a:xfrm>
            <a:off x="5334000" y="4626114"/>
            <a:ext cx="38543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smtClean="0"/>
              <a:t>2</a:t>
            </a:r>
            <a:r>
              <a:rPr lang="en-US" sz="2400" baseline="30000" dirty="0" smtClean="0"/>
              <a:t>+</a:t>
            </a:r>
            <a:r>
              <a:rPr lang="en-US" sz="2400" dirty="0" smtClean="0"/>
              <a:t> energy measured at RIBF</a:t>
            </a:r>
            <a:br>
              <a:rPr lang="en-US" sz="2400" dirty="0" smtClean="0"/>
            </a:br>
            <a:r>
              <a:rPr lang="en-US" sz="2400" dirty="0" smtClean="0"/>
              <a:t>suggests magic number N=34</a:t>
            </a:r>
          </a:p>
          <a:p>
            <a:pPr algn="l" eaLnBrk="1" hangingPunct="1"/>
            <a:r>
              <a:rPr lang="en-US" sz="1600" dirty="0" err="1" smtClean="0">
                <a:solidFill>
                  <a:srgbClr val="FF0000"/>
                </a:solidFill>
              </a:rPr>
              <a:t>Steppenbeck</a:t>
            </a:r>
            <a:r>
              <a:rPr lang="en-US" sz="1600" dirty="0" smtClean="0">
                <a:solidFill>
                  <a:srgbClr val="FF0000"/>
                </a:solidFill>
              </a:rPr>
              <a:t> </a:t>
            </a:r>
            <a:r>
              <a:rPr lang="en-US" sz="1600" dirty="0">
                <a:solidFill>
                  <a:srgbClr val="FF0000"/>
                </a:solidFill>
              </a:rPr>
              <a:t>et al</a:t>
            </a:r>
            <a:r>
              <a:rPr lang="en-US" sz="1600" dirty="0" smtClean="0">
                <a:solidFill>
                  <a:srgbClr val="FF0000"/>
                </a:solidFill>
              </a:rPr>
              <a:t>. (2013)</a:t>
            </a:r>
            <a:endParaRPr lang="en-US" sz="2400" dirty="0"/>
          </a:p>
        </p:txBody>
      </p:sp>
    </p:spTree>
    <p:extLst>
      <p:ext uri="{BB962C8B-B14F-4D97-AF65-F5344CB8AC3E}">
        <p14:creationId xmlns:p14="http://schemas.microsoft.com/office/powerpoint/2010/main" val="1922113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apshot 2012-10-31 16-51-0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672" y="822960"/>
            <a:ext cx="6044455" cy="6035040"/>
          </a:xfrm>
          <a:prstGeom prst="rect">
            <a:avLst/>
          </a:prstGeom>
        </p:spPr>
      </p:pic>
      <p:sp>
        <p:nvSpPr>
          <p:cNvPr id="97282" name="Text Box 3"/>
          <p:cNvSpPr txBox="1">
            <a:spLocks noChangeArrowheads="1"/>
          </p:cNvSpPr>
          <p:nvPr/>
        </p:nvSpPr>
        <p:spPr bwMode="auto">
          <a:xfrm>
            <a:off x="0" y="457200"/>
            <a:ext cx="914400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a:t>repulsive 3N contributions also key for calcium ground-state energies</a:t>
            </a:r>
            <a:br>
              <a:rPr lang="en-US" sz="2400" dirty="0"/>
            </a:br>
            <a:r>
              <a:rPr lang="en-CA" sz="1600" dirty="0" smtClean="0">
                <a:solidFill>
                  <a:srgbClr val="FF0000"/>
                </a:solidFill>
              </a:rPr>
              <a:t>Holt, </a:t>
            </a:r>
            <a:r>
              <a:rPr lang="en-CA" sz="1600" dirty="0" err="1" smtClean="0">
                <a:solidFill>
                  <a:srgbClr val="FF0000"/>
                </a:solidFill>
              </a:rPr>
              <a:t>Otsuka</a:t>
            </a:r>
            <a:r>
              <a:rPr lang="en-CA" sz="1600" dirty="0" smtClean="0">
                <a:solidFill>
                  <a:srgbClr val="FF0000"/>
                </a:solidFill>
              </a:rPr>
              <a:t>, AS, Suzuki (2012)</a:t>
            </a:r>
            <a:endParaRPr lang="en-US" sz="1600" dirty="0"/>
          </a:p>
          <a:p>
            <a:pPr algn="l" eaLnBrk="1" hangingPunct="1"/>
            <a:r>
              <a:rPr lang="en-US" sz="1000" dirty="0"/>
              <a:t/>
            </a:r>
            <a:br>
              <a:rPr lang="en-US" sz="1000" dirty="0"/>
            </a:br>
            <a:r>
              <a:rPr lang="en-US" sz="2400" dirty="0"/>
              <a:t>mass measured to </a:t>
            </a:r>
            <a:r>
              <a:rPr lang="en-US" sz="2400" baseline="30000" dirty="0"/>
              <a:t>52</a:t>
            </a:r>
            <a:r>
              <a:rPr lang="en-US" sz="2400" dirty="0"/>
              <a:t>Ca</a:t>
            </a:r>
            <a:br>
              <a:rPr lang="en-US" sz="2400" dirty="0"/>
            </a:br>
            <a:r>
              <a:rPr lang="en-US" sz="2400" dirty="0"/>
              <a:t>shown to exist to </a:t>
            </a:r>
            <a:r>
              <a:rPr lang="en-US" sz="2400" baseline="30000" dirty="0" smtClean="0"/>
              <a:t>58</a:t>
            </a:r>
            <a:r>
              <a:rPr lang="en-US" sz="2400" dirty="0" smtClean="0"/>
              <a:t>Ca</a:t>
            </a:r>
            <a:r>
              <a:rPr lang="en-US" sz="2400" baseline="30000" dirty="0"/>
              <a:t> </a:t>
            </a:r>
            <a:r>
              <a:rPr lang="en-US" sz="2400" baseline="30000" dirty="0" smtClean="0"/>
              <a:t/>
            </a:r>
            <a:br>
              <a:rPr lang="en-US" sz="2400" baseline="30000" dirty="0" smtClean="0"/>
            </a:br>
            <a:r>
              <a:rPr lang="en-US" sz="2400" baseline="30000" dirty="0" smtClean="0"/>
              <a:t/>
            </a:r>
            <a:br>
              <a:rPr lang="en-US" sz="2400" baseline="30000" dirty="0" smtClean="0"/>
            </a:br>
            <a:r>
              <a:rPr lang="en-US" sz="2400" baseline="30000" dirty="0" smtClean="0"/>
              <a:t/>
            </a:r>
            <a:br>
              <a:rPr lang="en-US" sz="2400" baseline="30000" dirty="0" smtClean="0"/>
            </a:br>
            <a:r>
              <a:rPr lang="en-US" sz="2400" dirty="0" err="1" smtClean="0"/>
              <a:t>gs</a:t>
            </a:r>
            <a:r>
              <a:rPr lang="en-US" sz="2400" dirty="0" smtClean="0"/>
              <a:t> </a:t>
            </a:r>
            <a:r>
              <a:rPr lang="en-US" sz="2400" dirty="0" smtClean="0"/>
              <a:t>energy flat with N,</a:t>
            </a:r>
          </a:p>
          <a:p>
            <a:pPr algn="l" eaLnBrk="1" hangingPunct="1"/>
            <a:r>
              <a:rPr lang="en-US" sz="2400" dirty="0" smtClean="0"/>
              <a:t>continuum important</a:t>
            </a:r>
            <a:br>
              <a:rPr lang="en-US" sz="2400" dirty="0" smtClean="0"/>
            </a:br>
            <a:r>
              <a:rPr lang="en-US" sz="2400" dirty="0" smtClean="0"/>
              <a:t>for </a:t>
            </a:r>
            <a:r>
              <a:rPr lang="en-US" sz="2400" dirty="0" err="1" smtClean="0"/>
              <a:t>dripline</a:t>
            </a:r>
            <a:r>
              <a:rPr lang="en-US" sz="2400" dirty="0" smtClean="0"/>
              <a:t> </a:t>
            </a:r>
            <a:r>
              <a:rPr lang="en-US" sz="2400" dirty="0" smtClean="0"/>
              <a:t>location!</a:t>
            </a:r>
            <a:endParaRPr lang="en-US" sz="2400" dirty="0"/>
          </a:p>
        </p:txBody>
      </p:sp>
      <p:sp>
        <p:nvSpPr>
          <p:cNvPr id="97283" name="Rectangle 3"/>
          <p:cNvSpPr>
            <a:spLocks noGrp="1" noChangeArrowheads="1"/>
          </p:cNvSpPr>
          <p:nvPr>
            <p:ph type="title" idx="4294967295"/>
          </p:nvPr>
        </p:nvSpPr>
        <p:spPr>
          <a:xfrm>
            <a:off x="76200" y="76200"/>
            <a:ext cx="8991600" cy="457200"/>
          </a:xfrm>
        </p:spPr>
        <p:txBody>
          <a:bodyPr/>
          <a:lstStyle/>
          <a:p>
            <a:pPr eaLnBrk="1" hangingPunct="1"/>
            <a:r>
              <a:rPr lang="en-US" sz="2800">
                <a:solidFill>
                  <a:srgbClr val="0000FF"/>
                </a:solidFill>
                <a:latin typeface="Times New Roman" charset="0"/>
              </a:rPr>
              <a:t>Evolution to neutron-rich calcium isotopes</a:t>
            </a:r>
            <a:endParaRPr lang="en-US">
              <a:latin typeface="Times New Roman" charset="0"/>
            </a:endParaRPr>
          </a:p>
        </p:txBody>
      </p:sp>
      <p:sp>
        <p:nvSpPr>
          <p:cNvPr id="97284" name="Text Box 5"/>
          <p:cNvSpPr txBox="1">
            <a:spLocks noChangeArrowheads="1"/>
          </p:cNvSpPr>
          <p:nvPr/>
        </p:nvSpPr>
        <p:spPr bwMode="auto">
          <a:xfrm>
            <a:off x="4418013" y="1219200"/>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a:t>fit to experiment</a:t>
            </a:r>
          </a:p>
        </p:txBody>
      </p:sp>
      <p:sp>
        <p:nvSpPr>
          <p:cNvPr id="97285" name="Text Box 6"/>
          <p:cNvSpPr txBox="1">
            <a:spLocks noChangeArrowheads="1"/>
          </p:cNvSpPr>
          <p:nvPr/>
        </p:nvSpPr>
        <p:spPr bwMode="auto">
          <a:xfrm>
            <a:off x="5410200" y="38100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1800"/>
              <a:t>pf shell</a:t>
            </a:r>
          </a:p>
        </p:txBody>
      </p:sp>
    </p:spTree>
    <p:extLst>
      <p:ext uri="{BB962C8B-B14F-4D97-AF65-F5344CB8AC3E}">
        <p14:creationId xmlns:p14="http://schemas.microsoft.com/office/powerpoint/2010/main" val="2091468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apshot 2012-10-31 16-51-0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672" y="822960"/>
            <a:ext cx="6044455" cy="6035040"/>
          </a:xfrm>
          <a:prstGeom prst="rect">
            <a:avLst/>
          </a:prstGeom>
        </p:spPr>
      </p:pic>
      <p:sp>
        <p:nvSpPr>
          <p:cNvPr id="97283" name="Rectangle 3"/>
          <p:cNvSpPr>
            <a:spLocks noGrp="1" noChangeArrowheads="1"/>
          </p:cNvSpPr>
          <p:nvPr>
            <p:ph type="title" idx="4294967295"/>
          </p:nvPr>
        </p:nvSpPr>
        <p:spPr>
          <a:xfrm>
            <a:off x="76200" y="76200"/>
            <a:ext cx="8991600" cy="457200"/>
          </a:xfrm>
        </p:spPr>
        <p:txBody>
          <a:bodyPr/>
          <a:lstStyle/>
          <a:p>
            <a:pPr eaLnBrk="1" hangingPunct="1"/>
            <a:r>
              <a:rPr lang="en-US" sz="2800">
                <a:solidFill>
                  <a:srgbClr val="0000FF"/>
                </a:solidFill>
                <a:latin typeface="Times New Roman" charset="0"/>
              </a:rPr>
              <a:t>Evolution to neutron-rich calcium isotopes</a:t>
            </a:r>
            <a:endParaRPr lang="en-US">
              <a:latin typeface="Times New Roman" charset="0"/>
            </a:endParaRPr>
          </a:p>
        </p:txBody>
      </p:sp>
      <p:sp>
        <p:nvSpPr>
          <p:cNvPr id="97284" name="Text Box 5"/>
          <p:cNvSpPr txBox="1">
            <a:spLocks noChangeArrowheads="1"/>
          </p:cNvSpPr>
          <p:nvPr/>
        </p:nvSpPr>
        <p:spPr bwMode="auto">
          <a:xfrm>
            <a:off x="4418013" y="1219200"/>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a:t>fit to experiment</a:t>
            </a:r>
          </a:p>
        </p:txBody>
      </p:sp>
      <p:sp>
        <p:nvSpPr>
          <p:cNvPr id="97285" name="Text Box 6"/>
          <p:cNvSpPr txBox="1">
            <a:spLocks noChangeArrowheads="1"/>
          </p:cNvSpPr>
          <p:nvPr/>
        </p:nvSpPr>
        <p:spPr bwMode="auto">
          <a:xfrm>
            <a:off x="5410200" y="38100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1800"/>
              <a:t>pf shell</a:t>
            </a:r>
          </a:p>
        </p:txBody>
      </p:sp>
      <p:pic>
        <p:nvPicPr>
          <p:cNvPr id="3" name="Picture 2"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861" y="3733800"/>
            <a:ext cx="4786939" cy="3124200"/>
          </a:xfrm>
          <a:prstGeom prst="rect">
            <a:avLst/>
          </a:prstGeom>
        </p:spPr>
      </p:pic>
      <p:sp>
        <p:nvSpPr>
          <p:cNvPr id="97282" name="Text Box 3"/>
          <p:cNvSpPr txBox="1">
            <a:spLocks noChangeArrowheads="1"/>
          </p:cNvSpPr>
          <p:nvPr/>
        </p:nvSpPr>
        <p:spPr bwMode="auto">
          <a:xfrm>
            <a:off x="0" y="457200"/>
            <a:ext cx="9144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a:t>repulsive 3N contributions also key for calcium ground-state energies</a:t>
            </a:r>
            <a:br>
              <a:rPr lang="en-US" sz="2400" dirty="0"/>
            </a:br>
            <a:r>
              <a:rPr lang="en-CA" sz="1600" dirty="0" smtClean="0">
                <a:solidFill>
                  <a:srgbClr val="FF0000"/>
                </a:solidFill>
              </a:rPr>
              <a:t>Holt, </a:t>
            </a:r>
            <a:r>
              <a:rPr lang="en-CA" sz="1600" dirty="0" err="1" smtClean="0">
                <a:solidFill>
                  <a:srgbClr val="FF0000"/>
                </a:solidFill>
              </a:rPr>
              <a:t>Otsuka</a:t>
            </a:r>
            <a:r>
              <a:rPr lang="en-CA" sz="1600" dirty="0" smtClean="0">
                <a:solidFill>
                  <a:srgbClr val="FF0000"/>
                </a:solidFill>
              </a:rPr>
              <a:t>, AS, Suzuki (2012)</a:t>
            </a:r>
            <a:endParaRPr lang="en-US" sz="1600" dirty="0"/>
          </a:p>
          <a:p>
            <a:pPr algn="l" eaLnBrk="1" hangingPunct="1"/>
            <a:r>
              <a:rPr lang="en-US" sz="1000" dirty="0"/>
              <a:t/>
            </a:r>
            <a:br>
              <a:rPr lang="en-US" sz="1000" dirty="0"/>
            </a:br>
            <a:r>
              <a:rPr lang="en-US" sz="2400" dirty="0"/>
              <a:t>mass measured to </a:t>
            </a:r>
            <a:r>
              <a:rPr lang="en-US" sz="2400" baseline="30000" dirty="0"/>
              <a:t>52</a:t>
            </a:r>
            <a:r>
              <a:rPr lang="en-US" sz="2400" dirty="0"/>
              <a:t>Ca</a:t>
            </a:r>
            <a:br>
              <a:rPr lang="en-US" sz="2400" dirty="0"/>
            </a:br>
            <a:r>
              <a:rPr lang="en-US" sz="2400" dirty="0"/>
              <a:t>shown to exist to </a:t>
            </a:r>
            <a:r>
              <a:rPr lang="en-US" sz="2400" baseline="30000" dirty="0" smtClean="0"/>
              <a:t>58</a:t>
            </a:r>
            <a:r>
              <a:rPr lang="en-US" sz="2400" dirty="0" smtClean="0"/>
              <a:t>Ca</a:t>
            </a:r>
            <a:r>
              <a:rPr lang="en-US" sz="2400" baseline="30000" dirty="0"/>
              <a:t> </a:t>
            </a:r>
            <a:r>
              <a:rPr lang="en-US" sz="2400" baseline="30000" dirty="0" smtClean="0"/>
              <a:t/>
            </a:r>
            <a:br>
              <a:rPr lang="en-US" sz="2400" baseline="30000" dirty="0" smtClean="0"/>
            </a:br>
            <a:r>
              <a:rPr lang="en-US" sz="2400" baseline="30000" dirty="0" smtClean="0"/>
              <a:t/>
            </a:r>
            <a:br>
              <a:rPr lang="en-US" sz="2400" baseline="30000" dirty="0" smtClean="0"/>
            </a:br>
            <a:r>
              <a:rPr lang="en-US" sz="2400" baseline="30000" dirty="0" smtClean="0"/>
              <a:t/>
            </a:r>
            <a:br>
              <a:rPr lang="en-US" sz="2400" baseline="30000" dirty="0" smtClean="0"/>
            </a:br>
            <a:r>
              <a:rPr lang="en-US" sz="2400" dirty="0" err="1" smtClean="0"/>
              <a:t>gs</a:t>
            </a:r>
            <a:r>
              <a:rPr lang="en-US" sz="2400" dirty="0" smtClean="0"/>
              <a:t> </a:t>
            </a:r>
            <a:r>
              <a:rPr lang="en-US" sz="2400" dirty="0" smtClean="0"/>
              <a:t>energy flat with N,</a:t>
            </a:r>
          </a:p>
          <a:p>
            <a:pPr algn="l" eaLnBrk="1" hangingPunct="1"/>
            <a:r>
              <a:rPr lang="en-US" sz="2400" dirty="0" smtClean="0"/>
              <a:t>continuum important</a:t>
            </a:r>
            <a:br>
              <a:rPr lang="en-US" sz="2400" dirty="0" smtClean="0"/>
            </a:br>
            <a:r>
              <a:rPr lang="en-US" sz="2400" dirty="0" smtClean="0"/>
              <a:t>for </a:t>
            </a:r>
            <a:r>
              <a:rPr lang="en-US" sz="2400" dirty="0" err="1" smtClean="0"/>
              <a:t>dripline</a:t>
            </a:r>
            <a:r>
              <a:rPr lang="en-US" sz="2400" dirty="0" smtClean="0"/>
              <a:t> </a:t>
            </a:r>
            <a:r>
              <a:rPr lang="en-US" sz="2400" dirty="0" smtClean="0"/>
              <a:t>location!</a:t>
            </a:r>
            <a:r>
              <a:rPr lang="en-US" sz="2400" baseline="-25000" dirty="0" smtClean="0"/>
              <a:t/>
            </a:r>
            <a:br>
              <a:rPr lang="en-US" sz="2400" baseline="-25000" dirty="0" smtClean="0"/>
            </a:br>
            <a:endParaRPr lang="en-US" sz="2400" baseline="-25000" dirty="0"/>
          </a:p>
          <a:p>
            <a:pPr algn="l" eaLnBrk="1" hangingPunct="1"/>
            <a:r>
              <a:rPr lang="en-US" sz="1600" dirty="0" smtClean="0">
                <a:solidFill>
                  <a:srgbClr val="FF0000"/>
                </a:solidFill>
              </a:rPr>
              <a:t>see </a:t>
            </a:r>
            <a:r>
              <a:rPr lang="en-US" sz="1600" dirty="0" err="1" smtClean="0">
                <a:solidFill>
                  <a:srgbClr val="FF0000"/>
                </a:solidFill>
              </a:rPr>
              <a:t>Forssen</a:t>
            </a:r>
            <a:r>
              <a:rPr lang="en-US" sz="1600" dirty="0" smtClean="0">
                <a:solidFill>
                  <a:srgbClr val="FF0000"/>
                </a:solidFill>
              </a:rPr>
              <a:t> et al. (2013)</a:t>
            </a:r>
          </a:p>
        </p:txBody>
      </p:sp>
    </p:spTree>
    <p:extLst>
      <p:ext uri="{BB962C8B-B14F-4D97-AF65-F5344CB8AC3E}">
        <p14:creationId xmlns:p14="http://schemas.microsoft.com/office/powerpoint/2010/main" val="429408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D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685800"/>
            <a:ext cx="5580000" cy="5580000"/>
          </a:xfrm>
          <a:prstGeom prst="rect">
            <a:avLst/>
          </a:prstGeom>
        </p:spPr>
      </p:pic>
    </p:spTree>
    <p:extLst>
      <p:ext uri="{BB962C8B-B14F-4D97-AF65-F5344CB8AC3E}">
        <p14:creationId xmlns:p14="http://schemas.microsoft.com/office/powerpoint/2010/main" val="2985219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3"/>
          <p:cNvSpPr txBox="1">
            <a:spLocks noChangeArrowheads="1"/>
          </p:cNvSpPr>
          <p:nvPr/>
        </p:nvSpPr>
        <p:spPr bwMode="auto">
          <a:xfrm>
            <a:off x="76200" y="609600"/>
            <a:ext cx="8991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baseline="30000" dirty="0" smtClean="0"/>
              <a:t>52</a:t>
            </a:r>
            <a:r>
              <a:rPr lang="en-US" sz="2400" dirty="0" smtClean="0"/>
              <a:t>Ca </a:t>
            </a:r>
            <a:r>
              <a:rPr lang="en-US" sz="2400" dirty="0"/>
              <a:t>is 1.75 MeV more </a:t>
            </a:r>
            <a:r>
              <a:rPr lang="en-US" sz="2400" dirty="0" smtClean="0"/>
              <a:t>bound</a:t>
            </a:r>
            <a:br>
              <a:rPr lang="en-US" sz="2400" dirty="0" smtClean="0"/>
            </a:br>
            <a:r>
              <a:rPr lang="en-US" sz="2400" dirty="0" smtClean="0"/>
              <a:t>compared</a:t>
            </a:r>
            <a:r>
              <a:rPr lang="en-US" sz="2400" dirty="0"/>
              <a:t> </a:t>
            </a:r>
            <a:r>
              <a:rPr lang="en-US" sz="2400" dirty="0" smtClean="0"/>
              <a:t>to atomic mass evaluation</a:t>
            </a:r>
          </a:p>
          <a:p>
            <a:pPr algn="l" eaLnBrk="1" hangingPunct="1"/>
            <a:r>
              <a:rPr lang="en-US" sz="1600" dirty="0" smtClean="0">
                <a:solidFill>
                  <a:srgbClr val="FF0000"/>
                </a:solidFill>
              </a:rPr>
              <a:t>Gallant et </a:t>
            </a:r>
            <a:r>
              <a:rPr lang="en-US" sz="1600" dirty="0">
                <a:solidFill>
                  <a:srgbClr val="FF0000"/>
                </a:solidFill>
              </a:rPr>
              <a:t>al</a:t>
            </a:r>
            <a:r>
              <a:rPr lang="en-US" sz="1600" dirty="0" smtClean="0">
                <a:solidFill>
                  <a:srgbClr val="FF0000"/>
                </a:solidFill>
              </a:rPr>
              <a:t>. (2012)</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2400" dirty="0" smtClean="0"/>
              <a:t>behavior </a:t>
            </a:r>
            <a:r>
              <a:rPr lang="en-US" sz="2400" dirty="0"/>
              <a:t>of </a:t>
            </a:r>
            <a:r>
              <a:rPr lang="en-US" sz="2400" dirty="0" smtClean="0"/>
              <a:t>2n separation</a:t>
            </a:r>
            <a:r>
              <a:rPr lang="en-US" sz="2400" dirty="0"/>
              <a:t> </a:t>
            </a:r>
            <a:r>
              <a:rPr lang="en-US" sz="2400" dirty="0" smtClean="0"/>
              <a:t>energy S</a:t>
            </a:r>
            <a:r>
              <a:rPr lang="en-US" sz="2400" baseline="-25000" dirty="0" smtClean="0"/>
              <a:t>2n</a:t>
            </a:r>
            <a:r>
              <a:rPr lang="en-US" sz="2400" dirty="0"/>
              <a:t/>
            </a:r>
            <a:br>
              <a:rPr lang="en-US" sz="2400" dirty="0"/>
            </a:br>
            <a:r>
              <a:rPr lang="en-US" sz="2400" dirty="0" smtClean="0">
                <a:sym typeface="Symbol" charset="0"/>
              </a:rPr>
              <a:t>agrees with </a:t>
            </a:r>
            <a:r>
              <a:rPr lang="en-US" sz="2400" dirty="0">
                <a:sym typeface="Symbol" charset="0"/>
              </a:rPr>
              <a:t>NN+3N </a:t>
            </a:r>
            <a:r>
              <a:rPr lang="en-US" sz="2400" dirty="0" smtClean="0">
                <a:sym typeface="Symbol" charset="0"/>
              </a:rPr>
              <a:t>predictions</a:t>
            </a:r>
            <a:endParaRPr lang="en-US" sz="2400" dirty="0" smtClean="0">
              <a:solidFill>
                <a:srgbClr val="FF0000"/>
              </a:solidFill>
            </a:endParaRPr>
          </a:p>
        </p:txBody>
      </p:sp>
      <p:sp>
        <p:nvSpPr>
          <p:cNvPr id="146434" name="Rectangle 3"/>
          <p:cNvSpPr>
            <a:spLocks noGrp="1" noChangeArrowheads="1"/>
          </p:cNvSpPr>
          <p:nvPr>
            <p:ph type="title" idx="4294967295"/>
          </p:nvPr>
        </p:nvSpPr>
        <p:spPr>
          <a:xfrm>
            <a:off x="76200" y="76200"/>
            <a:ext cx="5410200" cy="457200"/>
          </a:xfrm>
        </p:spPr>
        <p:txBody>
          <a:bodyPr/>
          <a:lstStyle/>
          <a:p>
            <a:pPr algn="l" eaLnBrk="1" hangingPunct="1"/>
            <a:r>
              <a:rPr lang="en-US" sz="2800" dirty="0">
                <a:solidFill>
                  <a:srgbClr val="0000FF"/>
                </a:solidFill>
              </a:rPr>
              <a:t>new </a:t>
            </a:r>
            <a:r>
              <a:rPr lang="en-US" sz="2800" baseline="30000" dirty="0">
                <a:solidFill>
                  <a:srgbClr val="0000FF"/>
                </a:solidFill>
              </a:rPr>
              <a:t>51,52</a:t>
            </a:r>
            <a:r>
              <a:rPr lang="en-US" sz="2800" dirty="0">
                <a:solidFill>
                  <a:srgbClr val="0000FF"/>
                </a:solidFill>
              </a:rPr>
              <a:t>Ca TITAN measurements</a:t>
            </a:r>
            <a:endParaRPr lang="en-US" dirty="0">
              <a:solidFill>
                <a:srgbClr val="0000FF"/>
              </a:solidFill>
              <a:latin typeface="Times New Roman" charset="0"/>
            </a:endParaRPr>
          </a:p>
        </p:txBody>
      </p:sp>
      <p:grpSp>
        <p:nvGrpSpPr>
          <p:cNvPr id="3" name="Group 2"/>
          <p:cNvGrpSpPr>
            <a:grpSpLocks noChangeAspect="1"/>
          </p:cNvGrpSpPr>
          <p:nvPr/>
        </p:nvGrpSpPr>
        <p:grpSpPr>
          <a:xfrm>
            <a:off x="5486399" y="76201"/>
            <a:ext cx="3526604" cy="2057400"/>
            <a:chOff x="5510897" y="1"/>
            <a:chExt cx="3918446" cy="2286000"/>
          </a:xfrm>
        </p:grpSpPr>
        <p:pic>
          <p:nvPicPr>
            <p:cNvPr id="7" name="Picture 6" descr="Snapshot 2009-06-08 07-43-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897" y="1"/>
              <a:ext cx="274915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napshot 2009-06-08 07-44-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62979" y="519636"/>
              <a:ext cx="2286000" cy="1246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Ca_final-eps-converted-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100" y="2209800"/>
            <a:ext cx="3905528" cy="4572000"/>
          </a:xfrm>
          <a:prstGeom prst="rect">
            <a:avLst/>
          </a:prstGeom>
        </p:spPr>
      </p:pic>
    </p:spTree>
    <p:extLst>
      <p:ext uri="{BB962C8B-B14F-4D97-AF65-F5344CB8AC3E}">
        <p14:creationId xmlns:p14="http://schemas.microsoft.com/office/powerpoint/2010/main" val="4239312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3"/>
          <p:cNvSpPr txBox="1">
            <a:spLocks noChangeArrowheads="1"/>
          </p:cNvSpPr>
          <p:nvPr/>
        </p:nvSpPr>
        <p:spPr bwMode="auto">
          <a:xfrm>
            <a:off x="76200" y="1730276"/>
            <a:ext cx="8991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baseline="30000" dirty="0" smtClean="0">
                <a:solidFill>
                  <a:srgbClr val="0000FF"/>
                </a:solidFill>
              </a:rPr>
              <a:t>53,54</a:t>
            </a:r>
            <a:r>
              <a:rPr lang="en-US" sz="2400" dirty="0" smtClean="0">
                <a:solidFill>
                  <a:srgbClr val="0000FF"/>
                </a:solidFill>
              </a:rPr>
              <a:t>Ca masses measured</a:t>
            </a:r>
            <a:br>
              <a:rPr lang="en-US" sz="2400" dirty="0" smtClean="0">
                <a:solidFill>
                  <a:srgbClr val="0000FF"/>
                </a:solidFill>
              </a:rPr>
            </a:br>
            <a:r>
              <a:rPr lang="en-US" sz="2400" dirty="0" smtClean="0">
                <a:solidFill>
                  <a:srgbClr val="0000FF"/>
                </a:solidFill>
              </a:rPr>
              <a:t>at ISOLTRAP </a:t>
            </a:r>
            <a:r>
              <a:rPr lang="en-US" sz="2400" dirty="0" smtClean="0"/>
              <a:t>using new</a:t>
            </a:r>
          </a:p>
          <a:p>
            <a:pPr algn="l" eaLnBrk="1" hangingPunct="1"/>
            <a:r>
              <a:rPr lang="en-US" sz="2400" dirty="0" smtClean="0"/>
              <a:t>MR-TOF mass spectrometer</a:t>
            </a:r>
            <a:br>
              <a:rPr lang="en-US" sz="2400" dirty="0" smtClean="0"/>
            </a:br>
            <a:endParaRPr lang="en-US" sz="2400" dirty="0" smtClean="0"/>
          </a:p>
          <a:p>
            <a:pPr algn="l" eaLnBrk="1" hangingPunct="1"/>
            <a:r>
              <a:rPr lang="en-US" sz="2400" dirty="0"/>
              <a:t>establish prominent N=32</a:t>
            </a:r>
            <a:br>
              <a:rPr lang="en-US" sz="2400" dirty="0"/>
            </a:br>
            <a:r>
              <a:rPr lang="en-US" sz="2400" dirty="0"/>
              <a:t>shell closure in </a:t>
            </a:r>
            <a:r>
              <a:rPr lang="en-US" sz="2400" dirty="0" smtClean="0"/>
              <a:t>calcium</a:t>
            </a:r>
          </a:p>
          <a:p>
            <a:pPr algn="l" eaLnBrk="1" hangingPunct="1"/>
            <a:endParaRPr lang="en-US" sz="2400" dirty="0" smtClean="0"/>
          </a:p>
          <a:p>
            <a:pPr algn="l" eaLnBrk="1" hangingPunct="1"/>
            <a:r>
              <a:rPr lang="en-US" sz="2400" dirty="0" smtClean="0"/>
              <a:t>excellent agreement with</a:t>
            </a:r>
            <a:br>
              <a:rPr lang="en-US" sz="2400" dirty="0" smtClean="0"/>
            </a:br>
            <a:r>
              <a:rPr lang="en-US" sz="2400" dirty="0" smtClean="0"/>
              <a:t>theoretical predictions</a:t>
            </a:r>
            <a:endParaRPr lang="en-US" sz="2400" dirty="0" smtClean="0">
              <a:solidFill>
                <a:srgbClr val="FF0000"/>
              </a:solidFill>
            </a:endParaRPr>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4917"/>
            <a:ext cx="7010400" cy="1652077"/>
          </a:xfrm>
          <a:prstGeom prst="rect">
            <a:avLst/>
          </a:prstGeom>
        </p:spPr>
      </p:pic>
      <p:pic>
        <p:nvPicPr>
          <p:cNvPr id="5" name="Picture 4"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752600"/>
            <a:ext cx="5257800" cy="5065065"/>
          </a:xfrm>
          <a:prstGeom prst="rect">
            <a:avLst/>
          </a:prstGeom>
        </p:spPr>
      </p:pic>
    </p:spTree>
    <p:extLst>
      <p:ext uri="{BB962C8B-B14F-4D97-AF65-F5344CB8AC3E}">
        <p14:creationId xmlns:p14="http://schemas.microsoft.com/office/powerpoint/2010/main" val="2204009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676400"/>
            <a:ext cx="5257800" cy="5119437"/>
          </a:xfrm>
          <a:prstGeom prst="rect">
            <a:avLst/>
          </a:prstGeom>
        </p:spPr>
      </p:pic>
      <p:sp>
        <p:nvSpPr>
          <p:cNvPr id="146433" name="Text Box 3"/>
          <p:cNvSpPr txBox="1">
            <a:spLocks noChangeArrowheads="1"/>
          </p:cNvSpPr>
          <p:nvPr/>
        </p:nvSpPr>
        <p:spPr bwMode="auto">
          <a:xfrm>
            <a:off x="76200" y="1730276"/>
            <a:ext cx="89916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smtClean="0"/>
              <a:t>overall good agreement with</a:t>
            </a:r>
          </a:p>
          <a:p>
            <a:pPr algn="l" eaLnBrk="1" hangingPunct="1"/>
            <a:r>
              <a:rPr lang="en-US" sz="2400" dirty="0" smtClean="0"/>
              <a:t>density functional predictions</a:t>
            </a:r>
            <a:br>
              <a:rPr lang="en-US" sz="2400" dirty="0" smtClean="0"/>
            </a:br>
            <a:r>
              <a:rPr lang="en-US" sz="2400" dirty="0" smtClean="0"/>
              <a:t/>
            </a:r>
            <a:br>
              <a:rPr lang="en-US" sz="2400" dirty="0" smtClean="0"/>
            </a:br>
            <a:r>
              <a:rPr lang="en-US" sz="2400" dirty="0" smtClean="0"/>
              <a:t>challenge to reproduce</a:t>
            </a:r>
            <a:endParaRPr lang="en-US" sz="2400" dirty="0" smtClean="0"/>
          </a:p>
          <a:p>
            <a:pPr algn="l" eaLnBrk="1" hangingPunct="1"/>
            <a:r>
              <a:rPr lang="en-US" sz="2400" dirty="0" smtClean="0"/>
              <a:t>shell closures</a:t>
            </a:r>
            <a:br>
              <a:rPr lang="en-US" sz="2400" dirty="0" smtClean="0"/>
            </a:br>
            <a:endParaRPr lang="en-US" sz="2400" dirty="0" smtClean="0"/>
          </a:p>
          <a:p>
            <a:pPr algn="l" eaLnBrk="1" hangingPunct="1"/>
            <a:r>
              <a:rPr lang="en-US" sz="2400" dirty="0" smtClean="0"/>
              <a:t>cf. N=50, 82, 126 “arches”</a:t>
            </a:r>
          </a:p>
          <a:p>
            <a:pPr algn="l" eaLnBrk="1" hangingPunct="1"/>
            <a:r>
              <a:rPr lang="en-US" sz="1600" dirty="0" smtClean="0">
                <a:solidFill>
                  <a:srgbClr val="FF0000"/>
                </a:solidFill>
              </a:rPr>
              <a:t>Bender et al. (2005)</a:t>
            </a:r>
          </a:p>
        </p:txBody>
      </p:sp>
      <p:pic>
        <p:nvPicPr>
          <p:cNvPr id="2" name="Picture 1"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54917"/>
            <a:ext cx="7010400" cy="1652077"/>
          </a:xfrm>
          <a:prstGeom prst="rect">
            <a:avLst/>
          </a:prstGeom>
        </p:spPr>
      </p:pic>
      <p:pic>
        <p:nvPicPr>
          <p:cNvPr id="4" name="Picture 3"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774907"/>
            <a:ext cx="4059107" cy="1930693"/>
          </a:xfrm>
          <a:prstGeom prst="rect">
            <a:avLst/>
          </a:prstGeom>
        </p:spPr>
      </p:pic>
    </p:spTree>
    <p:extLst>
      <p:ext uri="{BB962C8B-B14F-4D97-AF65-F5344CB8AC3E}">
        <p14:creationId xmlns:p14="http://schemas.microsoft.com/office/powerpoint/2010/main" val="2769641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apshot 2012-10-03 14-11-3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1"/>
            <a:ext cx="3108960" cy="3022083"/>
          </a:xfrm>
          <a:prstGeom prst="rect">
            <a:avLst/>
          </a:prstGeom>
        </p:spPr>
      </p:pic>
      <p:sp>
        <p:nvSpPr>
          <p:cNvPr id="91137" name="Rectangle 3"/>
          <p:cNvSpPr>
            <a:spLocks noGrp="1" noChangeArrowheads="1"/>
          </p:cNvSpPr>
          <p:nvPr>
            <p:ph type="title" idx="4294967295"/>
          </p:nvPr>
        </p:nvSpPr>
        <p:spPr>
          <a:xfrm>
            <a:off x="0" y="0"/>
            <a:ext cx="9144000" cy="533400"/>
          </a:xfrm>
        </p:spPr>
        <p:txBody>
          <a:bodyPr/>
          <a:lstStyle/>
          <a:p>
            <a:pPr eaLnBrk="1" hangingPunct="1"/>
            <a:r>
              <a:rPr lang="en-US" sz="2800" dirty="0" smtClean="0">
                <a:solidFill>
                  <a:srgbClr val="0000FF"/>
                </a:solidFill>
                <a:latin typeface="Times New Roman" charset="0"/>
              </a:rPr>
              <a:t>3N forces and proton-rich nuclei </a:t>
            </a:r>
            <a:r>
              <a:rPr lang="en-US" sz="1600" dirty="0" smtClean="0">
                <a:solidFill>
                  <a:srgbClr val="FF0000"/>
                </a:solidFill>
                <a:latin typeface="Times New Roman" charset="0"/>
              </a:rPr>
              <a:t>Holt, Menendez, AS (2013)</a:t>
            </a:r>
            <a:endParaRPr lang="en-US" sz="1600" dirty="0">
              <a:solidFill>
                <a:srgbClr val="FF0000"/>
              </a:solidFill>
            </a:endParaRPr>
          </a:p>
        </p:txBody>
      </p:sp>
      <p:sp>
        <p:nvSpPr>
          <p:cNvPr id="91140" name="Text Box 2"/>
          <p:cNvSpPr txBox="1">
            <a:spLocks noChangeArrowheads="1"/>
          </p:cNvSpPr>
          <p:nvPr/>
        </p:nvSpPr>
        <p:spPr bwMode="auto">
          <a:xfrm>
            <a:off x="0" y="4572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smtClean="0"/>
              <a:t>first results with 3N forces for ground and excited states of N=8, 20</a:t>
            </a:r>
            <a:endParaRPr lang="en-US" sz="1600" dirty="0" smtClean="0">
              <a:solidFill>
                <a:srgbClr val="FF0000"/>
              </a:solidFill>
            </a:endParaRPr>
          </a:p>
        </p:txBody>
      </p:sp>
      <p:sp>
        <p:nvSpPr>
          <p:cNvPr id="5" name="TextBox 4"/>
          <p:cNvSpPr txBox="1"/>
          <p:nvPr/>
        </p:nvSpPr>
        <p:spPr>
          <a:xfrm>
            <a:off x="4495800" y="4114800"/>
            <a:ext cx="4724400" cy="830997"/>
          </a:xfrm>
          <a:prstGeom prst="rect">
            <a:avLst/>
          </a:prstGeom>
          <a:noFill/>
        </p:spPr>
        <p:txBody>
          <a:bodyPr wrap="square" rtlCol="0">
            <a:spAutoFit/>
          </a:bodyPr>
          <a:lstStyle/>
          <a:p>
            <a:pPr algn="l"/>
            <a:r>
              <a:rPr lang="en-US" sz="2400" dirty="0" smtClean="0"/>
              <a:t>prediction for </a:t>
            </a:r>
            <a:r>
              <a:rPr lang="en-US" sz="2400" baseline="30000" dirty="0" smtClean="0">
                <a:solidFill>
                  <a:srgbClr val="0000FF"/>
                </a:solidFill>
              </a:rPr>
              <a:t>20</a:t>
            </a:r>
            <a:r>
              <a:rPr lang="en-US" sz="2400" dirty="0" smtClean="0">
                <a:solidFill>
                  <a:srgbClr val="0000FF"/>
                </a:solidFill>
              </a:rPr>
              <a:t>Mg</a:t>
            </a:r>
            <a:r>
              <a:rPr lang="en-US" sz="2400" dirty="0" smtClean="0"/>
              <a:t> agrees with new state observed at GSI</a:t>
            </a:r>
            <a:r>
              <a:rPr lang="en-US" sz="2400" dirty="0"/>
              <a:t> </a:t>
            </a:r>
            <a:r>
              <a:rPr lang="en-US" sz="1600" dirty="0" err="1" smtClean="0">
                <a:solidFill>
                  <a:srgbClr val="FF0000"/>
                </a:solidFill>
              </a:rPr>
              <a:t>Mukha</a:t>
            </a:r>
            <a:r>
              <a:rPr lang="en-US" sz="1600" dirty="0">
                <a:solidFill>
                  <a:srgbClr val="FF0000"/>
                </a:solidFill>
              </a:rPr>
              <a:t>,</a:t>
            </a:r>
            <a:r>
              <a:rPr lang="en-US" sz="1600" dirty="0" smtClean="0">
                <a:solidFill>
                  <a:srgbClr val="FF0000"/>
                </a:solidFill>
              </a:rPr>
              <a:t> private comm.</a:t>
            </a:r>
            <a:endParaRPr lang="en-US" sz="1600" dirty="0">
              <a:solidFill>
                <a:srgbClr val="FF0000"/>
              </a:solidFill>
            </a:endParaRPr>
          </a:p>
        </p:txBody>
      </p:sp>
      <p:sp>
        <p:nvSpPr>
          <p:cNvPr id="22" name="Rectangle 21"/>
          <p:cNvSpPr/>
          <p:nvPr/>
        </p:nvSpPr>
        <p:spPr>
          <a:xfrm>
            <a:off x="2514600" y="2433935"/>
            <a:ext cx="1418177" cy="461665"/>
          </a:xfrm>
          <a:prstGeom prst="rect">
            <a:avLst/>
          </a:prstGeom>
        </p:spPr>
        <p:txBody>
          <a:bodyPr wrap="none">
            <a:spAutoFit/>
          </a:bodyPr>
          <a:lstStyle/>
          <a:p>
            <a:pPr algn="l"/>
            <a:r>
              <a:rPr lang="en-US" sz="2400" b="1" dirty="0" smtClean="0">
                <a:solidFill>
                  <a:srgbClr val="0000FF"/>
                </a:solidFill>
              </a:rPr>
              <a:t>3N forces</a:t>
            </a:r>
          </a:p>
        </p:txBody>
      </p:sp>
      <p:sp>
        <p:nvSpPr>
          <p:cNvPr id="16" name="Up Arrow 15"/>
          <p:cNvSpPr/>
          <p:nvPr/>
        </p:nvSpPr>
        <p:spPr bwMode="auto">
          <a:xfrm>
            <a:off x="2304288" y="2362200"/>
            <a:ext cx="228600" cy="566928"/>
          </a:xfrm>
          <a:prstGeom prst="upArrow">
            <a:avLst/>
          </a:prstGeom>
          <a:solidFill>
            <a:srgbClr val="0000FF"/>
          </a:solidFill>
          <a:ln w="127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pic>
        <p:nvPicPr>
          <p:cNvPr id="4" name="Picture 3" descr="Snapshot 2012-10-03 14-11-5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733800"/>
            <a:ext cx="3108960" cy="3034196"/>
          </a:xfrm>
          <a:prstGeom prst="rect">
            <a:avLst/>
          </a:prstGeom>
        </p:spPr>
      </p:pic>
      <p:pic>
        <p:nvPicPr>
          <p:cNvPr id="6" name="Picture 5" descr="Snapshot 2012-10-03 14-12-16.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914400"/>
            <a:ext cx="4796887" cy="3108960"/>
          </a:xfrm>
          <a:prstGeom prst="rect">
            <a:avLst/>
          </a:prstGeom>
        </p:spPr>
      </p:pic>
      <p:sp>
        <p:nvSpPr>
          <p:cNvPr id="7" name="Oval 6"/>
          <p:cNvSpPr/>
          <p:nvPr/>
        </p:nvSpPr>
        <p:spPr bwMode="auto">
          <a:xfrm>
            <a:off x="6705600" y="1704109"/>
            <a:ext cx="1066800" cy="581891"/>
          </a:xfrm>
          <a:prstGeom prst="ellipse">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3560166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0" y="609600"/>
            <a:ext cx="9144000" cy="457200"/>
          </a:xfrm>
        </p:spPr>
        <p:txBody>
          <a:bodyPr/>
          <a:lstStyle/>
          <a:p>
            <a:r>
              <a:rPr lang="en-US" sz="2800" dirty="0" smtClean="0">
                <a:solidFill>
                  <a:srgbClr val="0000FF"/>
                </a:solidFill>
                <a:latin typeface="Times New Roman" charset="0"/>
              </a:rPr>
              <a:t>Neutron matter and neutron stars</a:t>
            </a:r>
            <a:endParaRPr lang="en-US" sz="2800" dirty="0">
              <a:solidFill>
                <a:srgbClr val="0000FF"/>
              </a:solidFill>
              <a:latin typeface="Times New Roman" charset="0"/>
            </a:endParaRPr>
          </a:p>
        </p:txBody>
      </p:sp>
      <p:grpSp>
        <p:nvGrpSpPr>
          <p:cNvPr id="103426" name="Group 3"/>
          <p:cNvGrpSpPr>
            <a:grpSpLocks/>
          </p:cNvGrpSpPr>
          <p:nvPr/>
        </p:nvGrpSpPr>
        <p:grpSpPr bwMode="auto">
          <a:xfrm>
            <a:off x="457200" y="1676400"/>
            <a:ext cx="8075613" cy="3473450"/>
            <a:chOff x="288" y="768"/>
            <a:chExt cx="5087" cy="2188"/>
          </a:xfrm>
        </p:grpSpPr>
        <p:pic>
          <p:nvPicPr>
            <p:cNvPr id="103427" name="Picture 4" descr="Snapshot 2008-03-24 19-3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 y="769"/>
              <a:ext cx="3023" cy="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descr="Snapshot 2008-03-24 19-30-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764"/>
              <a:ext cx="1137"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9" name="Group 6"/>
            <p:cNvGrpSpPr>
              <a:grpSpLocks noChangeAspect="1"/>
            </p:cNvGrpSpPr>
            <p:nvPr/>
          </p:nvGrpSpPr>
          <p:grpSpPr bwMode="auto">
            <a:xfrm>
              <a:off x="288" y="768"/>
              <a:ext cx="2753" cy="2188"/>
              <a:chOff x="48" y="1134"/>
              <a:chExt cx="3767" cy="2994"/>
            </a:xfrm>
          </p:grpSpPr>
          <p:grpSp>
            <p:nvGrpSpPr>
              <p:cNvPr id="103430" name="Group 7"/>
              <p:cNvGrpSpPr>
                <a:grpSpLocks noChangeAspect="1"/>
              </p:cNvGrpSpPr>
              <p:nvPr/>
            </p:nvGrpSpPr>
            <p:grpSpPr bwMode="auto">
              <a:xfrm>
                <a:off x="48" y="1134"/>
                <a:ext cx="3767" cy="2994"/>
                <a:chOff x="1872" y="1056"/>
                <a:chExt cx="3042" cy="2418"/>
              </a:xfrm>
            </p:grpSpPr>
            <p:pic>
              <p:nvPicPr>
                <p:cNvPr id="27034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056"/>
                  <a:ext cx="2706" cy="24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0345" name="Picture 9"/>
                <p:cNvPicPr>
                  <a:picLocks noChangeAspect="1" noChangeArrowheads="1"/>
                </p:cNvPicPr>
                <p:nvPr/>
              </p:nvPicPr>
              <p:blipFill>
                <a:blip r:embed="rId6">
                  <a:alphaModFix amt="90000"/>
                  <a:extLst>
                    <a:ext uri="{28A0092B-C50C-407E-A947-70E740481C1C}">
                      <a14:useLocalDpi xmlns:a14="http://schemas.microsoft.com/office/drawing/2010/main" val="0"/>
                    </a:ext>
                  </a:extLst>
                </a:blip>
                <a:srcRect/>
                <a:stretch>
                  <a:fillRect/>
                </a:stretch>
              </p:blipFill>
              <p:spPr bwMode="auto">
                <a:xfrm>
                  <a:off x="1872" y="1872"/>
                  <a:ext cx="808" cy="809"/>
                </a:xfrm>
                <a:prstGeom prst="rect">
                  <a:avLst/>
                </a:prstGeom>
                <a:noFill/>
                <a:ln>
                  <a:noFill/>
                </a:ln>
                <a:effectLst/>
                <a:extLst>
                  <a:ext uri="{909E8E84-426E-40dd-AFC4-6F175D3DCCD1}">
                    <a14:hiddenFill xmlns:a14="http://schemas.microsoft.com/office/drawing/2010/main">
                      <a:solidFill>
                        <a:schemeClr val="bg1">
                          <a:alpha val="89999"/>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0346" name="Line 10"/>
                <p:cNvSpPr>
                  <a:spLocks noChangeShapeType="1"/>
                </p:cNvSpPr>
                <p:nvPr/>
              </p:nvSpPr>
              <p:spPr bwMode="auto">
                <a:xfrm flipH="1" flipV="1">
                  <a:off x="2064" y="2592"/>
                  <a:ext cx="432" cy="240"/>
                </a:xfrm>
                <a:prstGeom prst="line">
                  <a:avLst/>
                </a:prstGeom>
                <a:noFill/>
                <a:ln w="15875">
                  <a:solidFill>
                    <a:srgbClr val="E9887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0347" name="Line 11"/>
                <p:cNvSpPr>
                  <a:spLocks noChangeShapeType="1"/>
                </p:cNvSpPr>
                <p:nvPr/>
              </p:nvSpPr>
              <p:spPr bwMode="auto">
                <a:xfrm flipH="1" flipV="1">
                  <a:off x="2640" y="2160"/>
                  <a:ext cx="96" cy="528"/>
                </a:xfrm>
                <a:prstGeom prst="line">
                  <a:avLst/>
                </a:prstGeom>
                <a:noFill/>
                <a:ln w="12700">
                  <a:solidFill>
                    <a:srgbClr val="1AD5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2703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3408"/>
                <a:ext cx="757" cy="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spTree>
    <p:extLst>
      <p:ext uri="{BB962C8B-B14F-4D97-AF65-F5344CB8AC3E}">
        <p14:creationId xmlns:p14="http://schemas.microsoft.com/office/powerpoint/2010/main" val="5164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apshot 2007-07-10 00-2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1516063" cy="658813"/>
          </a:xfrm>
          <a:prstGeom prst="rect">
            <a:avLst/>
          </a:prstGeom>
          <a:noFill/>
          <a:extLst>
            <a:ext uri="{909E8E84-426E-40dd-AFC4-6F175D3DCCD1}">
              <a14:hiddenFill xmlns:a14="http://schemas.microsoft.com/office/drawing/2010/main">
                <a:solidFill>
                  <a:srgbClr val="FFFFFF"/>
                </a:solidFill>
              </a14:hiddenFill>
            </a:ext>
          </a:extLst>
        </p:spPr>
      </p:pic>
      <p:sp>
        <p:nvSpPr>
          <p:cNvPr id="158723" name="Rectangle 3"/>
          <p:cNvSpPr>
            <a:spLocks noGrp="1" noChangeArrowheads="1"/>
          </p:cNvSpPr>
          <p:nvPr>
            <p:ph type="title"/>
          </p:nvPr>
        </p:nvSpPr>
        <p:spPr>
          <a:xfrm>
            <a:off x="152400" y="76200"/>
            <a:ext cx="8839200" cy="457200"/>
          </a:xfrm>
        </p:spPr>
        <p:txBody>
          <a:bodyPr/>
          <a:lstStyle/>
          <a:p>
            <a:r>
              <a:rPr lang="en-US" sz="2600" dirty="0">
                <a:solidFill>
                  <a:srgbClr val="0000FF"/>
                </a:solidFill>
                <a:latin typeface="Times New Roman" charset="0"/>
              </a:rPr>
              <a:t>Chiral </a:t>
            </a:r>
            <a:r>
              <a:rPr lang="en-US" sz="2600" dirty="0" smtClean="0">
                <a:solidFill>
                  <a:srgbClr val="0000FF"/>
                </a:solidFill>
                <a:latin typeface="Times New Roman" charset="0"/>
              </a:rPr>
              <a:t>effective field theory </a:t>
            </a:r>
            <a:r>
              <a:rPr lang="en-US" sz="2600" dirty="0">
                <a:solidFill>
                  <a:srgbClr val="0000FF"/>
                </a:solidFill>
                <a:latin typeface="Times New Roman" charset="0"/>
              </a:rPr>
              <a:t>for nuclear forces</a:t>
            </a:r>
            <a:endParaRPr lang="en-US" dirty="0">
              <a:solidFill>
                <a:srgbClr val="0000FF"/>
              </a:solidFill>
              <a:latin typeface="Times New Roman" charset="0"/>
            </a:endParaRPr>
          </a:p>
        </p:txBody>
      </p:sp>
      <p:grpSp>
        <p:nvGrpSpPr>
          <p:cNvPr id="158724" name="Group 4"/>
          <p:cNvGrpSpPr>
            <a:grpSpLocks noChangeAspect="1"/>
          </p:cNvGrpSpPr>
          <p:nvPr/>
        </p:nvGrpSpPr>
        <p:grpSpPr bwMode="auto">
          <a:xfrm>
            <a:off x="0" y="1008063"/>
            <a:ext cx="4373563" cy="5484812"/>
            <a:chOff x="288" y="0"/>
            <a:chExt cx="4612" cy="5784"/>
          </a:xfrm>
        </p:grpSpPr>
        <p:pic>
          <p:nvPicPr>
            <p:cNvPr id="158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 y="0"/>
              <a:ext cx="4040" cy="57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8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0"/>
              <a:ext cx="608" cy="52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58727" name="Text Box 7"/>
          <p:cNvSpPr txBox="1">
            <a:spLocks noChangeArrowheads="1"/>
          </p:cNvSpPr>
          <p:nvPr/>
        </p:nvSpPr>
        <p:spPr bwMode="auto">
          <a:xfrm>
            <a:off x="715963" y="914400"/>
            <a:ext cx="3581400"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a:t>             NN	3N	 4N</a:t>
            </a:r>
          </a:p>
        </p:txBody>
      </p:sp>
      <p:sp>
        <p:nvSpPr>
          <p:cNvPr id="158728" name="Line 8"/>
          <p:cNvSpPr>
            <a:spLocks noChangeShapeType="1"/>
          </p:cNvSpPr>
          <p:nvPr/>
        </p:nvSpPr>
        <p:spPr bwMode="auto">
          <a:xfrm flipV="1">
            <a:off x="1930400" y="4281488"/>
            <a:ext cx="776288" cy="238125"/>
          </a:xfrm>
          <a:prstGeom prst="line">
            <a:avLst/>
          </a:prstGeom>
          <a:noFill/>
          <a:ln w="19050">
            <a:solidFill>
              <a:srgbClr val="FF000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29" name="Rectangle 9"/>
          <p:cNvSpPr>
            <a:spLocks noChangeArrowheads="1"/>
          </p:cNvSpPr>
          <p:nvPr/>
        </p:nvSpPr>
        <p:spPr bwMode="auto">
          <a:xfrm>
            <a:off x="1254125" y="1328738"/>
            <a:ext cx="1014413" cy="5164137"/>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0" name="Rectangle 10"/>
          <p:cNvSpPr>
            <a:spLocks noChangeArrowheads="1"/>
          </p:cNvSpPr>
          <p:nvPr/>
        </p:nvSpPr>
        <p:spPr bwMode="auto">
          <a:xfrm>
            <a:off x="2278063" y="3778250"/>
            <a:ext cx="1014412" cy="2715768"/>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2" name="Oval 12"/>
          <p:cNvSpPr>
            <a:spLocks noChangeArrowheads="1"/>
          </p:cNvSpPr>
          <p:nvPr/>
        </p:nvSpPr>
        <p:spPr bwMode="auto">
          <a:xfrm>
            <a:off x="2743200" y="4176713"/>
            <a:ext cx="76200" cy="76200"/>
          </a:xfrm>
          <a:prstGeom prst="ellipse">
            <a:avLst/>
          </a:prstGeom>
          <a:solidFill>
            <a:srgbClr val="0000FF"/>
          </a:solidFill>
          <a:ln w="63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3" name="Oval 13"/>
          <p:cNvSpPr>
            <a:spLocks noChangeArrowheads="1"/>
          </p:cNvSpPr>
          <p:nvPr/>
        </p:nvSpPr>
        <p:spPr bwMode="auto">
          <a:xfrm>
            <a:off x="1781175" y="4505325"/>
            <a:ext cx="76200" cy="76200"/>
          </a:xfrm>
          <a:prstGeom prst="ellipse">
            <a:avLst/>
          </a:prstGeom>
          <a:solidFill>
            <a:srgbClr val="0000FF"/>
          </a:solidFill>
          <a:ln w="63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4" name="Text Box 14"/>
          <p:cNvSpPr txBox="1">
            <a:spLocks noChangeArrowheads="1"/>
          </p:cNvSpPr>
          <p:nvPr/>
        </p:nvSpPr>
        <p:spPr bwMode="auto">
          <a:xfrm>
            <a:off x="0" y="533400"/>
            <a:ext cx="9144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dirty="0"/>
              <a:t>Separation of scales: low momenta		    </a:t>
            </a:r>
            <a:r>
              <a:rPr lang="en-US" sz="2200" dirty="0"/>
              <a:t>breakdown scale </a:t>
            </a:r>
            <a:r>
              <a:rPr lang="en-US" sz="2200" dirty="0">
                <a:sym typeface="Symbol" charset="0"/>
              </a:rPr>
              <a:t>~500 MeV</a:t>
            </a:r>
          </a:p>
        </p:txBody>
      </p:sp>
      <p:sp>
        <p:nvSpPr>
          <p:cNvPr id="158735" name="Text Box 15"/>
          <p:cNvSpPr txBox="1">
            <a:spLocks noChangeArrowheads="1"/>
          </p:cNvSpPr>
          <p:nvPr/>
        </p:nvSpPr>
        <p:spPr bwMode="auto">
          <a:xfrm>
            <a:off x="4419600" y="1143000"/>
            <a:ext cx="4800600" cy="50167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err="1" smtClean="0"/>
              <a:t>c</a:t>
            </a:r>
            <a:r>
              <a:rPr lang="en-US" sz="2400" baseline="-25000" dirty="0" err="1" smtClean="0"/>
              <a:t>D</a:t>
            </a:r>
            <a:r>
              <a:rPr lang="en-US" sz="2400" dirty="0" smtClean="0"/>
              <a:t>, </a:t>
            </a:r>
            <a:r>
              <a:rPr lang="en-US" sz="2400" dirty="0" err="1" smtClean="0"/>
              <a:t>c</a:t>
            </a:r>
            <a:r>
              <a:rPr lang="en-US" sz="2400" baseline="-25000" dirty="0" err="1" smtClean="0"/>
              <a:t>E</a:t>
            </a:r>
            <a:r>
              <a:rPr lang="en-US" sz="2400" dirty="0" smtClean="0"/>
              <a:t> </a:t>
            </a:r>
            <a:r>
              <a:rPr lang="en-US" sz="2400" dirty="0"/>
              <a:t>don’t </a:t>
            </a:r>
            <a:r>
              <a:rPr lang="en-US" sz="2400" dirty="0" smtClean="0"/>
              <a:t>contribute for </a:t>
            </a:r>
            <a:r>
              <a:rPr lang="en-US" sz="2400" dirty="0" smtClean="0">
                <a:solidFill>
                  <a:srgbClr val="0000FF"/>
                </a:solidFill>
              </a:rPr>
              <a:t>neutrons</a:t>
            </a:r>
            <a:r>
              <a:rPr lang="en-US" sz="2400" dirty="0" smtClean="0"/>
              <a:t/>
            </a:r>
            <a:br>
              <a:rPr lang="en-US" sz="2400" dirty="0" smtClean="0"/>
            </a:br>
            <a:r>
              <a:rPr lang="en-US" sz="2400" dirty="0" smtClean="0"/>
              <a:t>because of Pauli principle and</a:t>
            </a:r>
            <a:br>
              <a:rPr lang="en-US" sz="2400" dirty="0" smtClean="0"/>
            </a:br>
            <a:r>
              <a:rPr lang="en-US" sz="2400" dirty="0" smtClean="0"/>
              <a:t>pion coupling to spin, also for c</a:t>
            </a:r>
            <a:r>
              <a:rPr lang="en-US" sz="2400" baseline="-25000" dirty="0" smtClean="0"/>
              <a:t>4</a:t>
            </a:r>
            <a:r>
              <a:rPr lang="en-US" sz="2400" dirty="0" smtClean="0"/>
              <a:t/>
            </a:r>
            <a:br>
              <a:rPr lang="en-US" sz="2400" dirty="0" smtClean="0"/>
            </a:br>
            <a:r>
              <a:rPr lang="en-US" sz="1600" dirty="0" err="1" smtClean="0">
                <a:solidFill>
                  <a:srgbClr val="FF0000"/>
                </a:solidFill>
              </a:rPr>
              <a:t>Hebeler</a:t>
            </a:r>
            <a:r>
              <a:rPr lang="en-US" sz="1600" dirty="0">
                <a:solidFill>
                  <a:srgbClr val="FF0000"/>
                </a:solidFill>
              </a:rPr>
              <a:t>, AS (2010</a:t>
            </a:r>
            <a:r>
              <a:rPr lang="en-US" sz="1600" dirty="0" smtClean="0">
                <a:solidFill>
                  <a:srgbClr val="FF0000"/>
                </a:solidFill>
              </a:rPr>
              <a:t>)</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2400" b="1" dirty="0" smtClean="0">
                <a:solidFill>
                  <a:srgbClr val="0000FF"/>
                </a:solidFill>
              </a:rPr>
              <a:t>all 3</a:t>
            </a:r>
            <a:r>
              <a:rPr lang="en-US" sz="2400" b="1" dirty="0">
                <a:solidFill>
                  <a:srgbClr val="0000FF"/>
                </a:solidFill>
              </a:rPr>
              <a:t>- and 4-neutron forces </a:t>
            </a:r>
            <a:r>
              <a:rPr lang="en-US" sz="2400" b="1" dirty="0" smtClean="0">
                <a:solidFill>
                  <a:srgbClr val="0000FF"/>
                </a:solidFill>
              </a:rPr>
              <a:t>are</a:t>
            </a:r>
            <a:br>
              <a:rPr lang="en-US" sz="2400" b="1" dirty="0" smtClean="0">
                <a:solidFill>
                  <a:srgbClr val="0000FF"/>
                </a:solidFill>
              </a:rPr>
            </a:br>
            <a:r>
              <a:rPr lang="en-US" sz="2400" b="1" dirty="0" smtClean="0">
                <a:solidFill>
                  <a:srgbClr val="0000FF"/>
                </a:solidFill>
              </a:rPr>
              <a:t>predicted to N</a:t>
            </a:r>
            <a:r>
              <a:rPr lang="en-US" sz="2400" b="1" baseline="30000" dirty="0" smtClean="0">
                <a:solidFill>
                  <a:srgbClr val="0000FF"/>
                </a:solidFill>
              </a:rPr>
              <a:t>3</a:t>
            </a:r>
            <a:r>
              <a:rPr lang="en-US" sz="2400" b="1" dirty="0" smtClean="0">
                <a:solidFill>
                  <a:srgbClr val="0000FF"/>
                </a:solidFill>
              </a:rPr>
              <a:t>LO!</a:t>
            </a:r>
            <a:r>
              <a:rPr lang="en-US" sz="2400" b="1" baseline="-25000" dirty="0" smtClean="0">
                <a:solidFill>
                  <a:srgbClr val="0000FF"/>
                </a:solidFill>
              </a:rPr>
              <a:t> </a:t>
            </a:r>
          </a:p>
          <a:p>
            <a:pPr algn="l">
              <a:defRPr/>
            </a:pPr>
            <a:endParaRPr lang="en-US" sz="2400" baseline="-25000" dirty="0">
              <a:solidFill>
                <a:srgbClr val="0000FF"/>
              </a:solidFill>
            </a:endParaRPr>
          </a:p>
          <a:p>
            <a:pPr algn="l">
              <a:defRPr/>
            </a:pPr>
            <a:r>
              <a:rPr lang="en-US" sz="2400" dirty="0" smtClean="0">
                <a:solidFill>
                  <a:srgbClr val="0000FF"/>
                </a:solidFill>
                <a:sym typeface="Symbol" charset="0"/>
              </a:rPr>
              <a:t>study 3N and 4N in neutron matter</a:t>
            </a:r>
            <a:r>
              <a:rPr lang="en-US" sz="2400" b="1" dirty="0" smtClean="0">
                <a:solidFill>
                  <a:srgbClr val="0000FF"/>
                </a:solidFill>
                <a:sym typeface="Symbol" charset="0"/>
              </a:rPr>
              <a:t/>
            </a:r>
            <a:br>
              <a:rPr lang="en-US" sz="2400" b="1" dirty="0" smtClean="0">
                <a:solidFill>
                  <a:srgbClr val="0000FF"/>
                </a:solidFill>
                <a:sym typeface="Symbol" charset="0"/>
              </a:rPr>
            </a:br>
            <a:r>
              <a:rPr lang="en-US" sz="1600" dirty="0" err="1">
                <a:solidFill>
                  <a:srgbClr val="FF0000"/>
                </a:solidFill>
                <a:sym typeface="Symbol" charset="0"/>
              </a:rPr>
              <a:t>Tews</a:t>
            </a:r>
            <a:r>
              <a:rPr lang="en-US" sz="1600" dirty="0">
                <a:solidFill>
                  <a:srgbClr val="FF0000"/>
                </a:solidFill>
                <a:sym typeface="Symbol" charset="0"/>
              </a:rPr>
              <a:t>, </a:t>
            </a:r>
            <a:r>
              <a:rPr lang="en-US" sz="1600" dirty="0" err="1">
                <a:solidFill>
                  <a:srgbClr val="FF0000"/>
                </a:solidFill>
                <a:sym typeface="Symbol" charset="0"/>
              </a:rPr>
              <a:t>Krüger</a:t>
            </a:r>
            <a:r>
              <a:rPr lang="en-US" sz="1600" dirty="0">
                <a:solidFill>
                  <a:srgbClr val="FF0000"/>
                </a:solidFill>
                <a:sym typeface="Symbol" charset="0"/>
              </a:rPr>
              <a:t>, </a:t>
            </a:r>
            <a:r>
              <a:rPr lang="en-US" sz="1600" dirty="0" err="1">
                <a:solidFill>
                  <a:srgbClr val="FF0000"/>
                </a:solidFill>
                <a:sym typeface="Symbol" charset="0"/>
              </a:rPr>
              <a:t>Hebeler</a:t>
            </a:r>
            <a:r>
              <a:rPr lang="en-US" sz="1600" dirty="0">
                <a:solidFill>
                  <a:srgbClr val="FF0000"/>
                </a:solidFill>
                <a:sym typeface="Symbol" charset="0"/>
              </a:rPr>
              <a:t>, AS (</a:t>
            </a:r>
            <a:r>
              <a:rPr lang="en-US" sz="1600" dirty="0" smtClean="0">
                <a:solidFill>
                  <a:srgbClr val="FF0000"/>
                </a:solidFill>
                <a:sym typeface="Symbol" charset="0"/>
              </a:rPr>
              <a:t>2013</a:t>
            </a:r>
            <a:r>
              <a:rPr lang="en-US" sz="1600" dirty="0">
                <a:solidFill>
                  <a:srgbClr val="FF0000"/>
                </a:solidFill>
                <a:sym typeface="Symbol" charset="0"/>
              </a:rPr>
              <a:t>)</a:t>
            </a:r>
            <a:endParaRPr lang="en-US" sz="1600" b="1" dirty="0">
              <a:solidFill>
                <a:srgbClr val="FF0000"/>
              </a:solidFill>
              <a:sym typeface="Symbol" charset="0"/>
            </a:endParaRPr>
          </a:p>
        </p:txBody>
      </p:sp>
      <p:sp>
        <p:nvSpPr>
          <p:cNvPr id="158736" name="Oval 16"/>
          <p:cNvSpPr>
            <a:spLocks noChangeAspect="1" noChangeArrowheads="1"/>
          </p:cNvSpPr>
          <p:nvPr/>
        </p:nvSpPr>
        <p:spPr bwMode="auto">
          <a:xfrm>
            <a:off x="1425575" y="1736725"/>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7" name="Oval 17"/>
          <p:cNvSpPr>
            <a:spLocks noChangeAspect="1" noChangeArrowheads="1"/>
          </p:cNvSpPr>
          <p:nvPr/>
        </p:nvSpPr>
        <p:spPr bwMode="auto">
          <a:xfrm>
            <a:off x="1352550" y="2595563"/>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8" name="Oval 18"/>
          <p:cNvSpPr>
            <a:spLocks noChangeAspect="1" noChangeArrowheads="1"/>
          </p:cNvSpPr>
          <p:nvPr/>
        </p:nvSpPr>
        <p:spPr bwMode="auto">
          <a:xfrm>
            <a:off x="1727200" y="4459288"/>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9" name="Oval 19"/>
          <p:cNvSpPr>
            <a:spLocks noChangeAspect="1" noChangeArrowheads="1"/>
          </p:cNvSpPr>
          <p:nvPr/>
        </p:nvSpPr>
        <p:spPr bwMode="auto">
          <a:xfrm>
            <a:off x="2695575" y="4121150"/>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2" name="Oval 22"/>
          <p:cNvSpPr>
            <a:spLocks noChangeAspect="1" noChangeArrowheads="1"/>
          </p:cNvSpPr>
          <p:nvPr/>
        </p:nvSpPr>
        <p:spPr bwMode="auto">
          <a:xfrm>
            <a:off x="1341438" y="5638800"/>
            <a:ext cx="182562"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3" name="Text Box 23"/>
          <p:cNvSpPr txBox="1">
            <a:spLocks noChangeArrowheads="1"/>
          </p:cNvSpPr>
          <p:nvPr/>
        </p:nvSpPr>
        <p:spPr bwMode="auto">
          <a:xfrm>
            <a:off x="4763" y="6521450"/>
            <a:ext cx="819276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dirty="0">
                <a:solidFill>
                  <a:srgbClr val="FF0000"/>
                </a:solidFill>
              </a:rPr>
              <a:t>Weinberg, van </a:t>
            </a:r>
            <a:r>
              <a:rPr lang="en-US" sz="1600" dirty="0" err="1">
                <a:solidFill>
                  <a:srgbClr val="FF0000"/>
                </a:solidFill>
              </a:rPr>
              <a:t>Kolck</a:t>
            </a:r>
            <a:r>
              <a:rPr lang="en-US" sz="1600" dirty="0">
                <a:solidFill>
                  <a:srgbClr val="FF0000"/>
                </a:solidFill>
              </a:rPr>
              <a:t>, Kaplan, Savage, Wise, </a:t>
            </a:r>
            <a:r>
              <a:rPr lang="en-US" sz="1600" dirty="0" smtClean="0">
                <a:solidFill>
                  <a:srgbClr val="FF0000"/>
                </a:solidFill>
              </a:rPr>
              <a:t>Bernard, </a:t>
            </a:r>
            <a:r>
              <a:rPr lang="en-US" sz="1600" dirty="0" err="1" smtClean="0">
                <a:solidFill>
                  <a:srgbClr val="FF0000"/>
                </a:solidFill>
              </a:rPr>
              <a:t>Epelbaum</a:t>
            </a:r>
            <a:r>
              <a:rPr lang="en-US" sz="1600" dirty="0">
                <a:solidFill>
                  <a:srgbClr val="FF0000"/>
                </a:solidFill>
              </a:rPr>
              <a:t>, Kaiser, </a:t>
            </a:r>
            <a:r>
              <a:rPr lang="en-US" sz="1600" dirty="0" err="1" smtClean="0">
                <a:solidFill>
                  <a:srgbClr val="FF0000"/>
                </a:solidFill>
              </a:rPr>
              <a:t>Machleidt</a:t>
            </a:r>
            <a:r>
              <a:rPr lang="en-US" sz="1600" dirty="0" smtClean="0">
                <a:solidFill>
                  <a:srgbClr val="FF0000"/>
                </a:solidFill>
              </a:rPr>
              <a:t>, </a:t>
            </a:r>
            <a:r>
              <a:rPr lang="en-US" sz="1600" dirty="0" err="1" smtClean="0">
                <a:solidFill>
                  <a:srgbClr val="FF0000"/>
                </a:solidFill>
              </a:rPr>
              <a:t>Meissner</a:t>
            </a:r>
            <a:r>
              <a:rPr lang="en-US" sz="1600" dirty="0">
                <a:solidFill>
                  <a:srgbClr val="FF0000"/>
                </a:solidFill>
              </a:rPr>
              <a:t>,…</a:t>
            </a:r>
          </a:p>
        </p:txBody>
      </p:sp>
      <p:sp>
        <p:nvSpPr>
          <p:cNvPr id="158744" name="Rectangle 14"/>
          <p:cNvSpPr>
            <a:spLocks noChangeArrowheads="1"/>
          </p:cNvSpPr>
          <p:nvPr/>
        </p:nvSpPr>
        <p:spPr bwMode="auto">
          <a:xfrm>
            <a:off x="3292475" y="5295900"/>
            <a:ext cx="1014413" cy="1189038"/>
          </a:xfrm>
          <a:prstGeom prst="rect">
            <a:avLst/>
          </a:prstGeom>
          <a:solidFill>
            <a:srgbClr val="FF8000">
              <a:alpha val="2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 name="Oval 19"/>
          <p:cNvSpPr>
            <a:spLocks noChangeAspect="1" noChangeArrowheads="1"/>
          </p:cNvSpPr>
          <p:nvPr/>
        </p:nvSpPr>
        <p:spPr bwMode="auto">
          <a:xfrm>
            <a:off x="2941638" y="4770438"/>
            <a:ext cx="182562" cy="182562"/>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Oval 20"/>
          <p:cNvSpPr>
            <a:spLocks noChangeAspect="1" noChangeArrowheads="1"/>
          </p:cNvSpPr>
          <p:nvPr/>
        </p:nvSpPr>
        <p:spPr bwMode="auto">
          <a:xfrm>
            <a:off x="2540000" y="4770438"/>
            <a:ext cx="182563" cy="182562"/>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Freeform 23"/>
          <p:cNvSpPr>
            <a:spLocks/>
          </p:cNvSpPr>
          <p:nvPr/>
        </p:nvSpPr>
        <p:spPr bwMode="auto">
          <a:xfrm>
            <a:off x="2516188" y="3006725"/>
            <a:ext cx="3198812" cy="2157413"/>
          </a:xfrm>
          <a:custGeom>
            <a:avLst/>
            <a:gdLst>
              <a:gd name="T0" fmla="*/ 0 w 1584"/>
              <a:gd name="T1" fmla="*/ 480 h 1344"/>
              <a:gd name="T2" fmla="*/ 432 w 1584"/>
              <a:gd name="T3" fmla="*/ 0 h 1344"/>
              <a:gd name="T4" fmla="*/ 1584 w 1584"/>
              <a:gd name="T5" fmla="*/ 0 h 1344"/>
              <a:gd name="T6" fmla="*/ 384 w 1584"/>
              <a:gd name="T7" fmla="*/ 1344 h 1344"/>
              <a:gd name="T8" fmla="*/ 384 w 1584"/>
              <a:gd name="T9" fmla="*/ 480 h 1344"/>
              <a:gd name="T10" fmla="*/ 0 w 1584"/>
              <a:gd name="T11" fmla="*/ 480 h 1344"/>
            </a:gdLst>
            <a:ahLst/>
            <a:cxnLst>
              <a:cxn ang="0">
                <a:pos x="T0" y="T1"/>
              </a:cxn>
              <a:cxn ang="0">
                <a:pos x="T2" y="T3"/>
              </a:cxn>
              <a:cxn ang="0">
                <a:pos x="T4" y="T5"/>
              </a:cxn>
              <a:cxn ang="0">
                <a:pos x="T6" y="T7"/>
              </a:cxn>
              <a:cxn ang="0">
                <a:pos x="T8" y="T9"/>
              </a:cxn>
              <a:cxn ang="0">
                <a:pos x="T10" y="T11"/>
              </a:cxn>
            </a:cxnLst>
            <a:rect l="0" t="0" r="r" b="b"/>
            <a:pathLst>
              <a:path w="1584" h="1344">
                <a:moveTo>
                  <a:pt x="0" y="480"/>
                </a:moveTo>
                <a:lnTo>
                  <a:pt x="432" y="0"/>
                </a:lnTo>
                <a:lnTo>
                  <a:pt x="1584" y="0"/>
                </a:lnTo>
                <a:lnTo>
                  <a:pt x="384" y="1344"/>
                </a:lnTo>
                <a:lnTo>
                  <a:pt x="384" y="480"/>
                </a:lnTo>
                <a:lnTo>
                  <a:pt x="0" y="480"/>
                </a:lnTo>
                <a:close/>
              </a:path>
            </a:pathLst>
          </a:custGeom>
          <a:solidFill>
            <a:srgbClr val="FFE6CC"/>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4"/>
          <p:cNvSpPr>
            <a:spLocks noChangeArrowheads="1"/>
          </p:cNvSpPr>
          <p:nvPr/>
        </p:nvSpPr>
        <p:spPr bwMode="auto">
          <a:xfrm>
            <a:off x="3352800" y="2590800"/>
            <a:ext cx="4800600" cy="1600200"/>
          </a:xfrm>
          <a:prstGeom prst="rect">
            <a:avLst/>
          </a:prstGeom>
          <a:solidFill>
            <a:srgbClr val="FFE6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28" name="Picture 28" descr="Snapshot 2009-09-13 09-33-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759075"/>
            <a:ext cx="45132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30"/>
          <p:cNvSpPr>
            <a:spLocks noChangeAspect="1" noChangeArrowheads="1"/>
          </p:cNvSpPr>
          <p:nvPr/>
        </p:nvSpPr>
        <p:spPr bwMode="auto">
          <a:xfrm>
            <a:off x="7513638" y="3170238"/>
            <a:ext cx="182562" cy="182562"/>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Oval 31"/>
          <p:cNvSpPr>
            <a:spLocks noChangeAspect="1" noChangeArrowheads="1"/>
          </p:cNvSpPr>
          <p:nvPr/>
        </p:nvSpPr>
        <p:spPr bwMode="auto">
          <a:xfrm>
            <a:off x="5657850" y="3175000"/>
            <a:ext cx="182563" cy="182563"/>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173210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152400"/>
            <a:ext cx="8763000" cy="381000"/>
          </a:xfrm>
        </p:spPr>
        <p:txBody>
          <a:bodyPr/>
          <a:lstStyle/>
          <a:p>
            <a:pPr lvl="0" eaLnBrk="1" hangingPunct="1">
              <a:defRPr/>
            </a:pPr>
            <a:r>
              <a:rPr lang="en-US" sz="2800" dirty="0" smtClean="0">
                <a:solidFill>
                  <a:srgbClr val="0000FF"/>
                </a:solidFill>
                <a:latin typeface="Times New Roman" charset="0"/>
              </a:rPr>
              <a:t>Complete N</a:t>
            </a:r>
            <a:r>
              <a:rPr lang="en-US" sz="2800" baseline="30000" dirty="0" smtClean="0">
                <a:solidFill>
                  <a:srgbClr val="0000FF"/>
                </a:solidFill>
                <a:latin typeface="Times New Roman" charset="0"/>
              </a:rPr>
              <a:t>3</a:t>
            </a:r>
            <a:r>
              <a:rPr lang="en-US" sz="2800" dirty="0" smtClean="0">
                <a:solidFill>
                  <a:srgbClr val="0000FF"/>
                </a:solidFill>
                <a:latin typeface="Times New Roman" charset="0"/>
              </a:rPr>
              <a:t>LO calculation of neutron matter</a:t>
            </a:r>
            <a:endParaRPr lang="en-US" dirty="0">
              <a:latin typeface="Times New Roman" charset="0"/>
            </a:endParaRPr>
          </a:p>
        </p:txBody>
      </p:sp>
      <p:sp>
        <p:nvSpPr>
          <p:cNvPr id="5" name="Text Box 6"/>
          <p:cNvSpPr txBox="1">
            <a:spLocks noChangeArrowheads="1"/>
          </p:cNvSpPr>
          <p:nvPr/>
        </p:nvSpPr>
        <p:spPr bwMode="auto">
          <a:xfrm>
            <a:off x="76200" y="605135"/>
            <a:ext cx="89916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sym typeface="Symbol" charset="0"/>
              </a:rPr>
              <a:t>first complete N</a:t>
            </a:r>
            <a:r>
              <a:rPr lang="en-US" sz="2400" baseline="30000" dirty="0" smtClean="0">
                <a:sym typeface="Symbol" charset="0"/>
              </a:rPr>
              <a:t>3</a:t>
            </a:r>
            <a:r>
              <a:rPr lang="en-US" sz="2400" dirty="0" smtClean="0">
                <a:sym typeface="Symbol" charset="0"/>
              </a:rPr>
              <a:t>LO result </a:t>
            </a:r>
            <a:r>
              <a:rPr lang="en-US" sz="1600" dirty="0" err="1">
                <a:solidFill>
                  <a:srgbClr val="FF0000"/>
                </a:solidFill>
                <a:sym typeface="Symbol" charset="0"/>
              </a:rPr>
              <a:t>Tews</a:t>
            </a:r>
            <a:r>
              <a:rPr lang="en-US" sz="1600" dirty="0">
                <a:solidFill>
                  <a:srgbClr val="FF0000"/>
                </a:solidFill>
                <a:sym typeface="Symbol" charset="0"/>
              </a:rPr>
              <a:t>, </a:t>
            </a:r>
            <a:r>
              <a:rPr lang="en-US" sz="1600" dirty="0" err="1">
                <a:solidFill>
                  <a:srgbClr val="FF0000"/>
                </a:solidFill>
                <a:sym typeface="Symbol" charset="0"/>
              </a:rPr>
              <a:t>Krüger</a:t>
            </a:r>
            <a:r>
              <a:rPr lang="en-US" sz="1600" dirty="0">
                <a:solidFill>
                  <a:srgbClr val="FF0000"/>
                </a:solidFill>
                <a:sym typeface="Symbol" charset="0"/>
              </a:rPr>
              <a:t>, </a:t>
            </a:r>
            <a:r>
              <a:rPr lang="en-US" sz="1600" dirty="0" err="1">
                <a:solidFill>
                  <a:srgbClr val="FF0000"/>
                </a:solidFill>
                <a:sym typeface="Symbol" charset="0"/>
              </a:rPr>
              <a:t>Hebeler</a:t>
            </a:r>
            <a:r>
              <a:rPr lang="en-US" sz="1600" dirty="0">
                <a:solidFill>
                  <a:srgbClr val="FF0000"/>
                </a:solidFill>
                <a:sym typeface="Symbol" charset="0"/>
              </a:rPr>
              <a:t>, AS (2013</a:t>
            </a:r>
            <a:r>
              <a:rPr lang="en-US" sz="1600" dirty="0" smtClean="0">
                <a:solidFill>
                  <a:srgbClr val="FF0000"/>
                </a:solidFill>
                <a:sym typeface="Symbol" charset="0"/>
              </a:rPr>
              <a:t>)</a:t>
            </a:r>
            <a:r>
              <a:rPr lang="en-US" sz="1600" dirty="0" smtClean="0">
                <a:sym typeface="Symbol" charset="0"/>
              </a:rPr>
              <a:t/>
            </a:r>
            <a:br>
              <a:rPr lang="en-US" sz="1600" dirty="0" smtClean="0">
                <a:sym typeface="Symbol" charset="0"/>
              </a:rPr>
            </a:br>
            <a:r>
              <a:rPr lang="en-US" sz="2400" dirty="0" smtClean="0">
                <a:sym typeface="Symbol" charset="0"/>
              </a:rPr>
              <a:t>includes uncertainties from NN, 3N (dominates), 4N </a:t>
            </a:r>
            <a:endParaRPr lang="en-US" sz="2400" dirty="0">
              <a:sym typeface="Symbol" charset="0"/>
            </a:endParaRPr>
          </a:p>
        </p:txBody>
      </p:sp>
      <p:pic>
        <p:nvPicPr>
          <p:cNvPr id="6" name="Picture 5"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817" y="1600200"/>
            <a:ext cx="4652340" cy="4661356"/>
          </a:xfrm>
          <a:prstGeom prst="rect">
            <a:avLst/>
          </a:prstGeom>
        </p:spPr>
      </p:pic>
      <p:pic>
        <p:nvPicPr>
          <p:cNvPr id="2" name="Picture 1" descr="Snapshot 2012-06-28 11-13-35.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666127"/>
            <a:ext cx="4632557" cy="4658473"/>
          </a:xfrm>
          <a:prstGeom prst="rect">
            <a:avLst/>
          </a:prstGeom>
        </p:spPr>
      </p:pic>
    </p:spTree>
    <p:extLst>
      <p:ext uri="{BB962C8B-B14F-4D97-AF65-F5344CB8AC3E}">
        <p14:creationId xmlns:p14="http://schemas.microsoft.com/office/powerpoint/2010/main" val="47847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0" y="76200"/>
            <a:ext cx="6477000" cy="457200"/>
          </a:xfrm>
        </p:spPr>
        <p:txBody>
          <a:bodyPr/>
          <a:lstStyle/>
          <a:p>
            <a:r>
              <a:rPr lang="en-US" sz="2800" dirty="0" smtClean="0">
                <a:solidFill>
                  <a:srgbClr val="0000FF"/>
                </a:solidFill>
                <a:latin typeface="Times New Roman" charset="0"/>
              </a:rPr>
              <a:t>Neutron skin of </a:t>
            </a:r>
            <a:r>
              <a:rPr lang="en-US" sz="2800" baseline="30000" dirty="0" smtClean="0">
                <a:solidFill>
                  <a:srgbClr val="0000FF"/>
                </a:solidFill>
                <a:latin typeface="Times New Roman" charset="0"/>
              </a:rPr>
              <a:t>208</a:t>
            </a:r>
            <a:r>
              <a:rPr lang="en-US" sz="2800" dirty="0" smtClean="0">
                <a:solidFill>
                  <a:srgbClr val="0000FF"/>
                </a:solidFill>
                <a:latin typeface="Times New Roman" charset="0"/>
              </a:rPr>
              <a:t>Pb</a:t>
            </a:r>
            <a:endParaRPr lang="en-US" sz="2800" dirty="0">
              <a:solidFill>
                <a:srgbClr val="0000FF"/>
              </a:solidFill>
              <a:latin typeface="Times New Roman" charset="0"/>
            </a:endParaRPr>
          </a:p>
        </p:txBody>
      </p:sp>
      <p:sp>
        <p:nvSpPr>
          <p:cNvPr id="313347" name="Text Box 3"/>
          <p:cNvSpPr txBox="1">
            <a:spLocks noChangeArrowheads="1"/>
          </p:cNvSpPr>
          <p:nvPr/>
        </p:nvSpPr>
        <p:spPr bwMode="auto">
          <a:xfrm>
            <a:off x="0" y="533400"/>
            <a:ext cx="8991600" cy="144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dirty="0" smtClean="0"/>
              <a:t>probes neutron matter energy/pressure,</a:t>
            </a:r>
            <a:r>
              <a:rPr lang="en-US" sz="2400" baseline="-25000" dirty="0" smtClean="0"/>
              <a:t/>
            </a:r>
            <a:br>
              <a:rPr lang="en-US" sz="2400" baseline="-25000" dirty="0" smtClean="0"/>
            </a:br>
            <a:r>
              <a:rPr lang="en-US" sz="2400" dirty="0" smtClean="0"/>
              <a:t>neutron </a:t>
            </a:r>
            <a:r>
              <a:rPr lang="en-US" sz="2400" dirty="0"/>
              <a:t>matter band </a:t>
            </a:r>
            <a:r>
              <a:rPr lang="en-US" sz="2400" dirty="0" smtClean="0"/>
              <a:t>predicts</a:t>
            </a:r>
            <a:r>
              <a:rPr lang="en-US" sz="2400" dirty="0"/>
              <a:t/>
            </a:r>
            <a:br>
              <a:rPr lang="en-US" sz="2400" dirty="0"/>
            </a:br>
            <a:r>
              <a:rPr lang="en-US" sz="2400" dirty="0" smtClean="0"/>
              <a:t>neutron </a:t>
            </a:r>
            <a:r>
              <a:rPr lang="en-US" sz="2400" dirty="0"/>
              <a:t>skin of </a:t>
            </a:r>
            <a:r>
              <a:rPr lang="en-US" sz="2400" baseline="30000" dirty="0" smtClean="0"/>
              <a:t>208</a:t>
            </a:r>
            <a:r>
              <a:rPr lang="en-US" sz="2400" dirty="0" smtClean="0"/>
              <a:t>Pb: 0.17</a:t>
            </a:r>
            <a:r>
              <a:rPr lang="en-US" sz="2400" dirty="0">
                <a:sym typeface="Symbol" charset="0"/>
              </a:rPr>
              <a:t></a:t>
            </a:r>
            <a:r>
              <a:rPr lang="en-US" sz="2400" dirty="0"/>
              <a:t>0.03 </a:t>
            </a:r>
            <a:r>
              <a:rPr lang="en-US" sz="2400" dirty="0" err="1" smtClean="0"/>
              <a:t>fm</a:t>
            </a:r>
            <a:r>
              <a:rPr lang="en-US" sz="2400" dirty="0"/>
              <a:t> (</a:t>
            </a:r>
            <a:r>
              <a:rPr lang="en-US" sz="2400" dirty="0">
                <a:sym typeface="Symbol" charset="0"/>
              </a:rPr>
              <a:t></a:t>
            </a:r>
            <a:r>
              <a:rPr lang="en-US" sz="2400" dirty="0" smtClean="0"/>
              <a:t>18% </a:t>
            </a:r>
            <a:r>
              <a:rPr lang="en-US" sz="2400" dirty="0"/>
              <a:t>!</a:t>
            </a:r>
            <a:r>
              <a:rPr lang="en-US" sz="2400" dirty="0" smtClean="0"/>
              <a:t>)</a:t>
            </a:r>
            <a:br>
              <a:rPr lang="en-US" sz="2400" dirty="0" smtClean="0"/>
            </a:br>
            <a:r>
              <a:rPr lang="en-CA" sz="1600" dirty="0" err="1">
                <a:solidFill>
                  <a:srgbClr val="FF0000"/>
                </a:solidFill>
              </a:rPr>
              <a:t>Hebeler</a:t>
            </a:r>
            <a:r>
              <a:rPr lang="en-CA" sz="1600" dirty="0">
                <a:solidFill>
                  <a:srgbClr val="FF0000"/>
                </a:solidFill>
              </a:rPr>
              <a:t> et al</a:t>
            </a:r>
            <a:r>
              <a:rPr lang="en-CA" sz="1600" dirty="0" smtClean="0">
                <a:solidFill>
                  <a:srgbClr val="FF0000"/>
                </a:solidFill>
              </a:rPr>
              <a:t>. </a:t>
            </a:r>
            <a:r>
              <a:rPr lang="en-CA" sz="1600" dirty="0">
                <a:solidFill>
                  <a:srgbClr val="FF0000"/>
                </a:solidFill>
              </a:rPr>
              <a:t>(2010</a:t>
            </a:r>
            <a:r>
              <a:rPr lang="en-CA" sz="1600" dirty="0" smtClean="0">
                <a:solidFill>
                  <a:srgbClr val="FF0000"/>
                </a:solidFill>
              </a:rPr>
              <a:t>)</a:t>
            </a:r>
            <a:endParaRPr lang="en-US" sz="2000" dirty="0"/>
          </a:p>
        </p:txBody>
      </p:sp>
      <p:pic>
        <p:nvPicPr>
          <p:cNvPr id="313348" name="Picture 4" descr="Snapshot 2007-10-10 19-38-29"/>
          <p:cNvPicPr>
            <a:picLocks noChangeAspect="1" noChangeArrowheads="1"/>
          </p:cNvPicPr>
          <p:nvPr/>
        </p:nvPicPr>
        <p:blipFill rotWithShape="1">
          <a:blip r:embed="rId3">
            <a:extLst>
              <a:ext uri="{28A0092B-C50C-407E-A947-70E740481C1C}">
                <a14:useLocalDpi xmlns:a14="http://schemas.microsoft.com/office/drawing/2010/main" val="0"/>
              </a:ext>
            </a:extLst>
          </a:blip>
          <a:srcRect t="13848"/>
          <a:stretch/>
        </p:blipFill>
        <p:spPr bwMode="auto">
          <a:xfrm>
            <a:off x="6117712" y="0"/>
            <a:ext cx="2950088" cy="223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19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0" y="76200"/>
            <a:ext cx="6477000" cy="457200"/>
          </a:xfrm>
        </p:spPr>
        <p:txBody>
          <a:bodyPr/>
          <a:lstStyle/>
          <a:p>
            <a:r>
              <a:rPr lang="en-US" sz="2800" dirty="0" smtClean="0">
                <a:solidFill>
                  <a:srgbClr val="0000FF"/>
                </a:solidFill>
                <a:latin typeface="Times New Roman" charset="0"/>
              </a:rPr>
              <a:t>Neutron skin of </a:t>
            </a:r>
            <a:r>
              <a:rPr lang="en-US" sz="2800" baseline="30000" dirty="0" smtClean="0">
                <a:solidFill>
                  <a:srgbClr val="0000FF"/>
                </a:solidFill>
                <a:latin typeface="Times New Roman" charset="0"/>
              </a:rPr>
              <a:t>208</a:t>
            </a:r>
            <a:r>
              <a:rPr lang="en-US" sz="2800" dirty="0" smtClean="0">
                <a:solidFill>
                  <a:srgbClr val="0000FF"/>
                </a:solidFill>
                <a:latin typeface="Times New Roman" charset="0"/>
              </a:rPr>
              <a:t>Pb</a:t>
            </a:r>
            <a:endParaRPr lang="en-US" sz="2800" dirty="0">
              <a:solidFill>
                <a:srgbClr val="0000FF"/>
              </a:solidFill>
              <a:latin typeface="Times New Roman" charset="0"/>
            </a:endParaRPr>
          </a:p>
        </p:txBody>
      </p:sp>
      <p:sp>
        <p:nvSpPr>
          <p:cNvPr id="313347" name="Text Box 3"/>
          <p:cNvSpPr txBox="1">
            <a:spLocks noChangeArrowheads="1"/>
          </p:cNvSpPr>
          <p:nvPr/>
        </p:nvSpPr>
        <p:spPr bwMode="auto">
          <a:xfrm>
            <a:off x="0" y="533400"/>
            <a:ext cx="8991600" cy="49757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dirty="0" smtClean="0"/>
              <a:t>probes neutron matter energy/pressure,</a:t>
            </a:r>
            <a:r>
              <a:rPr lang="en-US" sz="2400" baseline="-25000" dirty="0" smtClean="0"/>
              <a:t/>
            </a:r>
            <a:br>
              <a:rPr lang="en-US" sz="2400" baseline="-25000" dirty="0" smtClean="0"/>
            </a:br>
            <a:r>
              <a:rPr lang="en-US" sz="2400" dirty="0" smtClean="0"/>
              <a:t>neutron </a:t>
            </a:r>
            <a:r>
              <a:rPr lang="en-US" sz="2400" dirty="0"/>
              <a:t>matter band </a:t>
            </a:r>
            <a:r>
              <a:rPr lang="en-US" sz="2400" dirty="0" smtClean="0"/>
              <a:t>predicts</a:t>
            </a:r>
            <a:r>
              <a:rPr lang="en-US" sz="2400" dirty="0"/>
              <a:t/>
            </a:r>
            <a:br>
              <a:rPr lang="en-US" sz="2400" dirty="0"/>
            </a:br>
            <a:r>
              <a:rPr lang="en-US" sz="2400" dirty="0" smtClean="0"/>
              <a:t>neutron </a:t>
            </a:r>
            <a:r>
              <a:rPr lang="en-US" sz="2400" dirty="0"/>
              <a:t>skin of </a:t>
            </a:r>
            <a:r>
              <a:rPr lang="en-US" sz="2400" baseline="30000" dirty="0" smtClean="0"/>
              <a:t>208</a:t>
            </a:r>
            <a:r>
              <a:rPr lang="en-US" sz="2400" dirty="0" smtClean="0"/>
              <a:t>Pb: 0.17</a:t>
            </a:r>
            <a:r>
              <a:rPr lang="en-US" sz="2400" dirty="0">
                <a:sym typeface="Symbol" charset="0"/>
              </a:rPr>
              <a:t></a:t>
            </a:r>
            <a:r>
              <a:rPr lang="en-US" sz="2400" dirty="0"/>
              <a:t>0.03 </a:t>
            </a:r>
            <a:r>
              <a:rPr lang="en-US" sz="2400" dirty="0" err="1"/>
              <a:t>fm</a:t>
            </a:r>
            <a:r>
              <a:rPr lang="en-US" sz="2400" dirty="0"/>
              <a:t> (</a:t>
            </a:r>
            <a:r>
              <a:rPr lang="en-US" sz="2400" dirty="0">
                <a:sym typeface="Symbol" charset="0"/>
              </a:rPr>
              <a:t></a:t>
            </a:r>
            <a:r>
              <a:rPr lang="en-US" sz="2400" dirty="0"/>
              <a:t>18% !</a:t>
            </a:r>
            <a:r>
              <a:rPr lang="en-US" sz="2400" dirty="0" smtClean="0"/>
              <a:t>)</a:t>
            </a:r>
            <a:br>
              <a:rPr lang="en-US" sz="2400" dirty="0" smtClean="0"/>
            </a:br>
            <a:r>
              <a:rPr lang="en-CA" sz="1600" dirty="0" err="1">
                <a:solidFill>
                  <a:srgbClr val="FF0000"/>
                </a:solidFill>
              </a:rPr>
              <a:t>Hebeler</a:t>
            </a:r>
            <a:r>
              <a:rPr lang="en-CA" sz="1600" dirty="0">
                <a:solidFill>
                  <a:srgbClr val="FF0000"/>
                </a:solidFill>
              </a:rPr>
              <a:t> et al</a:t>
            </a:r>
            <a:r>
              <a:rPr lang="en-CA" sz="1600" dirty="0" smtClean="0">
                <a:solidFill>
                  <a:srgbClr val="FF0000"/>
                </a:solidFill>
              </a:rPr>
              <a:t>. </a:t>
            </a:r>
            <a:r>
              <a:rPr lang="en-CA" sz="1600" dirty="0">
                <a:solidFill>
                  <a:srgbClr val="FF0000"/>
                </a:solidFill>
              </a:rPr>
              <a:t>(2010</a:t>
            </a:r>
            <a:r>
              <a:rPr lang="en-CA" sz="1600" dirty="0" smtClean="0">
                <a:solidFill>
                  <a:srgbClr val="FF0000"/>
                </a:solidFill>
              </a:rPr>
              <a:t>)</a:t>
            </a:r>
            <a:r>
              <a:rPr lang="en-CA" sz="1600" baseline="-25000" dirty="0">
                <a:solidFill>
                  <a:srgbClr val="FF0000"/>
                </a:solidFill>
              </a:rPr>
              <a:t/>
            </a:r>
            <a:br>
              <a:rPr lang="en-CA" sz="1600" baseline="-25000" dirty="0">
                <a:solidFill>
                  <a:srgbClr val="FF0000"/>
                </a:solidFill>
              </a:rPr>
            </a:br>
            <a:r>
              <a:rPr lang="en-CA" sz="1600" baseline="-25000" dirty="0" smtClean="0">
                <a:solidFill>
                  <a:srgbClr val="FF0000"/>
                </a:solidFill>
              </a:rPr>
              <a:t/>
            </a:r>
            <a:br>
              <a:rPr lang="en-CA" sz="1600" baseline="-25000" dirty="0" smtClean="0">
                <a:solidFill>
                  <a:srgbClr val="FF0000"/>
                </a:solidFill>
              </a:rPr>
            </a:br>
            <a:r>
              <a:rPr lang="en-CA" sz="1600" baseline="-25000" dirty="0" smtClean="0">
                <a:solidFill>
                  <a:srgbClr val="FF0000"/>
                </a:solidFill>
              </a:rPr>
              <a:t/>
            </a:r>
            <a:br>
              <a:rPr lang="en-CA" sz="1600" baseline="-25000" dirty="0" smtClean="0">
                <a:solidFill>
                  <a:srgbClr val="FF0000"/>
                </a:solidFill>
              </a:rPr>
            </a:br>
            <a:r>
              <a:rPr lang="en-US" sz="2400" dirty="0" smtClean="0"/>
              <a:t>in excellent agreement with extraction from </a:t>
            </a:r>
            <a:r>
              <a:rPr lang="en-US" sz="2400" dirty="0"/>
              <a:t>complete E1 response</a:t>
            </a:r>
            <a:br>
              <a:rPr lang="en-US" sz="2400" dirty="0"/>
            </a:br>
            <a:r>
              <a:rPr lang="en-US" sz="2400" dirty="0"/>
              <a:t>0.156+0.025-0.021 </a:t>
            </a:r>
            <a:r>
              <a:rPr lang="en-US" sz="2400" dirty="0" err="1" smtClean="0"/>
              <a:t>fm</a:t>
            </a:r>
            <a:r>
              <a:rPr lang="en-US" sz="2400" baseline="-25000" dirty="0" smtClean="0"/>
              <a:t/>
            </a:r>
            <a:br>
              <a:rPr lang="en-US" sz="2400" baseline="-25000" dirty="0" smtClean="0"/>
            </a:br>
            <a:r>
              <a:rPr lang="en-US" sz="2400" baseline="-25000" dirty="0" smtClean="0"/>
              <a:t> </a:t>
            </a:r>
            <a:br>
              <a:rPr lang="en-US" sz="2400" baseline="-25000" dirty="0" smtClean="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PREX: neutron skin from parity</a:t>
            </a:r>
            <a:r>
              <a:rPr lang="en-US" sz="2400" dirty="0"/>
              <a:t>-violating electron-scattering at </a:t>
            </a:r>
            <a:r>
              <a:rPr lang="en-US" sz="2400" dirty="0" smtClean="0"/>
              <a:t>JLAB</a:t>
            </a:r>
            <a:br>
              <a:rPr lang="en-US" sz="2400" dirty="0" smtClean="0"/>
            </a:br>
            <a:r>
              <a:rPr lang="en-US" sz="2400" dirty="0" smtClean="0"/>
              <a:t>electron </a:t>
            </a:r>
            <a:r>
              <a:rPr lang="en-US" sz="2400" dirty="0"/>
              <a:t>exchanges Z-boson, couples preferentially to neutrons</a:t>
            </a:r>
            <a:br>
              <a:rPr lang="en-US" sz="2400" dirty="0"/>
            </a:br>
            <a:r>
              <a:rPr lang="en-US" sz="2400" dirty="0" smtClean="0"/>
              <a:t>goal II: </a:t>
            </a:r>
            <a:r>
              <a:rPr lang="en-US" sz="2400" dirty="0">
                <a:sym typeface="Symbol" charset="0"/>
              </a:rPr>
              <a:t></a:t>
            </a:r>
            <a:r>
              <a:rPr lang="en-US" sz="2400" dirty="0" smtClean="0"/>
              <a:t>0.06 </a:t>
            </a:r>
            <a:r>
              <a:rPr lang="en-US" sz="2400" dirty="0" err="1" smtClean="0"/>
              <a:t>fm</a:t>
            </a:r>
            <a:endParaRPr lang="en-US" sz="2400" dirty="0"/>
          </a:p>
        </p:txBody>
      </p:sp>
      <p:pic>
        <p:nvPicPr>
          <p:cNvPr id="313348" name="Picture 4" descr="Snapshot 2007-10-10 19-38-29"/>
          <p:cNvPicPr>
            <a:picLocks noChangeAspect="1" noChangeArrowheads="1"/>
          </p:cNvPicPr>
          <p:nvPr/>
        </p:nvPicPr>
        <p:blipFill rotWithShape="1">
          <a:blip r:embed="rId3">
            <a:extLst>
              <a:ext uri="{28A0092B-C50C-407E-A947-70E740481C1C}">
                <a14:useLocalDpi xmlns:a14="http://schemas.microsoft.com/office/drawing/2010/main" val="0"/>
              </a:ext>
            </a:extLst>
          </a:blip>
          <a:srcRect t="13848"/>
          <a:stretch/>
        </p:blipFill>
        <p:spPr bwMode="auto">
          <a:xfrm>
            <a:off x="6117712" y="0"/>
            <a:ext cx="2950088" cy="22374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napshot 2012-03-22 00-05-25.tiff"/>
          <p:cNvPicPr>
            <a:picLocks noChangeAspect="1"/>
          </p:cNvPicPr>
          <p:nvPr/>
        </p:nvPicPr>
        <p:blipFill rotWithShape="1">
          <a:blip r:embed="rId4">
            <a:extLst>
              <a:ext uri="{28A0092B-C50C-407E-A947-70E740481C1C}">
                <a14:useLocalDpi xmlns:a14="http://schemas.microsoft.com/office/drawing/2010/main" val="0"/>
              </a:ext>
            </a:extLst>
          </a:blip>
          <a:srcRect b="56829"/>
          <a:stretch/>
        </p:blipFill>
        <p:spPr>
          <a:xfrm>
            <a:off x="2971800" y="2667000"/>
            <a:ext cx="6172200" cy="681182"/>
          </a:xfrm>
          <a:prstGeom prst="rect">
            <a:avLst/>
          </a:prstGeom>
        </p:spPr>
      </p:pic>
      <p:grpSp>
        <p:nvGrpSpPr>
          <p:cNvPr id="11" name="Group 8"/>
          <p:cNvGrpSpPr>
            <a:grpSpLocks noChangeAspect="1"/>
          </p:cNvGrpSpPr>
          <p:nvPr/>
        </p:nvGrpSpPr>
        <p:grpSpPr bwMode="auto">
          <a:xfrm>
            <a:off x="76200" y="5542654"/>
            <a:ext cx="1463040" cy="1239146"/>
            <a:chOff x="1056" y="672"/>
            <a:chExt cx="2880" cy="2439"/>
          </a:xfrm>
        </p:grpSpPr>
        <p:pic>
          <p:nvPicPr>
            <p:cNvPr id="12" name="Picture 9" descr="Snapshot 2009-06-08 17-04-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 y="672"/>
              <a:ext cx="2879" cy="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auto">
            <a:xfrm>
              <a:off x="2736" y="1728"/>
              <a:ext cx="1200" cy="1382"/>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4" name="Picture 3" descr="Snapshot 2012-03-22 00-05-37.tiff"/>
          <p:cNvPicPr>
            <a:picLocks noChangeAspect="1"/>
          </p:cNvPicPr>
          <p:nvPr/>
        </p:nvPicPr>
        <p:blipFill rotWithShape="1">
          <a:blip r:embed="rId6">
            <a:extLst>
              <a:ext uri="{28A0092B-C50C-407E-A947-70E740481C1C}">
                <a14:useLocalDpi xmlns:a14="http://schemas.microsoft.com/office/drawing/2010/main" val="0"/>
              </a:ext>
            </a:extLst>
          </a:blip>
          <a:srcRect b="31969"/>
          <a:stretch/>
        </p:blipFill>
        <p:spPr>
          <a:xfrm>
            <a:off x="2971800" y="3352800"/>
            <a:ext cx="6172200" cy="768927"/>
          </a:xfrm>
          <a:prstGeom prst="rect">
            <a:avLst/>
          </a:prstGeom>
        </p:spPr>
      </p:pic>
      <p:pic>
        <p:nvPicPr>
          <p:cNvPr id="5" name="Picture 4" descr="Snapshot 2012-03-22 00-16-13.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801" y="5801392"/>
            <a:ext cx="6172199" cy="904208"/>
          </a:xfrm>
          <a:prstGeom prst="rect">
            <a:avLst/>
          </a:prstGeom>
        </p:spPr>
      </p:pic>
      <p:pic>
        <p:nvPicPr>
          <p:cNvPr id="6" name="Picture 5" descr="Snapshot 2012-03-22 00-15-5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5096730"/>
            <a:ext cx="6172200" cy="694470"/>
          </a:xfrm>
          <a:prstGeom prst="rect">
            <a:avLst/>
          </a:prstGeom>
        </p:spPr>
      </p:pic>
    </p:spTree>
    <p:extLst>
      <p:ext uri="{BB962C8B-B14F-4D97-AF65-F5344CB8AC3E}">
        <p14:creationId xmlns:p14="http://schemas.microsoft.com/office/powerpoint/2010/main" val="3852927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idx="4294967295"/>
          </p:nvPr>
        </p:nvSpPr>
        <p:spPr>
          <a:xfrm>
            <a:off x="0" y="0"/>
            <a:ext cx="9144000" cy="457200"/>
          </a:xfrm>
        </p:spPr>
        <p:txBody>
          <a:bodyPr/>
          <a:lstStyle/>
          <a:p>
            <a:r>
              <a:rPr lang="en-US" sz="2800" dirty="0">
                <a:solidFill>
                  <a:srgbClr val="0000FF"/>
                </a:solidFill>
                <a:latin typeface="Times New Roman" charset="0"/>
              </a:rPr>
              <a:t>Symmetry </a:t>
            </a:r>
            <a:r>
              <a:rPr lang="en-US" sz="2800" dirty="0" smtClean="0">
                <a:solidFill>
                  <a:srgbClr val="0000FF"/>
                </a:solidFill>
                <a:latin typeface="Times New Roman" charset="0"/>
              </a:rPr>
              <a:t>energy and pressure of neutron matter</a:t>
            </a:r>
            <a:endParaRPr lang="en-US" sz="1600" dirty="0">
              <a:solidFill>
                <a:srgbClr val="FF0000"/>
              </a:solidFill>
              <a:latin typeface="Times New Roman" charset="0"/>
            </a:endParaRPr>
          </a:p>
        </p:txBody>
      </p:sp>
      <p:sp>
        <p:nvSpPr>
          <p:cNvPr id="284675" name="Rectangle 3"/>
          <p:cNvSpPr>
            <a:spLocks noChangeArrowheads="1"/>
          </p:cNvSpPr>
          <p:nvPr/>
        </p:nvSpPr>
        <p:spPr bwMode="auto">
          <a:xfrm>
            <a:off x="0" y="457200"/>
            <a:ext cx="9144000" cy="51398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dirty="0"/>
              <a:t>neutron matter band </a:t>
            </a:r>
            <a:r>
              <a:rPr lang="en-US" sz="2400" dirty="0" smtClean="0"/>
              <a:t>predicts</a:t>
            </a:r>
            <a:br>
              <a:rPr lang="en-US" sz="2400" dirty="0" smtClean="0"/>
            </a:br>
            <a:r>
              <a:rPr lang="en-US" sz="2400" dirty="0" smtClean="0"/>
              <a:t>symmetry </a:t>
            </a:r>
            <a:r>
              <a:rPr lang="en-US" sz="2400" dirty="0"/>
              <a:t>energy </a:t>
            </a:r>
            <a:r>
              <a:rPr lang="en-US" sz="2400" dirty="0" err="1" smtClean="0"/>
              <a:t>S</a:t>
            </a:r>
            <a:r>
              <a:rPr lang="en-US" sz="2400" baseline="-25000" dirty="0" err="1" smtClean="0"/>
              <a:t>v</a:t>
            </a:r>
            <a:r>
              <a:rPr lang="en-US" sz="2400" dirty="0" smtClean="0"/>
              <a:t> and</a:t>
            </a:r>
            <a:br>
              <a:rPr lang="en-US" sz="2400" dirty="0" smtClean="0"/>
            </a:br>
            <a:r>
              <a:rPr lang="en-US" sz="2400" dirty="0" smtClean="0"/>
              <a:t>its density derivative L</a:t>
            </a:r>
            <a:br>
              <a:rPr lang="en-US" sz="2400" dirty="0" smtClean="0"/>
            </a:br>
            <a:r>
              <a:rPr lang="en-US" sz="2400" dirty="0" smtClean="0"/>
              <a:t/>
            </a:r>
            <a:br>
              <a:rPr lang="en-US" sz="2400" dirty="0" smtClean="0"/>
            </a:br>
            <a:r>
              <a:rPr lang="en-US" sz="2400" dirty="0" smtClean="0"/>
              <a:t>comparison to experimental</a:t>
            </a:r>
            <a:br>
              <a:rPr lang="en-US" sz="2400" dirty="0" smtClean="0"/>
            </a:br>
            <a:r>
              <a:rPr lang="en-US" sz="2400" dirty="0" smtClean="0"/>
              <a:t>and observational constraints</a:t>
            </a:r>
            <a:r>
              <a:rPr lang="en-US" sz="1600" dirty="0">
                <a:solidFill>
                  <a:srgbClr val="FF0000"/>
                </a:solidFill>
              </a:rPr>
              <a:t/>
            </a:r>
            <a:br>
              <a:rPr lang="en-US" sz="1600" dirty="0">
                <a:solidFill>
                  <a:srgbClr val="FF0000"/>
                </a:solidFill>
              </a:rPr>
            </a:br>
            <a:r>
              <a:rPr lang="en-US" sz="1600" dirty="0" err="1" smtClean="0">
                <a:solidFill>
                  <a:srgbClr val="FF0000"/>
                </a:solidFill>
              </a:rPr>
              <a:t>Lattimer</a:t>
            </a:r>
            <a:r>
              <a:rPr lang="en-US" sz="1600" dirty="0" smtClean="0">
                <a:solidFill>
                  <a:srgbClr val="FF0000"/>
                </a:solidFill>
              </a:rPr>
              <a:t>, Lim (2013)</a:t>
            </a:r>
          </a:p>
          <a:p>
            <a:pPr algn="l">
              <a:defRPr/>
            </a:pPr>
            <a:r>
              <a:rPr lang="en-US" sz="2400" dirty="0">
                <a:solidFill>
                  <a:srgbClr val="0000FF"/>
                </a:solidFill>
              </a:rPr>
              <a:t/>
            </a:r>
            <a:br>
              <a:rPr lang="en-US" sz="2400" dirty="0">
                <a:solidFill>
                  <a:srgbClr val="0000FF"/>
                </a:solidFill>
              </a:rPr>
            </a:br>
            <a:r>
              <a:rPr lang="en-US" sz="2400" dirty="0" smtClean="0">
                <a:solidFill>
                  <a:srgbClr val="0000FF"/>
                </a:solidFill>
              </a:rPr>
              <a:t>neutron matter constraints</a:t>
            </a:r>
          </a:p>
          <a:p>
            <a:pPr algn="l">
              <a:defRPr/>
            </a:pPr>
            <a:r>
              <a:rPr lang="en-US" sz="1600" dirty="0" smtClean="0">
                <a:solidFill>
                  <a:srgbClr val="FF0000"/>
                </a:solidFill>
              </a:rPr>
              <a:t>H: </a:t>
            </a:r>
            <a:r>
              <a:rPr lang="en-US" sz="1600" dirty="0" err="1" smtClean="0">
                <a:solidFill>
                  <a:srgbClr val="FF0000"/>
                </a:solidFill>
              </a:rPr>
              <a:t>Hebeler</a:t>
            </a:r>
            <a:r>
              <a:rPr lang="en-US" sz="1600" dirty="0" smtClean="0">
                <a:solidFill>
                  <a:srgbClr val="FF0000"/>
                </a:solidFill>
              </a:rPr>
              <a:t> et al. (2010, 2013)</a:t>
            </a:r>
          </a:p>
          <a:p>
            <a:pPr algn="l">
              <a:defRPr/>
            </a:pPr>
            <a:endParaRPr lang="en-US" sz="1600" dirty="0" smtClean="0">
              <a:solidFill>
                <a:srgbClr val="FF0000"/>
              </a:solidFill>
            </a:endParaRPr>
          </a:p>
          <a:p>
            <a:pPr algn="l">
              <a:defRPr/>
            </a:pPr>
            <a:r>
              <a:rPr lang="en-US" sz="1600" dirty="0" smtClean="0">
                <a:solidFill>
                  <a:srgbClr val="FF0000"/>
                </a:solidFill>
              </a:rPr>
              <a:t>G: </a:t>
            </a:r>
            <a:r>
              <a:rPr lang="en-US" sz="1600" dirty="0" err="1" smtClean="0">
                <a:solidFill>
                  <a:srgbClr val="FF0000"/>
                </a:solidFill>
              </a:rPr>
              <a:t>Gandolfi</a:t>
            </a:r>
            <a:r>
              <a:rPr lang="en-US" sz="1600" dirty="0" smtClean="0">
                <a:solidFill>
                  <a:srgbClr val="FF0000"/>
                </a:solidFill>
              </a:rPr>
              <a:t> et al. (2011) </a:t>
            </a:r>
            <a:br>
              <a:rPr lang="en-US" sz="1600" dirty="0" smtClean="0">
                <a:solidFill>
                  <a:srgbClr val="FF0000"/>
                </a:solidFill>
              </a:rPr>
            </a:br>
            <a:r>
              <a:rPr lang="en-US" sz="2400" dirty="0" smtClean="0"/>
              <a:t/>
            </a:r>
            <a:br>
              <a:rPr lang="en-US" sz="2400" dirty="0" smtClean="0"/>
            </a:br>
            <a:r>
              <a:rPr lang="en-US" sz="2400" dirty="0" smtClean="0"/>
              <a:t>microscopic calculations</a:t>
            </a:r>
            <a:br>
              <a:rPr lang="en-US" sz="2400" dirty="0" smtClean="0"/>
            </a:br>
            <a:r>
              <a:rPr lang="en-US" sz="2400" dirty="0" smtClean="0"/>
              <a:t>provide tight constraints!</a:t>
            </a:r>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662" y="533400"/>
            <a:ext cx="5044138" cy="6274184"/>
          </a:xfrm>
          <a:prstGeom prst="rect">
            <a:avLst/>
          </a:prstGeom>
        </p:spPr>
      </p:pic>
    </p:spTree>
    <p:extLst>
      <p:ext uri="{BB962C8B-B14F-4D97-AF65-F5344CB8AC3E}">
        <p14:creationId xmlns:p14="http://schemas.microsoft.com/office/powerpoint/2010/main" val="4004239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noChangeArrowheads="1"/>
          </p:cNvSpPr>
          <p:nvPr>
            <p:ph type="ctrTitle"/>
          </p:nvPr>
        </p:nvSpPr>
        <p:spPr>
          <a:xfrm>
            <a:off x="0" y="304800"/>
            <a:ext cx="9144000" cy="609600"/>
          </a:xfrm>
        </p:spPr>
        <p:txBody>
          <a:bodyPr/>
          <a:lstStyle/>
          <a:p>
            <a:pPr eaLnBrk="1" hangingPunct="1"/>
            <a:r>
              <a:rPr lang="en-US" sz="3000" dirty="0" smtClean="0">
                <a:solidFill>
                  <a:srgbClr val="0000FF"/>
                </a:solidFill>
                <a:latin typeface="Times New Roman" charset="0"/>
              </a:rPr>
              <a:t>Three</a:t>
            </a:r>
            <a:r>
              <a:rPr lang="en-US" sz="3000" dirty="0" smtClean="0">
                <a:solidFill>
                  <a:srgbClr val="0000FF"/>
                </a:solidFill>
                <a:latin typeface="Times New Roman" charset="0"/>
              </a:rPr>
              <a:t>-body forces: From </a:t>
            </a:r>
            <a:r>
              <a:rPr lang="en-US" sz="3000" dirty="0" smtClean="0">
                <a:solidFill>
                  <a:srgbClr val="0000FF"/>
                </a:solidFill>
                <a:latin typeface="Times New Roman" charset="0"/>
              </a:rPr>
              <a:t>exotic </a:t>
            </a:r>
            <a:r>
              <a:rPr lang="en-US" sz="3000" dirty="0" smtClean="0">
                <a:solidFill>
                  <a:srgbClr val="0000FF"/>
                </a:solidFill>
                <a:latin typeface="Times New Roman" charset="0"/>
              </a:rPr>
              <a:t>nuclei to neutron stars</a:t>
            </a:r>
            <a:endParaRPr lang="en-US" sz="3000" dirty="0">
              <a:solidFill>
                <a:srgbClr val="0000CC"/>
              </a:solidFill>
              <a:latin typeface="Times New Roman" charset="0"/>
            </a:endParaRPr>
          </a:p>
        </p:txBody>
      </p:sp>
      <p:pic>
        <p:nvPicPr>
          <p:cNvPr id="15367"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325" y="5810250"/>
            <a:ext cx="1387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8" name="Picture 58" descr="minerva_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740400"/>
            <a:ext cx="1436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60" descr="756px-BMBF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950" y="5745163"/>
            <a:ext cx="15176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61" descr="dfg_logo_schriftzug_blau_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0" y="5900738"/>
            <a:ext cx="1206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1"/>
          <p:cNvSpPr txBox="1">
            <a:spLocks noChangeArrowheads="1"/>
          </p:cNvSpPr>
          <p:nvPr/>
        </p:nvSpPr>
        <p:spPr bwMode="auto">
          <a:xfrm>
            <a:off x="0" y="1143000"/>
            <a:ext cx="914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ＭＳ Ｐゴシック" charset="0"/>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r>
              <a:rPr lang="en-US" sz="2600" dirty="0" smtClean="0">
                <a:latin typeface="Times New Roman" charset="0"/>
              </a:rPr>
              <a:t>Achim Schwenk</a:t>
            </a:r>
            <a:br>
              <a:rPr lang="en-US" sz="26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600" baseline="-25000" dirty="0" smtClean="0">
                <a:latin typeface="Times New Roman" charset="0"/>
              </a:rPr>
              <a:t/>
            </a:r>
            <a:br>
              <a:rPr lang="en-US" sz="2600" baseline="-25000" dirty="0" smtClean="0">
                <a:latin typeface="Times New Roman" charset="0"/>
              </a:rPr>
            </a:br>
            <a:r>
              <a:rPr lang="en-US" sz="2400" b="1" dirty="0" err="1"/>
              <a:t>Zdzisław</a:t>
            </a:r>
            <a:r>
              <a:rPr lang="en-US" sz="2400" b="1" dirty="0"/>
              <a:t> </a:t>
            </a:r>
            <a:r>
              <a:rPr lang="en-US" sz="2400" b="1" dirty="0" err="1" smtClean="0"/>
              <a:t>Szymański</a:t>
            </a:r>
            <a:r>
              <a:rPr lang="en-US" sz="2400" b="1" dirty="0" smtClean="0"/>
              <a:t> Prize</a:t>
            </a:r>
            <a:r>
              <a:rPr lang="en-US" sz="2400" b="1" dirty="0" smtClean="0"/>
              <a:t/>
            </a:r>
            <a:br>
              <a:rPr lang="en-US" sz="2400" b="1" dirty="0" smtClean="0"/>
            </a:br>
            <a:r>
              <a:rPr lang="en-US" sz="2400" dirty="0" smtClean="0">
                <a:latin typeface="Times New Roman" charset="0"/>
              </a:rPr>
              <a:t>University of </a:t>
            </a:r>
            <a:r>
              <a:rPr lang="en-US" sz="2400" dirty="0" smtClean="0">
                <a:latin typeface="Times New Roman" charset="0"/>
              </a:rPr>
              <a:t>Warsa</a:t>
            </a:r>
            <a:r>
              <a:rPr lang="en-US" sz="2400" dirty="0" smtClean="0">
                <a:latin typeface="Times New Roman" charset="0"/>
              </a:rPr>
              <a:t>w, Nov. 7</a:t>
            </a:r>
            <a:r>
              <a:rPr lang="en-US" sz="2400" dirty="0" smtClean="0">
                <a:latin typeface="Times New Roman" charset="0"/>
              </a:rPr>
              <a:t>, </a:t>
            </a:r>
            <a:r>
              <a:rPr lang="en-US" sz="2400" dirty="0" smtClean="0">
                <a:latin typeface="Times New Roman" charset="0"/>
              </a:rPr>
              <a:t>2013</a:t>
            </a:r>
            <a:endParaRPr lang="en-US" sz="2000" dirty="0">
              <a:latin typeface="Times New Roman" charset="0"/>
            </a:endParaRPr>
          </a:p>
        </p:txBody>
      </p:sp>
      <p:pic>
        <p:nvPicPr>
          <p:cNvPr id="15" name="Picture 65" descr="mathildenhoehe_14"/>
          <p:cNvPicPr>
            <a:picLocks noChangeAspect="1" noChangeArrowheads="1"/>
          </p:cNvPicPr>
          <p:nvPr/>
        </p:nvPicPr>
        <p:blipFill rotWithShape="1">
          <a:blip r:embed="rId7">
            <a:extLst>
              <a:ext uri="{28A0092B-C50C-407E-A947-70E740481C1C}">
                <a14:useLocalDpi xmlns:a14="http://schemas.microsoft.com/office/drawing/2010/main" val="0"/>
              </a:ext>
            </a:extLst>
          </a:blip>
          <a:srcRect t="6405" b="6676"/>
          <a:stretch/>
        </p:blipFill>
        <p:spPr bwMode="auto">
          <a:xfrm>
            <a:off x="0" y="2895600"/>
            <a:ext cx="9140825" cy="144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2041525"/>
            <a:ext cx="219233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 name="Picture 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475" y="1676400"/>
            <a:ext cx="1635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5872922" y="6172200"/>
            <a:ext cx="1518478" cy="381000"/>
          </a:xfrm>
          <a:prstGeom prst="rect">
            <a:avLst/>
          </a:prstGeom>
        </p:spPr>
      </p:pic>
      <p:pic>
        <p:nvPicPr>
          <p:cNvPr id="3" name="Picture 2"/>
          <p:cNvPicPr>
            <a:picLocks noChangeAspect="1"/>
          </p:cNvPicPr>
          <p:nvPr/>
        </p:nvPicPr>
        <p:blipFill rotWithShape="1">
          <a:blip r:embed="rId11"/>
          <a:srcRect l="14710" r="13636" b="25777"/>
          <a:stretch/>
        </p:blipFill>
        <p:spPr>
          <a:xfrm>
            <a:off x="2766629" y="5444836"/>
            <a:ext cx="1271971" cy="1260764"/>
          </a:xfrm>
          <a:prstGeom prst="rect">
            <a:avLst/>
          </a:prstGeom>
        </p:spPr>
      </p:pic>
      <p:pic>
        <p:nvPicPr>
          <p:cNvPr id="4" name="Picture 3"/>
          <p:cNvPicPr>
            <a:picLocks noChangeAspect="1"/>
          </p:cNvPicPr>
          <p:nvPr/>
        </p:nvPicPr>
        <p:blipFill>
          <a:blip r:embed="rId12"/>
          <a:stretch>
            <a:fillRect/>
          </a:stretch>
        </p:blipFill>
        <p:spPr>
          <a:xfrm>
            <a:off x="179400" y="5562600"/>
            <a:ext cx="1116000" cy="1116000"/>
          </a:xfrm>
          <a:prstGeom prst="rect">
            <a:avLst/>
          </a:prstGeom>
        </p:spPr>
      </p:pic>
    </p:spTree>
    <p:extLst>
      <p:ext uri="{BB962C8B-B14F-4D97-AF65-F5344CB8AC3E}">
        <p14:creationId xmlns:p14="http://schemas.microsoft.com/office/powerpoint/2010/main" val="3410580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76200"/>
            <a:ext cx="8763000" cy="381000"/>
          </a:xfrm>
        </p:spPr>
        <p:txBody>
          <a:bodyPr/>
          <a:lstStyle/>
          <a:p>
            <a:pPr lvl="0" eaLnBrk="1" hangingPunct="1">
              <a:defRPr/>
            </a:pPr>
            <a:r>
              <a:rPr lang="en-US" sz="2800" dirty="0" err="1" smtClean="0">
                <a:solidFill>
                  <a:srgbClr val="0000FF"/>
                </a:solidFill>
                <a:latin typeface="Times New Roman" charset="0"/>
              </a:rPr>
              <a:t>Ab</a:t>
            </a:r>
            <a:r>
              <a:rPr lang="en-US" sz="2800" dirty="0" smtClean="0">
                <a:solidFill>
                  <a:srgbClr val="0000FF"/>
                </a:solidFill>
                <a:latin typeface="Times New Roman" charset="0"/>
              </a:rPr>
              <a:t>-initio calculations of asymmetric </a:t>
            </a:r>
            <a:r>
              <a:rPr lang="en-US" sz="2800" dirty="0" smtClean="0">
                <a:solidFill>
                  <a:srgbClr val="0000FF"/>
                </a:solidFill>
                <a:latin typeface="Times New Roman" charset="0"/>
              </a:rPr>
              <a:t>matter </a:t>
            </a:r>
            <a:r>
              <a:rPr lang="en-CA" sz="1600" dirty="0" err="1">
                <a:solidFill>
                  <a:srgbClr val="FF0000"/>
                </a:solidFill>
              </a:rPr>
              <a:t>Drischler</a:t>
            </a:r>
            <a:r>
              <a:rPr lang="en-CA" sz="1600" dirty="0">
                <a:solidFill>
                  <a:srgbClr val="FF0000"/>
                </a:solidFill>
              </a:rPr>
              <a:t>, Soma, </a:t>
            </a:r>
            <a:r>
              <a:rPr lang="en-CA" sz="1600" dirty="0" smtClean="0">
                <a:solidFill>
                  <a:srgbClr val="FF0000"/>
                </a:solidFill>
              </a:rPr>
              <a:t>AS</a:t>
            </a:r>
            <a:r>
              <a:rPr lang="en-CA" sz="1600" dirty="0">
                <a:solidFill>
                  <a:srgbClr val="FF0000"/>
                </a:solidFill>
              </a:rPr>
              <a:t> </a:t>
            </a:r>
            <a:r>
              <a:rPr lang="en-CA" sz="1600" dirty="0" smtClean="0">
                <a:solidFill>
                  <a:srgbClr val="FF0000"/>
                </a:solidFill>
              </a:rPr>
              <a:t>(2013)</a:t>
            </a:r>
            <a:endParaRPr lang="en-US" sz="1600" dirty="0">
              <a:latin typeface="Times New Roman" charset="0"/>
            </a:endParaRPr>
          </a:p>
        </p:txBody>
      </p:sp>
      <p:sp>
        <p:nvSpPr>
          <p:cNvPr id="5" name="Text Box 6"/>
          <p:cNvSpPr txBox="1">
            <a:spLocks noChangeArrowheads="1"/>
          </p:cNvSpPr>
          <p:nvPr/>
        </p:nvSpPr>
        <p:spPr bwMode="auto">
          <a:xfrm>
            <a:off x="76200" y="457200"/>
            <a:ext cx="89916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CA" sz="2400" dirty="0" err="1" smtClean="0"/>
              <a:t>E</a:t>
            </a:r>
            <a:r>
              <a:rPr lang="en-CA" sz="2400" baseline="-25000" dirty="0" err="1" smtClean="0"/>
              <a:t>sym</a:t>
            </a:r>
            <a:r>
              <a:rPr lang="en-CA" sz="2400" dirty="0" smtClean="0"/>
              <a:t> comparison </a:t>
            </a:r>
            <a:r>
              <a:rPr lang="en-CA" sz="2400" dirty="0" smtClean="0"/>
              <a:t>with </a:t>
            </a:r>
            <a:r>
              <a:rPr lang="en-CA" sz="2400" dirty="0" smtClean="0"/>
              <a:t>extraction </a:t>
            </a:r>
            <a:r>
              <a:rPr lang="en-CA" sz="2400" dirty="0" smtClean="0"/>
              <a:t>from isobaric analogue </a:t>
            </a:r>
            <a:r>
              <a:rPr lang="en-CA" sz="2400" dirty="0" smtClean="0"/>
              <a:t>states (IAS) </a:t>
            </a:r>
            <a:endParaRPr lang="en-US" sz="1600" dirty="0">
              <a:solidFill>
                <a:srgbClr val="FF0000"/>
              </a:solidFill>
              <a:sym typeface="Symbol" charset="0"/>
            </a:endParaRPr>
          </a:p>
        </p:txBody>
      </p:sp>
      <p:pic>
        <p:nvPicPr>
          <p:cNvPr id="2" name="Picture 1" descr="E_sym_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914400"/>
            <a:ext cx="5967771" cy="5860155"/>
          </a:xfrm>
          <a:prstGeom prst="rect">
            <a:avLst/>
          </a:prstGeom>
        </p:spPr>
      </p:pic>
    </p:spTree>
    <p:extLst>
      <p:ext uri="{BB962C8B-B14F-4D97-AF65-F5344CB8AC3E}">
        <p14:creationId xmlns:p14="http://schemas.microsoft.com/office/powerpoint/2010/main" val="29405805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152400"/>
            <a:ext cx="8763000" cy="381000"/>
          </a:xfrm>
        </p:spPr>
        <p:txBody>
          <a:bodyPr/>
          <a:lstStyle/>
          <a:p>
            <a:pPr lvl="0" eaLnBrk="1" hangingPunct="1">
              <a:defRPr/>
            </a:pPr>
            <a:r>
              <a:rPr lang="en-US" sz="2800" dirty="0" smtClean="0">
                <a:solidFill>
                  <a:srgbClr val="0000FF"/>
                </a:solidFill>
                <a:latin typeface="Times New Roman" charset="0"/>
              </a:rPr>
              <a:t>Complete N</a:t>
            </a:r>
            <a:r>
              <a:rPr lang="en-US" sz="2800" baseline="30000" dirty="0" smtClean="0">
                <a:solidFill>
                  <a:srgbClr val="0000FF"/>
                </a:solidFill>
                <a:latin typeface="Times New Roman" charset="0"/>
              </a:rPr>
              <a:t>3</a:t>
            </a:r>
            <a:r>
              <a:rPr lang="en-US" sz="2800" dirty="0" smtClean="0">
                <a:solidFill>
                  <a:srgbClr val="0000FF"/>
                </a:solidFill>
                <a:latin typeface="Times New Roman" charset="0"/>
              </a:rPr>
              <a:t>LO calculation of neutron matter</a:t>
            </a:r>
            <a:endParaRPr lang="en-US" dirty="0">
              <a:latin typeface="Times New Roman" charset="0"/>
            </a:endParaRPr>
          </a:p>
        </p:txBody>
      </p:sp>
      <p:sp>
        <p:nvSpPr>
          <p:cNvPr id="5" name="Text Box 6"/>
          <p:cNvSpPr txBox="1">
            <a:spLocks noChangeArrowheads="1"/>
          </p:cNvSpPr>
          <p:nvPr/>
        </p:nvSpPr>
        <p:spPr bwMode="auto">
          <a:xfrm>
            <a:off x="76200" y="605135"/>
            <a:ext cx="89916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sym typeface="Symbol" charset="0"/>
              </a:rPr>
              <a:t>first complete N</a:t>
            </a:r>
            <a:r>
              <a:rPr lang="en-US" sz="2400" baseline="30000" dirty="0" smtClean="0">
                <a:sym typeface="Symbol" charset="0"/>
              </a:rPr>
              <a:t>3</a:t>
            </a:r>
            <a:r>
              <a:rPr lang="en-US" sz="2400" dirty="0" smtClean="0">
                <a:sym typeface="Symbol" charset="0"/>
              </a:rPr>
              <a:t>LO result </a:t>
            </a:r>
            <a:r>
              <a:rPr lang="en-US" sz="1600" dirty="0" err="1">
                <a:solidFill>
                  <a:srgbClr val="FF0000"/>
                </a:solidFill>
                <a:sym typeface="Symbol" charset="0"/>
              </a:rPr>
              <a:t>Tews</a:t>
            </a:r>
            <a:r>
              <a:rPr lang="en-US" sz="1600" dirty="0">
                <a:solidFill>
                  <a:srgbClr val="FF0000"/>
                </a:solidFill>
                <a:sym typeface="Symbol" charset="0"/>
              </a:rPr>
              <a:t>, </a:t>
            </a:r>
            <a:r>
              <a:rPr lang="en-US" sz="1600" dirty="0" err="1">
                <a:solidFill>
                  <a:srgbClr val="FF0000"/>
                </a:solidFill>
                <a:sym typeface="Symbol" charset="0"/>
              </a:rPr>
              <a:t>Krüger</a:t>
            </a:r>
            <a:r>
              <a:rPr lang="en-US" sz="1600" dirty="0">
                <a:solidFill>
                  <a:srgbClr val="FF0000"/>
                </a:solidFill>
                <a:sym typeface="Symbol" charset="0"/>
              </a:rPr>
              <a:t>, </a:t>
            </a:r>
            <a:r>
              <a:rPr lang="en-US" sz="1600" dirty="0" err="1">
                <a:solidFill>
                  <a:srgbClr val="FF0000"/>
                </a:solidFill>
                <a:sym typeface="Symbol" charset="0"/>
              </a:rPr>
              <a:t>Hebeler</a:t>
            </a:r>
            <a:r>
              <a:rPr lang="en-US" sz="1600" dirty="0">
                <a:solidFill>
                  <a:srgbClr val="FF0000"/>
                </a:solidFill>
                <a:sym typeface="Symbol" charset="0"/>
              </a:rPr>
              <a:t>, AS (2013</a:t>
            </a:r>
            <a:r>
              <a:rPr lang="en-US" sz="1600" dirty="0" smtClean="0">
                <a:solidFill>
                  <a:srgbClr val="FF0000"/>
                </a:solidFill>
                <a:sym typeface="Symbol" charset="0"/>
              </a:rPr>
              <a:t>)</a:t>
            </a:r>
            <a:r>
              <a:rPr lang="en-US" sz="1600" dirty="0" smtClean="0">
                <a:sym typeface="Symbol" charset="0"/>
              </a:rPr>
              <a:t/>
            </a:r>
            <a:br>
              <a:rPr lang="en-US" sz="1600" dirty="0" smtClean="0">
                <a:sym typeface="Symbol" charset="0"/>
              </a:rPr>
            </a:br>
            <a:r>
              <a:rPr lang="en-US" sz="2400" dirty="0" smtClean="0">
                <a:sym typeface="Symbol" charset="0"/>
              </a:rPr>
              <a:t>includes uncertainties from NN, 3N (dominates), 4N </a:t>
            </a:r>
            <a:endParaRPr lang="en-US" sz="2400" dirty="0">
              <a:sym typeface="Symbol" charset="0"/>
            </a:endParaRPr>
          </a:p>
        </p:txBody>
      </p:sp>
      <p:pic>
        <p:nvPicPr>
          <p:cNvPr id="6" name="Picture 5"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817" y="1600200"/>
            <a:ext cx="4652340" cy="4661356"/>
          </a:xfrm>
          <a:prstGeom prst="rect">
            <a:avLst/>
          </a:prstGeom>
        </p:spPr>
      </p:pic>
      <p:pic>
        <p:nvPicPr>
          <p:cNvPr id="2" name="Picture 1" descr="Snapshot 2012-06-28 11-13-35.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666127"/>
            <a:ext cx="4632557" cy="4658473"/>
          </a:xfrm>
          <a:prstGeom prst="rect">
            <a:avLst/>
          </a:prstGeom>
        </p:spPr>
      </p:pic>
    </p:spTree>
    <p:extLst>
      <p:ext uri="{BB962C8B-B14F-4D97-AF65-F5344CB8AC3E}">
        <p14:creationId xmlns:p14="http://schemas.microsoft.com/office/powerpoint/2010/main" val="2669301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p:cNvSpPr>
            <a:spLocks noChangeArrowheads="1"/>
          </p:cNvSpPr>
          <p:nvPr/>
        </p:nvSpPr>
        <p:spPr bwMode="auto">
          <a:xfrm>
            <a:off x="76200" y="1752600"/>
            <a:ext cx="3429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l"/>
            <a:r>
              <a:rPr lang="en-US" sz="2400"/>
              <a:t>direct measurement of</a:t>
            </a:r>
            <a:br>
              <a:rPr lang="en-US" sz="2400"/>
            </a:br>
            <a:r>
              <a:rPr lang="en-US" sz="2400"/>
              <a:t>neutron star mass from</a:t>
            </a:r>
            <a:br>
              <a:rPr lang="en-US" sz="2400"/>
            </a:br>
            <a:r>
              <a:rPr lang="en-US" sz="2400"/>
              <a:t>increase in signal travel time near companion</a:t>
            </a:r>
            <a:br>
              <a:rPr lang="en-US" sz="2400"/>
            </a:br>
            <a:r>
              <a:rPr lang="en-US" sz="1200"/>
              <a:t/>
            </a:r>
            <a:br>
              <a:rPr lang="en-US" sz="1200"/>
            </a:br>
            <a:r>
              <a:rPr lang="en-US" sz="2400"/>
              <a:t>J1614-2230</a:t>
            </a:r>
          </a:p>
          <a:p>
            <a:pPr algn="l"/>
            <a:r>
              <a:rPr lang="en-US" sz="2400"/>
              <a:t>most edge-on binary</a:t>
            </a:r>
            <a:br>
              <a:rPr lang="en-US" sz="2400"/>
            </a:br>
            <a:r>
              <a:rPr lang="en-US" sz="2400"/>
              <a:t>pulsar known (89.17°)</a:t>
            </a:r>
            <a:br>
              <a:rPr lang="en-US" sz="2400"/>
            </a:br>
            <a:r>
              <a:rPr lang="en-US" sz="2400"/>
              <a:t>+ massive white dwarf</a:t>
            </a:r>
            <a:br>
              <a:rPr lang="en-US" sz="2400"/>
            </a:br>
            <a:r>
              <a:rPr lang="en-US" sz="2400"/>
              <a:t>companion (0.5 M</a:t>
            </a:r>
            <a:r>
              <a:rPr lang="en-US" sz="2400" baseline="-25000"/>
              <a:t>sun</a:t>
            </a:r>
            <a:r>
              <a:rPr lang="en-US" sz="2400"/>
              <a:t>)</a:t>
            </a:r>
            <a:br>
              <a:rPr lang="en-US" sz="2400"/>
            </a:br>
            <a:r>
              <a:rPr lang="en-US" sz="1200"/>
              <a:t/>
            </a:r>
            <a:br>
              <a:rPr lang="en-US" sz="1200"/>
            </a:br>
            <a:r>
              <a:rPr lang="en-US" sz="2400">
                <a:solidFill>
                  <a:srgbClr val="0000FF"/>
                </a:solidFill>
              </a:rPr>
              <a:t>heaviest neutron star</a:t>
            </a:r>
            <a:br>
              <a:rPr lang="en-US" sz="2400">
                <a:solidFill>
                  <a:srgbClr val="0000FF"/>
                </a:solidFill>
              </a:rPr>
            </a:br>
            <a:r>
              <a:rPr lang="en-US" sz="2400">
                <a:solidFill>
                  <a:srgbClr val="0000FF"/>
                </a:solidFill>
              </a:rPr>
              <a:t>with 1.97±0.04 M</a:t>
            </a:r>
            <a:r>
              <a:rPr lang="en-US" sz="2400" baseline="-25000">
                <a:solidFill>
                  <a:srgbClr val="0000FF"/>
                </a:solidFill>
              </a:rPr>
              <a:t>sun</a:t>
            </a:r>
            <a:endParaRPr lang="en-US" sz="1600">
              <a:solidFill>
                <a:srgbClr val="0000FF"/>
              </a:solidFill>
            </a:endParaRPr>
          </a:p>
        </p:txBody>
      </p:sp>
      <p:pic>
        <p:nvPicPr>
          <p:cNvPr id="121858" name="Picture 9" descr="Snapshot 2010-11-01 22-14-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473075"/>
            <a:ext cx="69691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10" descr="Snapshot 2010-11-01 22-1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13175"/>
            <a:ext cx="544671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8" descr="Snapshot 2010-11-01 22-15-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213" y="1752600"/>
            <a:ext cx="56657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 Box 16"/>
          <p:cNvSpPr txBox="1">
            <a:spLocks noChangeArrowheads="1"/>
          </p:cNvSpPr>
          <p:nvPr/>
        </p:nvSpPr>
        <p:spPr bwMode="auto">
          <a:xfrm>
            <a:off x="7813675" y="1492250"/>
            <a:ext cx="1330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1600">
                <a:solidFill>
                  <a:srgbClr val="FF0000"/>
                </a:solidFill>
              </a:rPr>
              <a:t>Nature (2010)</a:t>
            </a:r>
          </a:p>
        </p:txBody>
      </p:sp>
      <p:sp>
        <p:nvSpPr>
          <p:cNvPr id="121862" name="Rectangle 17"/>
          <p:cNvSpPr>
            <a:spLocks noGrp="1" noChangeArrowheads="1"/>
          </p:cNvSpPr>
          <p:nvPr>
            <p:ph type="title" idx="4294967295"/>
          </p:nvPr>
        </p:nvSpPr>
        <p:spPr>
          <a:xfrm>
            <a:off x="152400" y="76200"/>
            <a:ext cx="8839200" cy="381000"/>
          </a:xfrm>
        </p:spPr>
        <p:txBody>
          <a:bodyPr/>
          <a:lstStyle/>
          <a:p>
            <a:pPr eaLnBrk="1" hangingPunct="1"/>
            <a:r>
              <a:rPr lang="en-US" sz="2800">
                <a:solidFill>
                  <a:srgbClr val="0000FF"/>
                </a:solidFill>
                <a:latin typeface="Times New Roman" charset="0"/>
              </a:rPr>
              <a:t>Discovery of the heaviest neutron star</a:t>
            </a:r>
            <a:endParaRPr lang="en-US">
              <a:latin typeface="Times New Roman" charset="0"/>
            </a:endParaRPr>
          </a:p>
        </p:txBody>
      </p:sp>
    </p:spTree>
    <p:extLst>
      <p:ext uri="{BB962C8B-B14F-4D97-AF65-F5344CB8AC3E}">
        <p14:creationId xmlns:p14="http://schemas.microsoft.com/office/powerpoint/2010/main" val="427724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Rectangle 17"/>
          <p:cNvSpPr>
            <a:spLocks noGrp="1" noChangeArrowheads="1"/>
          </p:cNvSpPr>
          <p:nvPr>
            <p:ph type="title" idx="4294967295"/>
          </p:nvPr>
        </p:nvSpPr>
        <p:spPr>
          <a:xfrm>
            <a:off x="152400" y="76200"/>
            <a:ext cx="8839200" cy="381000"/>
          </a:xfrm>
        </p:spPr>
        <p:txBody>
          <a:bodyPr/>
          <a:lstStyle/>
          <a:p>
            <a:pPr eaLnBrk="1" hangingPunct="1"/>
            <a:r>
              <a:rPr lang="en-US" sz="2800" dirty="0">
                <a:solidFill>
                  <a:srgbClr val="0000FF"/>
                </a:solidFill>
                <a:latin typeface="Times New Roman" charset="0"/>
              </a:rPr>
              <a:t>Discovery of the heaviest neutron </a:t>
            </a:r>
            <a:r>
              <a:rPr lang="en-US" sz="2800" dirty="0" smtClean="0">
                <a:solidFill>
                  <a:srgbClr val="0000FF"/>
                </a:solidFill>
                <a:latin typeface="Times New Roman" charset="0"/>
              </a:rPr>
              <a:t>star </a:t>
            </a:r>
            <a:r>
              <a:rPr lang="en-US" sz="2800" dirty="0" smtClean="0">
                <a:solidFill>
                  <a:srgbClr val="FF0000"/>
                </a:solidFill>
                <a:latin typeface="Times New Roman" charset="0"/>
              </a:rPr>
              <a:t>(2013)</a:t>
            </a:r>
            <a:endParaRPr lang="en-US" dirty="0">
              <a:solidFill>
                <a:srgbClr val="FF0000"/>
              </a:solidFill>
              <a:latin typeface="Times New Roman" charset="0"/>
            </a:endParaRPr>
          </a:p>
        </p:txBody>
      </p:sp>
      <p:pic>
        <p:nvPicPr>
          <p:cNvPr id="3" name="Picture 2"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5258"/>
            <a:ext cx="5867401" cy="5373192"/>
          </a:xfrm>
          <a:prstGeom prst="rect">
            <a:avLst/>
          </a:prstGeom>
        </p:spPr>
      </p:pic>
      <p:pic>
        <p:nvPicPr>
          <p:cNvPr id="4" name="Picture 3"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609600"/>
            <a:ext cx="3276600" cy="5856050"/>
          </a:xfrm>
          <a:prstGeom prst="rect">
            <a:avLst/>
          </a:prstGeom>
        </p:spPr>
      </p:pic>
    </p:spTree>
    <p:extLst>
      <p:ext uri="{BB962C8B-B14F-4D97-AF65-F5344CB8AC3E}">
        <p14:creationId xmlns:p14="http://schemas.microsoft.com/office/powerpoint/2010/main" val="1675452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0082" name="Text Box 2"/>
          <p:cNvSpPr txBox="1">
            <a:spLocks noChangeArrowheads="1"/>
          </p:cNvSpPr>
          <p:nvPr/>
        </p:nvSpPr>
        <p:spPr bwMode="auto">
          <a:xfrm>
            <a:off x="0" y="528221"/>
            <a:ext cx="9144000" cy="48936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dirty="0" smtClean="0"/>
              <a:t>Equation of </a:t>
            </a:r>
            <a:r>
              <a:rPr lang="en-US" sz="2400" dirty="0"/>
              <a:t>state/pressure for </a:t>
            </a:r>
            <a:r>
              <a:rPr lang="en-US" sz="2400" dirty="0">
                <a:solidFill>
                  <a:srgbClr val="0000FF"/>
                </a:solidFill>
              </a:rPr>
              <a:t>neutron-star </a:t>
            </a:r>
            <a:r>
              <a:rPr lang="en-US" sz="2400" dirty="0" smtClean="0">
                <a:solidFill>
                  <a:srgbClr val="0000FF"/>
                </a:solidFill>
              </a:rPr>
              <a:t>matter </a:t>
            </a:r>
            <a:r>
              <a:rPr lang="en-US" sz="2400" dirty="0" smtClean="0"/>
              <a:t>(includes small </a:t>
            </a:r>
            <a:r>
              <a:rPr lang="en-US" sz="2400" dirty="0" err="1" smtClean="0"/>
              <a:t>Y</a:t>
            </a:r>
            <a:r>
              <a:rPr lang="en-US" sz="2400" baseline="-25000" dirty="0" err="1" smtClean="0"/>
              <a:t>e,p</a:t>
            </a:r>
            <a:r>
              <a:rPr lang="en-US" sz="2400" dirty="0" smtClean="0"/>
              <a:t>)</a:t>
            </a:r>
            <a:endParaRPr lang="en-US" sz="2400" dirty="0"/>
          </a:p>
          <a:p>
            <a:pPr algn="l">
              <a:defRPr/>
            </a:pP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pressure </a:t>
            </a:r>
            <a:r>
              <a:rPr lang="en-US" sz="2400" dirty="0"/>
              <a:t>below nuclear densities agrees with standard crust </a:t>
            </a:r>
            <a:r>
              <a:rPr lang="en-US" sz="2400" dirty="0" smtClean="0"/>
              <a:t>equation of state </a:t>
            </a:r>
            <a:r>
              <a:rPr lang="en-US" sz="2400" dirty="0"/>
              <a:t>only after 3N forces are </a:t>
            </a:r>
            <a:r>
              <a:rPr lang="en-US" sz="2400" dirty="0" smtClean="0"/>
              <a:t>included</a:t>
            </a:r>
            <a:endParaRPr lang="en-US" sz="1200" dirty="0" smtClean="0"/>
          </a:p>
        </p:txBody>
      </p:sp>
      <p:sp>
        <p:nvSpPr>
          <p:cNvPr id="123906" name="Rectangle 3"/>
          <p:cNvSpPr>
            <a:spLocks noGrp="1" noChangeArrowheads="1"/>
          </p:cNvSpPr>
          <p:nvPr>
            <p:ph type="title" idx="4294967295"/>
          </p:nvPr>
        </p:nvSpPr>
        <p:spPr>
          <a:xfrm>
            <a:off x="0" y="76200"/>
            <a:ext cx="9144000" cy="381000"/>
          </a:xfrm>
        </p:spPr>
        <p:txBody>
          <a:bodyPr/>
          <a:lstStyle/>
          <a:p>
            <a:r>
              <a:rPr lang="en-US" sz="2800" dirty="0">
                <a:solidFill>
                  <a:srgbClr val="0000FF"/>
                </a:solidFill>
                <a:latin typeface="Times New Roman" charset="0"/>
              </a:rPr>
              <a:t>Impact </a:t>
            </a:r>
            <a:r>
              <a:rPr lang="en-US" sz="2800" dirty="0" smtClean="0">
                <a:solidFill>
                  <a:srgbClr val="0000FF"/>
                </a:solidFill>
                <a:latin typeface="Times New Roman" charset="0"/>
              </a:rPr>
              <a:t>on </a:t>
            </a:r>
            <a:r>
              <a:rPr lang="en-US" sz="2800" dirty="0">
                <a:solidFill>
                  <a:srgbClr val="0000FF"/>
                </a:solidFill>
                <a:latin typeface="Times New Roman" charset="0"/>
              </a:rPr>
              <a:t>neutron </a:t>
            </a:r>
            <a:r>
              <a:rPr lang="en-US" sz="2800" dirty="0" smtClean="0">
                <a:solidFill>
                  <a:srgbClr val="0000FF"/>
                </a:solidFill>
                <a:latin typeface="Times New Roman" charset="0"/>
              </a:rPr>
              <a:t>stars </a:t>
            </a:r>
            <a:r>
              <a:rPr lang="en-CA" sz="1600" dirty="0" err="1">
                <a:solidFill>
                  <a:srgbClr val="FF0000"/>
                </a:solidFill>
                <a:latin typeface="Times New Roman" charset="0"/>
              </a:rPr>
              <a:t>Hebeler</a:t>
            </a:r>
            <a:r>
              <a:rPr lang="en-CA" sz="1600" dirty="0">
                <a:solidFill>
                  <a:srgbClr val="FF0000"/>
                </a:solidFill>
                <a:latin typeface="Times New Roman" charset="0"/>
              </a:rPr>
              <a:t> et al</a:t>
            </a:r>
            <a:r>
              <a:rPr lang="en-CA" sz="1600" dirty="0" smtClean="0">
                <a:solidFill>
                  <a:srgbClr val="FF0000"/>
                </a:solidFill>
                <a:latin typeface="Times New Roman" charset="0"/>
              </a:rPr>
              <a:t>. (2010, 2013)</a:t>
            </a:r>
            <a:endParaRPr lang="en-US" sz="1600" dirty="0">
              <a:solidFill>
                <a:srgbClr val="0000FF"/>
              </a:solidFill>
              <a:latin typeface="Times New Roman" charset="0"/>
            </a:endParaRPr>
          </a:p>
        </p:txBody>
      </p:sp>
      <p:pic>
        <p:nvPicPr>
          <p:cNvPr id="123908" name="Picture 14" descr="Snapshot 2010-07-15 16-03-11"/>
          <p:cNvPicPr>
            <a:picLocks noChangeAspect="1" noChangeArrowheads="1"/>
          </p:cNvPicPr>
          <p:nvPr/>
        </p:nvPicPr>
        <p:blipFill rotWithShape="1">
          <a:blip r:embed="rId3">
            <a:extLst>
              <a:ext uri="{28A0092B-C50C-407E-A947-70E740481C1C}">
                <a14:useLocalDpi xmlns:a14="http://schemas.microsoft.com/office/drawing/2010/main" val="0"/>
              </a:ext>
            </a:extLst>
          </a:blip>
          <a:srcRect l="59541"/>
          <a:stretch/>
        </p:blipFill>
        <p:spPr bwMode="auto">
          <a:xfrm>
            <a:off x="76200" y="1066800"/>
            <a:ext cx="3419362"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501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0082" name="Text Box 2"/>
          <p:cNvSpPr txBox="1">
            <a:spLocks noChangeArrowheads="1"/>
          </p:cNvSpPr>
          <p:nvPr/>
        </p:nvSpPr>
        <p:spPr bwMode="auto">
          <a:xfrm>
            <a:off x="0" y="528221"/>
            <a:ext cx="9144000" cy="60016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dirty="0" smtClean="0"/>
              <a:t>Equation of </a:t>
            </a:r>
            <a:r>
              <a:rPr lang="en-US" sz="2400" dirty="0"/>
              <a:t>state/pressure for </a:t>
            </a:r>
            <a:r>
              <a:rPr lang="en-US" sz="2400" dirty="0">
                <a:solidFill>
                  <a:srgbClr val="0000FF"/>
                </a:solidFill>
              </a:rPr>
              <a:t>neutron-star </a:t>
            </a:r>
            <a:r>
              <a:rPr lang="en-US" sz="2400" dirty="0" smtClean="0">
                <a:solidFill>
                  <a:srgbClr val="0000FF"/>
                </a:solidFill>
              </a:rPr>
              <a:t>matter </a:t>
            </a:r>
            <a:r>
              <a:rPr lang="en-US" sz="2400" dirty="0" smtClean="0"/>
              <a:t>(includes small </a:t>
            </a:r>
            <a:r>
              <a:rPr lang="en-US" sz="2400" dirty="0" err="1" smtClean="0"/>
              <a:t>Y</a:t>
            </a:r>
            <a:r>
              <a:rPr lang="en-US" sz="2400" baseline="-25000" dirty="0" err="1" smtClean="0"/>
              <a:t>e,p</a:t>
            </a:r>
            <a:r>
              <a:rPr lang="en-US" sz="2400" dirty="0" smtClean="0"/>
              <a:t>)</a:t>
            </a:r>
            <a:endParaRPr lang="en-US" sz="2400" dirty="0"/>
          </a:p>
          <a:p>
            <a:pPr algn="l">
              <a:defRPr/>
            </a:pP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pressure </a:t>
            </a:r>
            <a:r>
              <a:rPr lang="en-US" sz="2400" dirty="0"/>
              <a:t>below nuclear densities agrees with standard crust </a:t>
            </a:r>
            <a:r>
              <a:rPr lang="en-US" sz="2400" dirty="0" smtClean="0"/>
              <a:t>equation of state </a:t>
            </a:r>
            <a:r>
              <a:rPr lang="en-US" sz="2400" dirty="0"/>
              <a:t>only after 3N forces are </a:t>
            </a:r>
            <a:r>
              <a:rPr lang="en-US" sz="2400" dirty="0" smtClean="0"/>
              <a:t>included</a:t>
            </a:r>
            <a:r>
              <a:rPr lang="en-US" sz="2400" dirty="0"/>
              <a:t/>
            </a:r>
            <a:br>
              <a:rPr lang="en-US" sz="2400" dirty="0"/>
            </a:br>
            <a:endParaRPr lang="en-US" sz="2400" dirty="0"/>
          </a:p>
          <a:p>
            <a:pPr algn="l">
              <a:defRPr/>
            </a:pPr>
            <a:r>
              <a:rPr lang="en-US" sz="2400" dirty="0" smtClean="0"/>
              <a:t>extend </a:t>
            </a:r>
            <a:r>
              <a:rPr lang="en-US" sz="2400" dirty="0"/>
              <a:t>uncertainty band to higher densities using piecewise </a:t>
            </a:r>
            <a:r>
              <a:rPr lang="en-US" sz="2400" dirty="0" err="1" smtClean="0"/>
              <a:t>polytropes</a:t>
            </a:r>
            <a:endParaRPr lang="en-US" sz="2400" dirty="0" smtClean="0"/>
          </a:p>
          <a:p>
            <a:pPr algn="l">
              <a:defRPr/>
            </a:pPr>
            <a:r>
              <a:rPr lang="en-US" sz="2400" dirty="0" smtClean="0"/>
              <a:t>allow for soft regions</a:t>
            </a:r>
            <a:endParaRPr lang="en-US" sz="1200" dirty="0" smtClean="0"/>
          </a:p>
        </p:txBody>
      </p:sp>
      <p:sp>
        <p:nvSpPr>
          <p:cNvPr id="123906" name="Rectangle 3"/>
          <p:cNvSpPr>
            <a:spLocks noGrp="1" noChangeArrowheads="1"/>
          </p:cNvSpPr>
          <p:nvPr>
            <p:ph type="title" idx="4294967295"/>
          </p:nvPr>
        </p:nvSpPr>
        <p:spPr>
          <a:xfrm>
            <a:off x="0" y="76200"/>
            <a:ext cx="9144000" cy="381000"/>
          </a:xfrm>
        </p:spPr>
        <p:txBody>
          <a:bodyPr/>
          <a:lstStyle/>
          <a:p>
            <a:r>
              <a:rPr lang="en-US" sz="2800" dirty="0">
                <a:solidFill>
                  <a:srgbClr val="0000FF"/>
                </a:solidFill>
                <a:latin typeface="Times New Roman" charset="0"/>
              </a:rPr>
              <a:t>Impact </a:t>
            </a:r>
            <a:r>
              <a:rPr lang="en-US" sz="2800" dirty="0" smtClean="0">
                <a:solidFill>
                  <a:srgbClr val="0000FF"/>
                </a:solidFill>
                <a:latin typeface="Times New Roman" charset="0"/>
              </a:rPr>
              <a:t>on </a:t>
            </a:r>
            <a:r>
              <a:rPr lang="en-US" sz="2800" dirty="0">
                <a:solidFill>
                  <a:srgbClr val="0000FF"/>
                </a:solidFill>
                <a:latin typeface="Times New Roman" charset="0"/>
              </a:rPr>
              <a:t>neutron </a:t>
            </a:r>
            <a:r>
              <a:rPr lang="en-US" sz="2800" dirty="0" smtClean="0">
                <a:solidFill>
                  <a:srgbClr val="0000FF"/>
                </a:solidFill>
                <a:latin typeface="Times New Roman" charset="0"/>
              </a:rPr>
              <a:t>stars </a:t>
            </a:r>
            <a:r>
              <a:rPr lang="en-CA" sz="1600" dirty="0" err="1">
                <a:solidFill>
                  <a:srgbClr val="FF0000"/>
                </a:solidFill>
                <a:latin typeface="Times New Roman" charset="0"/>
              </a:rPr>
              <a:t>Hebeler</a:t>
            </a:r>
            <a:r>
              <a:rPr lang="en-CA" sz="1600" dirty="0">
                <a:solidFill>
                  <a:srgbClr val="FF0000"/>
                </a:solidFill>
                <a:latin typeface="Times New Roman" charset="0"/>
              </a:rPr>
              <a:t> et al</a:t>
            </a:r>
            <a:r>
              <a:rPr lang="en-CA" sz="1600" dirty="0" smtClean="0">
                <a:solidFill>
                  <a:srgbClr val="FF0000"/>
                </a:solidFill>
                <a:latin typeface="Times New Roman" charset="0"/>
              </a:rPr>
              <a:t>. (2010, 2013)</a:t>
            </a:r>
            <a:endParaRPr lang="en-US" sz="1600" dirty="0">
              <a:solidFill>
                <a:srgbClr val="0000FF"/>
              </a:solidFill>
              <a:latin typeface="Times New Roman" charset="0"/>
            </a:endParaRPr>
          </a:p>
        </p:txBody>
      </p:sp>
      <p:pic>
        <p:nvPicPr>
          <p:cNvPr id="123908" name="Picture 14" descr="Snapshot 2010-07-15 16-03-11"/>
          <p:cNvPicPr>
            <a:picLocks noChangeAspect="1" noChangeArrowheads="1"/>
          </p:cNvPicPr>
          <p:nvPr/>
        </p:nvPicPr>
        <p:blipFill rotWithShape="1">
          <a:blip r:embed="rId3">
            <a:extLst>
              <a:ext uri="{28A0092B-C50C-407E-A947-70E740481C1C}">
                <a14:useLocalDpi xmlns:a14="http://schemas.microsoft.com/office/drawing/2010/main" val="0"/>
              </a:ext>
            </a:extLst>
          </a:blip>
          <a:srcRect l="59541"/>
          <a:stretch/>
        </p:blipFill>
        <p:spPr bwMode="auto">
          <a:xfrm>
            <a:off x="76200" y="1066800"/>
            <a:ext cx="3419362"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rho-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158240"/>
            <a:ext cx="5521314" cy="3291840"/>
          </a:xfrm>
          <a:prstGeom prst="rect">
            <a:avLst/>
          </a:prstGeom>
        </p:spPr>
      </p:pic>
    </p:spTree>
    <p:extLst>
      <p:ext uri="{BB962C8B-B14F-4D97-AF65-F5344CB8AC3E}">
        <p14:creationId xmlns:p14="http://schemas.microsoft.com/office/powerpoint/2010/main" val="1773844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ChangeArrowheads="1"/>
          </p:cNvSpPr>
          <p:nvPr/>
        </p:nvSpPr>
        <p:spPr bwMode="auto">
          <a:xfrm>
            <a:off x="0" y="457200"/>
            <a:ext cx="91440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l"/>
            <a:r>
              <a:rPr lang="en-US" sz="2400" dirty="0"/>
              <a:t>constrain </a:t>
            </a:r>
            <a:r>
              <a:rPr lang="en-US" sz="2400" dirty="0" smtClean="0"/>
              <a:t>high-density EOS by causality, require </a:t>
            </a:r>
            <a:r>
              <a:rPr lang="en-US" sz="2400" dirty="0"/>
              <a:t>to support 1.97 </a:t>
            </a:r>
            <a:r>
              <a:rPr lang="en-US" sz="2400" dirty="0" err="1"/>
              <a:t>M</a:t>
            </a:r>
            <a:r>
              <a:rPr lang="en-US" sz="2400" baseline="-25000" dirty="0" err="1"/>
              <a:t>sun</a:t>
            </a:r>
            <a:r>
              <a:rPr lang="en-US" sz="2400" dirty="0"/>
              <a:t> star </a:t>
            </a:r>
          </a:p>
          <a:p>
            <a:pPr algn="l"/>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3000" dirty="0"/>
              <a:t/>
            </a:r>
            <a:br>
              <a:rPr lang="en-US" sz="3000" dirty="0"/>
            </a:br>
            <a:r>
              <a:rPr lang="en-US" sz="2400" dirty="0"/>
              <a:t>low-density pressure sets scale, chiral EFT interactions provide strong constraints, ruling out many model equations of </a:t>
            </a:r>
            <a:r>
              <a:rPr lang="en-US" sz="2400" dirty="0" smtClean="0"/>
              <a:t>state</a:t>
            </a:r>
            <a:endParaRPr lang="en-US" sz="2400" baseline="-25000" dirty="0"/>
          </a:p>
        </p:txBody>
      </p:sp>
      <p:pic>
        <p:nvPicPr>
          <p:cNvPr id="2" name="Picture 1" descr="prho_compare-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08186"/>
            <a:ext cx="4419600" cy="4236038"/>
          </a:xfrm>
          <a:prstGeom prst="rect">
            <a:avLst/>
          </a:prstGeom>
        </p:spPr>
      </p:pic>
      <p:pic>
        <p:nvPicPr>
          <p:cNvPr id="10" name="Picture 9" descr="prho_extensions_M197-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08185"/>
            <a:ext cx="4419600" cy="4249615"/>
          </a:xfrm>
          <a:prstGeom prst="rect">
            <a:avLst/>
          </a:prstGeom>
        </p:spPr>
      </p:pic>
      <p:sp>
        <p:nvSpPr>
          <p:cNvPr id="11" name="Text Box 10"/>
          <p:cNvSpPr txBox="1">
            <a:spLocks noChangeArrowheads="1"/>
          </p:cNvSpPr>
          <p:nvPr/>
        </p:nvSpPr>
        <p:spPr bwMode="auto">
          <a:xfrm rot="18505942">
            <a:off x="2686050" y="1308411"/>
            <a:ext cx="10874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scene3d>
              <a:camera prst="orthographicFront">
                <a:rot lat="0" lon="0" rev="20100000"/>
              </a:camera>
              <a:lightRig rig="threePt" dir="t"/>
            </a:scene3d>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dirty="0"/>
              <a:t>causality</a:t>
            </a:r>
          </a:p>
        </p:txBody>
      </p:sp>
      <p:sp>
        <p:nvSpPr>
          <p:cNvPr id="12" name="Text Box 11"/>
          <p:cNvSpPr txBox="1">
            <a:spLocks noChangeArrowheads="1"/>
          </p:cNvSpPr>
          <p:nvPr/>
        </p:nvSpPr>
        <p:spPr bwMode="auto">
          <a:xfrm rot="19065897">
            <a:off x="2982636" y="2164492"/>
            <a:ext cx="1147762" cy="396875"/>
          </a:xfrm>
          <a:prstGeom prst="rect">
            <a:avLst/>
          </a:prstGeom>
          <a:noFill/>
          <a:ln>
            <a:noFill/>
          </a:ln>
          <a:scene3d>
            <a:camera prst="orthographicFront">
              <a:rot lat="0" lon="0" rev="213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dirty="0"/>
              <a:t>1.97 </a:t>
            </a:r>
            <a:r>
              <a:rPr lang="en-US" sz="2000" dirty="0" err="1"/>
              <a:t>M</a:t>
            </a:r>
            <a:r>
              <a:rPr lang="en-US" sz="2000" baseline="-25000" dirty="0" err="1"/>
              <a:t>sun</a:t>
            </a:r>
            <a:endParaRPr lang="en-US" sz="2000" dirty="0"/>
          </a:p>
        </p:txBody>
      </p:sp>
      <p:sp>
        <p:nvSpPr>
          <p:cNvPr id="8" name="Rectangle 3"/>
          <p:cNvSpPr txBox="1">
            <a:spLocks noChangeArrowheads="1"/>
          </p:cNvSpPr>
          <p:nvPr/>
        </p:nvSpPr>
        <p:spPr bwMode="auto">
          <a:xfrm>
            <a:off x="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2800" dirty="0" smtClean="0">
                <a:solidFill>
                  <a:srgbClr val="0000FF"/>
                </a:solidFill>
                <a:latin typeface="Times New Roman" charset="0"/>
              </a:rPr>
              <a:t>Impact on neutron stars </a:t>
            </a:r>
            <a:r>
              <a:rPr lang="en-CA" sz="1600" dirty="0" err="1" smtClean="0">
                <a:solidFill>
                  <a:srgbClr val="FF0000"/>
                </a:solidFill>
                <a:latin typeface="Times New Roman" charset="0"/>
              </a:rPr>
              <a:t>Hebeler</a:t>
            </a:r>
            <a:r>
              <a:rPr lang="en-CA" sz="1600" dirty="0" smtClean="0">
                <a:solidFill>
                  <a:srgbClr val="FF0000"/>
                </a:solidFill>
                <a:latin typeface="Times New Roman" charset="0"/>
              </a:rPr>
              <a:t> et al. (</a:t>
            </a:r>
            <a:r>
              <a:rPr lang="en-CA" sz="1600" dirty="0" smtClean="0">
                <a:solidFill>
                  <a:srgbClr val="FF0000"/>
                </a:solidFill>
                <a:latin typeface="Times New Roman" charset="0"/>
              </a:rPr>
              <a:t>2010, 2013)</a:t>
            </a:r>
            <a:endParaRPr lang="en-US" sz="1600" dirty="0">
              <a:solidFill>
                <a:srgbClr val="0000FF"/>
              </a:solidFill>
              <a:latin typeface="Times New Roman" charset="0"/>
            </a:endParaRPr>
          </a:p>
        </p:txBody>
      </p:sp>
    </p:spTree>
    <p:extLst>
      <p:ext uri="{BB962C8B-B14F-4D97-AF65-F5344CB8AC3E}">
        <p14:creationId xmlns:p14="http://schemas.microsoft.com/office/powerpoint/2010/main" val="1510590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ChangeArrowheads="1"/>
          </p:cNvSpPr>
          <p:nvPr/>
        </p:nvSpPr>
        <p:spPr bwMode="auto">
          <a:xfrm>
            <a:off x="0" y="457200"/>
            <a:ext cx="91440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l"/>
            <a:r>
              <a:rPr lang="en-US" sz="2400" dirty="0"/>
              <a:t>constrain </a:t>
            </a:r>
            <a:r>
              <a:rPr lang="en-US" sz="2400" dirty="0" smtClean="0"/>
              <a:t>high-density EOS by causality, require </a:t>
            </a:r>
            <a:r>
              <a:rPr lang="en-US" sz="2400" dirty="0"/>
              <a:t>to support 1.97 </a:t>
            </a:r>
            <a:r>
              <a:rPr lang="en-US" sz="2400" dirty="0" err="1"/>
              <a:t>M</a:t>
            </a:r>
            <a:r>
              <a:rPr lang="en-US" sz="2400" baseline="-25000" dirty="0" err="1"/>
              <a:t>sun</a:t>
            </a:r>
            <a:r>
              <a:rPr lang="en-US" sz="2400" dirty="0"/>
              <a:t> star </a:t>
            </a:r>
          </a:p>
          <a:p>
            <a:pPr algn="l"/>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3000" dirty="0"/>
              <a:t/>
            </a:r>
            <a:br>
              <a:rPr lang="en-US" sz="3000" dirty="0"/>
            </a:br>
            <a:r>
              <a:rPr lang="en-US" sz="2400" dirty="0"/>
              <a:t>low-density pressure sets scale, chiral EFT interactions provide strong constraints, ruling out many model equations of </a:t>
            </a:r>
            <a:r>
              <a:rPr lang="en-US" sz="2400" dirty="0" smtClean="0"/>
              <a:t>state</a:t>
            </a:r>
            <a:r>
              <a:rPr lang="en-US" sz="2400" baseline="-25000" dirty="0" smtClean="0"/>
              <a:t> </a:t>
            </a:r>
            <a:br>
              <a:rPr lang="en-US" sz="2400" baseline="-25000" dirty="0" smtClean="0"/>
            </a:br>
            <a:r>
              <a:rPr lang="en-US" sz="2400" baseline="-25000" dirty="0" smtClean="0"/>
              <a:t/>
            </a:r>
            <a:br>
              <a:rPr lang="en-US" sz="2400" baseline="-25000" dirty="0" smtClean="0"/>
            </a:br>
            <a:r>
              <a:rPr lang="en-US" sz="2400" dirty="0" smtClean="0"/>
              <a:t>predicts neutron </a:t>
            </a:r>
            <a:r>
              <a:rPr lang="en-US" sz="2400" dirty="0"/>
              <a:t>star radius: </a:t>
            </a:r>
            <a:r>
              <a:rPr lang="en-US" sz="2400" dirty="0" smtClean="0">
                <a:solidFill>
                  <a:srgbClr val="0000FF"/>
                </a:solidFill>
              </a:rPr>
              <a:t>9.7-13.9 </a:t>
            </a:r>
            <a:r>
              <a:rPr lang="en-US" sz="2400" dirty="0">
                <a:solidFill>
                  <a:srgbClr val="0000FF"/>
                </a:solidFill>
              </a:rPr>
              <a:t>km for M=1.4 </a:t>
            </a:r>
            <a:r>
              <a:rPr lang="en-US" sz="2400" dirty="0" err="1">
                <a:solidFill>
                  <a:srgbClr val="0000FF"/>
                </a:solidFill>
              </a:rPr>
              <a:t>M</a:t>
            </a:r>
            <a:r>
              <a:rPr lang="en-US" sz="2400" baseline="-25000" dirty="0" err="1">
                <a:solidFill>
                  <a:srgbClr val="0000FF"/>
                </a:solidFill>
              </a:rPr>
              <a:t>sun</a:t>
            </a:r>
            <a:r>
              <a:rPr lang="en-US" sz="2400" baseline="-25000" dirty="0">
                <a:solidFill>
                  <a:srgbClr val="0000FF"/>
                </a:solidFill>
              </a:rPr>
              <a:t> </a:t>
            </a:r>
            <a:r>
              <a:rPr lang="en-US" sz="2400" dirty="0"/>
              <a:t>(</a:t>
            </a:r>
            <a:r>
              <a:rPr lang="en-US" sz="2400" dirty="0">
                <a:sym typeface="Symbol" charset="0"/>
              </a:rPr>
              <a:t></a:t>
            </a:r>
            <a:r>
              <a:rPr lang="en-US" sz="2400" dirty="0" smtClean="0"/>
              <a:t>18% </a:t>
            </a:r>
            <a:r>
              <a:rPr lang="en-US" sz="2400" dirty="0"/>
              <a:t>!</a:t>
            </a:r>
            <a:r>
              <a:rPr lang="en-US" sz="2400" dirty="0" smtClean="0"/>
              <a:t>)</a:t>
            </a:r>
            <a:endParaRPr lang="en-US" sz="2400" baseline="-25000" dirty="0"/>
          </a:p>
        </p:txBody>
      </p:sp>
      <p:pic>
        <p:nvPicPr>
          <p:cNvPr id="10" name="Picture 9" descr="prho_extensions_M197-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08185"/>
            <a:ext cx="4419600" cy="4249615"/>
          </a:xfrm>
          <a:prstGeom prst="rect">
            <a:avLst/>
          </a:prstGeom>
        </p:spPr>
      </p:pic>
      <p:sp>
        <p:nvSpPr>
          <p:cNvPr id="11" name="Text Box 10"/>
          <p:cNvSpPr txBox="1">
            <a:spLocks noChangeArrowheads="1"/>
          </p:cNvSpPr>
          <p:nvPr/>
        </p:nvSpPr>
        <p:spPr bwMode="auto">
          <a:xfrm rot="18505942">
            <a:off x="2686050" y="1308411"/>
            <a:ext cx="10874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scene3d>
              <a:camera prst="orthographicFront">
                <a:rot lat="0" lon="0" rev="20100000"/>
              </a:camera>
              <a:lightRig rig="threePt" dir="t"/>
            </a:scene3d>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dirty="0"/>
              <a:t>causality</a:t>
            </a:r>
          </a:p>
        </p:txBody>
      </p:sp>
      <p:sp>
        <p:nvSpPr>
          <p:cNvPr id="12" name="Text Box 11"/>
          <p:cNvSpPr txBox="1">
            <a:spLocks noChangeArrowheads="1"/>
          </p:cNvSpPr>
          <p:nvPr/>
        </p:nvSpPr>
        <p:spPr bwMode="auto">
          <a:xfrm rot="19065897">
            <a:off x="2982636" y="2164492"/>
            <a:ext cx="1147762" cy="396875"/>
          </a:xfrm>
          <a:prstGeom prst="rect">
            <a:avLst/>
          </a:prstGeom>
          <a:noFill/>
          <a:ln>
            <a:noFill/>
          </a:ln>
          <a:scene3d>
            <a:camera prst="orthographicFront">
              <a:rot lat="0" lon="0" rev="213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dirty="0"/>
              <a:t>1.97 </a:t>
            </a:r>
            <a:r>
              <a:rPr lang="en-US" sz="2000" dirty="0" err="1"/>
              <a:t>M</a:t>
            </a:r>
            <a:r>
              <a:rPr lang="en-US" sz="2000" baseline="-25000" dirty="0" err="1"/>
              <a:t>sun</a:t>
            </a:r>
            <a:endParaRPr lang="en-US" sz="2000" dirty="0"/>
          </a:p>
        </p:txBody>
      </p:sp>
      <p:sp>
        <p:nvSpPr>
          <p:cNvPr id="8" name="Rectangle 3"/>
          <p:cNvSpPr txBox="1">
            <a:spLocks noChangeArrowheads="1"/>
          </p:cNvSpPr>
          <p:nvPr/>
        </p:nvSpPr>
        <p:spPr bwMode="auto">
          <a:xfrm>
            <a:off x="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2800" dirty="0" smtClean="0">
                <a:solidFill>
                  <a:srgbClr val="0000FF"/>
                </a:solidFill>
                <a:latin typeface="Times New Roman" charset="0"/>
              </a:rPr>
              <a:t>Impact on neutron stars </a:t>
            </a:r>
            <a:r>
              <a:rPr lang="en-CA" sz="1600" dirty="0" err="1" smtClean="0">
                <a:solidFill>
                  <a:srgbClr val="FF0000"/>
                </a:solidFill>
                <a:latin typeface="Times New Roman" charset="0"/>
              </a:rPr>
              <a:t>Hebeler</a:t>
            </a:r>
            <a:r>
              <a:rPr lang="en-CA" sz="1600" dirty="0" smtClean="0">
                <a:solidFill>
                  <a:srgbClr val="FF0000"/>
                </a:solidFill>
                <a:latin typeface="Times New Roman" charset="0"/>
              </a:rPr>
              <a:t> et al. (</a:t>
            </a:r>
            <a:r>
              <a:rPr lang="en-CA" sz="1600" dirty="0" smtClean="0">
                <a:solidFill>
                  <a:srgbClr val="FF0000"/>
                </a:solidFill>
                <a:latin typeface="Times New Roman" charset="0"/>
              </a:rPr>
              <a:t>2010, 2013)</a:t>
            </a:r>
            <a:endParaRPr lang="en-US" sz="1600" dirty="0">
              <a:solidFill>
                <a:srgbClr val="0000FF"/>
              </a:solidFill>
              <a:latin typeface="Times New Roman" charset="0"/>
            </a:endParaRPr>
          </a:p>
        </p:txBody>
      </p:sp>
      <p:pic>
        <p:nvPicPr>
          <p:cNvPr id="3" name="Picture 2" descr="MvsR_M197_fullN3L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90600"/>
            <a:ext cx="4398895" cy="4392000"/>
          </a:xfrm>
          <a:prstGeom prst="rect">
            <a:avLst/>
          </a:prstGeom>
        </p:spPr>
      </p:pic>
    </p:spTree>
    <p:extLst>
      <p:ext uri="{BB962C8B-B14F-4D97-AF65-F5344CB8AC3E}">
        <p14:creationId xmlns:p14="http://schemas.microsoft.com/office/powerpoint/2010/main" val="2803962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ChangeArrowheads="1"/>
          </p:cNvSpPr>
          <p:nvPr/>
        </p:nvSpPr>
        <p:spPr bwMode="auto">
          <a:xfrm>
            <a:off x="0" y="457200"/>
            <a:ext cx="91440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l"/>
            <a:r>
              <a:rPr lang="en-US" sz="2400" dirty="0"/>
              <a:t>constrain </a:t>
            </a:r>
            <a:r>
              <a:rPr lang="en-US" sz="2400" dirty="0" smtClean="0"/>
              <a:t>high-density EOS by causality, require </a:t>
            </a:r>
            <a:r>
              <a:rPr lang="en-US" sz="2400" dirty="0"/>
              <a:t>to support 1.97 </a:t>
            </a:r>
            <a:r>
              <a:rPr lang="en-US" sz="2400" dirty="0" err="1"/>
              <a:t>M</a:t>
            </a:r>
            <a:r>
              <a:rPr lang="en-US" sz="2400" baseline="-25000" dirty="0" err="1"/>
              <a:t>sun</a:t>
            </a:r>
            <a:r>
              <a:rPr lang="en-US" sz="2400" dirty="0"/>
              <a:t> star </a:t>
            </a:r>
          </a:p>
          <a:p>
            <a:pPr algn="l"/>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3000" dirty="0" smtClean="0"/>
              <a:t/>
            </a:r>
            <a:br>
              <a:rPr lang="en-US" sz="3000" dirty="0" smtClean="0"/>
            </a:br>
            <a:r>
              <a:rPr lang="en-US" sz="2400" dirty="0" smtClean="0"/>
              <a:t>low-density pressure sets scale, chiral EFT interactions provide strong constraints, ruling out many model equations of state</a:t>
            </a:r>
            <a:r>
              <a:rPr lang="en-US" sz="2400" baseline="-25000" dirty="0" smtClean="0"/>
              <a:t> </a:t>
            </a:r>
            <a:r>
              <a:rPr lang="en-US" sz="2400" baseline="-25000" dirty="0"/>
              <a:t/>
            </a:r>
            <a:br>
              <a:rPr lang="en-US" sz="2400" baseline="-25000" dirty="0"/>
            </a:br>
            <a:r>
              <a:rPr lang="en-US" sz="2400" baseline="-25000" dirty="0"/>
              <a:t/>
            </a:r>
            <a:br>
              <a:rPr lang="en-US" sz="2400" baseline="-25000" dirty="0"/>
            </a:br>
            <a:r>
              <a:rPr lang="en-US" sz="2400" b="1" dirty="0">
                <a:solidFill>
                  <a:srgbClr val="00FF00"/>
                </a:solidFill>
              </a:rPr>
              <a:t>central densities for 1.4 </a:t>
            </a:r>
            <a:r>
              <a:rPr lang="en-US" sz="2400" b="1" dirty="0" err="1">
                <a:solidFill>
                  <a:srgbClr val="00FF00"/>
                </a:solidFill>
              </a:rPr>
              <a:t>M</a:t>
            </a:r>
            <a:r>
              <a:rPr lang="en-US" sz="2400" b="1" baseline="-25000" dirty="0" err="1">
                <a:solidFill>
                  <a:srgbClr val="00FF00"/>
                </a:solidFill>
              </a:rPr>
              <a:t>sun</a:t>
            </a:r>
            <a:r>
              <a:rPr lang="en-US" sz="2400" b="1" dirty="0">
                <a:solidFill>
                  <a:srgbClr val="00FF00"/>
                </a:solidFill>
              </a:rPr>
              <a:t> star: 1.8-4.4 </a:t>
            </a:r>
            <a:r>
              <a:rPr lang="en-US" sz="2400" b="1" dirty="0" smtClean="0">
                <a:solidFill>
                  <a:srgbClr val="00FF00"/>
                </a:solidFill>
              </a:rPr>
              <a:t>ρ</a:t>
            </a:r>
            <a:r>
              <a:rPr lang="en-US" sz="2400" b="1" baseline="-25000" dirty="0" smtClean="0">
                <a:solidFill>
                  <a:srgbClr val="00FF00"/>
                </a:solidFill>
              </a:rPr>
              <a:t>0</a:t>
            </a:r>
            <a:endParaRPr lang="en-US" sz="2400" b="1" dirty="0">
              <a:solidFill>
                <a:srgbClr val="00FF00"/>
              </a:solidFill>
              <a:sym typeface="Symbol" charset="0"/>
            </a:endParaRPr>
          </a:p>
        </p:txBody>
      </p:sp>
      <p:sp>
        <p:nvSpPr>
          <p:cNvPr id="8" name="Rectangle 3"/>
          <p:cNvSpPr txBox="1">
            <a:spLocks noChangeArrowheads="1"/>
          </p:cNvSpPr>
          <p:nvPr/>
        </p:nvSpPr>
        <p:spPr bwMode="auto">
          <a:xfrm>
            <a:off x="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2800" dirty="0" smtClean="0">
                <a:solidFill>
                  <a:srgbClr val="0000FF"/>
                </a:solidFill>
                <a:latin typeface="Times New Roman" charset="0"/>
              </a:rPr>
              <a:t>Impact on neutron stars </a:t>
            </a:r>
            <a:r>
              <a:rPr lang="en-CA" sz="1600" dirty="0" err="1" smtClean="0">
                <a:solidFill>
                  <a:srgbClr val="FF0000"/>
                </a:solidFill>
                <a:latin typeface="Times New Roman" charset="0"/>
              </a:rPr>
              <a:t>Hebeler</a:t>
            </a:r>
            <a:r>
              <a:rPr lang="en-CA" sz="1600" dirty="0" smtClean="0">
                <a:solidFill>
                  <a:srgbClr val="FF0000"/>
                </a:solidFill>
                <a:latin typeface="Times New Roman" charset="0"/>
              </a:rPr>
              <a:t> et al. (</a:t>
            </a:r>
            <a:r>
              <a:rPr lang="en-CA" sz="1600" dirty="0" smtClean="0">
                <a:solidFill>
                  <a:srgbClr val="FF0000"/>
                </a:solidFill>
                <a:latin typeface="Times New Roman" charset="0"/>
              </a:rPr>
              <a:t>2010, 2013)</a:t>
            </a:r>
            <a:endParaRPr lang="en-US" sz="1600" dirty="0">
              <a:solidFill>
                <a:srgbClr val="0000FF"/>
              </a:solidFill>
              <a:latin typeface="Times New Roman" charset="0"/>
            </a:endParaRPr>
          </a:p>
        </p:txBody>
      </p:sp>
      <p:pic>
        <p:nvPicPr>
          <p:cNvPr id="9" name="Picture 8" descr="prho_extensions_M197-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08185"/>
            <a:ext cx="4419600" cy="4249615"/>
          </a:xfrm>
          <a:prstGeom prst="rect">
            <a:avLst/>
          </a:prstGeom>
        </p:spPr>
      </p:pic>
      <p:sp>
        <p:nvSpPr>
          <p:cNvPr id="13" name="Text Box 10"/>
          <p:cNvSpPr txBox="1">
            <a:spLocks noChangeArrowheads="1"/>
          </p:cNvSpPr>
          <p:nvPr/>
        </p:nvSpPr>
        <p:spPr bwMode="auto">
          <a:xfrm rot="18505942">
            <a:off x="2686050" y="1308411"/>
            <a:ext cx="10874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scene3d>
              <a:camera prst="orthographicFront">
                <a:rot lat="0" lon="0" rev="20100000"/>
              </a:camera>
              <a:lightRig rig="threePt" dir="t"/>
            </a:scene3d>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dirty="0"/>
              <a:t>causality</a:t>
            </a:r>
          </a:p>
        </p:txBody>
      </p:sp>
      <p:sp>
        <p:nvSpPr>
          <p:cNvPr id="14" name="Text Box 11"/>
          <p:cNvSpPr txBox="1">
            <a:spLocks noChangeArrowheads="1"/>
          </p:cNvSpPr>
          <p:nvPr/>
        </p:nvSpPr>
        <p:spPr bwMode="auto">
          <a:xfrm rot="19065897">
            <a:off x="2982636" y="2164492"/>
            <a:ext cx="1147762" cy="396875"/>
          </a:xfrm>
          <a:prstGeom prst="rect">
            <a:avLst/>
          </a:prstGeom>
          <a:noFill/>
          <a:ln>
            <a:noFill/>
          </a:ln>
          <a:scene3d>
            <a:camera prst="orthographicFront">
              <a:rot lat="0" lon="0" rev="213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000" dirty="0"/>
              <a:t>1.97 </a:t>
            </a:r>
            <a:r>
              <a:rPr lang="en-US" sz="2000" dirty="0" err="1"/>
              <a:t>M</a:t>
            </a:r>
            <a:r>
              <a:rPr lang="en-US" sz="2000" baseline="-25000" dirty="0" err="1"/>
              <a:t>sun</a:t>
            </a:r>
            <a:endParaRPr lang="en-US" sz="2000" dirty="0"/>
          </a:p>
        </p:txBody>
      </p:sp>
      <p:pic>
        <p:nvPicPr>
          <p:cNvPr id="15" name="Picture 14" descr="Snapshot 2012-03-21 21-53-55.tiff"/>
          <p:cNvPicPr>
            <a:picLocks noChangeAspect="1"/>
          </p:cNvPicPr>
          <p:nvPr/>
        </p:nvPicPr>
        <p:blipFill rotWithShape="1">
          <a:blip r:embed="rId4">
            <a:extLst>
              <a:ext uri="{28A0092B-C50C-407E-A947-70E740481C1C}">
                <a14:useLocalDpi xmlns:a14="http://schemas.microsoft.com/office/drawing/2010/main" val="0"/>
              </a:ext>
            </a:extLst>
          </a:blip>
          <a:srcRect t="808"/>
          <a:stretch/>
        </p:blipFill>
        <p:spPr>
          <a:xfrm>
            <a:off x="152401" y="990600"/>
            <a:ext cx="4456306" cy="4297680"/>
          </a:xfrm>
          <a:prstGeom prst="rect">
            <a:avLst/>
          </a:prstGeom>
        </p:spPr>
      </p:pic>
      <p:pic>
        <p:nvPicPr>
          <p:cNvPr id="16" name="Picture 15"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286000"/>
            <a:ext cx="5533535" cy="1828800"/>
          </a:xfrm>
          <a:prstGeom prst="rect">
            <a:avLst/>
          </a:prstGeom>
        </p:spPr>
      </p:pic>
    </p:spTree>
    <p:extLst>
      <p:ext uri="{BB962C8B-B14F-4D97-AF65-F5344CB8AC3E}">
        <p14:creationId xmlns:p14="http://schemas.microsoft.com/office/powerpoint/2010/main" val="1177956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2800" dirty="0" smtClean="0">
                <a:solidFill>
                  <a:srgbClr val="0000FF"/>
                </a:solidFill>
                <a:latin typeface="Times New Roman" charset="0"/>
              </a:rPr>
              <a:t>Neutron star mergers and gravitational waves</a:t>
            </a:r>
            <a:endParaRPr lang="en-US" sz="1600" dirty="0">
              <a:solidFill>
                <a:srgbClr val="0000FF"/>
              </a:solidFill>
              <a:latin typeface="Times New Roman" charset="0"/>
            </a:endParaRPr>
          </a:p>
        </p:txBody>
      </p:sp>
    </p:spTree>
    <p:extLst>
      <p:ext uri="{BB962C8B-B14F-4D97-AF65-F5344CB8AC3E}">
        <p14:creationId xmlns:p14="http://schemas.microsoft.com/office/powerpoint/2010/main" val="2424358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idx="4294967295"/>
          </p:nvPr>
        </p:nvSpPr>
        <p:spPr>
          <a:xfrm>
            <a:off x="0" y="381000"/>
            <a:ext cx="9144000" cy="457200"/>
          </a:xfrm>
        </p:spPr>
        <p:txBody>
          <a:bodyPr/>
          <a:lstStyle/>
          <a:p>
            <a:pPr eaLnBrk="1" hangingPunct="1"/>
            <a:r>
              <a:rPr lang="en-US" sz="2800" dirty="0">
                <a:solidFill>
                  <a:srgbClr val="0000FF"/>
                </a:solidFill>
                <a:latin typeface="Times New Roman" charset="0"/>
              </a:rPr>
              <a:t>Outline</a:t>
            </a:r>
            <a:endParaRPr lang="en-US" sz="1600" dirty="0">
              <a:solidFill>
                <a:srgbClr val="FF0000"/>
              </a:solidFill>
              <a:latin typeface="Times New Roman" charset="0"/>
            </a:endParaRPr>
          </a:p>
        </p:txBody>
      </p:sp>
      <p:sp>
        <p:nvSpPr>
          <p:cNvPr id="207875" name="Rectangle 3"/>
          <p:cNvSpPr>
            <a:spLocks noChangeArrowheads="1"/>
          </p:cNvSpPr>
          <p:nvPr/>
        </p:nvSpPr>
        <p:spPr bwMode="auto">
          <a:xfrm>
            <a:off x="1905000" y="1360944"/>
            <a:ext cx="5257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lgn="l"/>
            <a:r>
              <a:rPr lang="en-US" sz="2400" dirty="0" smtClean="0"/>
              <a:t>Understanding three-nucleon (3N) forces</a:t>
            </a:r>
            <a:br>
              <a:rPr lang="en-US" sz="2400" dirty="0" smtClean="0"/>
            </a:br>
            <a:r>
              <a:rPr lang="en-US" sz="2400" dirty="0"/>
              <a:t/>
            </a:r>
            <a:br>
              <a:rPr lang="en-US" sz="2400" dirty="0"/>
            </a:br>
            <a:r>
              <a:rPr lang="en-US" sz="2400" dirty="0" smtClean="0"/>
              <a:t>3N forces </a:t>
            </a:r>
            <a:r>
              <a:rPr lang="en-US" sz="2400" dirty="0"/>
              <a:t>and </a:t>
            </a:r>
            <a:r>
              <a:rPr lang="en-US" sz="2400" dirty="0" smtClean="0"/>
              <a:t>neutron-rich nuclei</a:t>
            </a:r>
            <a:endParaRPr lang="en-US" sz="2400" dirty="0" smtClean="0">
              <a:solidFill>
                <a:srgbClr val="FF0000"/>
              </a:solidFill>
            </a:endParaRPr>
          </a:p>
          <a:p>
            <a:pPr algn="l"/>
            <a:r>
              <a:rPr lang="en-US" sz="2400" dirty="0"/>
              <a:t/>
            </a:r>
            <a:br>
              <a:rPr lang="en-US" sz="2400" dirty="0"/>
            </a:br>
            <a:r>
              <a:rPr lang="en-US" sz="2400" dirty="0" smtClean="0"/>
              <a:t>3N forces </a:t>
            </a:r>
            <a:r>
              <a:rPr lang="en-US" sz="2400" dirty="0"/>
              <a:t>and </a:t>
            </a:r>
            <a:r>
              <a:rPr lang="en-US" sz="2400" dirty="0" smtClean="0"/>
              <a:t>neutron matter/stars</a:t>
            </a:r>
            <a:endParaRPr lang="en-US" sz="2400" dirty="0">
              <a:solidFill>
                <a:srgbClr val="FF0000"/>
              </a:solidFill>
            </a:endParaRPr>
          </a:p>
          <a:p>
            <a:pPr algn="l"/>
            <a:endParaRPr lang="en-US" sz="2400" dirty="0">
              <a:solidFill>
                <a:srgbClr val="FF0000"/>
              </a:solidFill>
            </a:endParaRPr>
          </a:p>
          <a:p>
            <a:pPr algn="l"/>
            <a:r>
              <a:rPr lang="en-US" sz="2400" dirty="0" smtClean="0"/>
              <a:t>Dark matter response of nuclei</a:t>
            </a:r>
            <a:endParaRPr lang="en-US" sz="2400" dirty="0"/>
          </a:p>
        </p:txBody>
      </p:sp>
    </p:spTree>
    <p:extLst>
      <p:ext uri="{BB962C8B-B14F-4D97-AF65-F5344CB8AC3E}">
        <p14:creationId xmlns:p14="http://schemas.microsoft.com/office/powerpoint/2010/main" val="1393381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idx="4294967295"/>
          </p:nvPr>
        </p:nvSpPr>
        <p:spPr>
          <a:xfrm>
            <a:off x="0" y="65782"/>
            <a:ext cx="5638800" cy="762000"/>
          </a:xfrm>
        </p:spPr>
        <p:txBody>
          <a:bodyPr/>
          <a:lstStyle/>
          <a:p>
            <a:pPr eaLnBrk="1" hangingPunct="1"/>
            <a:r>
              <a:rPr lang="en-US" sz="2800" dirty="0" smtClean="0">
                <a:solidFill>
                  <a:srgbClr val="0000FF"/>
                </a:solidFill>
                <a:latin typeface="Times New Roman" charset="0"/>
              </a:rPr>
              <a:t>Neutron-star mergers and</a:t>
            </a:r>
            <a:br>
              <a:rPr lang="en-US" sz="2800" dirty="0" smtClean="0">
                <a:solidFill>
                  <a:srgbClr val="0000FF"/>
                </a:solidFill>
                <a:latin typeface="Times New Roman" charset="0"/>
              </a:rPr>
            </a:br>
            <a:r>
              <a:rPr lang="en-US" sz="2800" dirty="0" smtClean="0">
                <a:solidFill>
                  <a:srgbClr val="0000FF"/>
                </a:solidFill>
                <a:latin typeface="Times New Roman" charset="0"/>
              </a:rPr>
              <a:t> gravitational waves</a:t>
            </a:r>
            <a:endParaRPr lang="en-US" sz="1600" dirty="0">
              <a:solidFill>
                <a:srgbClr val="FF0000"/>
              </a:solidFill>
              <a:latin typeface="Times New Roman" charset="0"/>
            </a:endParaRPr>
          </a:p>
        </p:txBody>
      </p:sp>
      <p:sp>
        <p:nvSpPr>
          <p:cNvPr id="132098" name="Rectangle 3"/>
          <p:cNvSpPr>
            <a:spLocks noChangeArrowheads="1"/>
          </p:cNvSpPr>
          <p:nvPr/>
        </p:nvSpPr>
        <p:spPr bwMode="auto">
          <a:xfrm>
            <a:off x="0" y="903982"/>
            <a:ext cx="563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lgn="l"/>
            <a:r>
              <a:rPr lang="en-US" sz="2400" dirty="0" smtClean="0"/>
              <a:t>explore sensitivity to neutron-rich matter</a:t>
            </a:r>
            <a:br>
              <a:rPr lang="en-US" sz="2400" dirty="0" smtClean="0"/>
            </a:br>
            <a:r>
              <a:rPr lang="en-US" sz="2400" dirty="0" smtClean="0"/>
              <a:t>in neutron-star merger and </a:t>
            </a:r>
            <a:r>
              <a:rPr lang="en-US" sz="2400" dirty="0" err="1" smtClean="0"/>
              <a:t>gw</a:t>
            </a:r>
            <a:r>
              <a:rPr lang="en-US" sz="2400" dirty="0" smtClean="0"/>
              <a:t> signal</a:t>
            </a:r>
            <a:br>
              <a:rPr lang="en-US" sz="2400" dirty="0" smtClean="0"/>
            </a:br>
            <a:r>
              <a:rPr lang="en-US" sz="1600" dirty="0" err="1" smtClean="0">
                <a:solidFill>
                  <a:srgbClr val="FF0000"/>
                </a:solidFill>
              </a:rPr>
              <a:t>Bauswein</a:t>
            </a:r>
            <a:r>
              <a:rPr lang="en-US" sz="1600" dirty="0" smtClean="0">
                <a:solidFill>
                  <a:srgbClr val="FF0000"/>
                </a:solidFill>
              </a:rPr>
              <a:t>, </a:t>
            </a:r>
            <a:r>
              <a:rPr lang="en-US" sz="1600" dirty="0" err="1" smtClean="0">
                <a:solidFill>
                  <a:srgbClr val="FF0000"/>
                </a:solidFill>
              </a:rPr>
              <a:t>Janka</a:t>
            </a:r>
            <a:r>
              <a:rPr lang="en-US" sz="1600" dirty="0" smtClean="0">
                <a:solidFill>
                  <a:srgbClr val="FF0000"/>
                </a:solidFill>
              </a:rPr>
              <a:t> (2012), </a:t>
            </a:r>
            <a:r>
              <a:rPr lang="en-US" sz="1600" dirty="0" err="1" smtClean="0">
                <a:solidFill>
                  <a:srgbClr val="FF0000"/>
                </a:solidFill>
              </a:rPr>
              <a:t>Bauswein</a:t>
            </a:r>
            <a:r>
              <a:rPr lang="en-US" sz="1600" dirty="0" smtClean="0">
                <a:solidFill>
                  <a:srgbClr val="FF0000"/>
                </a:solidFill>
              </a:rPr>
              <a:t>, </a:t>
            </a:r>
            <a:r>
              <a:rPr lang="en-US" sz="1600" dirty="0" err="1" smtClean="0">
                <a:solidFill>
                  <a:srgbClr val="FF0000"/>
                </a:solidFill>
              </a:rPr>
              <a:t>Janka</a:t>
            </a:r>
            <a:r>
              <a:rPr lang="en-US" sz="1600" dirty="0" smtClean="0">
                <a:solidFill>
                  <a:srgbClr val="FF0000"/>
                </a:solidFill>
              </a:rPr>
              <a:t>, </a:t>
            </a:r>
            <a:r>
              <a:rPr lang="en-US" sz="1600" dirty="0" err="1" smtClean="0">
                <a:solidFill>
                  <a:srgbClr val="FF0000"/>
                </a:solidFill>
              </a:rPr>
              <a:t>Hebeler</a:t>
            </a:r>
            <a:r>
              <a:rPr lang="en-US" sz="1600" dirty="0" smtClean="0">
                <a:solidFill>
                  <a:srgbClr val="FF0000"/>
                </a:solidFill>
              </a:rPr>
              <a:t>, AS (2012).</a:t>
            </a:r>
            <a:endParaRPr lang="en-US" sz="2400" dirty="0"/>
          </a:p>
        </p:txBody>
      </p:sp>
      <p:pic>
        <p:nvPicPr>
          <p:cNvPr id="2" name="Picture 1" descr="Snapshot 2012-03-20 23-12-5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387" y="0"/>
            <a:ext cx="3539613" cy="6858000"/>
          </a:xfrm>
          <a:prstGeom prst="rect">
            <a:avLst/>
          </a:prstGeom>
        </p:spPr>
      </p:pic>
      <p:pic>
        <p:nvPicPr>
          <p:cNvPr id="4" name="Picture 3" descr="Snapshot 2012-03-22 00-40-29.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73" y="1905000"/>
            <a:ext cx="4701627" cy="4902896"/>
          </a:xfrm>
          <a:prstGeom prst="rect">
            <a:avLst/>
          </a:prstGeom>
        </p:spPr>
      </p:pic>
      <p:cxnSp>
        <p:nvCxnSpPr>
          <p:cNvPr id="5" name="Straight Connector 4"/>
          <p:cNvCxnSpPr/>
          <p:nvPr/>
        </p:nvCxnSpPr>
        <p:spPr bwMode="auto">
          <a:xfrm>
            <a:off x="1540800" y="2138400"/>
            <a:ext cx="1219200" cy="1676400"/>
          </a:xfrm>
          <a:prstGeom prst="line">
            <a:avLst/>
          </a:prstGeom>
          <a:solidFill>
            <a:schemeClr val="bg1"/>
          </a:solidFill>
          <a:ln w="63500" cap="flat" cmpd="sng" algn="ctr">
            <a:solidFill>
              <a:srgbClr val="0000FF"/>
            </a:solidFill>
            <a:prstDash val="solid"/>
            <a:round/>
            <a:headEnd type="none" w="med" len="med"/>
            <a:tailEnd type="none" w="med" len="med"/>
          </a:ln>
          <a:effectLst/>
        </p:spPr>
      </p:cxnSp>
    </p:spTree>
    <p:extLst>
      <p:ext uri="{BB962C8B-B14F-4D97-AF65-F5344CB8AC3E}">
        <p14:creationId xmlns:p14="http://schemas.microsoft.com/office/powerpoint/2010/main" val="2432415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title" idx="4294967295"/>
          </p:nvPr>
        </p:nvSpPr>
        <p:spPr>
          <a:xfrm>
            <a:off x="0" y="152400"/>
            <a:ext cx="9144000" cy="381000"/>
          </a:xfrm>
        </p:spPr>
        <p:txBody>
          <a:bodyPr/>
          <a:lstStyle/>
          <a:p>
            <a:r>
              <a:rPr lang="en-US" sz="2800" dirty="0" smtClean="0">
                <a:solidFill>
                  <a:srgbClr val="0000FF"/>
                </a:solidFill>
                <a:latin typeface="Times New Roman" charset="0"/>
              </a:rPr>
              <a:t>Direct dark matter detection</a:t>
            </a:r>
            <a:endParaRPr lang="en-US" sz="1600" dirty="0">
              <a:solidFill>
                <a:srgbClr val="FF0000"/>
              </a:solidFill>
              <a:latin typeface="Times New Roman" charset="0"/>
            </a:endParaRPr>
          </a:p>
        </p:txBody>
      </p:sp>
      <p:sp>
        <p:nvSpPr>
          <p:cNvPr id="234500" name="Rectangle 4"/>
          <p:cNvSpPr>
            <a:spLocks noChangeArrowheads="1"/>
          </p:cNvSpPr>
          <p:nvPr/>
        </p:nvSpPr>
        <p:spPr bwMode="auto">
          <a:xfrm>
            <a:off x="0" y="625475"/>
            <a:ext cx="9144000" cy="32932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ts val="1800"/>
              </a:spcBef>
            </a:pPr>
            <a:r>
              <a:rPr lang="en-US" sz="2400" dirty="0" smtClean="0"/>
              <a:t>WIMP scattering off nuclei needs </a:t>
            </a:r>
            <a:r>
              <a:rPr lang="en-US" sz="2400" b="1" dirty="0">
                <a:solidFill>
                  <a:srgbClr val="0000FF"/>
                </a:solidFill>
              </a:rPr>
              <a:t>nuclear </a:t>
            </a:r>
            <a:r>
              <a:rPr lang="en-US" sz="2400" b="1" dirty="0" smtClean="0">
                <a:solidFill>
                  <a:srgbClr val="0000FF"/>
                </a:solidFill>
              </a:rPr>
              <a:t>structure </a:t>
            </a:r>
            <a:r>
              <a:rPr lang="en-US" sz="2400" b="1" dirty="0">
                <a:solidFill>
                  <a:srgbClr val="0000FF"/>
                </a:solidFill>
              </a:rPr>
              <a:t>factors </a:t>
            </a:r>
            <a:r>
              <a:rPr lang="en-US" sz="2400" dirty="0"/>
              <a:t>as </a:t>
            </a:r>
            <a:r>
              <a:rPr lang="en-US" sz="2400" dirty="0" smtClean="0"/>
              <a:t>input</a:t>
            </a:r>
            <a:r>
              <a:rPr lang="en-US" sz="2400" baseline="-25000" dirty="0" smtClean="0"/>
              <a:t> </a:t>
            </a:r>
            <a:br>
              <a:rPr lang="en-US" sz="2400" baseline="-25000" dirty="0" smtClean="0"/>
            </a:br>
            <a:r>
              <a:rPr lang="en-US" sz="2400" baseline="-25000" dirty="0" smtClean="0"/>
              <a:t/>
            </a:r>
            <a:br>
              <a:rPr lang="en-US" sz="2400" baseline="-25000" dirty="0" smtClean="0"/>
            </a:br>
            <a:r>
              <a:rPr lang="en-US" sz="2400" dirty="0" smtClean="0"/>
              <a:t>particularly sensitive to nuclear physics for </a:t>
            </a:r>
            <a:r>
              <a:rPr lang="en-US" sz="2400" b="1" dirty="0" smtClean="0">
                <a:solidFill>
                  <a:srgbClr val="0000FF"/>
                </a:solidFill>
              </a:rPr>
              <a:t>spin-dependent </a:t>
            </a:r>
            <a:r>
              <a:rPr lang="en-US" sz="2400" dirty="0" smtClean="0"/>
              <a:t>couplings</a:t>
            </a:r>
            <a:r>
              <a:rPr lang="en-US" sz="2400" baseline="-25000" dirty="0" smtClean="0"/>
              <a:t> </a:t>
            </a:r>
            <a:br>
              <a:rPr lang="en-US" sz="2400" baseline="-25000" dirty="0" smtClean="0"/>
            </a:br>
            <a:r>
              <a:rPr lang="en-US" sz="2400" baseline="-25000" dirty="0" smtClean="0"/>
              <a:t/>
            </a:r>
            <a:br>
              <a:rPr lang="en-US" sz="2400" baseline="-25000" dirty="0" smtClean="0"/>
            </a:br>
            <a:r>
              <a:rPr lang="en-US" sz="2400" dirty="0" smtClean="0"/>
              <a:t>relevant momentum transfers ~ m</a:t>
            </a:r>
            <a:r>
              <a:rPr lang="en-US" sz="2400" baseline="-25000" dirty="0" smtClean="0"/>
              <a:t>π</a:t>
            </a:r>
            <a:r>
              <a:rPr lang="en-US" sz="2400" b="1" dirty="0" smtClean="0">
                <a:solidFill>
                  <a:srgbClr val="0000FF"/>
                </a:solidFill>
              </a:rPr>
              <a:t/>
            </a:r>
            <a:br>
              <a:rPr lang="en-US" sz="2400" b="1" dirty="0" smtClean="0">
                <a:solidFill>
                  <a:srgbClr val="0000FF"/>
                </a:solidFill>
              </a:rPr>
            </a:br>
            <a:r>
              <a:rPr lang="en-US" sz="2400" b="1" dirty="0" smtClean="0">
                <a:solidFill>
                  <a:srgbClr val="0000FF"/>
                </a:solidFill>
              </a:rPr>
              <a:t/>
            </a:r>
            <a:br>
              <a:rPr lang="en-US" sz="2400" b="1" dirty="0" smtClean="0">
                <a:solidFill>
                  <a:srgbClr val="0000FF"/>
                </a:solidFill>
              </a:rPr>
            </a:br>
            <a:r>
              <a:rPr lang="en-US" sz="2400" b="1" dirty="0" smtClean="0">
                <a:solidFill>
                  <a:srgbClr val="0000FF"/>
                </a:solidFill>
              </a:rPr>
              <a:t>calculate systematically</a:t>
            </a:r>
            <a:br>
              <a:rPr lang="en-US" sz="2400" b="1" dirty="0" smtClean="0">
                <a:solidFill>
                  <a:srgbClr val="0000FF"/>
                </a:solidFill>
              </a:rPr>
            </a:br>
            <a:r>
              <a:rPr lang="en-US" sz="2400" b="1" dirty="0" smtClean="0">
                <a:solidFill>
                  <a:srgbClr val="0000FF"/>
                </a:solidFill>
              </a:rPr>
              <a:t>with </a:t>
            </a:r>
            <a:r>
              <a:rPr lang="en-US" sz="2400" b="1" dirty="0">
                <a:solidFill>
                  <a:srgbClr val="0000FF"/>
                </a:solidFill>
              </a:rPr>
              <a:t>chiral </a:t>
            </a:r>
            <a:r>
              <a:rPr lang="en-US" sz="2400" b="1" dirty="0" smtClean="0">
                <a:solidFill>
                  <a:srgbClr val="0000FF"/>
                </a:solidFill>
              </a:rPr>
              <a:t>effective field theory</a:t>
            </a:r>
            <a:r>
              <a:rPr lang="en-US" sz="2400" b="1" dirty="0">
                <a:solidFill>
                  <a:srgbClr val="0000FF"/>
                </a:solidFill>
              </a:rPr>
              <a:t/>
            </a:r>
            <a:br>
              <a:rPr lang="en-US" sz="2400" b="1" dirty="0">
                <a:solidFill>
                  <a:srgbClr val="0000FF"/>
                </a:solidFill>
              </a:rPr>
            </a:br>
            <a:r>
              <a:rPr lang="en-US" sz="1600" dirty="0" smtClean="0">
                <a:solidFill>
                  <a:srgbClr val="FF0000"/>
                </a:solidFill>
              </a:rPr>
              <a:t>Menendez, </a:t>
            </a:r>
            <a:r>
              <a:rPr lang="en-US" sz="1600" dirty="0" err="1" smtClean="0">
                <a:solidFill>
                  <a:srgbClr val="FF0000"/>
                </a:solidFill>
              </a:rPr>
              <a:t>Gazit</a:t>
            </a:r>
            <a:r>
              <a:rPr lang="en-US" sz="1600" dirty="0" smtClean="0">
                <a:solidFill>
                  <a:srgbClr val="FF0000"/>
                </a:solidFill>
              </a:rPr>
              <a:t>, AS (</a:t>
            </a:r>
            <a:r>
              <a:rPr lang="en-US" sz="1600" dirty="0">
                <a:solidFill>
                  <a:srgbClr val="FF0000"/>
                </a:solidFill>
              </a:rPr>
              <a:t>2012</a:t>
            </a:r>
            <a:r>
              <a:rPr lang="en-US" sz="1600" dirty="0" smtClean="0">
                <a:solidFill>
                  <a:srgbClr val="FF0000"/>
                </a:solidFill>
              </a:rPr>
              <a:t>),</a:t>
            </a:r>
            <a:br>
              <a:rPr lang="en-US" sz="1600" dirty="0" smtClean="0">
                <a:solidFill>
                  <a:srgbClr val="FF0000"/>
                </a:solidFill>
              </a:rPr>
            </a:br>
            <a:r>
              <a:rPr lang="en-US" sz="1600" dirty="0" err="1" smtClean="0">
                <a:solidFill>
                  <a:srgbClr val="FF0000"/>
                </a:solidFill>
              </a:rPr>
              <a:t>Klos</a:t>
            </a:r>
            <a:r>
              <a:rPr lang="en-US" sz="1600" dirty="0" smtClean="0">
                <a:solidFill>
                  <a:srgbClr val="FF0000"/>
                </a:solidFill>
              </a:rPr>
              <a:t>, Menendez, </a:t>
            </a:r>
            <a:r>
              <a:rPr lang="en-US" sz="1600" dirty="0" err="1" smtClean="0">
                <a:solidFill>
                  <a:srgbClr val="FF0000"/>
                </a:solidFill>
              </a:rPr>
              <a:t>Gazit</a:t>
            </a:r>
            <a:r>
              <a:rPr lang="en-US" sz="1600" dirty="0" smtClean="0">
                <a:solidFill>
                  <a:srgbClr val="FF0000"/>
                </a:solidFill>
              </a:rPr>
              <a:t>, AS (2013)</a:t>
            </a:r>
          </a:p>
        </p:txBody>
      </p:sp>
      <p:pic>
        <p:nvPicPr>
          <p:cNvPr id="6" name="Picture 5"/>
          <p:cNvPicPr>
            <a:picLocks noChangeAspect="1"/>
          </p:cNvPicPr>
          <p:nvPr/>
        </p:nvPicPr>
        <p:blipFill>
          <a:blip r:embed="rId3"/>
          <a:stretch>
            <a:fillRect/>
          </a:stretch>
        </p:blipFill>
        <p:spPr>
          <a:xfrm>
            <a:off x="4875572" y="1947446"/>
            <a:ext cx="4192228" cy="4114800"/>
          </a:xfrm>
          <a:prstGeom prst="rect">
            <a:avLst/>
          </a:prstGeom>
        </p:spPr>
      </p:pic>
      <p:sp>
        <p:nvSpPr>
          <p:cNvPr id="2" name="Rectangle 1"/>
          <p:cNvSpPr/>
          <p:nvPr/>
        </p:nvSpPr>
        <p:spPr>
          <a:xfrm>
            <a:off x="5791200" y="6062246"/>
            <a:ext cx="2350223" cy="338554"/>
          </a:xfrm>
          <a:prstGeom prst="rect">
            <a:avLst/>
          </a:prstGeom>
        </p:spPr>
        <p:txBody>
          <a:bodyPr wrap="none">
            <a:spAutoFit/>
          </a:bodyPr>
          <a:lstStyle/>
          <a:p>
            <a:r>
              <a:rPr lang="en-US" sz="1600" dirty="0" smtClean="0">
                <a:solidFill>
                  <a:srgbClr val="FF0000"/>
                </a:solidFill>
              </a:rPr>
              <a:t>from CDMS collaboration</a:t>
            </a:r>
            <a:endParaRPr lang="en-US" sz="1600" dirty="0"/>
          </a:p>
        </p:txBody>
      </p:sp>
    </p:spTree>
    <p:extLst>
      <p:ext uri="{BB962C8B-B14F-4D97-AF65-F5344CB8AC3E}">
        <p14:creationId xmlns:p14="http://schemas.microsoft.com/office/powerpoint/2010/main" val="3756628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title"/>
          </p:nvPr>
        </p:nvSpPr>
        <p:spPr>
          <a:xfrm>
            <a:off x="152400" y="152400"/>
            <a:ext cx="8839200" cy="457200"/>
          </a:xfrm>
        </p:spPr>
        <p:txBody>
          <a:bodyPr/>
          <a:lstStyle/>
          <a:p>
            <a:r>
              <a:rPr lang="en-US" sz="2600" dirty="0">
                <a:solidFill>
                  <a:srgbClr val="0000FF"/>
                </a:solidFill>
                <a:latin typeface="Times New Roman" charset="0"/>
              </a:rPr>
              <a:t>Chiral </a:t>
            </a:r>
            <a:r>
              <a:rPr lang="en-US" sz="2600" dirty="0" smtClean="0">
                <a:solidFill>
                  <a:srgbClr val="0000FF"/>
                </a:solidFill>
                <a:latin typeface="Times New Roman" charset="0"/>
              </a:rPr>
              <a:t>EFT for WIMP currents in nuclei</a:t>
            </a:r>
            <a:endParaRPr lang="en-US" dirty="0">
              <a:solidFill>
                <a:srgbClr val="0000FF"/>
              </a:solidFill>
              <a:latin typeface="Times New Roman" charset="0"/>
            </a:endParaRPr>
          </a:p>
        </p:txBody>
      </p:sp>
      <p:pic>
        <p:nvPicPr>
          <p:cNvPr id="158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28" y="833953"/>
            <a:ext cx="3831135" cy="54848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8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953"/>
            <a:ext cx="576567" cy="49461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8727" name="Text Box 7"/>
          <p:cNvSpPr txBox="1">
            <a:spLocks noChangeArrowheads="1"/>
          </p:cNvSpPr>
          <p:nvPr/>
        </p:nvSpPr>
        <p:spPr bwMode="auto">
          <a:xfrm>
            <a:off x="715963" y="740290"/>
            <a:ext cx="3581400"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a:t>             NN	3N	 4N</a:t>
            </a:r>
          </a:p>
        </p:txBody>
      </p:sp>
      <p:sp>
        <p:nvSpPr>
          <p:cNvPr id="158728" name="Line 8"/>
          <p:cNvSpPr>
            <a:spLocks noChangeShapeType="1"/>
          </p:cNvSpPr>
          <p:nvPr/>
        </p:nvSpPr>
        <p:spPr bwMode="auto">
          <a:xfrm flipV="1">
            <a:off x="1930400" y="4107378"/>
            <a:ext cx="776288" cy="238125"/>
          </a:xfrm>
          <a:prstGeom prst="line">
            <a:avLst/>
          </a:prstGeom>
          <a:noFill/>
          <a:ln w="19050">
            <a:solidFill>
              <a:srgbClr val="FF000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29" name="Rectangle 9"/>
          <p:cNvSpPr>
            <a:spLocks noChangeArrowheads="1"/>
          </p:cNvSpPr>
          <p:nvPr/>
        </p:nvSpPr>
        <p:spPr bwMode="auto">
          <a:xfrm>
            <a:off x="1254125" y="1154628"/>
            <a:ext cx="1014413" cy="5164137"/>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0" name="Rectangle 10"/>
          <p:cNvSpPr>
            <a:spLocks noChangeArrowheads="1"/>
          </p:cNvSpPr>
          <p:nvPr/>
        </p:nvSpPr>
        <p:spPr bwMode="auto">
          <a:xfrm>
            <a:off x="2278063" y="3604140"/>
            <a:ext cx="1014412" cy="2715768"/>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5" name="Text Box 15"/>
          <p:cNvSpPr txBox="1">
            <a:spLocks noChangeArrowheads="1"/>
          </p:cNvSpPr>
          <p:nvPr/>
        </p:nvSpPr>
        <p:spPr bwMode="auto">
          <a:xfrm>
            <a:off x="4343400" y="698400"/>
            <a:ext cx="4928002" cy="56323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dirty="0" smtClean="0"/>
              <a:t>one-body currents at Q</a:t>
            </a:r>
            <a:r>
              <a:rPr lang="en-US" sz="2400" baseline="30000" dirty="0" smtClean="0"/>
              <a:t>0</a:t>
            </a:r>
            <a:r>
              <a:rPr lang="en-US" sz="2400" dirty="0" smtClean="0"/>
              <a:t> and Q</a:t>
            </a:r>
            <a:r>
              <a:rPr lang="en-US" sz="2400" baseline="30000" dirty="0" smtClean="0"/>
              <a:t>2</a:t>
            </a:r>
            <a:endParaRPr lang="en-US" sz="2400" dirty="0"/>
          </a:p>
          <a:p>
            <a:pPr algn="l">
              <a:defRPr/>
            </a:pPr>
            <a:endParaRPr lang="en-US" sz="2400" dirty="0" smtClean="0"/>
          </a:p>
          <a:p>
            <a:pPr algn="l">
              <a:defRPr/>
            </a:pPr>
            <a:endParaRPr lang="en-US" sz="2400" dirty="0"/>
          </a:p>
          <a:p>
            <a:pPr algn="l">
              <a:defRPr/>
            </a:pPr>
            <a:endParaRPr lang="en-US" sz="2400" dirty="0" smtClean="0"/>
          </a:p>
          <a:p>
            <a:pPr algn="l">
              <a:defRPr/>
            </a:pPr>
            <a:endParaRPr lang="en-US" sz="2400" dirty="0" smtClean="0"/>
          </a:p>
          <a:p>
            <a:pPr algn="l">
              <a:defRPr/>
            </a:pPr>
            <a:endParaRPr lang="en-US" sz="2400" dirty="0"/>
          </a:p>
          <a:p>
            <a:pPr algn="l">
              <a:defRPr/>
            </a:pPr>
            <a:endParaRPr lang="en-US" sz="2400" dirty="0" smtClean="0"/>
          </a:p>
          <a:p>
            <a:pPr algn="l">
              <a:defRPr/>
            </a:pPr>
            <a:r>
              <a:rPr lang="en-US" sz="2400" dirty="0" smtClean="0"/>
              <a:t>+ two-body currents at Q</a:t>
            </a:r>
            <a:r>
              <a:rPr lang="en-US" sz="2400" baseline="30000" dirty="0" smtClean="0"/>
              <a:t>3</a:t>
            </a:r>
          </a:p>
          <a:p>
            <a:pPr algn="l">
              <a:defRPr/>
            </a:pPr>
            <a:endParaRPr lang="en-US" sz="2400" dirty="0"/>
          </a:p>
          <a:p>
            <a:pPr algn="l">
              <a:defRPr/>
            </a:pPr>
            <a:endParaRPr lang="en-US" sz="2400" dirty="0" smtClean="0"/>
          </a:p>
          <a:p>
            <a:pPr algn="l">
              <a:defRPr/>
            </a:pPr>
            <a:endParaRPr lang="en-US" sz="2400" dirty="0"/>
          </a:p>
          <a:p>
            <a:pPr algn="l">
              <a:defRPr/>
            </a:pPr>
            <a:endParaRPr lang="en-US" sz="2400" dirty="0" smtClean="0"/>
          </a:p>
          <a:p>
            <a:pPr algn="l">
              <a:defRPr/>
            </a:pPr>
            <a:endParaRPr lang="en-US" sz="2400" dirty="0"/>
          </a:p>
          <a:p>
            <a:pPr algn="l">
              <a:defRPr/>
            </a:pPr>
            <a:endParaRPr lang="en-US" sz="2400" dirty="0" smtClean="0"/>
          </a:p>
          <a:p>
            <a:pPr algn="l">
              <a:defRPr/>
            </a:pPr>
            <a:r>
              <a:rPr lang="en-US" sz="2400" dirty="0" smtClean="0">
                <a:solidFill>
                  <a:srgbClr val="0000FF"/>
                </a:solidFill>
              </a:rPr>
              <a:t>same couplings in forces and currents!</a:t>
            </a:r>
            <a:endParaRPr lang="en-US" sz="2400" dirty="0">
              <a:solidFill>
                <a:srgbClr val="0000FF"/>
              </a:solidFill>
            </a:endParaRPr>
          </a:p>
        </p:txBody>
      </p:sp>
      <p:sp>
        <p:nvSpPr>
          <p:cNvPr id="158736" name="Oval 16"/>
          <p:cNvSpPr>
            <a:spLocks noChangeAspect="1" noChangeArrowheads="1"/>
          </p:cNvSpPr>
          <p:nvPr/>
        </p:nvSpPr>
        <p:spPr bwMode="auto">
          <a:xfrm>
            <a:off x="1798637" y="1562615"/>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8" name="Oval 18"/>
          <p:cNvSpPr>
            <a:spLocks noChangeAspect="1" noChangeArrowheads="1"/>
          </p:cNvSpPr>
          <p:nvPr/>
        </p:nvSpPr>
        <p:spPr bwMode="auto">
          <a:xfrm>
            <a:off x="1727200" y="4285178"/>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9" name="Oval 19"/>
          <p:cNvSpPr>
            <a:spLocks noChangeAspect="1" noChangeArrowheads="1"/>
          </p:cNvSpPr>
          <p:nvPr/>
        </p:nvSpPr>
        <p:spPr bwMode="auto">
          <a:xfrm>
            <a:off x="2695575" y="3947040"/>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1" name="Oval 21"/>
          <p:cNvSpPr>
            <a:spLocks noChangeAspect="1" noChangeArrowheads="1"/>
          </p:cNvSpPr>
          <p:nvPr/>
        </p:nvSpPr>
        <p:spPr bwMode="auto">
          <a:xfrm>
            <a:off x="2540000" y="4596328"/>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4" name="Rectangle 14"/>
          <p:cNvSpPr>
            <a:spLocks noChangeArrowheads="1"/>
          </p:cNvSpPr>
          <p:nvPr/>
        </p:nvSpPr>
        <p:spPr bwMode="auto">
          <a:xfrm>
            <a:off x="3292475" y="5121790"/>
            <a:ext cx="1014413" cy="1189038"/>
          </a:xfrm>
          <a:prstGeom prst="rect">
            <a:avLst/>
          </a:prstGeom>
          <a:solidFill>
            <a:srgbClr val="FF8000">
              <a:alpha val="2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2" name="Picture 1"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340" y="1273690"/>
            <a:ext cx="1097561" cy="1800000"/>
          </a:xfrm>
          <a:prstGeom prst="rect">
            <a:avLst/>
          </a:prstGeom>
        </p:spPr>
      </p:pic>
      <p:pic>
        <p:nvPicPr>
          <p:cNvPr id="3" name="Picture 2" descr="Untitl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3891736"/>
            <a:ext cx="3740250" cy="1801554"/>
          </a:xfrm>
          <a:prstGeom prst="rect">
            <a:avLst/>
          </a:prstGeom>
        </p:spPr>
      </p:pic>
      <p:sp>
        <p:nvSpPr>
          <p:cNvPr id="158737" name="Oval 17"/>
          <p:cNvSpPr>
            <a:spLocks noChangeAspect="1" noChangeArrowheads="1"/>
          </p:cNvSpPr>
          <p:nvPr/>
        </p:nvSpPr>
        <p:spPr bwMode="auto">
          <a:xfrm>
            <a:off x="4615200" y="2035690"/>
            <a:ext cx="288001" cy="288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17"/>
          <p:cNvSpPr>
            <a:spLocks noChangeAspect="1" noChangeArrowheads="1"/>
          </p:cNvSpPr>
          <p:nvPr/>
        </p:nvSpPr>
        <p:spPr bwMode="auto">
          <a:xfrm>
            <a:off x="5400000" y="4626490"/>
            <a:ext cx="288001" cy="288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Oval 17"/>
          <p:cNvSpPr>
            <a:spLocks noChangeAspect="1" noChangeArrowheads="1"/>
          </p:cNvSpPr>
          <p:nvPr/>
        </p:nvSpPr>
        <p:spPr bwMode="auto">
          <a:xfrm>
            <a:off x="7255799" y="4626490"/>
            <a:ext cx="288001" cy="288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84872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title" idx="4294967295"/>
          </p:nvPr>
        </p:nvSpPr>
        <p:spPr>
          <a:xfrm>
            <a:off x="0" y="76200"/>
            <a:ext cx="9144000" cy="381000"/>
          </a:xfrm>
        </p:spPr>
        <p:txBody>
          <a:bodyPr/>
          <a:lstStyle/>
          <a:p>
            <a:r>
              <a:rPr lang="en-US" sz="2800" dirty="0" smtClean="0">
                <a:solidFill>
                  <a:srgbClr val="0000FF"/>
                </a:solidFill>
                <a:latin typeface="Times New Roman" charset="0"/>
              </a:rPr>
              <a:t>Xenon response with 1+2-body currents</a:t>
            </a:r>
            <a:endParaRPr lang="en-US" sz="1600" dirty="0">
              <a:solidFill>
                <a:srgbClr val="FF0000"/>
              </a:solidFill>
              <a:latin typeface="Times New Roman" charset="0"/>
            </a:endParaRPr>
          </a:p>
        </p:txBody>
      </p:sp>
      <p:pic>
        <p:nvPicPr>
          <p:cNvPr id="3" name="Picture 2" descr="Untitled 2.png"/>
          <p:cNvPicPr>
            <a:picLocks noChangeAspect="1"/>
          </p:cNvPicPr>
          <p:nvPr/>
        </p:nvPicPr>
        <p:blipFill rotWithShape="1">
          <a:blip r:embed="rId3">
            <a:extLst>
              <a:ext uri="{28A0092B-C50C-407E-A947-70E740481C1C}">
                <a14:useLocalDpi xmlns:a14="http://schemas.microsoft.com/office/drawing/2010/main" val="0"/>
              </a:ext>
            </a:extLst>
          </a:blip>
          <a:srcRect t="97249"/>
          <a:stretch/>
        </p:blipFill>
        <p:spPr>
          <a:xfrm>
            <a:off x="76200" y="6165272"/>
            <a:ext cx="4586319" cy="159327"/>
          </a:xfrm>
          <a:prstGeom prst="rect">
            <a:avLst/>
          </a:prstGeom>
        </p:spPr>
      </p:pic>
      <p:sp>
        <p:nvSpPr>
          <p:cNvPr id="4" name="TextBox 3"/>
          <p:cNvSpPr txBox="1"/>
          <p:nvPr/>
        </p:nvSpPr>
        <p:spPr>
          <a:xfrm>
            <a:off x="2057400" y="6305490"/>
            <a:ext cx="1169845" cy="400110"/>
          </a:xfrm>
          <a:prstGeom prst="rect">
            <a:avLst/>
          </a:prstGeom>
          <a:noFill/>
        </p:spPr>
        <p:txBody>
          <a:bodyPr wrap="none" rtlCol="0">
            <a:spAutoFit/>
          </a:bodyPr>
          <a:lstStyle/>
          <a:p>
            <a:r>
              <a:rPr lang="en-US" sz="2000" dirty="0" smtClean="0"/>
              <a:t>u=(</a:t>
            </a:r>
            <a:r>
              <a:rPr lang="en-US" sz="2000" dirty="0" err="1" smtClean="0"/>
              <a:t>pb</a:t>
            </a:r>
            <a:r>
              <a:rPr lang="en-US" sz="2000" dirty="0" smtClean="0"/>
              <a:t>)</a:t>
            </a:r>
            <a:r>
              <a:rPr lang="en-US" sz="2000" baseline="30000" dirty="0" smtClean="0"/>
              <a:t>2</a:t>
            </a:r>
            <a:r>
              <a:rPr lang="en-US" sz="2000" dirty="0" smtClean="0"/>
              <a:t>/2</a:t>
            </a:r>
            <a:endParaRPr lang="en-US" sz="2000" dirty="0"/>
          </a:p>
        </p:txBody>
      </p:sp>
      <p:sp>
        <p:nvSpPr>
          <p:cNvPr id="8" name="Rectangle 4"/>
          <p:cNvSpPr>
            <a:spLocks noChangeArrowheads="1"/>
          </p:cNvSpPr>
          <p:nvPr/>
        </p:nvSpPr>
        <p:spPr bwMode="auto">
          <a:xfrm>
            <a:off x="4648200" y="546318"/>
            <a:ext cx="4495800" cy="56323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t>two-body currents due to strong interactions among nucleons</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WIMPs couple to neutrons and protons at the same time</a:t>
            </a:r>
          </a:p>
          <a:p>
            <a:pPr algn="l">
              <a:defRPr/>
            </a:pPr>
            <a:endParaRPr lang="en-US" sz="2400" dirty="0"/>
          </a:p>
          <a:p>
            <a:pPr algn="l">
              <a:defRPr/>
            </a:pPr>
            <a:r>
              <a:rPr lang="en-US" sz="2400" dirty="0" smtClean="0">
                <a:solidFill>
                  <a:srgbClr val="FF0000"/>
                </a:solidFill>
              </a:rPr>
              <a:t>enhances coupling to even species</a:t>
            </a:r>
            <a:r>
              <a:rPr lang="en-US" sz="2400" dirty="0">
                <a:solidFill>
                  <a:srgbClr val="FF0000"/>
                </a:solidFill>
              </a:rPr>
              <a:t> </a:t>
            </a:r>
            <a:r>
              <a:rPr lang="en-US" sz="2400" dirty="0" smtClean="0">
                <a:solidFill>
                  <a:srgbClr val="FF0000"/>
                </a:solidFill>
              </a:rPr>
              <a:t>in all cases</a:t>
            </a:r>
          </a:p>
          <a:p>
            <a:pPr algn="l">
              <a:defRPr/>
            </a:pPr>
            <a:endParaRPr lang="en-US" sz="2400" dirty="0">
              <a:sym typeface="Symbol" charset="0"/>
            </a:endParaRPr>
          </a:p>
          <a:p>
            <a:pPr algn="l">
              <a:defRPr/>
            </a:pPr>
            <a:r>
              <a:rPr lang="en-US" sz="2400" dirty="0" smtClean="0">
                <a:solidFill>
                  <a:srgbClr val="0000FF"/>
                </a:solidFill>
                <a:sym typeface="Symbol" charset="0"/>
              </a:rPr>
              <a:t>first calculations with chiral EFT</a:t>
            </a:r>
          </a:p>
          <a:p>
            <a:pPr algn="l">
              <a:defRPr/>
            </a:pPr>
            <a:r>
              <a:rPr lang="en-US" sz="2400" dirty="0" smtClean="0">
                <a:solidFill>
                  <a:srgbClr val="0000FF"/>
                </a:solidFill>
                <a:sym typeface="Symbol" charset="0"/>
              </a:rPr>
              <a:t>currents and state-of-the-art</a:t>
            </a:r>
            <a:br>
              <a:rPr lang="en-US" sz="2400" dirty="0" smtClean="0">
                <a:solidFill>
                  <a:srgbClr val="0000FF"/>
                </a:solidFill>
                <a:sym typeface="Symbol" charset="0"/>
              </a:rPr>
            </a:br>
            <a:r>
              <a:rPr lang="en-US" sz="2400" dirty="0" smtClean="0">
                <a:solidFill>
                  <a:srgbClr val="0000FF"/>
                </a:solidFill>
                <a:sym typeface="Symbol" charset="0"/>
              </a:rPr>
              <a:t>nuclear interactions</a:t>
            </a:r>
            <a:endParaRPr lang="en-US" sz="2400" dirty="0">
              <a:solidFill>
                <a:srgbClr val="0000FF"/>
              </a:solidFill>
              <a:sym typeface="Symbol" charset="0"/>
            </a:endParaRPr>
          </a:p>
        </p:txBody>
      </p:sp>
      <p:pic>
        <p:nvPicPr>
          <p:cNvPr id="2" name="Picture 1"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84242"/>
            <a:ext cx="4571259" cy="5587958"/>
          </a:xfrm>
          <a:prstGeom prst="rect">
            <a:avLst/>
          </a:prstGeom>
        </p:spPr>
      </p:pic>
      <p:grpSp>
        <p:nvGrpSpPr>
          <p:cNvPr id="9" name="Group 8"/>
          <p:cNvGrpSpPr/>
          <p:nvPr/>
        </p:nvGrpSpPr>
        <p:grpSpPr>
          <a:xfrm>
            <a:off x="6019800" y="1371600"/>
            <a:ext cx="1371600" cy="1317885"/>
            <a:chOff x="4648200" y="3891736"/>
            <a:chExt cx="1874982" cy="1801554"/>
          </a:xfrm>
        </p:grpSpPr>
        <p:pic>
          <p:nvPicPr>
            <p:cNvPr id="10" name="Picture 9" descr="Untitled.png"/>
            <p:cNvPicPr>
              <a:picLocks noChangeAspect="1"/>
            </p:cNvPicPr>
            <p:nvPr/>
          </p:nvPicPr>
          <p:blipFill rotWithShape="1">
            <a:blip r:embed="rId5">
              <a:extLst>
                <a:ext uri="{28A0092B-C50C-407E-A947-70E740481C1C}">
                  <a14:useLocalDpi xmlns:a14="http://schemas.microsoft.com/office/drawing/2010/main" val="0"/>
                </a:ext>
              </a:extLst>
            </a:blip>
            <a:srcRect r="49870"/>
            <a:stretch/>
          </p:blipFill>
          <p:spPr>
            <a:xfrm>
              <a:off x="4648200" y="3891736"/>
              <a:ext cx="1874982" cy="1801554"/>
            </a:xfrm>
            <a:prstGeom prst="rect">
              <a:avLst/>
            </a:prstGeom>
          </p:spPr>
        </p:pic>
        <p:sp>
          <p:nvSpPr>
            <p:cNvPr id="11" name="Oval 17"/>
            <p:cNvSpPr>
              <a:spLocks noChangeAspect="1" noChangeArrowheads="1"/>
            </p:cNvSpPr>
            <p:nvPr/>
          </p:nvSpPr>
          <p:spPr bwMode="auto">
            <a:xfrm>
              <a:off x="5400000" y="4626490"/>
              <a:ext cx="288001" cy="288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183573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title" idx="4294967295"/>
          </p:nvPr>
        </p:nvSpPr>
        <p:spPr>
          <a:xfrm>
            <a:off x="0" y="76200"/>
            <a:ext cx="9144000" cy="381000"/>
          </a:xfrm>
        </p:spPr>
        <p:txBody>
          <a:bodyPr/>
          <a:lstStyle/>
          <a:p>
            <a:r>
              <a:rPr lang="en-US" sz="2800" dirty="0" smtClean="0">
                <a:solidFill>
                  <a:srgbClr val="0000FF"/>
                </a:solidFill>
                <a:latin typeface="Times New Roman" charset="0"/>
              </a:rPr>
              <a:t>Limits on SD WIMP-neutron interactions</a:t>
            </a:r>
            <a:endParaRPr lang="en-US" sz="1600" dirty="0">
              <a:solidFill>
                <a:srgbClr val="FF0000"/>
              </a:solidFill>
              <a:latin typeface="Times New Roman" charset="0"/>
            </a:endParaRPr>
          </a:p>
        </p:txBody>
      </p:sp>
      <p:sp>
        <p:nvSpPr>
          <p:cNvPr id="234500" name="Rectangle 4"/>
          <p:cNvSpPr>
            <a:spLocks noChangeArrowheads="1"/>
          </p:cNvSpPr>
          <p:nvPr/>
        </p:nvSpPr>
        <p:spPr bwMode="auto">
          <a:xfrm>
            <a:off x="0" y="549275"/>
            <a:ext cx="91440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t>best limits from XENON100 </a:t>
            </a:r>
            <a:r>
              <a:rPr lang="en-US" sz="1600" dirty="0" err="1" smtClean="0">
                <a:solidFill>
                  <a:srgbClr val="FF0000"/>
                </a:solidFill>
              </a:rPr>
              <a:t>Aprile</a:t>
            </a:r>
            <a:r>
              <a:rPr lang="en-US" sz="1600" dirty="0" smtClean="0">
                <a:solidFill>
                  <a:srgbClr val="FF0000"/>
                </a:solidFill>
              </a:rPr>
              <a:t> et al. (2013) </a:t>
            </a:r>
            <a:r>
              <a:rPr lang="en-US" sz="2400" dirty="0"/>
              <a:t/>
            </a:r>
            <a:br>
              <a:rPr lang="en-US" sz="2400" dirty="0"/>
            </a:br>
            <a:r>
              <a:rPr lang="en-US" sz="2400" dirty="0" smtClean="0"/>
              <a:t>used our calculations with uncertainty bands for WIMP currents in nuclei</a:t>
            </a:r>
            <a:endParaRPr lang="en-US" sz="2400" b="1" dirty="0">
              <a:solidFill>
                <a:srgbClr val="0000FF"/>
              </a:solidFill>
              <a:sym typeface="Symbol" charset="0"/>
            </a:endParaRPr>
          </a:p>
        </p:txBody>
      </p:sp>
      <p:pic>
        <p:nvPicPr>
          <p:cNvPr id="5" name="Picture 4"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371599"/>
            <a:ext cx="6324600" cy="5123999"/>
          </a:xfrm>
          <a:prstGeom prst="rect">
            <a:avLst/>
          </a:prstGeom>
        </p:spPr>
      </p:pic>
    </p:spTree>
    <p:extLst>
      <p:ext uri="{BB962C8B-B14F-4D97-AF65-F5344CB8AC3E}">
        <p14:creationId xmlns:p14="http://schemas.microsoft.com/office/powerpoint/2010/main" val="2836523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title" idx="4294967295"/>
          </p:nvPr>
        </p:nvSpPr>
        <p:spPr>
          <a:xfrm>
            <a:off x="0" y="76200"/>
            <a:ext cx="9144000" cy="838200"/>
          </a:xfrm>
        </p:spPr>
        <p:txBody>
          <a:bodyPr/>
          <a:lstStyle/>
          <a:p>
            <a:r>
              <a:rPr lang="en-US" sz="2800" dirty="0" smtClean="0">
                <a:solidFill>
                  <a:srgbClr val="0000FF"/>
                </a:solidFill>
                <a:latin typeface="Times New Roman" charset="0"/>
              </a:rPr>
              <a:t>Spin-dependent WIMP-nucleus response for</a:t>
            </a:r>
            <a:br>
              <a:rPr lang="en-US" sz="2800" dirty="0" smtClean="0">
                <a:solidFill>
                  <a:srgbClr val="0000FF"/>
                </a:solidFill>
                <a:latin typeface="Times New Roman" charset="0"/>
              </a:rPr>
            </a:br>
            <a:r>
              <a:rPr lang="en-US" sz="2800" baseline="30000" dirty="0" smtClean="0">
                <a:solidFill>
                  <a:srgbClr val="0000FF"/>
                </a:solidFill>
                <a:latin typeface="Times New Roman" charset="0"/>
              </a:rPr>
              <a:t>19</a:t>
            </a:r>
            <a:r>
              <a:rPr lang="en-US" sz="2800" dirty="0" smtClean="0">
                <a:solidFill>
                  <a:srgbClr val="0000FF"/>
                </a:solidFill>
                <a:latin typeface="Times New Roman" charset="0"/>
              </a:rPr>
              <a:t>F, </a:t>
            </a:r>
            <a:r>
              <a:rPr lang="en-US" sz="2800" baseline="30000" dirty="0" smtClean="0">
                <a:solidFill>
                  <a:srgbClr val="0000FF"/>
                </a:solidFill>
                <a:latin typeface="Times New Roman" charset="0"/>
              </a:rPr>
              <a:t>23</a:t>
            </a:r>
            <a:r>
              <a:rPr lang="en-US" sz="2800" dirty="0" smtClean="0">
                <a:solidFill>
                  <a:srgbClr val="0000FF"/>
                </a:solidFill>
                <a:latin typeface="Times New Roman" charset="0"/>
              </a:rPr>
              <a:t>Na, </a:t>
            </a:r>
            <a:r>
              <a:rPr lang="en-US" sz="2800" baseline="30000" dirty="0" smtClean="0">
                <a:solidFill>
                  <a:srgbClr val="0000FF"/>
                </a:solidFill>
                <a:latin typeface="Times New Roman" charset="0"/>
              </a:rPr>
              <a:t>27</a:t>
            </a:r>
            <a:r>
              <a:rPr lang="en-US" sz="2800" dirty="0" smtClean="0">
                <a:solidFill>
                  <a:srgbClr val="0000FF"/>
                </a:solidFill>
                <a:latin typeface="Times New Roman" charset="0"/>
              </a:rPr>
              <a:t>Al, </a:t>
            </a:r>
            <a:r>
              <a:rPr lang="en-US" sz="2800" baseline="30000" dirty="0" smtClean="0">
                <a:solidFill>
                  <a:srgbClr val="0000FF"/>
                </a:solidFill>
                <a:latin typeface="Times New Roman" charset="0"/>
              </a:rPr>
              <a:t>29</a:t>
            </a:r>
            <a:r>
              <a:rPr lang="en-US" sz="2800" dirty="0" smtClean="0">
                <a:solidFill>
                  <a:srgbClr val="0000FF"/>
                </a:solidFill>
                <a:latin typeface="Times New Roman" charset="0"/>
              </a:rPr>
              <a:t>Si, </a:t>
            </a:r>
            <a:r>
              <a:rPr lang="en-US" sz="2800" baseline="30000" dirty="0" smtClean="0">
                <a:solidFill>
                  <a:srgbClr val="0000FF"/>
                </a:solidFill>
                <a:latin typeface="Times New Roman" charset="0"/>
              </a:rPr>
              <a:t>73</a:t>
            </a:r>
            <a:r>
              <a:rPr lang="en-US" sz="2800" dirty="0" smtClean="0">
                <a:solidFill>
                  <a:srgbClr val="0000FF"/>
                </a:solidFill>
                <a:latin typeface="Times New Roman" charset="0"/>
              </a:rPr>
              <a:t>Ge, </a:t>
            </a:r>
            <a:r>
              <a:rPr lang="en-US" sz="2800" baseline="30000" dirty="0" smtClean="0">
                <a:solidFill>
                  <a:srgbClr val="0000FF"/>
                </a:solidFill>
                <a:latin typeface="Times New Roman" charset="0"/>
              </a:rPr>
              <a:t>127</a:t>
            </a:r>
            <a:r>
              <a:rPr lang="en-US" sz="2800" dirty="0" smtClean="0">
                <a:solidFill>
                  <a:srgbClr val="0000FF"/>
                </a:solidFill>
                <a:latin typeface="Times New Roman" charset="0"/>
              </a:rPr>
              <a:t>I</a:t>
            </a:r>
            <a:endParaRPr lang="en-US" sz="1600" dirty="0">
              <a:solidFill>
                <a:srgbClr val="FF0000"/>
              </a:solidFill>
              <a:latin typeface="Times New Roman" charset="0"/>
            </a:endParaRPr>
          </a:p>
        </p:txBody>
      </p:sp>
      <p:sp>
        <p:nvSpPr>
          <p:cNvPr id="6" name="Rectangle 4"/>
          <p:cNvSpPr>
            <a:spLocks noChangeArrowheads="1"/>
          </p:cNvSpPr>
          <p:nvPr/>
        </p:nvSpPr>
        <p:spPr bwMode="auto">
          <a:xfrm>
            <a:off x="0" y="997803"/>
            <a:ext cx="914400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1600" dirty="0" err="1" smtClean="0">
                <a:solidFill>
                  <a:srgbClr val="FF0000"/>
                </a:solidFill>
              </a:rPr>
              <a:t>Klos</a:t>
            </a:r>
            <a:r>
              <a:rPr lang="en-US" sz="1600" dirty="0" smtClean="0">
                <a:solidFill>
                  <a:srgbClr val="FF0000"/>
                </a:solidFill>
              </a:rPr>
              <a:t>, Menendez, </a:t>
            </a:r>
            <a:r>
              <a:rPr lang="en-US" sz="1600" dirty="0" err="1" smtClean="0">
                <a:solidFill>
                  <a:srgbClr val="FF0000"/>
                </a:solidFill>
              </a:rPr>
              <a:t>Gazit</a:t>
            </a:r>
            <a:r>
              <a:rPr lang="en-US" sz="1600" dirty="0" smtClean="0">
                <a:solidFill>
                  <a:srgbClr val="FF0000"/>
                </a:solidFill>
              </a:rPr>
              <a:t>, AS</a:t>
            </a:r>
            <a:r>
              <a:rPr lang="en-US" sz="1600" dirty="0">
                <a:solidFill>
                  <a:srgbClr val="FF0000"/>
                </a:solidFill>
              </a:rPr>
              <a:t> </a:t>
            </a:r>
            <a:r>
              <a:rPr lang="en-US" sz="1600" dirty="0" smtClean="0">
                <a:solidFill>
                  <a:srgbClr val="FF0000"/>
                </a:solidFill>
              </a:rPr>
              <a:t>(2013)</a:t>
            </a:r>
            <a:endParaRPr lang="en-US" sz="1600" dirty="0">
              <a:solidFill>
                <a:srgbClr val="FF0000"/>
              </a:solidFill>
              <a:sym typeface="Symbol" charset="0"/>
            </a:endParaRPr>
          </a:p>
        </p:txBody>
      </p:sp>
      <p:pic>
        <p:nvPicPr>
          <p:cNvPr id="3" name="Picture 2" descr="Untitled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0035"/>
            <a:ext cx="9144000" cy="5056965"/>
          </a:xfrm>
          <a:prstGeom prst="rect">
            <a:avLst/>
          </a:prstGeom>
        </p:spPr>
      </p:pic>
    </p:spTree>
    <p:extLst>
      <p:ext uri="{BB962C8B-B14F-4D97-AF65-F5344CB8AC3E}">
        <p14:creationId xmlns:p14="http://schemas.microsoft.com/office/powerpoint/2010/main" val="1773257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title" idx="4294967295"/>
          </p:nvPr>
        </p:nvSpPr>
        <p:spPr>
          <a:xfrm>
            <a:off x="0" y="76200"/>
            <a:ext cx="9144000" cy="381000"/>
          </a:xfrm>
        </p:spPr>
        <p:txBody>
          <a:bodyPr/>
          <a:lstStyle/>
          <a:p>
            <a:r>
              <a:rPr lang="en-US" sz="2800" dirty="0" smtClean="0">
                <a:solidFill>
                  <a:srgbClr val="0000FF"/>
                </a:solidFill>
                <a:latin typeface="Times New Roman" charset="0"/>
              </a:rPr>
              <a:t>Nuclear structure for direct detection</a:t>
            </a:r>
            <a:endParaRPr lang="en-US" sz="1600" dirty="0">
              <a:solidFill>
                <a:srgbClr val="FF0000"/>
              </a:solidFill>
              <a:latin typeface="Times New Roman" charset="0"/>
            </a:endParaRPr>
          </a:p>
        </p:txBody>
      </p:sp>
      <p:sp>
        <p:nvSpPr>
          <p:cNvPr id="232452" name="Rectangle 4"/>
          <p:cNvSpPr>
            <a:spLocks noChangeArrowheads="1"/>
          </p:cNvSpPr>
          <p:nvPr/>
        </p:nvSpPr>
        <p:spPr bwMode="auto">
          <a:xfrm>
            <a:off x="0" y="533935"/>
            <a:ext cx="9144000" cy="62478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t>valence-shell Hamiltonian calculated from NN interactions + corrections to compensate for not including 3N forces</a:t>
            </a:r>
            <a:r>
              <a:rPr lang="en-US" sz="2400" dirty="0"/>
              <a:t> </a:t>
            </a:r>
            <a:r>
              <a:rPr lang="en-US" sz="2400" dirty="0" smtClean="0"/>
              <a:t>(will </a:t>
            </a:r>
            <a:r>
              <a:rPr lang="en-US" sz="2400" dirty="0" smtClean="0"/>
              <a:t>improve </a:t>
            </a:r>
            <a:r>
              <a:rPr lang="en-US" sz="2400" dirty="0" smtClean="0"/>
              <a:t>in the future)</a:t>
            </a:r>
            <a:r>
              <a:rPr lang="en-US" sz="2400" baseline="-25000" dirty="0" smtClean="0"/>
              <a:t> </a:t>
            </a:r>
            <a:br>
              <a:rPr lang="en-US" sz="2400" baseline="-25000" dirty="0" smtClean="0"/>
            </a:br>
            <a:r>
              <a:rPr lang="en-US" sz="2400" baseline="-25000" dirty="0" smtClean="0"/>
              <a:t/>
            </a:r>
            <a:br>
              <a:rPr lang="en-US" sz="2400" baseline="-25000" dirty="0" smtClean="0"/>
            </a:br>
            <a:r>
              <a:rPr lang="en-US" sz="2400" dirty="0" smtClean="0"/>
              <a:t>valence spaces and interactions have been tested successfully in nuclear structure calculations, largest spaces used</a:t>
            </a:r>
            <a:r>
              <a:rPr lang="en-US" sz="2400" baseline="-25000" dirty="0" smtClean="0"/>
              <a:t>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baseline="-25000" dirty="0" smtClean="0"/>
              <a:t/>
            </a:r>
            <a:br>
              <a:rPr lang="en-US" sz="2400" baseline="-25000" dirty="0" smtClean="0"/>
            </a:br>
            <a:r>
              <a:rPr lang="en-US" sz="2400" dirty="0" smtClean="0"/>
              <a:t>very </a:t>
            </a:r>
            <a:r>
              <a:rPr lang="en-US" sz="2400" dirty="0"/>
              <a:t>good agreement </a:t>
            </a:r>
            <a:r>
              <a:rPr lang="en-US" sz="2400" dirty="0" smtClean="0"/>
              <a:t>for spectra; ordering and grouping well </a:t>
            </a:r>
            <a:r>
              <a:rPr lang="en-US" sz="2400" dirty="0"/>
              <a:t>reproduced</a:t>
            </a:r>
          </a:p>
          <a:p>
            <a:pPr algn="l">
              <a:defRPr/>
            </a:pPr>
            <a:r>
              <a:rPr lang="en-CA" sz="1600" dirty="0">
                <a:solidFill>
                  <a:srgbClr val="FF0000"/>
                </a:solidFill>
              </a:rPr>
              <a:t>Menendez, </a:t>
            </a:r>
            <a:r>
              <a:rPr lang="en-CA" sz="1600" dirty="0" err="1">
                <a:solidFill>
                  <a:srgbClr val="FF0000"/>
                </a:solidFill>
              </a:rPr>
              <a:t>Gazit</a:t>
            </a:r>
            <a:r>
              <a:rPr lang="en-CA" sz="1600" dirty="0">
                <a:solidFill>
                  <a:srgbClr val="FF0000"/>
                </a:solidFill>
              </a:rPr>
              <a:t>, AS (201</a:t>
            </a:r>
            <a:r>
              <a:rPr lang="en-CA" sz="1600" dirty="0" smtClean="0">
                <a:solidFill>
                  <a:srgbClr val="FF0000"/>
                </a:solidFill>
              </a:rPr>
              <a:t>)</a:t>
            </a:r>
            <a:r>
              <a:rPr lang="en-CA" sz="2400" baseline="-25000" dirty="0" smtClean="0"/>
              <a:t/>
            </a:r>
            <a:br>
              <a:rPr lang="en-CA" sz="2400" baseline="-25000" dirty="0" smtClean="0"/>
            </a:br>
            <a:r>
              <a:rPr lang="en-CA" sz="2400" baseline="-25000" dirty="0" smtClean="0"/>
              <a:t/>
            </a:r>
            <a:br>
              <a:rPr lang="en-CA" sz="2400" baseline="-25000" dirty="0" smtClean="0"/>
            </a:br>
            <a:r>
              <a:rPr lang="en-US" sz="2400" dirty="0" smtClean="0"/>
              <a:t>connects WIMP direct detection with double-beta decay</a:t>
            </a:r>
            <a:endParaRPr lang="en-US" sz="2400" dirty="0">
              <a:sym typeface="Symbol" charset="0"/>
            </a:endParaRPr>
          </a:p>
        </p:txBody>
      </p:sp>
      <p:pic>
        <p:nvPicPr>
          <p:cNvPr id="2" name="Picture 1" descr="Untitled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2321"/>
            <a:ext cx="8820000" cy="2837856"/>
          </a:xfrm>
          <a:prstGeom prst="rect">
            <a:avLst/>
          </a:prstGeom>
        </p:spPr>
      </p:pic>
    </p:spTree>
    <p:extLst>
      <p:ext uri="{BB962C8B-B14F-4D97-AF65-F5344CB8AC3E}">
        <p14:creationId xmlns:p14="http://schemas.microsoft.com/office/powerpoint/2010/main" val="6574812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title" idx="4294967295"/>
          </p:nvPr>
        </p:nvSpPr>
        <p:spPr>
          <a:xfrm>
            <a:off x="0" y="76200"/>
            <a:ext cx="9144000" cy="381000"/>
          </a:xfrm>
        </p:spPr>
        <p:txBody>
          <a:bodyPr/>
          <a:lstStyle/>
          <a:p>
            <a:r>
              <a:rPr lang="en-US" sz="2800" b="1" dirty="0" smtClean="0">
                <a:solidFill>
                  <a:srgbClr val="0000FF"/>
                </a:solidFill>
                <a:latin typeface="Times New Roman" charset="0"/>
              </a:rPr>
              <a:t>Inelastic</a:t>
            </a:r>
            <a:r>
              <a:rPr lang="en-US" sz="2800" dirty="0" smtClean="0">
                <a:solidFill>
                  <a:srgbClr val="0000FF"/>
                </a:solidFill>
                <a:latin typeface="Times New Roman" charset="0"/>
              </a:rPr>
              <a:t> WIMP scattering to 40 and 80 </a:t>
            </a:r>
            <a:r>
              <a:rPr lang="en-US" sz="2800" dirty="0" err="1" smtClean="0">
                <a:solidFill>
                  <a:srgbClr val="0000FF"/>
                </a:solidFill>
                <a:latin typeface="Times New Roman" charset="0"/>
              </a:rPr>
              <a:t>keV</a:t>
            </a:r>
            <a:r>
              <a:rPr lang="en-US" sz="2800" dirty="0" smtClean="0">
                <a:solidFill>
                  <a:srgbClr val="0000FF"/>
                </a:solidFill>
                <a:latin typeface="Times New Roman" charset="0"/>
              </a:rPr>
              <a:t> excited states</a:t>
            </a:r>
            <a:endParaRPr lang="en-US" sz="1600" dirty="0">
              <a:solidFill>
                <a:srgbClr val="FF0000"/>
              </a:solidFill>
              <a:latin typeface="Times New Roman" charset="0"/>
            </a:endParaRPr>
          </a:p>
        </p:txBody>
      </p:sp>
      <p:sp>
        <p:nvSpPr>
          <p:cNvPr id="8" name="Rectangle 4"/>
          <p:cNvSpPr>
            <a:spLocks noChangeArrowheads="1"/>
          </p:cNvSpPr>
          <p:nvPr/>
        </p:nvSpPr>
        <p:spPr bwMode="auto">
          <a:xfrm>
            <a:off x="4724400" y="857072"/>
            <a:ext cx="4267200" cy="12003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t>inelastic </a:t>
            </a:r>
            <a:r>
              <a:rPr lang="en-US" sz="2400" dirty="0" smtClean="0"/>
              <a:t>channel comparable</a:t>
            </a:r>
            <a:r>
              <a:rPr lang="en-US" sz="2400" dirty="0" smtClean="0"/>
              <a:t>/</a:t>
            </a:r>
            <a:r>
              <a:rPr lang="en-US" sz="2400" dirty="0" smtClean="0"/>
              <a:t>dominates elastic </a:t>
            </a:r>
            <a:r>
              <a:rPr lang="en-US" sz="2400" dirty="0" smtClean="0"/>
              <a:t>channel</a:t>
            </a:r>
            <a:r>
              <a:rPr lang="en-US" sz="2400" dirty="0"/>
              <a:t> </a:t>
            </a:r>
            <a:r>
              <a:rPr lang="en-US" sz="2400" dirty="0" smtClean="0"/>
              <a:t>for</a:t>
            </a:r>
            <a:br>
              <a:rPr lang="en-US" sz="2400" dirty="0" smtClean="0"/>
            </a:br>
            <a:r>
              <a:rPr lang="en-US" sz="2400" dirty="0" smtClean="0"/>
              <a:t>p ~ 150 MeV</a:t>
            </a:r>
            <a:endParaRPr lang="en-US" sz="2400" dirty="0">
              <a:solidFill>
                <a:srgbClr val="0000FF"/>
              </a:solidFill>
              <a:sym typeface="Symbol" charset="0"/>
            </a:endParaRPr>
          </a:p>
        </p:txBody>
      </p:sp>
      <p:sp>
        <p:nvSpPr>
          <p:cNvPr id="12" name="Rectangle 4"/>
          <p:cNvSpPr>
            <a:spLocks noChangeArrowheads="1"/>
          </p:cNvSpPr>
          <p:nvPr/>
        </p:nvSpPr>
        <p:spPr bwMode="auto">
          <a:xfrm>
            <a:off x="0" y="499646"/>
            <a:ext cx="914400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CA" sz="1600" dirty="0" err="1" smtClean="0">
                <a:solidFill>
                  <a:srgbClr val="FF0000"/>
                </a:solidFill>
              </a:rPr>
              <a:t>Baudis</a:t>
            </a:r>
            <a:r>
              <a:rPr lang="en-CA" sz="1600" dirty="0" smtClean="0">
                <a:solidFill>
                  <a:srgbClr val="FF0000"/>
                </a:solidFill>
              </a:rPr>
              <a:t>, Kessler, </a:t>
            </a:r>
            <a:r>
              <a:rPr lang="en-CA" sz="1600" dirty="0" err="1" smtClean="0">
                <a:solidFill>
                  <a:srgbClr val="FF0000"/>
                </a:solidFill>
              </a:rPr>
              <a:t>Klos</a:t>
            </a:r>
            <a:r>
              <a:rPr lang="en-CA" sz="1600" dirty="0" smtClean="0">
                <a:solidFill>
                  <a:srgbClr val="FF0000"/>
                </a:solidFill>
              </a:rPr>
              <a:t>, Lang, Menendez</a:t>
            </a:r>
            <a:r>
              <a:rPr lang="en-CA" sz="1600" dirty="0">
                <a:solidFill>
                  <a:srgbClr val="FF0000"/>
                </a:solidFill>
              </a:rPr>
              <a:t>, </a:t>
            </a:r>
            <a:r>
              <a:rPr lang="en-CA" sz="1600" dirty="0" err="1" smtClean="0">
                <a:solidFill>
                  <a:srgbClr val="FF0000"/>
                </a:solidFill>
              </a:rPr>
              <a:t>Reichard</a:t>
            </a:r>
            <a:r>
              <a:rPr lang="en-CA" sz="1600" dirty="0" smtClean="0">
                <a:solidFill>
                  <a:srgbClr val="FF0000"/>
                </a:solidFill>
              </a:rPr>
              <a:t>, AS, arXiv:1309.0825</a:t>
            </a:r>
            <a:endParaRPr lang="en-US" sz="2400" dirty="0">
              <a:sym typeface="Symbol" charset="0"/>
            </a:endParaRPr>
          </a:p>
        </p:txBody>
      </p:sp>
      <p:pic>
        <p:nvPicPr>
          <p:cNvPr id="4" name="Picture 3" descr="Xe129131_SnSp_comparison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38200"/>
            <a:ext cx="4572000" cy="5954688"/>
          </a:xfrm>
          <a:prstGeom prst="rect">
            <a:avLst/>
          </a:prstGeom>
        </p:spPr>
      </p:pic>
    </p:spTree>
    <p:extLst>
      <p:ext uri="{BB962C8B-B14F-4D97-AF65-F5344CB8AC3E}">
        <p14:creationId xmlns:p14="http://schemas.microsoft.com/office/powerpoint/2010/main" val="618611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title" idx="4294967295"/>
          </p:nvPr>
        </p:nvSpPr>
        <p:spPr>
          <a:xfrm>
            <a:off x="0" y="76200"/>
            <a:ext cx="9144000" cy="381000"/>
          </a:xfrm>
        </p:spPr>
        <p:txBody>
          <a:bodyPr/>
          <a:lstStyle/>
          <a:p>
            <a:r>
              <a:rPr lang="en-US" sz="2800" dirty="0" smtClean="0">
                <a:solidFill>
                  <a:srgbClr val="0000FF"/>
                </a:solidFill>
                <a:latin typeface="Times New Roman" charset="0"/>
              </a:rPr>
              <a:t>Signatures for </a:t>
            </a:r>
            <a:r>
              <a:rPr lang="en-US" sz="2800" b="1" dirty="0" smtClean="0">
                <a:solidFill>
                  <a:srgbClr val="0000FF"/>
                </a:solidFill>
                <a:latin typeface="Times New Roman" charset="0"/>
              </a:rPr>
              <a:t>inelastic</a:t>
            </a:r>
            <a:r>
              <a:rPr lang="en-US" sz="2800" dirty="0" smtClean="0">
                <a:solidFill>
                  <a:srgbClr val="0000FF"/>
                </a:solidFill>
                <a:latin typeface="Times New Roman" charset="0"/>
              </a:rPr>
              <a:t> WIMP scattering</a:t>
            </a:r>
            <a:endParaRPr lang="en-US" sz="1600" dirty="0">
              <a:solidFill>
                <a:srgbClr val="FF0000"/>
              </a:solidFill>
              <a:latin typeface="Times New Roman" charset="0"/>
            </a:endParaRPr>
          </a:p>
        </p:txBody>
      </p:sp>
      <p:sp>
        <p:nvSpPr>
          <p:cNvPr id="8" name="Rectangle 4"/>
          <p:cNvSpPr>
            <a:spLocks noChangeArrowheads="1"/>
          </p:cNvSpPr>
          <p:nvPr/>
        </p:nvSpPr>
        <p:spPr bwMode="auto">
          <a:xfrm>
            <a:off x="76200" y="511076"/>
            <a:ext cx="8991600" cy="144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sym typeface="Symbol" charset="0"/>
              </a:rPr>
              <a:t>elastic recoil </a:t>
            </a:r>
            <a:r>
              <a:rPr lang="en-US" sz="2400" b="1" dirty="0" smtClean="0">
                <a:solidFill>
                  <a:srgbClr val="0000FF"/>
                </a:solidFill>
                <a:sym typeface="Symbol" charset="0"/>
              </a:rPr>
              <a:t>+ </a:t>
            </a:r>
            <a:r>
              <a:rPr lang="en-US" sz="2400" b="1" dirty="0" err="1" smtClean="0">
                <a:solidFill>
                  <a:srgbClr val="0000FF"/>
                </a:solidFill>
                <a:sym typeface="Symbol" charset="0"/>
              </a:rPr>
              <a:t>promt</a:t>
            </a:r>
            <a:r>
              <a:rPr lang="en-US" sz="2400" b="1" dirty="0" smtClean="0">
                <a:solidFill>
                  <a:srgbClr val="0000FF"/>
                </a:solidFill>
                <a:sym typeface="Symbol" charset="0"/>
              </a:rPr>
              <a:t> </a:t>
            </a:r>
            <a:r>
              <a:rPr lang="en-US" sz="2400" b="1" dirty="0" err="1" smtClean="0">
                <a:solidFill>
                  <a:srgbClr val="0000FF"/>
                </a:solidFill>
                <a:sym typeface="Symbol" charset="0"/>
              </a:rPr>
              <a:t>γ</a:t>
            </a:r>
            <a:r>
              <a:rPr lang="en-US" sz="2400" b="1" dirty="0" smtClean="0">
                <a:solidFill>
                  <a:srgbClr val="0000FF"/>
                </a:solidFill>
                <a:sym typeface="Symbol" charset="0"/>
              </a:rPr>
              <a:t> from de-excitation</a:t>
            </a:r>
            <a:br>
              <a:rPr lang="en-US" sz="2400" b="1" dirty="0" smtClean="0">
                <a:solidFill>
                  <a:srgbClr val="0000FF"/>
                </a:solidFill>
                <a:sym typeface="Symbol" charset="0"/>
              </a:rPr>
            </a:br>
            <a:r>
              <a:rPr lang="en-US" sz="2400" b="1" baseline="30000" dirty="0">
                <a:solidFill>
                  <a:srgbClr val="0000FF"/>
                </a:solidFill>
                <a:sym typeface="Symbol" charset="0"/>
              </a:rPr>
              <a:t/>
            </a:r>
            <a:br>
              <a:rPr lang="en-US" sz="2400" b="1" baseline="30000" dirty="0">
                <a:solidFill>
                  <a:srgbClr val="0000FF"/>
                </a:solidFill>
                <a:sym typeface="Symbol" charset="0"/>
              </a:rPr>
            </a:br>
            <a:r>
              <a:rPr lang="en-US" sz="2400" dirty="0" smtClean="0">
                <a:sym typeface="Symbol" charset="0"/>
              </a:rPr>
              <a:t>combined information from elastic and inelastic channel will allow to </a:t>
            </a:r>
            <a:r>
              <a:rPr lang="en-US" sz="2400" b="1" dirty="0" smtClean="0">
                <a:solidFill>
                  <a:srgbClr val="0000FF"/>
                </a:solidFill>
                <a:sym typeface="Symbol" charset="0"/>
              </a:rPr>
              <a:t>determine dominant interaction channel </a:t>
            </a:r>
            <a:r>
              <a:rPr lang="en-US" sz="2400" dirty="0" smtClean="0">
                <a:sym typeface="Symbol" charset="0"/>
              </a:rPr>
              <a:t>in one experiment</a:t>
            </a:r>
          </a:p>
        </p:txBody>
      </p:sp>
      <p:pic>
        <p:nvPicPr>
          <p:cNvPr id="2" name="Picture 1" descr="integrated_spect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133601"/>
            <a:ext cx="6157612" cy="4319999"/>
          </a:xfrm>
          <a:prstGeom prst="rect">
            <a:avLst/>
          </a:prstGeom>
        </p:spPr>
      </p:pic>
    </p:spTree>
    <p:extLst>
      <p:ext uri="{BB962C8B-B14F-4D97-AF65-F5344CB8AC3E}">
        <p14:creationId xmlns:p14="http://schemas.microsoft.com/office/powerpoint/2010/main" val="2860474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title" idx="4294967295"/>
          </p:nvPr>
        </p:nvSpPr>
        <p:spPr>
          <a:xfrm>
            <a:off x="0" y="76200"/>
            <a:ext cx="9144000" cy="381000"/>
          </a:xfrm>
        </p:spPr>
        <p:txBody>
          <a:bodyPr/>
          <a:lstStyle/>
          <a:p>
            <a:r>
              <a:rPr lang="en-US" sz="2800" dirty="0" smtClean="0">
                <a:solidFill>
                  <a:srgbClr val="0000FF"/>
                </a:solidFill>
                <a:latin typeface="Times New Roman" charset="0"/>
              </a:rPr>
              <a:t>Signatures for </a:t>
            </a:r>
            <a:r>
              <a:rPr lang="en-US" sz="2800" b="1" dirty="0" smtClean="0">
                <a:solidFill>
                  <a:srgbClr val="0000FF"/>
                </a:solidFill>
                <a:latin typeface="Times New Roman" charset="0"/>
              </a:rPr>
              <a:t>inelastic</a:t>
            </a:r>
            <a:r>
              <a:rPr lang="en-US" sz="2800" dirty="0" smtClean="0">
                <a:solidFill>
                  <a:srgbClr val="0000FF"/>
                </a:solidFill>
                <a:latin typeface="Times New Roman" charset="0"/>
              </a:rPr>
              <a:t> WIMP scattering</a:t>
            </a:r>
            <a:endParaRPr lang="en-US" sz="1600" dirty="0">
              <a:solidFill>
                <a:srgbClr val="FF0000"/>
              </a:solidFill>
              <a:latin typeface="Times New Roman" charset="0"/>
            </a:endParaRPr>
          </a:p>
        </p:txBody>
      </p:sp>
      <p:sp>
        <p:nvSpPr>
          <p:cNvPr id="8" name="Rectangle 4"/>
          <p:cNvSpPr>
            <a:spLocks noChangeArrowheads="1"/>
          </p:cNvSpPr>
          <p:nvPr/>
        </p:nvSpPr>
        <p:spPr bwMode="auto">
          <a:xfrm>
            <a:off x="76200" y="511076"/>
            <a:ext cx="8991600" cy="20621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sym typeface="Symbol" charset="0"/>
              </a:rPr>
              <a:t>elastic recoil + </a:t>
            </a:r>
            <a:r>
              <a:rPr lang="en-US" sz="2400" dirty="0" err="1" smtClean="0">
                <a:sym typeface="Symbol" charset="0"/>
              </a:rPr>
              <a:t>promt</a:t>
            </a:r>
            <a:r>
              <a:rPr lang="en-US" sz="2400" dirty="0" smtClean="0">
                <a:sym typeface="Symbol" charset="0"/>
              </a:rPr>
              <a:t> </a:t>
            </a:r>
            <a:r>
              <a:rPr lang="en-US" sz="2400" dirty="0" err="1" smtClean="0">
                <a:sym typeface="Symbol" charset="0"/>
              </a:rPr>
              <a:t>γ</a:t>
            </a:r>
            <a:r>
              <a:rPr lang="en-US" sz="2400" dirty="0" smtClean="0">
                <a:sym typeface="Symbol" charset="0"/>
              </a:rPr>
              <a:t> from de-excitation</a:t>
            </a:r>
            <a:br>
              <a:rPr lang="en-US" sz="2400" dirty="0" smtClean="0">
                <a:sym typeface="Symbol" charset="0"/>
              </a:rPr>
            </a:br>
            <a:r>
              <a:rPr lang="en-US" sz="2400" baseline="30000" dirty="0">
                <a:sym typeface="Symbol" charset="0"/>
              </a:rPr>
              <a:t/>
            </a:r>
            <a:br>
              <a:rPr lang="en-US" sz="2400" baseline="30000" dirty="0">
                <a:sym typeface="Symbol" charset="0"/>
              </a:rPr>
            </a:br>
            <a:r>
              <a:rPr lang="en-US" sz="2400" dirty="0" smtClean="0">
                <a:sym typeface="Symbol" charset="0"/>
              </a:rPr>
              <a:t>combined information from elastic and inelastic channel will allow to </a:t>
            </a:r>
            <a:r>
              <a:rPr lang="en-US" sz="2400" b="1" dirty="0" smtClean="0">
                <a:solidFill>
                  <a:srgbClr val="0000FF"/>
                </a:solidFill>
                <a:sym typeface="Symbol" charset="0"/>
              </a:rPr>
              <a:t>determine dominant interaction channel </a:t>
            </a:r>
            <a:r>
              <a:rPr lang="en-US" sz="2400" dirty="0" smtClean="0">
                <a:sym typeface="Symbol" charset="0"/>
              </a:rPr>
              <a:t>in one experiment</a:t>
            </a:r>
            <a:r>
              <a:rPr lang="en-US" sz="2400" baseline="30000" dirty="0" smtClean="0">
                <a:sym typeface="Symbol" charset="0"/>
              </a:rPr>
              <a:t> </a:t>
            </a:r>
            <a:br>
              <a:rPr lang="en-US" sz="2400" baseline="30000" dirty="0" smtClean="0">
                <a:sym typeface="Symbol" charset="0"/>
              </a:rPr>
            </a:br>
            <a:r>
              <a:rPr lang="en-US" sz="2400" baseline="30000" dirty="0" smtClean="0">
                <a:sym typeface="Symbol" charset="0"/>
              </a:rPr>
              <a:t/>
            </a:r>
            <a:br>
              <a:rPr lang="en-US" sz="2400" baseline="30000" dirty="0" smtClean="0">
                <a:sym typeface="Symbol" charset="0"/>
              </a:rPr>
            </a:br>
            <a:r>
              <a:rPr lang="en-US" sz="2400" b="1" dirty="0" smtClean="0">
                <a:solidFill>
                  <a:srgbClr val="0000FF"/>
                </a:solidFill>
                <a:sym typeface="Symbol" charset="0"/>
              </a:rPr>
              <a:t>inelastic excitation sensitive to WIMP mass</a:t>
            </a:r>
          </a:p>
        </p:txBody>
      </p:sp>
      <p:pic>
        <p:nvPicPr>
          <p:cNvPr id="9" name="Picture 8" descr="integrated_spect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590800"/>
            <a:ext cx="5901040" cy="4139998"/>
          </a:xfrm>
          <a:prstGeom prst="rect">
            <a:avLst/>
          </a:prstGeom>
        </p:spPr>
      </p:pic>
      <p:pic>
        <p:nvPicPr>
          <p:cNvPr id="2" name="Picture 1" descr="Untitled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2530200"/>
            <a:ext cx="4867517" cy="2880000"/>
          </a:xfrm>
          <a:prstGeom prst="rect">
            <a:avLst/>
          </a:prstGeom>
        </p:spPr>
      </p:pic>
    </p:spTree>
    <p:extLst>
      <p:ext uri="{BB962C8B-B14F-4D97-AF65-F5344CB8AC3E}">
        <p14:creationId xmlns:p14="http://schemas.microsoft.com/office/powerpoint/2010/main" val="805126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701675"/>
            <a:ext cx="3332162" cy="402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466" name="Rectangle 3"/>
          <p:cNvSpPr>
            <a:spLocks noGrp="1" noChangeArrowheads="1"/>
          </p:cNvSpPr>
          <p:nvPr>
            <p:ph type="title"/>
          </p:nvPr>
        </p:nvSpPr>
        <p:spPr>
          <a:xfrm>
            <a:off x="76200" y="76200"/>
            <a:ext cx="8915400" cy="533400"/>
          </a:xfrm>
        </p:spPr>
        <p:txBody>
          <a:bodyPr/>
          <a:lstStyle/>
          <a:p>
            <a:r>
              <a:rPr lang="en-US" sz="2600" dirty="0">
                <a:solidFill>
                  <a:srgbClr val="0000FF"/>
                </a:solidFill>
                <a:latin typeface="Times New Roman" charset="0"/>
              </a:rPr>
              <a:t>Why are there three-body forces?</a:t>
            </a:r>
            <a:endParaRPr lang="en-US" dirty="0">
              <a:solidFill>
                <a:srgbClr val="0000FF"/>
              </a:solidFill>
              <a:latin typeface="Times New Roman" charset="0"/>
            </a:endParaRPr>
          </a:p>
        </p:txBody>
      </p:sp>
      <p:sp>
        <p:nvSpPr>
          <p:cNvPr id="352260" name="Rectangle 4"/>
          <p:cNvSpPr>
            <a:spLocks noChangeArrowheads="1"/>
          </p:cNvSpPr>
          <p:nvPr/>
        </p:nvSpPr>
        <p:spPr bwMode="auto">
          <a:xfrm>
            <a:off x="4872038" y="2530475"/>
            <a:ext cx="4271962"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a:sym typeface="Symbol" charset="0"/>
              </a:rPr>
              <a:t>tidal effects lead to 3-body forces</a:t>
            </a:r>
            <a:br>
              <a:rPr lang="en-US" sz="2400">
                <a:sym typeface="Symbol" charset="0"/>
              </a:rPr>
            </a:br>
            <a:r>
              <a:rPr lang="en-US" sz="2400">
                <a:sym typeface="Symbol" charset="0"/>
              </a:rPr>
              <a:t>in earth-sun-moon system</a:t>
            </a:r>
          </a:p>
        </p:txBody>
      </p:sp>
    </p:spTree>
    <p:extLst>
      <p:ext uri="{BB962C8B-B14F-4D97-AF65-F5344CB8AC3E}">
        <p14:creationId xmlns:p14="http://schemas.microsoft.com/office/powerpoint/2010/main" val="597627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idx="4294967295"/>
          </p:nvPr>
        </p:nvSpPr>
        <p:spPr>
          <a:xfrm>
            <a:off x="0" y="76200"/>
            <a:ext cx="9144000" cy="457200"/>
          </a:xfrm>
        </p:spPr>
        <p:txBody>
          <a:bodyPr/>
          <a:lstStyle/>
          <a:p>
            <a:r>
              <a:rPr lang="en-US" sz="2800" dirty="0">
                <a:solidFill>
                  <a:srgbClr val="0000FF"/>
                </a:solidFill>
                <a:latin typeface="Times New Roman" charset="0"/>
              </a:rPr>
              <a:t>Summary</a:t>
            </a:r>
          </a:p>
        </p:txBody>
      </p:sp>
      <p:sp>
        <p:nvSpPr>
          <p:cNvPr id="275459" name="Text Box 3"/>
          <p:cNvSpPr txBox="1">
            <a:spLocks noChangeArrowheads="1"/>
          </p:cNvSpPr>
          <p:nvPr/>
        </p:nvSpPr>
        <p:spPr bwMode="auto">
          <a:xfrm>
            <a:off x="152400" y="609600"/>
            <a:ext cx="89154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defRPr/>
            </a:pPr>
            <a:r>
              <a:rPr lang="en-CA" sz="2400" b="1" dirty="0" smtClean="0">
                <a:solidFill>
                  <a:srgbClr val="0000FF"/>
                </a:solidFill>
                <a:cs typeface="Times New Roman" charset="0"/>
              </a:rPr>
              <a:t>3N forces are a frontier</a:t>
            </a:r>
          </a:p>
          <a:p>
            <a:pPr algn="l" eaLnBrk="1" hangingPunct="1">
              <a:defRPr/>
            </a:pPr>
            <a:r>
              <a:rPr lang="en-CA" sz="2400" dirty="0" smtClean="0">
                <a:cs typeface="Times New Roman" charset="0"/>
              </a:rPr>
              <a:t>in chiral EFT, for neutron-rich nuclei, matter, and neutron stars</a:t>
            </a:r>
            <a:r>
              <a:rPr lang="en-CA" sz="2400" dirty="0">
                <a:cs typeface="Times New Roman" charset="0"/>
              </a:rPr>
              <a:t/>
            </a:r>
            <a:br>
              <a:rPr lang="en-CA" sz="2400" dirty="0">
                <a:cs typeface="Times New Roman" charset="0"/>
              </a:rPr>
            </a:br>
            <a:r>
              <a:rPr lang="en-CA" sz="2400" dirty="0" smtClean="0">
                <a:cs typeface="Times New Roman" charset="0"/>
              </a:rPr>
              <a:t/>
            </a:r>
            <a:br>
              <a:rPr lang="en-CA" sz="2400" dirty="0" smtClean="0">
                <a:cs typeface="Times New Roman" charset="0"/>
              </a:rPr>
            </a:br>
            <a:r>
              <a:rPr lang="en-CA" sz="2400" dirty="0" smtClean="0">
                <a:cs typeface="Times New Roman" charset="0"/>
              </a:rPr>
              <a:t>key </a:t>
            </a:r>
            <a:r>
              <a:rPr lang="en-CA" sz="2400" dirty="0">
                <a:cs typeface="Times New Roman" charset="0"/>
              </a:rPr>
              <a:t>for </a:t>
            </a:r>
            <a:r>
              <a:rPr lang="en-CA" sz="2400" b="1" dirty="0">
                <a:solidFill>
                  <a:srgbClr val="0000FF"/>
                </a:solidFill>
                <a:cs typeface="Times New Roman" charset="0"/>
              </a:rPr>
              <a:t>neutron-rich </a:t>
            </a:r>
            <a:r>
              <a:rPr lang="en-CA" sz="2400" b="1" dirty="0" smtClean="0">
                <a:solidFill>
                  <a:srgbClr val="0000FF"/>
                </a:solidFill>
                <a:cs typeface="Times New Roman" charset="0"/>
              </a:rPr>
              <a:t>nuclei</a:t>
            </a:r>
            <a:r>
              <a:rPr lang="en-CA" sz="2400" dirty="0" smtClean="0">
                <a:cs typeface="Times New Roman" charset="0"/>
              </a:rPr>
              <a:t>: O, </a:t>
            </a:r>
            <a:r>
              <a:rPr lang="en-CA" sz="2400" dirty="0" err="1" smtClean="0">
                <a:cs typeface="Times New Roman" charset="0"/>
              </a:rPr>
              <a:t>Ca</a:t>
            </a:r>
            <a:r>
              <a:rPr lang="en-CA" sz="2400" dirty="0" smtClean="0">
                <a:cs typeface="Times New Roman" charset="0"/>
              </a:rPr>
              <a:t> isotopes, N</a:t>
            </a:r>
            <a:r>
              <a:rPr lang="en-CA" sz="2400" dirty="0">
                <a:cs typeface="Times New Roman" charset="0"/>
              </a:rPr>
              <a:t>=28 </a:t>
            </a:r>
            <a:r>
              <a:rPr lang="en-CA" sz="2400" dirty="0" smtClean="0">
                <a:cs typeface="Times New Roman" charset="0"/>
              </a:rPr>
              <a:t>and shell evolution</a:t>
            </a:r>
            <a:r>
              <a:rPr lang="en-CA" sz="2000" dirty="0" smtClean="0">
                <a:solidFill>
                  <a:srgbClr val="FF0000"/>
                </a:solidFill>
                <a:cs typeface="Times New Roman" charset="0"/>
              </a:rPr>
              <a:t/>
            </a:r>
            <a:br>
              <a:rPr lang="en-CA" sz="2000" dirty="0" smtClean="0">
                <a:solidFill>
                  <a:srgbClr val="FF0000"/>
                </a:solidFill>
                <a:cs typeface="Times New Roman" charset="0"/>
              </a:rPr>
            </a:br>
            <a:r>
              <a:rPr lang="en-CA" sz="2000" b="1" dirty="0" smtClean="0">
                <a:solidFill>
                  <a:srgbClr val="FF0000"/>
                </a:solidFill>
                <a:cs typeface="Times New Roman" charset="0"/>
              </a:rPr>
              <a:t>J.D</a:t>
            </a:r>
            <a:r>
              <a:rPr lang="en-CA" sz="2000" b="1" dirty="0" smtClean="0">
                <a:solidFill>
                  <a:srgbClr val="FF0000"/>
                </a:solidFill>
                <a:cs typeface="Times New Roman" charset="0"/>
              </a:rPr>
              <a:t>. Holt, J. Menéndez</a:t>
            </a:r>
            <a:r>
              <a:rPr lang="en-CA" sz="2000" dirty="0" smtClean="0">
                <a:solidFill>
                  <a:srgbClr val="FF0000"/>
                </a:solidFill>
                <a:cs typeface="Times New Roman" charset="0"/>
              </a:rPr>
              <a:t>, T. </a:t>
            </a:r>
            <a:r>
              <a:rPr lang="en-CA" sz="2000" dirty="0" err="1" smtClean="0">
                <a:solidFill>
                  <a:srgbClr val="FF0000"/>
                </a:solidFill>
                <a:cs typeface="Times New Roman" charset="0"/>
              </a:rPr>
              <a:t>Otsuka</a:t>
            </a:r>
            <a:r>
              <a:rPr lang="en-CA" sz="2000" dirty="0" smtClean="0">
                <a:solidFill>
                  <a:srgbClr val="FF0000"/>
                </a:solidFill>
                <a:cs typeface="Times New Roman" charset="0"/>
              </a:rPr>
              <a:t>, </a:t>
            </a:r>
            <a:r>
              <a:rPr lang="en-CA" sz="2000" b="1" dirty="0" smtClean="0">
                <a:solidFill>
                  <a:srgbClr val="FF0000"/>
                </a:solidFill>
                <a:cs typeface="Times New Roman" charset="0"/>
              </a:rPr>
              <a:t>J. </a:t>
            </a:r>
            <a:r>
              <a:rPr lang="en-CA" sz="2000" b="1" dirty="0" err="1" smtClean="0">
                <a:solidFill>
                  <a:srgbClr val="FF0000"/>
                </a:solidFill>
                <a:cs typeface="Times New Roman" charset="0"/>
              </a:rPr>
              <a:t>Simonis</a:t>
            </a:r>
            <a:r>
              <a:rPr lang="en-CA" sz="2000" dirty="0" smtClean="0">
                <a:solidFill>
                  <a:srgbClr val="FF0000"/>
                </a:solidFill>
                <a:cs typeface="Times New Roman" charset="0"/>
              </a:rPr>
              <a:t>, T. Suzuki</a:t>
            </a:r>
            <a:r>
              <a:rPr lang="en-CA" sz="2400" dirty="0" smtClean="0">
                <a:solidFill>
                  <a:srgbClr val="FF0000"/>
                </a:solidFill>
                <a:cs typeface="Times New Roman" charset="0"/>
              </a:rPr>
              <a:t/>
            </a:r>
            <a:br>
              <a:rPr lang="en-CA" sz="2400" dirty="0" smtClean="0">
                <a:solidFill>
                  <a:srgbClr val="FF0000"/>
                </a:solidFill>
                <a:cs typeface="Times New Roman" charset="0"/>
              </a:rPr>
            </a:br>
            <a:endParaRPr lang="en-CA" sz="2400" dirty="0">
              <a:solidFill>
                <a:srgbClr val="FF0000"/>
              </a:solidFill>
              <a:cs typeface="Times New Roman" charset="0"/>
            </a:endParaRPr>
          </a:p>
          <a:p>
            <a:pPr algn="l" eaLnBrk="1" hangingPunct="1">
              <a:defRPr/>
            </a:pPr>
            <a:r>
              <a:rPr lang="en-CA" sz="2400" dirty="0" smtClean="0">
                <a:cs typeface="Times New Roman" charset="0"/>
              </a:rPr>
              <a:t>dominant uncertainty of </a:t>
            </a:r>
            <a:r>
              <a:rPr lang="en-CA" sz="2400" b="1" dirty="0" smtClean="0">
                <a:solidFill>
                  <a:srgbClr val="0000FF"/>
                </a:solidFill>
                <a:cs typeface="Times New Roman" charset="0"/>
              </a:rPr>
              <a:t>neutron (rich) matter </a:t>
            </a:r>
            <a:r>
              <a:rPr lang="en-CA" sz="2400" dirty="0" smtClean="0">
                <a:cs typeface="Times New Roman" charset="0"/>
              </a:rPr>
              <a:t>below nuclear densities </a:t>
            </a:r>
          </a:p>
          <a:p>
            <a:pPr algn="l" eaLnBrk="1" hangingPunct="1">
              <a:defRPr/>
            </a:pPr>
            <a:r>
              <a:rPr lang="en-CA" sz="2400" dirty="0" smtClean="0">
                <a:cs typeface="Times New Roman" charset="0"/>
              </a:rPr>
              <a:t>predicts </a:t>
            </a:r>
            <a:r>
              <a:rPr lang="en-CA" sz="2400" b="1" dirty="0" smtClean="0">
                <a:solidFill>
                  <a:srgbClr val="0000FF"/>
                </a:solidFill>
                <a:cs typeface="Times New Roman" charset="0"/>
              </a:rPr>
              <a:t>neutron skin </a:t>
            </a:r>
            <a:r>
              <a:rPr lang="en-CA" sz="2400" dirty="0" smtClean="0">
                <a:cs typeface="Times New Roman" charset="0"/>
              </a:rPr>
              <a:t>with theoretical uncertainty comparable to exp.</a:t>
            </a:r>
          </a:p>
          <a:p>
            <a:pPr algn="l" eaLnBrk="1" hangingPunct="1">
              <a:defRPr/>
            </a:pPr>
            <a:r>
              <a:rPr lang="en-CA" sz="2400" dirty="0" smtClean="0">
                <a:cs typeface="Times New Roman" charset="0"/>
              </a:rPr>
              <a:t>constrains </a:t>
            </a:r>
            <a:r>
              <a:rPr lang="en-CA" sz="2400" b="1" dirty="0" smtClean="0">
                <a:solidFill>
                  <a:srgbClr val="0000FF"/>
                </a:solidFill>
                <a:cs typeface="Times New Roman" charset="0"/>
              </a:rPr>
              <a:t>neutron star radii and equation of state </a:t>
            </a:r>
            <a:r>
              <a:rPr lang="en-CA" sz="2400" dirty="0" smtClean="0">
                <a:cs typeface="Times New Roman" charset="0"/>
              </a:rPr>
              <a:t>for astrophysics</a:t>
            </a:r>
          </a:p>
          <a:p>
            <a:pPr algn="l" eaLnBrk="1" hangingPunct="1">
              <a:defRPr/>
            </a:pPr>
            <a:r>
              <a:rPr lang="en-US" sz="2000" b="1" dirty="0" smtClean="0">
                <a:solidFill>
                  <a:srgbClr val="FF0000"/>
                </a:solidFill>
              </a:rPr>
              <a:t>C. </a:t>
            </a:r>
            <a:r>
              <a:rPr lang="en-US" sz="2000" b="1" dirty="0" err="1" smtClean="0">
                <a:solidFill>
                  <a:srgbClr val="FF0000"/>
                </a:solidFill>
              </a:rPr>
              <a:t>Drischler</a:t>
            </a:r>
            <a:r>
              <a:rPr lang="en-US" sz="2000" b="1" dirty="0" smtClean="0">
                <a:solidFill>
                  <a:srgbClr val="FF0000"/>
                </a:solidFill>
              </a:rPr>
              <a:t>, </a:t>
            </a:r>
            <a:r>
              <a:rPr lang="en-US" sz="2000" b="1" dirty="0" smtClean="0">
                <a:solidFill>
                  <a:srgbClr val="FF0000"/>
                </a:solidFill>
              </a:rPr>
              <a:t>K</a:t>
            </a:r>
            <a:r>
              <a:rPr lang="en-US" sz="2000" b="1" dirty="0">
                <a:solidFill>
                  <a:srgbClr val="FF0000"/>
                </a:solidFill>
              </a:rPr>
              <a:t>. </a:t>
            </a:r>
            <a:r>
              <a:rPr lang="en-US" sz="2000" b="1" dirty="0" err="1">
                <a:solidFill>
                  <a:srgbClr val="FF0000"/>
                </a:solidFill>
              </a:rPr>
              <a:t>Hebeler</a:t>
            </a:r>
            <a:r>
              <a:rPr lang="en-US" sz="2000" b="1" dirty="0">
                <a:solidFill>
                  <a:srgbClr val="FF0000"/>
                </a:solidFill>
              </a:rPr>
              <a:t>, T. </a:t>
            </a:r>
            <a:r>
              <a:rPr lang="en-US" sz="2000" b="1" dirty="0" err="1">
                <a:solidFill>
                  <a:srgbClr val="FF0000"/>
                </a:solidFill>
              </a:rPr>
              <a:t>Krüger</a:t>
            </a:r>
            <a:r>
              <a:rPr lang="en-US" sz="2000" b="1" dirty="0">
                <a:solidFill>
                  <a:srgbClr val="FF0000"/>
                </a:solidFill>
              </a:rPr>
              <a:t>, </a:t>
            </a:r>
            <a:r>
              <a:rPr lang="en-US" sz="2000" b="1" dirty="0" smtClean="0">
                <a:solidFill>
                  <a:srgbClr val="FF0000"/>
                </a:solidFill>
              </a:rPr>
              <a:t>V. </a:t>
            </a:r>
            <a:r>
              <a:rPr lang="en-US" sz="2000" b="1" dirty="0">
                <a:solidFill>
                  <a:srgbClr val="FF0000"/>
                </a:solidFill>
              </a:rPr>
              <a:t>S</a:t>
            </a:r>
            <a:r>
              <a:rPr lang="en-US" sz="2000" b="1" dirty="0" smtClean="0">
                <a:solidFill>
                  <a:srgbClr val="FF0000"/>
                </a:solidFill>
              </a:rPr>
              <a:t>oma, I</a:t>
            </a:r>
            <a:r>
              <a:rPr lang="en-US" sz="2000" b="1" dirty="0">
                <a:solidFill>
                  <a:srgbClr val="FF0000"/>
                </a:solidFill>
              </a:rPr>
              <a:t>. </a:t>
            </a:r>
            <a:r>
              <a:rPr lang="en-US" sz="2000" b="1" dirty="0" err="1">
                <a:solidFill>
                  <a:srgbClr val="FF0000"/>
                </a:solidFill>
              </a:rPr>
              <a:t>Tews</a:t>
            </a:r>
            <a:r>
              <a:rPr lang="en-US" sz="2000" b="1" dirty="0">
                <a:solidFill>
                  <a:srgbClr val="FF0000"/>
                </a:solidFill>
              </a:rPr>
              <a:t>, </a:t>
            </a:r>
            <a:r>
              <a:rPr lang="en-US" sz="2000" dirty="0">
                <a:solidFill>
                  <a:srgbClr val="FF0000"/>
                </a:solidFill>
              </a:rPr>
              <a:t>J.M. </a:t>
            </a:r>
            <a:r>
              <a:rPr lang="en-US" sz="2000" dirty="0" err="1">
                <a:solidFill>
                  <a:srgbClr val="FF0000"/>
                </a:solidFill>
              </a:rPr>
              <a:t>Lattimer</a:t>
            </a:r>
            <a:r>
              <a:rPr lang="en-US" sz="2000" dirty="0">
                <a:solidFill>
                  <a:srgbClr val="FF0000"/>
                </a:solidFill>
              </a:rPr>
              <a:t>, C.J. </a:t>
            </a:r>
            <a:r>
              <a:rPr lang="en-US" sz="2000" dirty="0" err="1">
                <a:solidFill>
                  <a:srgbClr val="FF0000"/>
                </a:solidFill>
              </a:rPr>
              <a:t>Pethick</a:t>
            </a:r>
            <a:endParaRPr lang="en-CA" sz="2000" dirty="0" smtClean="0">
              <a:solidFill>
                <a:srgbClr val="FF0000"/>
              </a:solidFill>
              <a:cs typeface="Times New Roman" charset="0"/>
            </a:endParaRPr>
          </a:p>
          <a:p>
            <a:pPr algn="l" eaLnBrk="1" hangingPunct="1">
              <a:defRPr/>
            </a:pPr>
            <a:endParaRPr lang="en-CA" sz="2400" dirty="0">
              <a:cs typeface="Times New Roman" charset="0"/>
            </a:endParaRPr>
          </a:p>
          <a:p>
            <a:pPr algn="l"/>
            <a:r>
              <a:rPr lang="en-US" sz="2400" b="1" dirty="0" smtClean="0">
                <a:solidFill>
                  <a:srgbClr val="0000FF"/>
                </a:solidFill>
                <a:cs typeface="Times New Roman" charset="0"/>
              </a:rPr>
              <a:t>dark matter response of nuclei and two-body currents</a:t>
            </a:r>
            <a:endParaRPr lang="en-US" sz="2400" b="1" dirty="0">
              <a:solidFill>
                <a:srgbClr val="0000FF"/>
              </a:solidFill>
            </a:endParaRPr>
          </a:p>
          <a:p>
            <a:pPr algn="l"/>
            <a:r>
              <a:rPr lang="en-US" sz="2000" b="1" dirty="0" smtClean="0">
                <a:solidFill>
                  <a:srgbClr val="FF0000"/>
                </a:solidFill>
              </a:rPr>
              <a:t>J</a:t>
            </a:r>
            <a:r>
              <a:rPr lang="en-US" sz="2000" b="1" dirty="0" smtClean="0">
                <a:solidFill>
                  <a:srgbClr val="FF0000"/>
                </a:solidFill>
              </a:rPr>
              <a:t>. Menéndez, P. </a:t>
            </a:r>
            <a:r>
              <a:rPr lang="en-US" sz="2000" b="1" dirty="0" err="1" smtClean="0">
                <a:solidFill>
                  <a:srgbClr val="FF0000"/>
                </a:solidFill>
              </a:rPr>
              <a:t>Klos</a:t>
            </a:r>
            <a:r>
              <a:rPr lang="en-US" sz="2000" dirty="0" smtClean="0">
                <a:solidFill>
                  <a:srgbClr val="FF0000"/>
                </a:solidFill>
              </a:rPr>
              <a:t>, D. </a:t>
            </a:r>
            <a:r>
              <a:rPr lang="en-US" sz="2000" dirty="0" err="1" smtClean="0">
                <a:solidFill>
                  <a:srgbClr val="FF0000"/>
                </a:solidFill>
              </a:rPr>
              <a:t>Gazit</a:t>
            </a:r>
            <a:endParaRPr lang="en-US" sz="2000" dirty="0" smtClean="0">
              <a:solidFill>
                <a:srgbClr val="FF0000"/>
              </a:solidFill>
            </a:endParaRPr>
          </a:p>
          <a:p>
            <a:pPr algn="l"/>
            <a:endParaRPr lang="en-US" sz="2400" dirty="0" smtClean="0">
              <a:solidFill>
                <a:srgbClr val="FF0000"/>
              </a:solidFill>
            </a:endParaRPr>
          </a:p>
          <a:p>
            <a:r>
              <a:rPr lang="en-US" b="1" dirty="0" smtClean="0">
                <a:solidFill>
                  <a:srgbClr val="0000FF"/>
                </a:solidFill>
              </a:rPr>
              <a:t>Thank you very much!</a:t>
            </a:r>
            <a:endParaRPr lang="en-US" b="1" dirty="0">
              <a:solidFill>
                <a:srgbClr val="0000FF"/>
              </a:solidFill>
            </a:endParaRPr>
          </a:p>
        </p:txBody>
      </p:sp>
    </p:spTree>
    <p:extLst>
      <p:ext uri="{BB962C8B-B14F-4D97-AF65-F5344CB8AC3E}">
        <p14:creationId xmlns:p14="http://schemas.microsoft.com/office/powerpoint/2010/main" val="2245412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536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3"/>
          <p:cNvSpPr txBox="1">
            <a:spLocks noChangeArrowheads="1"/>
          </p:cNvSpPr>
          <p:nvPr/>
        </p:nvSpPr>
        <p:spPr bwMode="auto">
          <a:xfrm>
            <a:off x="76200" y="1730276"/>
            <a:ext cx="899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r>
              <a:rPr lang="en-US" sz="2400" dirty="0" smtClean="0">
                <a:solidFill>
                  <a:srgbClr val="0000FF"/>
                </a:solidFill>
              </a:rPr>
              <a:t>shell gap of 4 MeV</a:t>
            </a:r>
            <a:br>
              <a:rPr lang="en-US" sz="2400" dirty="0" smtClean="0">
                <a:solidFill>
                  <a:srgbClr val="0000FF"/>
                </a:solidFill>
              </a:rPr>
            </a:br>
            <a:r>
              <a:rPr lang="en-US" sz="2400" dirty="0" smtClean="0"/>
              <a:t/>
            </a:r>
            <a:br>
              <a:rPr lang="en-US" sz="2400" dirty="0" smtClean="0"/>
            </a:br>
            <a:r>
              <a:rPr lang="en-US" sz="2400" dirty="0" smtClean="0"/>
              <a:t>evolution to Z=20</a:t>
            </a:r>
            <a:r>
              <a:rPr lang="en-US" sz="2400" dirty="0"/>
              <a:t/>
            </a:r>
            <a:br>
              <a:rPr lang="en-US" sz="2400" dirty="0"/>
            </a:br>
            <a:r>
              <a:rPr lang="en-US" sz="2400" dirty="0" smtClean="0"/>
              <a:t>similar for N=28 and 32</a:t>
            </a:r>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4917"/>
            <a:ext cx="7010400" cy="1652077"/>
          </a:xfrm>
          <a:prstGeom prst="rect">
            <a:avLst/>
          </a:prstGeom>
        </p:spPr>
      </p:pic>
      <p:pic>
        <p:nvPicPr>
          <p:cNvPr id="4" name="Picture 3" descr="Untitled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752600"/>
            <a:ext cx="5677968" cy="4077131"/>
          </a:xfrm>
          <a:prstGeom prst="rect">
            <a:avLst/>
          </a:prstGeom>
        </p:spPr>
      </p:pic>
    </p:spTree>
    <p:extLst>
      <p:ext uri="{BB962C8B-B14F-4D97-AF65-F5344CB8AC3E}">
        <p14:creationId xmlns:p14="http://schemas.microsoft.com/office/powerpoint/2010/main" val="26315015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76200"/>
            <a:ext cx="8763000" cy="381000"/>
          </a:xfrm>
        </p:spPr>
        <p:txBody>
          <a:bodyPr/>
          <a:lstStyle/>
          <a:p>
            <a:pPr lvl="0" eaLnBrk="1" hangingPunct="1">
              <a:defRPr/>
            </a:pPr>
            <a:r>
              <a:rPr lang="en-US" sz="2800" dirty="0" smtClean="0">
                <a:solidFill>
                  <a:srgbClr val="0000FF"/>
                </a:solidFill>
                <a:latin typeface="Times New Roman" charset="0"/>
              </a:rPr>
              <a:t>Neutron matter from chiral EFT interactions</a:t>
            </a:r>
            <a:endParaRPr lang="en-US" dirty="0">
              <a:latin typeface="Times New Roman" charset="0"/>
            </a:endParaRPr>
          </a:p>
        </p:txBody>
      </p:sp>
      <p:pic>
        <p:nvPicPr>
          <p:cNvPr id="6" name="Picture 5" descr="Snapshot 2012-10-08 23-33-4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 y="3886200"/>
            <a:ext cx="8961120" cy="2620462"/>
          </a:xfrm>
          <a:prstGeom prst="rect">
            <a:avLst/>
          </a:prstGeom>
        </p:spPr>
      </p:pic>
      <p:sp>
        <p:nvSpPr>
          <p:cNvPr id="8" name="Text Box 6"/>
          <p:cNvSpPr txBox="1">
            <a:spLocks noChangeArrowheads="1"/>
          </p:cNvSpPr>
          <p:nvPr/>
        </p:nvSpPr>
        <p:spPr bwMode="auto">
          <a:xfrm>
            <a:off x="76200" y="533400"/>
            <a:ext cx="89916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l"/>
            <a:r>
              <a:rPr lang="en-US" sz="2400" dirty="0" smtClean="0">
                <a:sym typeface="Symbol" charset="0"/>
              </a:rPr>
              <a:t>direct calculations without RG/SRG evolution, 3N to N</a:t>
            </a:r>
            <a:r>
              <a:rPr lang="en-US" sz="2400" baseline="30000" dirty="0" smtClean="0">
                <a:sym typeface="Symbol" charset="0"/>
              </a:rPr>
              <a:t>2</a:t>
            </a:r>
            <a:r>
              <a:rPr lang="en-US" sz="2400" dirty="0" smtClean="0">
                <a:sym typeface="Symbol" charset="0"/>
              </a:rPr>
              <a:t>LO only</a:t>
            </a:r>
            <a:endParaRPr lang="en-US" sz="1600" dirty="0">
              <a:solidFill>
                <a:srgbClr val="000000"/>
              </a:solidFill>
            </a:endParaRPr>
          </a:p>
        </p:txBody>
      </p:sp>
      <p:pic>
        <p:nvPicPr>
          <p:cNvPr id="3" name="Picture 2" descr="NN_3N_convergenceL320_c1075_c3477_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143000"/>
            <a:ext cx="8991600" cy="2649601"/>
          </a:xfrm>
          <a:prstGeom prst="rect">
            <a:avLst/>
          </a:prstGeom>
        </p:spPr>
      </p:pic>
    </p:spTree>
    <p:extLst>
      <p:ext uri="{BB962C8B-B14F-4D97-AF65-F5344CB8AC3E}">
        <p14:creationId xmlns:p14="http://schemas.microsoft.com/office/powerpoint/2010/main" val="2276612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76200"/>
            <a:ext cx="8763000" cy="381000"/>
          </a:xfrm>
        </p:spPr>
        <p:txBody>
          <a:bodyPr/>
          <a:lstStyle/>
          <a:p>
            <a:pPr lvl="0" eaLnBrk="1" hangingPunct="1">
              <a:defRPr/>
            </a:pPr>
            <a:r>
              <a:rPr lang="en-US" sz="2800" dirty="0" smtClean="0">
                <a:solidFill>
                  <a:srgbClr val="0000FF"/>
                </a:solidFill>
                <a:latin typeface="Times New Roman" charset="0"/>
              </a:rPr>
              <a:t>N</a:t>
            </a:r>
            <a:r>
              <a:rPr lang="en-US" sz="2800" baseline="30000" dirty="0" smtClean="0">
                <a:solidFill>
                  <a:srgbClr val="0000FF"/>
                </a:solidFill>
                <a:latin typeface="Times New Roman" charset="0"/>
              </a:rPr>
              <a:t>3</a:t>
            </a:r>
            <a:r>
              <a:rPr lang="en-US" sz="2800" dirty="0" smtClean="0">
                <a:solidFill>
                  <a:srgbClr val="0000FF"/>
                </a:solidFill>
                <a:latin typeface="Times New Roman" charset="0"/>
              </a:rPr>
              <a:t>LO 3N and 4N interactions in neutron matter</a:t>
            </a:r>
            <a:endParaRPr lang="en-US" dirty="0">
              <a:latin typeface="Times New Roman" charset="0"/>
            </a:endParaRPr>
          </a:p>
        </p:txBody>
      </p:sp>
      <p:pic>
        <p:nvPicPr>
          <p:cNvPr id="3" name="Picture 2" descr="Snapshot 2012-06-28 11-09-0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88" y="1082040"/>
            <a:ext cx="8906368" cy="2651760"/>
          </a:xfrm>
          <a:prstGeom prst="rect">
            <a:avLst/>
          </a:prstGeom>
        </p:spPr>
      </p:pic>
      <p:pic>
        <p:nvPicPr>
          <p:cNvPr id="4" name="Picture 3" descr="Snapshot 2012-06-28 11-10-28.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857455"/>
            <a:ext cx="8991505" cy="2695745"/>
          </a:xfrm>
          <a:prstGeom prst="rect">
            <a:avLst/>
          </a:prstGeom>
        </p:spPr>
      </p:pic>
      <p:sp>
        <p:nvSpPr>
          <p:cNvPr id="6" name="Text Box 6"/>
          <p:cNvSpPr txBox="1">
            <a:spLocks noChangeArrowheads="1"/>
          </p:cNvSpPr>
          <p:nvPr/>
        </p:nvSpPr>
        <p:spPr bwMode="auto">
          <a:xfrm>
            <a:off x="76200" y="533400"/>
            <a:ext cx="89916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l"/>
            <a:r>
              <a:rPr lang="en-US" sz="2400" dirty="0" smtClean="0">
                <a:sym typeface="Symbol" charset="0"/>
              </a:rPr>
              <a:t>evaluated at </a:t>
            </a:r>
            <a:r>
              <a:rPr lang="en-US" sz="2400" dirty="0" err="1" smtClean="0">
                <a:sym typeface="Symbol" charset="0"/>
              </a:rPr>
              <a:t>Hartree-Fock</a:t>
            </a:r>
            <a:r>
              <a:rPr lang="en-US" sz="2400" dirty="0" smtClean="0">
                <a:sym typeface="Symbol" charset="0"/>
              </a:rPr>
              <a:t> level</a:t>
            </a:r>
            <a:endParaRPr lang="en-US" sz="1600" dirty="0">
              <a:solidFill>
                <a:srgbClr val="000000"/>
              </a:solidFill>
            </a:endParaRPr>
          </a:p>
        </p:txBody>
      </p:sp>
    </p:spTree>
    <p:extLst>
      <p:ext uri="{BB962C8B-B14F-4D97-AF65-F5344CB8AC3E}">
        <p14:creationId xmlns:p14="http://schemas.microsoft.com/office/powerpoint/2010/main" val="1625870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152400"/>
            <a:ext cx="8763000" cy="381000"/>
          </a:xfrm>
        </p:spPr>
        <p:txBody>
          <a:bodyPr/>
          <a:lstStyle/>
          <a:p>
            <a:pPr lvl="0" eaLnBrk="1" hangingPunct="1">
              <a:defRPr/>
            </a:pPr>
            <a:r>
              <a:rPr lang="en-US" sz="2800" dirty="0" smtClean="0">
                <a:solidFill>
                  <a:srgbClr val="0000FF"/>
                </a:solidFill>
                <a:latin typeface="Times New Roman" charset="0"/>
              </a:rPr>
              <a:t>Comparisons to equations of state in astrophysics</a:t>
            </a:r>
            <a:endParaRPr lang="en-US" dirty="0">
              <a:latin typeface="Times New Roman" charset="0"/>
            </a:endParaRPr>
          </a:p>
        </p:txBody>
      </p:sp>
      <p:sp>
        <p:nvSpPr>
          <p:cNvPr id="5" name="Text Box 6"/>
          <p:cNvSpPr txBox="1">
            <a:spLocks noChangeArrowheads="1"/>
          </p:cNvSpPr>
          <p:nvPr/>
        </p:nvSpPr>
        <p:spPr bwMode="auto">
          <a:xfrm>
            <a:off x="76200" y="605135"/>
            <a:ext cx="89916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CA" sz="2400" dirty="0"/>
              <a:t>many equations of </a:t>
            </a:r>
            <a:r>
              <a:rPr lang="en-CA" sz="2400" dirty="0" smtClean="0"/>
              <a:t>state used in supernova simulations not </a:t>
            </a:r>
            <a:r>
              <a:rPr lang="en-CA" sz="2400" dirty="0"/>
              <a:t>consistent with neutron matter </a:t>
            </a:r>
            <a:r>
              <a:rPr lang="en-CA" sz="2400" dirty="0" smtClean="0"/>
              <a:t>results</a:t>
            </a:r>
            <a:endParaRPr lang="en-US" sz="1600" dirty="0">
              <a:solidFill>
                <a:srgbClr val="FF0000"/>
              </a:solidFill>
              <a:sym typeface="Symbol" charset="0"/>
            </a:endParaRPr>
          </a:p>
        </p:txBody>
      </p:sp>
      <p:pic>
        <p:nvPicPr>
          <p:cNvPr id="6" name="Picture 5"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209" y="1447800"/>
            <a:ext cx="5247591" cy="5257800"/>
          </a:xfrm>
          <a:prstGeom prst="rect">
            <a:avLst/>
          </a:prstGeom>
        </p:spPr>
      </p:pic>
    </p:spTree>
    <p:extLst>
      <p:ext uri="{BB962C8B-B14F-4D97-AF65-F5344CB8AC3E}">
        <p14:creationId xmlns:p14="http://schemas.microsoft.com/office/powerpoint/2010/main" val="3051358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525" y="2726231"/>
            <a:ext cx="4038275" cy="4055569"/>
          </a:xfrm>
          <a:prstGeom prst="rect">
            <a:avLst/>
          </a:prstGeom>
        </p:spPr>
      </p:pic>
      <p:sp>
        <p:nvSpPr>
          <p:cNvPr id="119809" name="Rectangle 2"/>
          <p:cNvSpPr>
            <a:spLocks noGrp="1" noChangeArrowheads="1"/>
          </p:cNvSpPr>
          <p:nvPr>
            <p:ph type="title" idx="4294967295"/>
          </p:nvPr>
        </p:nvSpPr>
        <p:spPr>
          <a:xfrm>
            <a:off x="0" y="0"/>
            <a:ext cx="9144000" cy="457200"/>
          </a:xfrm>
        </p:spPr>
        <p:txBody>
          <a:bodyPr/>
          <a:lstStyle/>
          <a:p>
            <a:r>
              <a:rPr lang="en-US" sz="2800" dirty="0">
                <a:solidFill>
                  <a:srgbClr val="0000FF"/>
                </a:solidFill>
                <a:latin typeface="Times New Roman" charset="0"/>
              </a:rPr>
              <a:t>Symmetry </a:t>
            </a:r>
            <a:r>
              <a:rPr lang="en-US" sz="2800" dirty="0" smtClean="0">
                <a:solidFill>
                  <a:srgbClr val="0000FF"/>
                </a:solidFill>
                <a:latin typeface="Times New Roman" charset="0"/>
              </a:rPr>
              <a:t>energy and density derivative L</a:t>
            </a:r>
            <a:endParaRPr lang="en-US" sz="1600" dirty="0">
              <a:solidFill>
                <a:srgbClr val="FF0000"/>
              </a:solidFill>
              <a:latin typeface="Times New Roman" charset="0"/>
            </a:endParaRPr>
          </a:p>
        </p:txBody>
      </p:sp>
      <p:sp>
        <p:nvSpPr>
          <p:cNvPr id="284675" name="Rectangle 3"/>
          <p:cNvSpPr>
            <a:spLocks noChangeArrowheads="1"/>
          </p:cNvSpPr>
          <p:nvPr/>
        </p:nvSpPr>
        <p:spPr bwMode="auto">
          <a:xfrm>
            <a:off x="0" y="457200"/>
            <a:ext cx="9144000" cy="41549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dirty="0" smtClean="0"/>
              <a:t>extract using empirical </a:t>
            </a:r>
            <a:r>
              <a:rPr lang="en-US" sz="2400" dirty="0" err="1" smtClean="0"/>
              <a:t>parametrization</a:t>
            </a:r>
            <a:r>
              <a:rPr lang="en-US" sz="2400" dirty="0" smtClean="0"/>
              <a:t> </a:t>
            </a:r>
            <a:r>
              <a:rPr lang="en-US" sz="1600" dirty="0" err="1" smtClean="0">
                <a:solidFill>
                  <a:srgbClr val="FF0000"/>
                </a:solidFill>
              </a:rPr>
              <a:t>Hebeler</a:t>
            </a:r>
            <a:r>
              <a:rPr lang="en-US" sz="1600" dirty="0" smtClean="0">
                <a:solidFill>
                  <a:srgbClr val="FF0000"/>
                </a:solidFill>
              </a:rPr>
              <a:t>, </a:t>
            </a:r>
            <a:r>
              <a:rPr lang="en-US" sz="1600" dirty="0" err="1" smtClean="0">
                <a:solidFill>
                  <a:srgbClr val="FF0000"/>
                </a:solidFill>
              </a:rPr>
              <a:t>Lattimer</a:t>
            </a:r>
            <a:r>
              <a:rPr lang="en-US" sz="1600" dirty="0" smtClean="0">
                <a:solidFill>
                  <a:srgbClr val="FF0000"/>
                </a:solidFill>
              </a:rPr>
              <a:t>, </a:t>
            </a:r>
            <a:r>
              <a:rPr lang="en-US" sz="1600" dirty="0" err="1" smtClean="0">
                <a:solidFill>
                  <a:srgbClr val="FF0000"/>
                </a:solidFill>
              </a:rPr>
              <a:t>Pethick</a:t>
            </a:r>
            <a:r>
              <a:rPr lang="en-US" sz="1600" dirty="0" smtClean="0">
                <a:solidFill>
                  <a:srgbClr val="FF0000"/>
                </a:solidFill>
              </a:rPr>
              <a:t>, AS (2013)</a:t>
            </a:r>
          </a:p>
          <a:p>
            <a:pPr algn="l">
              <a:defRPr/>
            </a:pPr>
            <a:endParaRPr lang="en-US" sz="2400" dirty="0"/>
          </a:p>
          <a:p>
            <a:pPr algn="l">
              <a:defRPr/>
            </a:pP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expansion in Fermi momentum (</a:t>
            </a:r>
            <a:r>
              <a:rPr lang="en-US" sz="2400" dirty="0" err="1" smtClean="0"/>
              <a:t>γ</a:t>
            </a:r>
            <a:r>
              <a:rPr lang="en-US" sz="2200" dirty="0" smtClean="0"/>
              <a:t>=4/3</a:t>
            </a:r>
            <a:r>
              <a:rPr lang="en-US" sz="2400" dirty="0" smtClean="0"/>
              <a:t>),</a:t>
            </a:r>
            <a:br>
              <a:rPr lang="en-US" sz="2400" dirty="0" smtClean="0"/>
            </a:br>
            <a:r>
              <a:rPr lang="en-US" sz="2400" dirty="0" smtClean="0"/>
              <a:t>kinetic energy + quadratic asymmetry</a:t>
            </a:r>
            <a:br>
              <a:rPr lang="en-US" sz="2400" dirty="0" smtClean="0"/>
            </a:br>
            <a:endParaRPr lang="en-US" sz="2400" dirty="0" smtClean="0"/>
          </a:p>
          <a:p>
            <a:pPr algn="l">
              <a:defRPr/>
            </a:pPr>
            <a:r>
              <a:rPr lang="en-US" sz="2400" dirty="0" smtClean="0"/>
              <a:t>α, </a:t>
            </a:r>
            <a:r>
              <a:rPr lang="en-US" sz="2400" dirty="0" err="1" smtClean="0"/>
              <a:t>η</a:t>
            </a:r>
            <a:r>
              <a:rPr lang="en-US" sz="2400" dirty="0" smtClean="0"/>
              <a:t> fit to empirical saturation point</a:t>
            </a:r>
            <a:br>
              <a:rPr lang="en-US" sz="2400" dirty="0" smtClean="0"/>
            </a:br>
            <a:r>
              <a:rPr lang="en-US" sz="2400" dirty="0" smtClean="0"/>
              <a:t>α</a:t>
            </a:r>
            <a:r>
              <a:rPr lang="en-US" sz="2400" baseline="-25000" dirty="0" smtClean="0"/>
              <a:t>L</a:t>
            </a:r>
            <a:r>
              <a:rPr lang="en-US" sz="2400" dirty="0" smtClean="0"/>
              <a:t>, </a:t>
            </a:r>
            <a:r>
              <a:rPr lang="en-US" sz="2400" dirty="0" err="1" smtClean="0"/>
              <a:t>η</a:t>
            </a:r>
            <a:r>
              <a:rPr lang="en-US" sz="2400" baseline="-25000" dirty="0" err="1" smtClean="0"/>
              <a:t>L</a:t>
            </a:r>
            <a:r>
              <a:rPr lang="en-US" sz="2400" dirty="0" smtClean="0"/>
              <a:t> fit to neutron matter calculations</a:t>
            </a:r>
          </a:p>
        </p:txBody>
      </p:sp>
      <p:pic>
        <p:nvPicPr>
          <p:cNvPr id="3" name="Picture 2"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945188"/>
            <a:ext cx="4876800" cy="1798012"/>
          </a:xfrm>
          <a:prstGeom prst="rect">
            <a:avLst/>
          </a:prstGeom>
        </p:spPr>
      </p:pic>
    </p:spTree>
    <p:extLst>
      <p:ext uri="{BB962C8B-B14F-4D97-AF65-F5344CB8AC3E}">
        <p14:creationId xmlns:p14="http://schemas.microsoft.com/office/powerpoint/2010/main" val="4260971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76200"/>
            <a:ext cx="8763000" cy="381000"/>
          </a:xfrm>
        </p:spPr>
        <p:txBody>
          <a:bodyPr/>
          <a:lstStyle/>
          <a:p>
            <a:pPr lvl="0" eaLnBrk="1" hangingPunct="1">
              <a:defRPr/>
            </a:pPr>
            <a:r>
              <a:rPr lang="en-US" sz="2800" dirty="0" err="1" smtClean="0">
                <a:solidFill>
                  <a:srgbClr val="0000FF"/>
                </a:solidFill>
                <a:latin typeface="Times New Roman" charset="0"/>
              </a:rPr>
              <a:t>Ab</a:t>
            </a:r>
            <a:r>
              <a:rPr lang="en-US" sz="2800" dirty="0" smtClean="0">
                <a:solidFill>
                  <a:srgbClr val="0000FF"/>
                </a:solidFill>
                <a:latin typeface="Times New Roman" charset="0"/>
              </a:rPr>
              <a:t>-initio calculations of asymmetric matter</a:t>
            </a:r>
            <a:endParaRPr lang="en-US" dirty="0">
              <a:latin typeface="Times New Roman" charset="0"/>
            </a:endParaRPr>
          </a:p>
        </p:txBody>
      </p:sp>
      <p:sp>
        <p:nvSpPr>
          <p:cNvPr id="5" name="Text Box 6"/>
          <p:cNvSpPr txBox="1">
            <a:spLocks noChangeArrowheads="1"/>
          </p:cNvSpPr>
          <p:nvPr/>
        </p:nvSpPr>
        <p:spPr bwMode="auto">
          <a:xfrm>
            <a:off x="76200" y="457200"/>
            <a:ext cx="89916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CA" sz="2400" dirty="0" smtClean="0"/>
              <a:t>based on N</a:t>
            </a:r>
            <a:r>
              <a:rPr lang="en-CA" sz="2400" baseline="30000" dirty="0" smtClean="0"/>
              <a:t>3</a:t>
            </a:r>
            <a:r>
              <a:rPr lang="en-CA" sz="2400" dirty="0" smtClean="0"/>
              <a:t>LO NN + N</a:t>
            </a:r>
            <a:r>
              <a:rPr lang="en-CA" sz="2400" baseline="30000" dirty="0" smtClean="0"/>
              <a:t>2</a:t>
            </a:r>
            <a:r>
              <a:rPr lang="en-CA" sz="2400" dirty="0" smtClean="0"/>
              <a:t>LO 3N interactions </a:t>
            </a:r>
            <a:r>
              <a:rPr lang="en-CA" sz="1600" dirty="0" err="1" smtClean="0">
                <a:solidFill>
                  <a:srgbClr val="FF0000"/>
                </a:solidFill>
              </a:rPr>
              <a:t>Drischler</a:t>
            </a:r>
            <a:r>
              <a:rPr lang="en-CA" sz="1600" dirty="0" smtClean="0">
                <a:solidFill>
                  <a:srgbClr val="FF0000"/>
                </a:solidFill>
              </a:rPr>
              <a:t>, Soma, </a:t>
            </a:r>
            <a:r>
              <a:rPr lang="en-CA" sz="1600" dirty="0" smtClean="0">
                <a:solidFill>
                  <a:srgbClr val="FF0000"/>
                </a:solidFill>
              </a:rPr>
              <a:t>AS (2013)</a:t>
            </a:r>
            <a:r>
              <a:rPr lang="en-CA" sz="1600" dirty="0" smtClean="0">
                <a:solidFill>
                  <a:srgbClr val="FF0000"/>
                </a:solidFill>
              </a:rPr>
              <a:t/>
            </a:r>
            <a:br>
              <a:rPr lang="en-CA" sz="1600" dirty="0" smtClean="0">
                <a:solidFill>
                  <a:srgbClr val="FF0000"/>
                </a:solidFill>
              </a:rPr>
            </a:br>
            <a:r>
              <a:rPr lang="en-CA" sz="2400" dirty="0" smtClean="0"/>
              <a:t>uncertainty band dominated by 3N</a:t>
            </a:r>
            <a:endParaRPr lang="en-US" sz="1600" dirty="0">
              <a:solidFill>
                <a:srgbClr val="FF0000"/>
              </a:solidFill>
              <a:sym typeface="Symbol" charset="0"/>
            </a:endParaRPr>
          </a:p>
        </p:txBody>
      </p:sp>
      <p:pic>
        <p:nvPicPr>
          <p:cNvPr id="4" name="Picture 3" descr="Untitled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92956"/>
            <a:ext cx="7915991" cy="5488844"/>
          </a:xfrm>
          <a:prstGeom prst="rect">
            <a:avLst/>
          </a:prstGeom>
        </p:spPr>
      </p:pic>
    </p:spTree>
    <p:extLst>
      <p:ext uri="{BB962C8B-B14F-4D97-AF65-F5344CB8AC3E}">
        <p14:creationId xmlns:p14="http://schemas.microsoft.com/office/powerpoint/2010/main" val="1634749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76200"/>
            <a:ext cx="8763000" cy="381000"/>
          </a:xfrm>
        </p:spPr>
        <p:txBody>
          <a:bodyPr/>
          <a:lstStyle/>
          <a:p>
            <a:pPr lvl="0" eaLnBrk="1" hangingPunct="1">
              <a:defRPr/>
            </a:pPr>
            <a:r>
              <a:rPr lang="en-US" sz="2800" dirty="0" err="1" smtClean="0">
                <a:solidFill>
                  <a:srgbClr val="0000FF"/>
                </a:solidFill>
                <a:latin typeface="Times New Roman" charset="0"/>
              </a:rPr>
              <a:t>Ab</a:t>
            </a:r>
            <a:r>
              <a:rPr lang="en-US" sz="2800" dirty="0" smtClean="0">
                <a:solidFill>
                  <a:srgbClr val="0000FF"/>
                </a:solidFill>
                <a:latin typeface="Times New Roman" charset="0"/>
              </a:rPr>
              <a:t>-initio calculations of asymmetric matter</a:t>
            </a:r>
            <a:endParaRPr lang="en-US" dirty="0">
              <a:latin typeface="Times New Roman" charset="0"/>
            </a:endParaRPr>
          </a:p>
        </p:txBody>
      </p:sp>
      <p:sp>
        <p:nvSpPr>
          <p:cNvPr id="5" name="Text Box 6"/>
          <p:cNvSpPr txBox="1">
            <a:spLocks noChangeArrowheads="1"/>
          </p:cNvSpPr>
          <p:nvPr/>
        </p:nvSpPr>
        <p:spPr bwMode="auto">
          <a:xfrm>
            <a:off x="76200" y="457200"/>
            <a:ext cx="89916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CA" sz="2400" dirty="0" smtClean="0"/>
              <a:t>compares well with quadratic expansion even for n-rich conditions</a:t>
            </a:r>
            <a:endParaRPr lang="en-US" sz="1600" dirty="0">
              <a:solidFill>
                <a:srgbClr val="FF0000"/>
              </a:solidFill>
              <a:sym typeface="Symbol" charset="0"/>
            </a:endParaRPr>
          </a:p>
        </p:txBody>
      </p:sp>
      <p:pic>
        <p:nvPicPr>
          <p:cNvPr id="6" name="Picture 5" descr="Untitled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982562"/>
            <a:ext cx="5486400" cy="617638"/>
          </a:xfrm>
          <a:prstGeom prst="rect">
            <a:avLst/>
          </a:prstGeom>
        </p:spPr>
      </p:pic>
      <p:pic>
        <p:nvPicPr>
          <p:cNvPr id="7" name="Picture 6" descr="Untitled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77" y="1691554"/>
            <a:ext cx="5266023" cy="5090245"/>
          </a:xfrm>
          <a:prstGeom prst="rect">
            <a:avLst/>
          </a:prstGeom>
        </p:spPr>
      </p:pic>
    </p:spTree>
    <p:extLst>
      <p:ext uri="{BB962C8B-B14F-4D97-AF65-F5344CB8AC3E}">
        <p14:creationId xmlns:p14="http://schemas.microsoft.com/office/powerpoint/2010/main" val="2662215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76200"/>
            <a:ext cx="8763000" cy="381000"/>
          </a:xfrm>
        </p:spPr>
        <p:txBody>
          <a:bodyPr/>
          <a:lstStyle/>
          <a:p>
            <a:pPr lvl="0" eaLnBrk="1" hangingPunct="1">
              <a:defRPr/>
            </a:pPr>
            <a:r>
              <a:rPr lang="en-US" sz="2800" dirty="0" err="1" smtClean="0">
                <a:solidFill>
                  <a:srgbClr val="0000FF"/>
                </a:solidFill>
                <a:latin typeface="Times New Roman" charset="0"/>
              </a:rPr>
              <a:t>Ab</a:t>
            </a:r>
            <a:r>
              <a:rPr lang="en-US" sz="2800" dirty="0" smtClean="0">
                <a:solidFill>
                  <a:srgbClr val="0000FF"/>
                </a:solidFill>
                <a:latin typeface="Times New Roman" charset="0"/>
              </a:rPr>
              <a:t>-initio calculations of asymmetric matter</a:t>
            </a:r>
            <a:endParaRPr lang="en-US" dirty="0">
              <a:latin typeface="Times New Roman" charset="0"/>
            </a:endParaRPr>
          </a:p>
        </p:txBody>
      </p:sp>
      <p:sp>
        <p:nvSpPr>
          <p:cNvPr id="5" name="Text Box 6"/>
          <p:cNvSpPr txBox="1">
            <a:spLocks noChangeArrowheads="1"/>
          </p:cNvSpPr>
          <p:nvPr/>
        </p:nvSpPr>
        <p:spPr bwMode="auto">
          <a:xfrm>
            <a:off x="76200" y="457200"/>
            <a:ext cx="89916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CA" sz="2400" dirty="0" smtClean="0"/>
              <a:t>benchmark empirical </a:t>
            </a:r>
            <a:r>
              <a:rPr lang="en-CA" sz="2400" dirty="0" err="1" smtClean="0"/>
              <a:t>parametrization</a:t>
            </a:r>
            <a:r>
              <a:rPr lang="en-CA" sz="2400" dirty="0" smtClean="0"/>
              <a:t>: ΔE = diff. to neutron matter</a:t>
            </a:r>
            <a:br>
              <a:rPr lang="en-CA" sz="2400" dirty="0" smtClean="0"/>
            </a:br>
            <a:r>
              <a:rPr lang="en-CA" sz="2400" dirty="0" smtClean="0"/>
              <a:t>good agreement with </a:t>
            </a:r>
            <a:r>
              <a:rPr lang="en-CA" sz="2400" dirty="0" err="1" smtClean="0"/>
              <a:t>ab</a:t>
            </a:r>
            <a:r>
              <a:rPr lang="en-CA" sz="2400" dirty="0" smtClean="0"/>
              <a:t>-initio calculations, very useful for astrophysics</a:t>
            </a:r>
            <a:endParaRPr lang="en-US" sz="1600" dirty="0">
              <a:solidFill>
                <a:srgbClr val="FF0000"/>
              </a:solidFill>
              <a:sym typeface="Symbol" charset="0"/>
            </a:endParaRPr>
          </a:p>
        </p:txBody>
      </p:sp>
      <p:pic>
        <p:nvPicPr>
          <p:cNvPr id="8" name="Picture 7" descr="Untitled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46" y="3192221"/>
            <a:ext cx="8935854" cy="3513379"/>
          </a:xfrm>
          <a:prstGeom prst="rect">
            <a:avLst/>
          </a:prstGeom>
        </p:spPr>
      </p:pic>
      <p:pic>
        <p:nvPicPr>
          <p:cNvPr id="9" name="Picture 8"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326188"/>
            <a:ext cx="4876800" cy="1798012"/>
          </a:xfrm>
          <a:prstGeom prst="rect">
            <a:avLst/>
          </a:prstGeom>
        </p:spPr>
      </p:pic>
    </p:spTree>
    <p:extLst>
      <p:ext uri="{BB962C8B-B14F-4D97-AF65-F5344CB8AC3E}">
        <p14:creationId xmlns:p14="http://schemas.microsoft.com/office/powerpoint/2010/main" val="1516175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701675"/>
            <a:ext cx="3332162" cy="402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4514" name="Rectangle 3"/>
          <p:cNvSpPr>
            <a:spLocks noGrp="1" noChangeArrowheads="1"/>
          </p:cNvSpPr>
          <p:nvPr>
            <p:ph type="title"/>
          </p:nvPr>
        </p:nvSpPr>
        <p:spPr>
          <a:xfrm>
            <a:off x="76200" y="76200"/>
            <a:ext cx="8915400" cy="533400"/>
          </a:xfrm>
        </p:spPr>
        <p:txBody>
          <a:bodyPr/>
          <a:lstStyle/>
          <a:p>
            <a:r>
              <a:rPr lang="en-US" sz="2600" dirty="0">
                <a:solidFill>
                  <a:srgbClr val="0000FF"/>
                </a:solidFill>
                <a:latin typeface="Times New Roman" charset="0"/>
              </a:rPr>
              <a:t>Why are there </a:t>
            </a:r>
            <a:r>
              <a:rPr lang="en-US" sz="2600" dirty="0" smtClean="0">
                <a:solidFill>
                  <a:srgbClr val="0000FF"/>
                </a:solidFill>
                <a:latin typeface="Times New Roman" charset="0"/>
              </a:rPr>
              <a:t>3N forces</a:t>
            </a:r>
            <a:r>
              <a:rPr lang="en-US" sz="2600" dirty="0">
                <a:solidFill>
                  <a:srgbClr val="0000FF"/>
                </a:solidFill>
                <a:latin typeface="Times New Roman" charset="0"/>
              </a:rPr>
              <a:t>?</a:t>
            </a:r>
            <a:endParaRPr lang="en-US" dirty="0">
              <a:solidFill>
                <a:srgbClr val="0000FF"/>
              </a:solidFill>
              <a:latin typeface="Times New Roman" charset="0"/>
            </a:endParaRPr>
          </a:p>
        </p:txBody>
      </p:sp>
      <p:pic>
        <p:nvPicPr>
          <p:cNvPr id="64515" name="Picture 4" descr="Snapshot 2009-06-09 04-0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0" y="1981200"/>
            <a:ext cx="16192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9" name="Rectangle 5"/>
          <p:cNvSpPr>
            <a:spLocks noChangeArrowheads="1"/>
          </p:cNvSpPr>
          <p:nvPr/>
        </p:nvSpPr>
        <p:spPr bwMode="auto">
          <a:xfrm>
            <a:off x="2878138" y="2355850"/>
            <a:ext cx="92075" cy="914400"/>
          </a:xfrm>
          <a:prstGeom prst="rect">
            <a:avLst/>
          </a:prstGeom>
          <a:solidFill>
            <a:srgbClr val="FF0000">
              <a:alpha val="7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4310" name="Text Box 6"/>
          <p:cNvSpPr txBox="1">
            <a:spLocks noChangeArrowheads="1"/>
          </p:cNvSpPr>
          <p:nvPr/>
        </p:nvSpPr>
        <p:spPr bwMode="auto">
          <a:xfrm>
            <a:off x="76200" y="600075"/>
            <a:ext cx="9067800" cy="59708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a:t>Nucleons are finite-mass composite particles,</a:t>
            </a:r>
            <a:br>
              <a:rPr lang="en-US" sz="2400" dirty="0"/>
            </a:br>
            <a:r>
              <a:rPr lang="en-US" sz="2400" dirty="0"/>
              <a:t>can be excited to resonances</a:t>
            </a:r>
            <a:br>
              <a:rPr lang="en-US" sz="2400" dirty="0"/>
            </a:br>
            <a:r>
              <a:rPr lang="en-US" sz="1200" dirty="0"/>
              <a:t/>
            </a:r>
            <a:br>
              <a:rPr lang="en-US" sz="1200" dirty="0"/>
            </a:br>
            <a:r>
              <a:rPr lang="en-US" sz="2400" dirty="0"/>
              <a:t>dominant contribution from </a:t>
            </a:r>
            <a:r>
              <a:rPr lang="en-US" sz="2400" dirty="0">
                <a:solidFill>
                  <a:srgbClr val="FF0000"/>
                </a:solidFill>
                <a:sym typeface="Symbol" charset="0"/>
              </a:rPr>
              <a:t>(1232 MeV)</a:t>
            </a:r>
            <a:r>
              <a:rPr lang="en-US" sz="2400" dirty="0">
                <a:sym typeface="Symbol" charset="0"/>
              </a:rPr>
              <a:t/>
            </a:r>
            <a:br>
              <a:rPr lang="en-US" sz="2400" dirty="0">
                <a:sym typeface="Symbol" charset="0"/>
              </a:rPr>
            </a:br>
            <a:r>
              <a:rPr lang="en-US" sz="2400" dirty="0">
                <a:sym typeface="Symbol" charset="0"/>
              </a:rPr>
              <a:t/>
            </a:r>
            <a:br>
              <a:rPr lang="en-US" sz="2400" dirty="0">
                <a:sym typeface="Symbol" charset="0"/>
              </a:rPr>
            </a:br>
            <a:r>
              <a:rPr lang="en-US" sz="2400" dirty="0">
                <a:sym typeface="Symbol" charset="0"/>
              </a:rPr>
              <a:t/>
            </a:r>
            <a:br>
              <a:rPr lang="en-US" sz="2400" dirty="0">
                <a:sym typeface="Symbol" charset="0"/>
              </a:rPr>
            </a:br>
            <a:r>
              <a:rPr lang="en-US" sz="2400" dirty="0">
                <a:sym typeface="Symbol" charset="0"/>
              </a:rPr>
              <a:t/>
            </a:r>
            <a:br>
              <a:rPr lang="en-US" sz="2400" dirty="0">
                <a:sym typeface="Symbol" charset="0"/>
              </a:rPr>
            </a:br>
            <a:r>
              <a:rPr lang="en-US" sz="2400" dirty="0">
                <a:sym typeface="Symbol" charset="0"/>
              </a:rPr>
              <a:t/>
            </a:r>
            <a:br>
              <a:rPr lang="en-US" sz="2400" dirty="0">
                <a:sym typeface="Symbol" charset="0"/>
              </a:rPr>
            </a:br>
            <a:r>
              <a:rPr lang="en-US" sz="1800" dirty="0">
                <a:sym typeface="Symbol" charset="0"/>
              </a:rPr>
              <a:t/>
            </a:r>
            <a:br>
              <a:rPr lang="en-US" sz="1800" dirty="0">
                <a:sym typeface="Symbol" charset="0"/>
              </a:rPr>
            </a:br>
            <a:r>
              <a:rPr lang="en-US" sz="2400" dirty="0">
                <a:sym typeface="Symbol" charset="0"/>
              </a:rPr>
              <a:t>+ many shorter-range parts</a:t>
            </a:r>
            <a:br>
              <a:rPr lang="en-US" sz="2400" dirty="0">
                <a:sym typeface="Symbol" charset="0"/>
              </a:rPr>
            </a:br>
            <a:r>
              <a:rPr lang="en-US" sz="2400" dirty="0">
                <a:sym typeface="Symbol" charset="0"/>
              </a:rPr>
              <a:t/>
            </a:r>
            <a:br>
              <a:rPr lang="en-US" sz="2400" dirty="0">
                <a:sym typeface="Symbol" charset="0"/>
              </a:rPr>
            </a:br>
            <a:r>
              <a:rPr lang="en-US" sz="2400" dirty="0">
                <a:sym typeface="Symbol" charset="0"/>
              </a:rPr>
              <a:t/>
            </a:r>
            <a:br>
              <a:rPr lang="en-US" sz="2400" dirty="0">
                <a:sym typeface="Symbol" charset="0"/>
              </a:rPr>
            </a:br>
            <a:r>
              <a:rPr lang="en-US" sz="2400" dirty="0" smtClean="0">
                <a:sym typeface="Symbol" charset="0"/>
              </a:rPr>
              <a:t>chiral effective field theory (EFT)</a:t>
            </a:r>
            <a:endParaRPr lang="en-US" sz="2400" dirty="0">
              <a:sym typeface="Symbol" charset="0"/>
            </a:endParaRPr>
          </a:p>
          <a:p>
            <a:pPr algn="l">
              <a:defRPr/>
            </a:pPr>
            <a:r>
              <a:rPr lang="en-US" sz="2400" dirty="0" smtClean="0">
                <a:solidFill>
                  <a:srgbClr val="000000"/>
                </a:solidFill>
                <a:sym typeface="Symbol" charset="0"/>
              </a:rPr>
              <a:t>Delta-less (</a:t>
            </a:r>
            <a:r>
              <a:rPr lang="en-US" sz="2400" dirty="0" smtClean="0">
                <a:sym typeface="Symbol" charset="0"/>
              </a:rPr>
              <a:t> is treated as heavy):</a:t>
            </a:r>
            <a:r>
              <a:rPr lang="en-US" sz="2400" dirty="0">
                <a:sym typeface="Symbol" charset="0"/>
              </a:rPr>
              <a:t>	</a:t>
            </a:r>
            <a:r>
              <a:rPr lang="en-US" sz="2400" dirty="0" smtClean="0">
                <a:sym typeface="Symbol" charset="0"/>
              </a:rPr>
              <a:t>	</a:t>
            </a:r>
            <a:r>
              <a:rPr lang="en-US" sz="2400" dirty="0">
                <a:sym typeface="Symbol" charset="0"/>
              </a:rPr>
              <a:t> </a:t>
            </a:r>
            <a:r>
              <a:rPr lang="en-US" sz="2400" dirty="0" smtClean="0">
                <a:sym typeface="Symbol" charset="0"/>
              </a:rPr>
              <a:t>   + </a:t>
            </a:r>
            <a:r>
              <a:rPr lang="en-US" sz="2400" dirty="0">
                <a:sym typeface="Symbol" charset="0"/>
              </a:rPr>
              <a:t>shorter-range parts</a:t>
            </a:r>
          </a:p>
          <a:p>
            <a:pPr algn="l">
              <a:defRPr/>
            </a:pPr>
            <a:r>
              <a:rPr lang="en-US" sz="2400" dirty="0">
                <a:sym typeface="Symbol" charset="0"/>
              </a:rPr>
              <a:t/>
            </a:r>
            <a:br>
              <a:rPr lang="en-US" sz="2400" dirty="0">
                <a:sym typeface="Symbol" charset="0"/>
              </a:rPr>
            </a:br>
            <a:r>
              <a:rPr lang="en-US" sz="1600" dirty="0">
                <a:sym typeface="Symbol" charset="0"/>
              </a:rPr>
              <a:t/>
            </a:r>
            <a:br>
              <a:rPr lang="en-US" sz="1600" dirty="0">
                <a:sym typeface="Symbol" charset="0"/>
              </a:rPr>
            </a:br>
            <a:r>
              <a:rPr lang="en-US" sz="2400" b="1" dirty="0" smtClean="0">
                <a:solidFill>
                  <a:srgbClr val="0000FF"/>
                </a:solidFill>
                <a:sym typeface="Symbol" charset="0"/>
              </a:rPr>
              <a:t>EFT provides a systematic and powerful approach for 3N forces</a:t>
            </a:r>
            <a:endParaRPr lang="en-US" sz="2400" b="1" dirty="0">
              <a:solidFill>
                <a:srgbClr val="0000FF"/>
              </a:solidFill>
              <a:sym typeface="Symbol" charset="0"/>
            </a:endParaRPr>
          </a:p>
        </p:txBody>
      </p:sp>
      <p:sp>
        <p:nvSpPr>
          <p:cNvPr id="354311" name="Rectangle 7"/>
          <p:cNvSpPr>
            <a:spLocks noChangeArrowheads="1"/>
          </p:cNvSpPr>
          <p:nvPr/>
        </p:nvSpPr>
        <p:spPr bwMode="auto">
          <a:xfrm>
            <a:off x="4872038" y="2530475"/>
            <a:ext cx="4271962"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a:sym typeface="Symbol" charset="0"/>
              </a:rPr>
              <a:t>tidal effects lead to 3-body forces</a:t>
            </a:r>
            <a:br>
              <a:rPr lang="en-US" sz="2400">
                <a:sym typeface="Symbol" charset="0"/>
              </a:rPr>
            </a:br>
            <a:r>
              <a:rPr lang="en-US" sz="2400">
                <a:sym typeface="Symbol" charset="0"/>
              </a:rPr>
              <a:t>in earth-sun-moon system</a:t>
            </a:r>
          </a:p>
        </p:txBody>
      </p:sp>
      <p:pic>
        <p:nvPicPr>
          <p:cNvPr id="64519" name="Picture 8" descr="Snapshot 2009-09-13 09-33-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050" y="4800600"/>
            <a:ext cx="14033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600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napshot 2012-06-02 04-51-31.tiff"/>
          <p:cNvPicPr>
            <a:picLocks noChangeAspect="1"/>
          </p:cNvPicPr>
          <p:nvPr/>
        </p:nvPicPr>
        <p:blipFill rotWithShape="1">
          <a:blip r:embed="rId3">
            <a:extLst>
              <a:ext uri="{28A0092B-C50C-407E-A947-70E740481C1C}">
                <a14:useLocalDpi xmlns:a14="http://schemas.microsoft.com/office/drawing/2010/main" val="0"/>
              </a:ext>
            </a:extLst>
          </a:blip>
          <a:srcRect t="18291" b="16988"/>
          <a:stretch/>
        </p:blipFill>
        <p:spPr>
          <a:xfrm>
            <a:off x="609600" y="1893457"/>
            <a:ext cx="7486016" cy="4659743"/>
          </a:xfrm>
          <a:prstGeom prst="rect">
            <a:avLst/>
          </a:prstGeom>
        </p:spPr>
      </p:pic>
      <p:sp>
        <p:nvSpPr>
          <p:cNvPr id="31746" name="Rectangle 3"/>
          <p:cNvSpPr>
            <a:spLocks noGrp="1" noChangeArrowheads="1"/>
          </p:cNvSpPr>
          <p:nvPr>
            <p:ph type="title"/>
          </p:nvPr>
        </p:nvSpPr>
        <p:spPr>
          <a:xfrm>
            <a:off x="0" y="76200"/>
            <a:ext cx="9144000" cy="457200"/>
          </a:xfrm>
        </p:spPr>
        <p:txBody>
          <a:bodyPr/>
          <a:lstStyle/>
          <a:p>
            <a:r>
              <a:rPr lang="en-US" sz="2600" dirty="0" smtClean="0">
                <a:solidFill>
                  <a:srgbClr val="0000FF"/>
                </a:solidFill>
                <a:latin typeface="Times New Roman" charset="0"/>
              </a:rPr>
              <a:t>Chiral EFT currents and electroweak interactions</a:t>
            </a:r>
            <a:endParaRPr lang="en-US" sz="1600" dirty="0">
              <a:solidFill>
                <a:srgbClr val="FF0000"/>
              </a:solidFill>
              <a:latin typeface="Times New Roman"/>
              <a:cs typeface="Times New Roman"/>
            </a:endParaRPr>
          </a:p>
        </p:txBody>
      </p:sp>
      <p:sp>
        <p:nvSpPr>
          <p:cNvPr id="4" name="Rectangle 4"/>
          <p:cNvSpPr>
            <a:spLocks noChangeArrowheads="1"/>
          </p:cNvSpPr>
          <p:nvPr/>
        </p:nvSpPr>
        <p:spPr bwMode="auto">
          <a:xfrm>
            <a:off x="0" y="533937"/>
            <a:ext cx="9144000" cy="144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r>
              <a:rPr lang="en-US" sz="2400" dirty="0" smtClean="0"/>
              <a:t>predicts consistent 1- and 2-body currents</a:t>
            </a:r>
            <a:r>
              <a:rPr lang="en-US" sz="2400" baseline="30000" dirty="0" smtClean="0"/>
              <a:t/>
            </a:r>
            <a:br>
              <a:rPr lang="en-US" sz="2400" baseline="30000" dirty="0" smtClean="0"/>
            </a:br>
            <a:r>
              <a:rPr lang="en-US" sz="2400" baseline="30000" dirty="0" smtClean="0"/>
              <a:t/>
            </a:r>
            <a:br>
              <a:rPr lang="en-US" sz="2400" baseline="30000" dirty="0" smtClean="0"/>
            </a:br>
            <a:r>
              <a:rPr lang="en-US" sz="2400" dirty="0" smtClean="0"/>
              <a:t>GFMC calculations of magnetic moments in light nuclei </a:t>
            </a:r>
            <a:r>
              <a:rPr lang="en-US" sz="1600" dirty="0" err="1" smtClean="0">
                <a:solidFill>
                  <a:srgbClr val="FF0000"/>
                </a:solidFill>
              </a:rPr>
              <a:t>Pastore</a:t>
            </a:r>
            <a:r>
              <a:rPr lang="en-US" sz="1600" dirty="0" smtClean="0">
                <a:solidFill>
                  <a:srgbClr val="FF0000"/>
                </a:solidFill>
              </a:rPr>
              <a:t> et al. (2012)</a:t>
            </a:r>
            <a:br>
              <a:rPr lang="en-US" sz="1600" dirty="0" smtClean="0">
                <a:solidFill>
                  <a:srgbClr val="FF0000"/>
                </a:solidFill>
              </a:rPr>
            </a:br>
            <a:r>
              <a:rPr lang="en-US" sz="2400" dirty="0" smtClean="0"/>
              <a:t>2-body currents (meson-exchange currents) are key!</a:t>
            </a:r>
            <a:endParaRPr lang="en-US" sz="2000" dirty="0" smtClean="0">
              <a:solidFill>
                <a:srgbClr val="FF0000"/>
              </a:solidFill>
            </a:endParaRPr>
          </a:p>
        </p:txBody>
      </p:sp>
    </p:spTree>
    <p:extLst>
      <p:ext uri="{BB962C8B-B14F-4D97-AF65-F5344CB8AC3E}">
        <p14:creationId xmlns:p14="http://schemas.microsoft.com/office/powerpoint/2010/main" val="1920179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title" idx="4294967295"/>
          </p:nvPr>
        </p:nvSpPr>
        <p:spPr>
          <a:xfrm>
            <a:off x="0" y="76200"/>
            <a:ext cx="9144000" cy="381000"/>
          </a:xfrm>
        </p:spPr>
        <p:txBody>
          <a:bodyPr/>
          <a:lstStyle/>
          <a:p>
            <a:r>
              <a:rPr lang="en-US" sz="2800" dirty="0" smtClean="0">
                <a:solidFill>
                  <a:srgbClr val="0000FF"/>
                </a:solidFill>
                <a:latin typeface="Times New Roman" charset="0"/>
              </a:rPr>
              <a:t>Electroweak interactions and 3N forces</a:t>
            </a:r>
            <a:endParaRPr lang="en-US" sz="1600" dirty="0">
              <a:solidFill>
                <a:srgbClr val="FF0000"/>
              </a:solidFill>
              <a:latin typeface="Times New Roman" charset="0"/>
            </a:endParaRPr>
          </a:p>
        </p:txBody>
      </p:sp>
      <p:sp>
        <p:nvSpPr>
          <p:cNvPr id="232452" name="Rectangle 4"/>
          <p:cNvSpPr>
            <a:spLocks noChangeArrowheads="1"/>
          </p:cNvSpPr>
          <p:nvPr/>
        </p:nvSpPr>
        <p:spPr bwMode="auto">
          <a:xfrm>
            <a:off x="0" y="475358"/>
            <a:ext cx="9144000" cy="60016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t>weak axial currents couple to spin, similar to </a:t>
            </a:r>
            <a:r>
              <a:rPr lang="en-US" sz="2400" dirty="0" err="1" smtClean="0"/>
              <a:t>pions</a:t>
            </a:r>
            <a:r>
              <a:rPr lang="en-US" sz="2400" baseline="-25000" dirty="0" smtClean="0"/>
              <a:t/>
            </a:r>
            <a:br>
              <a:rPr lang="en-US" sz="2400" baseline="-25000" dirty="0" smtClean="0"/>
            </a:br>
            <a:r>
              <a:rPr lang="en-US" sz="2400" baseline="-25000" dirty="0" smtClean="0"/>
              <a:t/>
            </a:r>
            <a:br>
              <a:rPr lang="en-US" sz="2400" baseline="-25000" dirty="0" smtClean="0"/>
            </a:br>
            <a:r>
              <a:rPr lang="en-US" sz="2400" dirty="0" smtClean="0"/>
              <a:t>two</a:t>
            </a:r>
            <a:r>
              <a:rPr lang="en-US" sz="2400" dirty="0"/>
              <a:t>-body currents </a:t>
            </a:r>
            <a:r>
              <a:rPr lang="en-US" sz="2400" dirty="0" smtClean="0"/>
              <a:t>predicted by </a:t>
            </a:r>
            <a:r>
              <a:rPr lang="en-US" sz="2400" dirty="0"/>
              <a:t>NN, 3N couplings to N</a:t>
            </a:r>
            <a:r>
              <a:rPr lang="en-US" sz="2400" baseline="30000" dirty="0"/>
              <a:t>3</a:t>
            </a:r>
            <a:r>
              <a:rPr lang="en-US" sz="2400" dirty="0"/>
              <a:t>LO</a:t>
            </a:r>
            <a:br>
              <a:rPr lang="en-US" sz="2400" dirty="0"/>
            </a:br>
            <a:r>
              <a:rPr lang="en-US" sz="1600" dirty="0">
                <a:solidFill>
                  <a:srgbClr val="FF0000"/>
                </a:solidFill>
              </a:rPr>
              <a:t>Park et al., Phillips,…</a:t>
            </a: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two-body analogue of Goldberger-</a:t>
            </a:r>
            <a:r>
              <a:rPr lang="en-US" sz="2400" dirty="0" err="1" smtClean="0"/>
              <a:t>Treiman</a:t>
            </a:r>
            <a:r>
              <a:rPr lang="en-US" sz="2400" dirty="0" smtClean="0"/>
              <a:t> relation</a:t>
            </a:r>
            <a:r>
              <a:rPr lang="en-US" sz="2400" baseline="-25000" dirty="0" smtClean="0"/>
              <a:t> </a:t>
            </a:r>
            <a:br>
              <a:rPr lang="en-US" sz="2400" baseline="-25000" dirty="0" smtClean="0"/>
            </a:br>
            <a:r>
              <a:rPr lang="en-US" sz="2400" baseline="-25000" dirty="0" smtClean="0"/>
              <a:t/>
            </a:r>
            <a:br>
              <a:rPr lang="en-US" sz="2400" baseline="-25000" dirty="0" smtClean="0"/>
            </a:br>
            <a:r>
              <a:rPr lang="en-US" sz="2400" dirty="0" smtClean="0"/>
              <a:t>explored in light nuclei, but not for larger systems</a:t>
            </a:r>
            <a:br>
              <a:rPr lang="en-US" sz="2400" dirty="0" smtClean="0"/>
            </a:br>
            <a:r>
              <a:rPr lang="en-US" sz="2400" dirty="0" smtClean="0"/>
              <a:t/>
            </a:r>
            <a:br>
              <a:rPr lang="en-US" sz="2400" dirty="0" smtClean="0"/>
            </a:br>
            <a:r>
              <a:rPr lang="en-US" sz="2400" dirty="0" smtClean="0"/>
              <a:t>dominant contribution to Gamow</a:t>
            </a:r>
            <a:r>
              <a:rPr lang="en-US" sz="2400" dirty="0"/>
              <a:t>-Teller </a:t>
            </a:r>
            <a:r>
              <a:rPr lang="en-US" sz="2400" dirty="0" smtClean="0"/>
              <a:t>transitions,</a:t>
            </a:r>
          </a:p>
          <a:p>
            <a:pPr algn="l">
              <a:defRPr/>
            </a:pPr>
            <a:r>
              <a:rPr lang="en-US" sz="2400" dirty="0" smtClean="0"/>
              <a:t>important in nuclei (</a:t>
            </a:r>
            <a:r>
              <a:rPr lang="en-US" sz="2400" dirty="0"/>
              <a:t>Q~100 MeV</a:t>
            </a:r>
            <a:r>
              <a:rPr lang="en-US" sz="2400" dirty="0" smtClean="0"/>
              <a:t>)</a:t>
            </a:r>
            <a:br>
              <a:rPr lang="en-US" sz="2400" dirty="0" smtClean="0"/>
            </a:br>
            <a:r>
              <a:rPr lang="en-US" sz="2400" dirty="0" smtClean="0"/>
              <a:t/>
            </a:r>
            <a:br>
              <a:rPr lang="en-US" sz="2400" dirty="0" smtClean="0"/>
            </a:br>
            <a:r>
              <a:rPr lang="en-US" sz="2400" dirty="0" smtClean="0"/>
              <a:t>3N couplings predict quenching </a:t>
            </a:r>
            <a:r>
              <a:rPr lang="en-US" sz="2400" dirty="0"/>
              <a:t>of </a:t>
            </a:r>
            <a:r>
              <a:rPr lang="en-US" sz="2400" dirty="0" err="1" smtClean="0"/>
              <a:t>g</a:t>
            </a:r>
            <a:r>
              <a:rPr lang="en-US" sz="2400" baseline="-25000" dirty="0" err="1" smtClean="0"/>
              <a:t>A</a:t>
            </a:r>
            <a:r>
              <a:rPr lang="en-US" sz="2400" baseline="-25000" dirty="0"/>
              <a:t> </a:t>
            </a:r>
            <a:r>
              <a:rPr lang="en-US" sz="2400" dirty="0" smtClean="0"/>
              <a:t>(</a:t>
            </a:r>
            <a:r>
              <a:rPr lang="en-US" sz="2400" dirty="0"/>
              <a:t>dominated by long-range part)</a:t>
            </a:r>
            <a:r>
              <a:rPr lang="en-US" sz="2400" baseline="-25000" dirty="0"/>
              <a:t/>
            </a:r>
            <a:br>
              <a:rPr lang="en-US" sz="2400" baseline="-25000" dirty="0"/>
            </a:br>
            <a:r>
              <a:rPr lang="en-US" sz="2400" dirty="0" smtClean="0"/>
              <a:t>and predict </a:t>
            </a:r>
            <a:r>
              <a:rPr lang="en-US" sz="2400" dirty="0"/>
              <a:t>momentum </a:t>
            </a:r>
            <a:r>
              <a:rPr lang="en-US" sz="2400" dirty="0" smtClean="0"/>
              <a:t>dependence (</a:t>
            </a:r>
            <a:r>
              <a:rPr lang="en-US" sz="2400" dirty="0"/>
              <a:t>weaker quenching for larger p</a:t>
            </a:r>
            <a:r>
              <a:rPr lang="en-US" sz="2400" dirty="0" smtClean="0"/>
              <a:t>)</a:t>
            </a:r>
          </a:p>
          <a:p>
            <a:pPr algn="l">
              <a:defRPr/>
            </a:pPr>
            <a:r>
              <a:rPr lang="en-CA" sz="1600" dirty="0">
                <a:solidFill>
                  <a:srgbClr val="FF0000"/>
                </a:solidFill>
              </a:rPr>
              <a:t>Menendez, </a:t>
            </a:r>
            <a:r>
              <a:rPr lang="en-CA" sz="1600" dirty="0" err="1">
                <a:solidFill>
                  <a:srgbClr val="FF0000"/>
                </a:solidFill>
              </a:rPr>
              <a:t>Gazit</a:t>
            </a:r>
            <a:r>
              <a:rPr lang="en-CA" sz="1600" dirty="0">
                <a:solidFill>
                  <a:srgbClr val="FF0000"/>
                </a:solidFill>
              </a:rPr>
              <a:t>, AS (2011</a:t>
            </a:r>
            <a:r>
              <a:rPr lang="en-CA" sz="1600" dirty="0" smtClean="0">
                <a:solidFill>
                  <a:srgbClr val="FF0000"/>
                </a:solidFill>
              </a:rPr>
              <a:t>)</a:t>
            </a:r>
            <a:endParaRPr lang="en-US" sz="2400" dirty="0">
              <a:sym typeface="Symbol" charset="0"/>
            </a:endParaRPr>
          </a:p>
        </p:txBody>
      </p:sp>
      <p:pic>
        <p:nvPicPr>
          <p:cNvPr id="134148" name="Picture 6" descr="Snapshot 2011-06-06 08-43-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64395"/>
            <a:ext cx="47752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322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152400"/>
            <a:ext cx="8763000" cy="381000"/>
          </a:xfrm>
        </p:spPr>
        <p:txBody>
          <a:bodyPr/>
          <a:lstStyle/>
          <a:p>
            <a:pPr lvl="0" eaLnBrk="1" hangingPunct="1">
              <a:defRPr/>
            </a:pPr>
            <a:r>
              <a:rPr lang="en-US" sz="2800" dirty="0" smtClean="0">
                <a:solidFill>
                  <a:srgbClr val="0000FF"/>
                </a:solidFill>
                <a:latin typeface="Times New Roman" charset="0"/>
              </a:rPr>
              <a:t>AFDMC results for neutron matter</a:t>
            </a:r>
            <a:endParaRPr lang="en-US" b="1" dirty="0">
              <a:latin typeface="Times New Roman" charset="0"/>
            </a:endParaRPr>
          </a:p>
        </p:txBody>
      </p:sp>
      <p:sp>
        <p:nvSpPr>
          <p:cNvPr id="5" name="Text Box 6"/>
          <p:cNvSpPr txBox="1">
            <a:spLocks noChangeArrowheads="1"/>
          </p:cNvSpPr>
          <p:nvPr/>
        </p:nvSpPr>
        <p:spPr bwMode="auto">
          <a:xfrm>
            <a:off x="76200" y="533400"/>
            <a:ext cx="89916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sym typeface="Symbol" charset="0"/>
              </a:rPr>
              <a:t>order-by-order convergence up to saturation density</a:t>
            </a:r>
            <a:endParaRPr lang="en-US" sz="2400" dirty="0">
              <a:sym typeface="Symbol" charset="0"/>
            </a:endParaRPr>
          </a:p>
        </p:txBody>
      </p:sp>
      <p:sp>
        <p:nvSpPr>
          <p:cNvPr id="3" name="TextBox 2"/>
          <p:cNvSpPr txBox="1"/>
          <p:nvPr/>
        </p:nvSpPr>
        <p:spPr>
          <a:xfrm>
            <a:off x="6099436" y="1676400"/>
            <a:ext cx="2968364" cy="1938992"/>
          </a:xfrm>
          <a:prstGeom prst="rect">
            <a:avLst/>
          </a:prstGeom>
          <a:noFill/>
        </p:spPr>
        <p:txBody>
          <a:bodyPr wrap="square" rtlCol="0">
            <a:spAutoFit/>
          </a:bodyPr>
          <a:lstStyle/>
          <a:p>
            <a:pPr algn="l"/>
            <a:r>
              <a:rPr lang="en-US" sz="2400" dirty="0" smtClean="0"/>
              <a:t>bands similar to</a:t>
            </a:r>
            <a:br>
              <a:rPr lang="en-US" sz="2400" dirty="0" smtClean="0"/>
            </a:br>
            <a:r>
              <a:rPr lang="en-US" sz="2400" dirty="0" smtClean="0"/>
              <a:t>phase shift bands</a:t>
            </a:r>
            <a:br>
              <a:rPr lang="en-US" sz="2400" dirty="0" smtClean="0"/>
            </a:br>
            <a:r>
              <a:rPr lang="en-US" sz="2400" dirty="0" smtClean="0"/>
              <a:t/>
            </a:r>
            <a:br>
              <a:rPr lang="en-US" sz="2400" dirty="0" smtClean="0"/>
            </a:br>
            <a:r>
              <a:rPr lang="en-US" sz="2400" dirty="0" smtClean="0"/>
              <a:t>NLO ~ N</a:t>
            </a:r>
            <a:r>
              <a:rPr lang="en-US" sz="2400" baseline="30000" dirty="0" smtClean="0"/>
              <a:t>2</a:t>
            </a:r>
            <a:r>
              <a:rPr lang="en-US" sz="2400" dirty="0" smtClean="0"/>
              <a:t>LO</a:t>
            </a:r>
            <a:br>
              <a:rPr lang="en-US" sz="2400" dirty="0" smtClean="0"/>
            </a:br>
            <a:r>
              <a:rPr lang="en-US" sz="2400" dirty="0" smtClean="0"/>
              <a:t>due to large c</a:t>
            </a:r>
            <a:r>
              <a:rPr lang="en-US" sz="2400" baseline="-25000" dirty="0" smtClean="0"/>
              <a:t>i</a:t>
            </a:r>
            <a:endParaRPr lang="en-US" sz="2400" dirty="0"/>
          </a:p>
        </p:txBody>
      </p:sp>
      <p:pic>
        <p:nvPicPr>
          <p:cNvPr id="4" name="Picture 3" descr="fig_eos_qmc_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32" y="1066800"/>
            <a:ext cx="5612368" cy="5638800"/>
          </a:xfrm>
          <a:prstGeom prst="rect">
            <a:avLst/>
          </a:prstGeom>
        </p:spPr>
      </p:pic>
    </p:spTree>
    <p:extLst>
      <p:ext uri="{BB962C8B-B14F-4D97-AF65-F5344CB8AC3E}">
        <p14:creationId xmlns:p14="http://schemas.microsoft.com/office/powerpoint/2010/main" val="2370121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nvPr>
        </p:nvSpPr>
        <p:spPr>
          <a:xfrm>
            <a:off x="190500" y="152400"/>
            <a:ext cx="8763000" cy="381000"/>
          </a:xfrm>
        </p:spPr>
        <p:txBody>
          <a:bodyPr/>
          <a:lstStyle/>
          <a:p>
            <a:pPr lvl="0" eaLnBrk="1" hangingPunct="1">
              <a:defRPr/>
            </a:pPr>
            <a:r>
              <a:rPr lang="en-US" sz="2800" dirty="0" smtClean="0">
                <a:solidFill>
                  <a:srgbClr val="0000FF"/>
                </a:solidFill>
                <a:latin typeface="Times New Roman" charset="0"/>
              </a:rPr>
              <a:t>Comparison to </a:t>
            </a:r>
            <a:r>
              <a:rPr lang="en-US" sz="2800" dirty="0" err="1" smtClean="0">
                <a:solidFill>
                  <a:srgbClr val="0000FF"/>
                </a:solidFill>
                <a:latin typeface="Times New Roman" charset="0"/>
              </a:rPr>
              <a:t>perturbative</a:t>
            </a:r>
            <a:r>
              <a:rPr lang="en-US" sz="2800" dirty="0" smtClean="0">
                <a:solidFill>
                  <a:srgbClr val="0000FF"/>
                </a:solidFill>
                <a:latin typeface="Times New Roman" charset="0"/>
              </a:rPr>
              <a:t> calculations at N</a:t>
            </a:r>
            <a:r>
              <a:rPr lang="en-US" sz="2800" baseline="30000" dirty="0" smtClean="0">
                <a:solidFill>
                  <a:srgbClr val="0000FF"/>
                </a:solidFill>
                <a:latin typeface="Times New Roman" charset="0"/>
              </a:rPr>
              <a:t>2</a:t>
            </a:r>
            <a:r>
              <a:rPr lang="en-US" sz="2800" dirty="0" smtClean="0">
                <a:solidFill>
                  <a:srgbClr val="0000FF"/>
                </a:solidFill>
                <a:latin typeface="Times New Roman" charset="0"/>
              </a:rPr>
              <a:t>LO</a:t>
            </a:r>
            <a:endParaRPr lang="en-US" b="1" dirty="0">
              <a:latin typeface="Times New Roman" charset="0"/>
            </a:endParaRPr>
          </a:p>
        </p:txBody>
      </p:sp>
      <p:sp>
        <p:nvSpPr>
          <p:cNvPr id="5" name="Text Box 6"/>
          <p:cNvSpPr txBox="1">
            <a:spLocks noChangeArrowheads="1"/>
          </p:cNvSpPr>
          <p:nvPr/>
        </p:nvSpPr>
        <p:spPr bwMode="auto">
          <a:xfrm>
            <a:off x="76200" y="605135"/>
            <a:ext cx="89916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err="1" smtClean="0">
                <a:sym typeface="Symbol" charset="0"/>
              </a:rPr>
              <a:t>Hartree-Fock</a:t>
            </a:r>
            <a:r>
              <a:rPr lang="en-US" sz="2400" dirty="0" smtClean="0">
                <a:sym typeface="Symbol" charset="0"/>
              </a:rPr>
              <a:t> +2nd order +3rd order (</a:t>
            </a:r>
            <a:r>
              <a:rPr lang="en-US" sz="2400" dirty="0" err="1" smtClean="0">
                <a:sym typeface="Symbol" charset="0"/>
              </a:rPr>
              <a:t>pp+hh</a:t>
            </a:r>
            <a:r>
              <a:rPr lang="en-US" sz="2400" dirty="0" smtClean="0">
                <a:sym typeface="Symbol" charset="0"/>
              </a:rPr>
              <a:t>), same as for N</a:t>
            </a:r>
            <a:r>
              <a:rPr lang="en-US" sz="2400" baseline="30000" dirty="0" smtClean="0">
                <a:sym typeface="Symbol" charset="0"/>
              </a:rPr>
              <a:t>3</a:t>
            </a:r>
            <a:r>
              <a:rPr lang="en-US" sz="2400" dirty="0" smtClean="0">
                <a:sym typeface="Symbol" charset="0"/>
              </a:rPr>
              <a:t>LO </a:t>
            </a:r>
            <a:r>
              <a:rPr lang="en-US" sz="2400" dirty="0" err="1" smtClean="0">
                <a:sym typeface="Symbol" charset="0"/>
              </a:rPr>
              <a:t>calcs</a:t>
            </a:r>
            <a:r>
              <a:rPr lang="en-US" sz="2400" dirty="0" smtClean="0">
                <a:sym typeface="Symbol" charset="0"/>
              </a:rPr>
              <a:t>.</a:t>
            </a:r>
            <a:endParaRPr lang="en-US" sz="2400" dirty="0">
              <a:sym typeface="Symbol" charset="0"/>
            </a:endParaRPr>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31516"/>
            <a:ext cx="5659920" cy="5750283"/>
          </a:xfrm>
          <a:prstGeom prst="rect">
            <a:avLst/>
          </a:prstGeom>
        </p:spPr>
      </p:pic>
      <p:sp>
        <p:nvSpPr>
          <p:cNvPr id="6" name="TextBox 5"/>
          <p:cNvSpPr txBox="1"/>
          <p:nvPr/>
        </p:nvSpPr>
        <p:spPr>
          <a:xfrm>
            <a:off x="5947036" y="1143000"/>
            <a:ext cx="3120764" cy="3046988"/>
          </a:xfrm>
          <a:prstGeom prst="rect">
            <a:avLst/>
          </a:prstGeom>
          <a:noFill/>
        </p:spPr>
        <p:txBody>
          <a:bodyPr wrap="square" rtlCol="0">
            <a:spAutoFit/>
          </a:bodyPr>
          <a:lstStyle/>
          <a:p>
            <a:pPr algn="l"/>
            <a:r>
              <a:rPr lang="en-US" sz="2400" dirty="0" smtClean="0"/>
              <a:t>band at each order from free to HF spectrum</a:t>
            </a:r>
          </a:p>
          <a:p>
            <a:pPr algn="l"/>
            <a:endParaRPr lang="en-US" sz="2400" dirty="0"/>
          </a:p>
          <a:p>
            <a:pPr algn="l"/>
            <a:endParaRPr lang="en-US" sz="2400" dirty="0" smtClean="0"/>
          </a:p>
          <a:p>
            <a:pPr algn="l"/>
            <a:r>
              <a:rPr lang="en-US" sz="2400" dirty="0" smtClean="0">
                <a:solidFill>
                  <a:srgbClr val="0000FF"/>
                </a:solidFill>
              </a:rPr>
              <a:t>low cutoffs (400 MeV)</a:t>
            </a:r>
          </a:p>
          <a:p>
            <a:pPr algn="l"/>
            <a:r>
              <a:rPr lang="en-US" sz="2400" dirty="0" smtClean="0">
                <a:solidFill>
                  <a:srgbClr val="0000FF"/>
                </a:solidFill>
              </a:rPr>
              <a:t>3rd order corr. small,</a:t>
            </a:r>
            <a:br>
              <a:rPr lang="en-US" sz="2400" dirty="0" smtClean="0">
                <a:solidFill>
                  <a:srgbClr val="0000FF"/>
                </a:solidFill>
              </a:rPr>
            </a:br>
            <a:r>
              <a:rPr lang="en-US" sz="2400" dirty="0" smtClean="0">
                <a:solidFill>
                  <a:srgbClr val="0000FF"/>
                </a:solidFill>
              </a:rPr>
              <a:t>excellent agreement with AFDMC</a:t>
            </a:r>
            <a:endParaRPr lang="en-US" sz="2400" dirty="0"/>
          </a:p>
        </p:txBody>
      </p:sp>
    </p:spTree>
    <p:extLst>
      <p:ext uri="{BB962C8B-B14F-4D97-AF65-F5344CB8AC3E}">
        <p14:creationId xmlns:p14="http://schemas.microsoft.com/office/powerpoint/2010/main" val="755505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Snapshot 2007-07-10 00-2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151606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Grp="1" noChangeArrowheads="1"/>
          </p:cNvSpPr>
          <p:nvPr>
            <p:ph type="title"/>
          </p:nvPr>
        </p:nvSpPr>
        <p:spPr>
          <a:xfrm>
            <a:off x="152400" y="76200"/>
            <a:ext cx="8839200" cy="457200"/>
          </a:xfrm>
        </p:spPr>
        <p:txBody>
          <a:bodyPr/>
          <a:lstStyle/>
          <a:p>
            <a:r>
              <a:rPr lang="en-US" sz="2600" dirty="0">
                <a:solidFill>
                  <a:srgbClr val="0000FF"/>
                </a:solidFill>
                <a:latin typeface="Times New Roman" charset="0"/>
              </a:rPr>
              <a:t>Chiral </a:t>
            </a:r>
            <a:r>
              <a:rPr lang="en-US" sz="2600" dirty="0" smtClean="0">
                <a:solidFill>
                  <a:srgbClr val="0000FF"/>
                </a:solidFill>
                <a:latin typeface="Times New Roman" charset="0"/>
              </a:rPr>
              <a:t>effective field theory </a:t>
            </a:r>
            <a:r>
              <a:rPr lang="en-US" sz="2600" dirty="0">
                <a:solidFill>
                  <a:srgbClr val="0000FF"/>
                </a:solidFill>
                <a:latin typeface="Times New Roman" charset="0"/>
              </a:rPr>
              <a:t>for nuclear forces</a:t>
            </a:r>
            <a:endParaRPr lang="en-US" dirty="0">
              <a:solidFill>
                <a:srgbClr val="0000FF"/>
              </a:solidFill>
              <a:latin typeface="Times New Roman" charset="0"/>
            </a:endParaRPr>
          </a:p>
        </p:txBody>
      </p:sp>
      <p:grpSp>
        <p:nvGrpSpPr>
          <p:cNvPr id="31747" name="Group 4"/>
          <p:cNvGrpSpPr>
            <a:grpSpLocks noChangeAspect="1"/>
          </p:cNvGrpSpPr>
          <p:nvPr/>
        </p:nvGrpSpPr>
        <p:grpSpPr bwMode="auto">
          <a:xfrm>
            <a:off x="0" y="1008063"/>
            <a:ext cx="4373563" cy="5484812"/>
            <a:chOff x="288" y="0"/>
            <a:chExt cx="4612" cy="5784"/>
          </a:xfrm>
        </p:grpSpPr>
        <p:pic>
          <p:nvPicPr>
            <p:cNvPr id="3276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 y="0"/>
              <a:ext cx="4039" cy="57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6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0"/>
              <a:ext cx="608" cy="52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27687" name="Text Box 7"/>
          <p:cNvSpPr txBox="1">
            <a:spLocks noChangeArrowheads="1"/>
          </p:cNvSpPr>
          <p:nvPr/>
        </p:nvSpPr>
        <p:spPr bwMode="auto">
          <a:xfrm>
            <a:off x="715963" y="914400"/>
            <a:ext cx="3581400"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000"/>
              <a:t>             NN	3N	 4N</a:t>
            </a:r>
          </a:p>
        </p:txBody>
      </p:sp>
      <p:sp>
        <p:nvSpPr>
          <p:cNvPr id="327688" name="Rectangle 8"/>
          <p:cNvSpPr>
            <a:spLocks noChangeArrowheads="1"/>
          </p:cNvSpPr>
          <p:nvPr/>
        </p:nvSpPr>
        <p:spPr bwMode="auto">
          <a:xfrm>
            <a:off x="1254125" y="1328738"/>
            <a:ext cx="1014413" cy="5164137"/>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7689" name="Rectangle 9"/>
          <p:cNvSpPr>
            <a:spLocks noChangeArrowheads="1"/>
          </p:cNvSpPr>
          <p:nvPr/>
        </p:nvSpPr>
        <p:spPr bwMode="auto">
          <a:xfrm>
            <a:off x="2278063" y="3778250"/>
            <a:ext cx="1014412" cy="2715768"/>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7690" name="Text Box 10"/>
          <p:cNvSpPr txBox="1">
            <a:spLocks noChangeArrowheads="1"/>
          </p:cNvSpPr>
          <p:nvPr/>
        </p:nvSpPr>
        <p:spPr bwMode="auto">
          <a:xfrm>
            <a:off x="4763" y="6521450"/>
            <a:ext cx="819276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1600" dirty="0">
                <a:solidFill>
                  <a:srgbClr val="FF0000"/>
                </a:solidFill>
              </a:rPr>
              <a:t>Weinberg, van </a:t>
            </a:r>
            <a:r>
              <a:rPr lang="en-US" sz="1600" dirty="0" err="1">
                <a:solidFill>
                  <a:srgbClr val="FF0000"/>
                </a:solidFill>
              </a:rPr>
              <a:t>Kolck</a:t>
            </a:r>
            <a:r>
              <a:rPr lang="en-US" sz="1600" dirty="0">
                <a:solidFill>
                  <a:srgbClr val="FF0000"/>
                </a:solidFill>
              </a:rPr>
              <a:t>, Kaplan, Savage, Wise, </a:t>
            </a:r>
            <a:r>
              <a:rPr lang="en-US" sz="1600" dirty="0" smtClean="0">
                <a:solidFill>
                  <a:srgbClr val="FF0000"/>
                </a:solidFill>
              </a:rPr>
              <a:t>Bernard, </a:t>
            </a:r>
            <a:r>
              <a:rPr lang="en-US" sz="1600" dirty="0" err="1" smtClean="0">
                <a:solidFill>
                  <a:srgbClr val="FF0000"/>
                </a:solidFill>
              </a:rPr>
              <a:t>Epelbaum</a:t>
            </a:r>
            <a:r>
              <a:rPr lang="en-US" sz="1600" dirty="0">
                <a:solidFill>
                  <a:srgbClr val="FF0000"/>
                </a:solidFill>
              </a:rPr>
              <a:t>, Kaiser, </a:t>
            </a:r>
            <a:r>
              <a:rPr lang="en-US" sz="1600" dirty="0" err="1" smtClean="0">
                <a:solidFill>
                  <a:srgbClr val="FF0000"/>
                </a:solidFill>
              </a:rPr>
              <a:t>Machleidt</a:t>
            </a:r>
            <a:r>
              <a:rPr lang="en-US" sz="1600" dirty="0" smtClean="0">
                <a:solidFill>
                  <a:srgbClr val="FF0000"/>
                </a:solidFill>
              </a:rPr>
              <a:t>, </a:t>
            </a:r>
            <a:r>
              <a:rPr lang="en-US" sz="1600" dirty="0" err="1" smtClean="0">
                <a:solidFill>
                  <a:srgbClr val="FF0000"/>
                </a:solidFill>
              </a:rPr>
              <a:t>Meissner</a:t>
            </a:r>
            <a:r>
              <a:rPr lang="en-US" sz="1600" dirty="0">
                <a:solidFill>
                  <a:srgbClr val="FF0000"/>
                </a:solidFill>
              </a:rPr>
              <a:t>,…</a:t>
            </a:r>
          </a:p>
        </p:txBody>
      </p:sp>
      <p:sp>
        <p:nvSpPr>
          <p:cNvPr id="327691" name="Text Box 11"/>
          <p:cNvSpPr txBox="1">
            <a:spLocks noChangeArrowheads="1"/>
          </p:cNvSpPr>
          <p:nvPr/>
        </p:nvSpPr>
        <p:spPr bwMode="auto">
          <a:xfrm>
            <a:off x="0" y="533400"/>
            <a:ext cx="9144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a:t>Separation of scales: low momenta		    </a:t>
            </a:r>
            <a:r>
              <a:rPr lang="en-US" sz="2200"/>
              <a:t>breakdown scale </a:t>
            </a:r>
            <a:r>
              <a:rPr lang="en-US" sz="2200">
                <a:sym typeface="Symbol" charset="0"/>
              </a:rPr>
              <a:t>~500 MeV</a:t>
            </a:r>
          </a:p>
        </p:txBody>
      </p:sp>
      <p:sp>
        <p:nvSpPr>
          <p:cNvPr id="327692" name="Text Box 12"/>
          <p:cNvSpPr txBox="1">
            <a:spLocks noChangeArrowheads="1"/>
          </p:cNvSpPr>
          <p:nvPr/>
        </p:nvSpPr>
        <p:spPr bwMode="auto">
          <a:xfrm>
            <a:off x="4343400" y="1143000"/>
            <a:ext cx="4656138" cy="3378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a:t>limited resolution at low energies,</a:t>
            </a:r>
            <a:br>
              <a:rPr lang="en-US" sz="2400"/>
            </a:br>
            <a:r>
              <a:rPr lang="en-US" sz="2400"/>
              <a:t>can expand in powers (Q/</a:t>
            </a:r>
            <a:r>
              <a:rPr lang="en-US" sz="2400">
                <a:sym typeface="Symbol" charset="0"/>
              </a:rPr>
              <a:t></a:t>
            </a:r>
            <a:r>
              <a:rPr lang="en-US" sz="2400" baseline="-25000">
                <a:sym typeface="Symbol" charset="0"/>
              </a:rPr>
              <a:t>b</a:t>
            </a:r>
            <a:r>
              <a:rPr lang="en-US" sz="2400">
                <a:sym typeface="Symbol" charset="0"/>
              </a:rPr>
              <a:t>)</a:t>
            </a:r>
            <a:r>
              <a:rPr lang="en-US" sz="2400" baseline="30000">
                <a:sym typeface="Symbol" charset="0"/>
              </a:rPr>
              <a:t>n</a:t>
            </a:r>
            <a:r>
              <a:rPr lang="en-US" sz="2400">
                <a:sym typeface="Symbol" charset="0"/>
              </a:rPr>
              <a:t/>
            </a:r>
            <a:br>
              <a:rPr lang="en-US" sz="2400">
                <a:sym typeface="Symbol" charset="0"/>
              </a:rPr>
            </a:br>
            <a:endParaRPr lang="en-US" sz="1200">
              <a:sym typeface="Symbol" charset="0"/>
            </a:endParaRPr>
          </a:p>
          <a:p>
            <a:pPr algn="l">
              <a:defRPr/>
            </a:pPr>
            <a:r>
              <a:rPr lang="en-US" sz="2400">
                <a:sym typeface="Symbol" charset="0"/>
              </a:rPr>
              <a:t>LO, n=0 - leading order,</a:t>
            </a:r>
            <a:br>
              <a:rPr lang="en-US" sz="2400">
                <a:sym typeface="Symbol" charset="0"/>
              </a:rPr>
            </a:br>
            <a:r>
              <a:rPr lang="en-US" sz="2400">
                <a:sym typeface="Symbol" charset="0"/>
              </a:rPr>
              <a:t>NLO, n=2 - next-to-leading order,…</a:t>
            </a:r>
            <a:br>
              <a:rPr lang="en-US" sz="2400">
                <a:sym typeface="Symbol" charset="0"/>
              </a:rPr>
            </a:br>
            <a:r>
              <a:rPr lang="en-US" sz="1200">
                <a:sym typeface="Symbol" charset="0"/>
              </a:rPr>
              <a:t/>
            </a:r>
            <a:br>
              <a:rPr lang="en-US" sz="1200">
                <a:sym typeface="Symbol" charset="0"/>
              </a:rPr>
            </a:br>
            <a:r>
              <a:rPr lang="en-US" sz="2400">
                <a:sym typeface="Symbol" charset="0"/>
              </a:rPr>
              <a:t>expansion parameter ~ 1/3</a:t>
            </a:r>
            <a:br>
              <a:rPr lang="en-US" sz="2400">
                <a:sym typeface="Symbol" charset="0"/>
              </a:rPr>
            </a:br>
            <a:r>
              <a:rPr lang="en-US" sz="2400">
                <a:sym typeface="Symbol" charset="0"/>
              </a:rPr>
              <a:t/>
            </a:r>
            <a:br>
              <a:rPr lang="en-US" sz="2400">
                <a:sym typeface="Symbol" charset="0"/>
              </a:rPr>
            </a:br>
            <a:r>
              <a:rPr lang="en-US" sz="2400">
                <a:sym typeface="Symbol" charset="0"/>
              </a:rPr>
              <a:t>(compare to multipole expansion</a:t>
            </a:r>
            <a:br>
              <a:rPr lang="en-US" sz="2400">
                <a:sym typeface="Symbol" charset="0"/>
              </a:rPr>
            </a:br>
            <a:r>
              <a:rPr lang="en-US" sz="2400">
                <a:sym typeface="Symbol" charset="0"/>
              </a:rPr>
              <a:t>for a charge distribution)</a:t>
            </a:r>
            <a:endParaRPr lang="en-US" sz="2000">
              <a:solidFill>
                <a:srgbClr val="FF0000"/>
              </a:solidFill>
              <a:sym typeface="Symbol" charset="0"/>
            </a:endParaRPr>
          </a:p>
        </p:txBody>
      </p:sp>
      <p:sp>
        <p:nvSpPr>
          <p:cNvPr id="327693" name="Rectangle 13"/>
          <p:cNvSpPr>
            <a:spLocks noChangeArrowheads="1"/>
          </p:cNvSpPr>
          <p:nvPr/>
        </p:nvSpPr>
        <p:spPr bwMode="auto">
          <a:xfrm>
            <a:off x="3292475" y="5295900"/>
            <a:ext cx="1014413" cy="1189038"/>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629817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apshot 2007-07-10 00-2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1516063" cy="658813"/>
          </a:xfrm>
          <a:prstGeom prst="rect">
            <a:avLst/>
          </a:prstGeom>
          <a:noFill/>
          <a:extLst>
            <a:ext uri="{909E8E84-426E-40dd-AFC4-6F175D3DCCD1}">
              <a14:hiddenFill xmlns:a14="http://schemas.microsoft.com/office/drawing/2010/main">
                <a:solidFill>
                  <a:srgbClr val="FFFFFF"/>
                </a:solidFill>
              </a14:hiddenFill>
            </a:ext>
          </a:extLst>
        </p:spPr>
      </p:pic>
      <p:sp>
        <p:nvSpPr>
          <p:cNvPr id="158723" name="Rectangle 3"/>
          <p:cNvSpPr>
            <a:spLocks noGrp="1" noChangeArrowheads="1"/>
          </p:cNvSpPr>
          <p:nvPr>
            <p:ph type="title"/>
          </p:nvPr>
        </p:nvSpPr>
        <p:spPr>
          <a:xfrm>
            <a:off x="152400" y="76200"/>
            <a:ext cx="8839200" cy="457200"/>
          </a:xfrm>
        </p:spPr>
        <p:txBody>
          <a:bodyPr/>
          <a:lstStyle/>
          <a:p>
            <a:r>
              <a:rPr lang="en-US" sz="2600" dirty="0">
                <a:solidFill>
                  <a:srgbClr val="0000FF"/>
                </a:solidFill>
                <a:latin typeface="Times New Roman" charset="0"/>
              </a:rPr>
              <a:t>Chiral </a:t>
            </a:r>
            <a:r>
              <a:rPr lang="en-US" sz="2600" dirty="0" smtClean="0">
                <a:solidFill>
                  <a:srgbClr val="0000FF"/>
                </a:solidFill>
                <a:latin typeface="Times New Roman" charset="0"/>
              </a:rPr>
              <a:t>effective field theory </a:t>
            </a:r>
            <a:r>
              <a:rPr lang="en-US" sz="2600" dirty="0">
                <a:solidFill>
                  <a:srgbClr val="0000FF"/>
                </a:solidFill>
                <a:latin typeface="Times New Roman" charset="0"/>
              </a:rPr>
              <a:t>for nuclear forces</a:t>
            </a:r>
            <a:endParaRPr lang="en-US" dirty="0">
              <a:solidFill>
                <a:srgbClr val="0000FF"/>
              </a:solidFill>
              <a:latin typeface="Times New Roman" charset="0"/>
            </a:endParaRPr>
          </a:p>
        </p:txBody>
      </p:sp>
      <p:grpSp>
        <p:nvGrpSpPr>
          <p:cNvPr id="158724" name="Group 4"/>
          <p:cNvGrpSpPr>
            <a:grpSpLocks noChangeAspect="1"/>
          </p:cNvGrpSpPr>
          <p:nvPr/>
        </p:nvGrpSpPr>
        <p:grpSpPr bwMode="auto">
          <a:xfrm>
            <a:off x="0" y="1008063"/>
            <a:ext cx="4373563" cy="5484812"/>
            <a:chOff x="288" y="0"/>
            <a:chExt cx="4612" cy="5784"/>
          </a:xfrm>
        </p:grpSpPr>
        <p:pic>
          <p:nvPicPr>
            <p:cNvPr id="158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 y="0"/>
              <a:ext cx="4040" cy="57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8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0"/>
              <a:ext cx="608" cy="52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58727" name="Text Box 7"/>
          <p:cNvSpPr txBox="1">
            <a:spLocks noChangeArrowheads="1"/>
          </p:cNvSpPr>
          <p:nvPr/>
        </p:nvSpPr>
        <p:spPr bwMode="auto">
          <a:xfrm>
            <a:off x="715963" y="914400"/>
            <a:ext cx="3581400"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a:t>             NN	3N	 4N</a:t>
            </a:r>
          </a:p>
        </p:txBody>
      </p:sp>
      <p:sp>
        <p:nvSpPr>
          <p:cNvPr id="158728" name="Line 8"/>
          <p:cNvSpPr>
            <a:spLocks noChangeShapeType="1"/>
          </p:cNvSpPr>
          <p:nvPr/>
        </p:nvSpPr>
        <p:spPr bwMode="auto">
          <a:xfrm flipV="1">
            <a:off x="1930400" y="4281488"/>
            <a:ext cx="776288" cy="238125"/>
          </a:xfrm>
          <a:prstGeom prst="line">
            <a:avLst/>
          </a:prstGeom>
          <a:noFill/>
          <a:ln w="19050">
            <a:solidFill>
              <a:srgbClr val="FF000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29" name="Rectangle 9"/>
          <p:cNvSpPr>
            <a:spLocks noChangeArrowheads="1"/>
          </p:cNvSpPr>
          <p:nvPr/>
        </p:nvSpPr>
        <p:spPr bwMode="auto">
          <a:xfrm>
            <a:off x="1254125" y="1328738"/>
            <a:ext cx="1014413" cy="5164137"/>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0" name="Rectangle 10"/>
          <p:cNvSpPr>
            <a:spLocks noChangeArrowheads="1"/>
          </p:cNvSpPr>
          <p:nvPr/>
        </p:nvSpPr>
        <p:spPr bwMode="auto">
          <a:xfrm>
            <a:off x="2278063" y="3778250"/>
            <a:ext cx="1014412" cy="2715768"/>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2" name="Oval 12"/>
          <p:cNvSpPr>
            <a:spLocks noChangeArrowheads="1"/>
          </p:cNvSpPr>
          <p:nvPr/>
        </p:nvSpPr>
        <p:spPr bwMode="auto">
          <a:xfrm>
            <a:off x="2743200" y="4176713"/>
            <a:ext cx="76200" cy="76200"/>
          </a:xfrm>
          <a:prstGeom prst="ellipse">
            <a:avLst/>
          </a:prstGeom>
          <a:solidFill>
            <a:srgbClr val="0000FF"/>
          </a:solidFill>
          <a:ln w="63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3" name="Oval 13"/>
          <p:cNvSpPr>
            <a:spLocks noChangeArrowheads="1"/>
          </p:cNvSpPr>
          <p:nvPr/>
        </p:nvSpPr>
        <p:spPr bwMode="auto">
          <a:xfrm>
            <a:off x="1781175" y="4505325"/>
            <a:ext cx="76200" cy="76200"/>
          </a:xfrm>
          <a:prstGeom prst="ellipse">
            <a:avLst/>
          </a:prstGeom>
          <a:solidFill>
            <a:srgbClr val="0000FF"/>
          </a:solidFill>
          <a:ln w="63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4" name="Text Box 14"/>
          <p:cNvSpPr txBox="1">
            <a:spLocks noChangeArrowheads="1"/>
          </p:cNvSpPr>
          <p:nvPr/>
        </p:nvSpPr>
        <p:spPr bwMode="auto">
          <a:xfrm>
            <a:off x="0" y="533400"/>
            <a:ext cx="9144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a:t>Separation of scales: low momenta		    </a:t>
            </a:r>
            <a:r>
              <a:rPr lang="en-US" sz="2200"/>
              <a:t>breakdown scale </a:t>
            </a:r>
            <a:r>
              <a:rPr lang="en-US" sz="2200">
                <a:sym typeface="Symbol" charset="0"/>
              </a:rPr>
              <a:t>~500 MeV</a:t>
            </a:r>
          </a:p>
        </p:txBody>
      </p:sp>
      <p:sp>
        <p:nvSpPr>
          <p:cNvPr id="158735" name="Text Box 15"/>
          <p:cNvSpPr txBox="1">
            <a:spLocks noChangeArrowheads="1"/>
          </p:cNvSpPr>
          <p:nvPr/>
        </p:nvSpPr>
        <p:spPr bwMode="auto">
          <a:xfrm>
            <a:off x="4343400" y="1143000"/>
            <a:ext cx="4702129" cy="34163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dirty="0" smtClean="0">
                <a:sym typeface="Symbol" charset="0"/>
              </a:rPr>
              <a:t>include </a:t>
            </a:r>
            <a:r>
              <a:rPr lang="en-US" sz="2400" dirty="0">
                <a:sym typeface="Symbol" charset="0"/>
              </a:rPr>
              <a:t>long-range pion physics</a:t>
            </a:r>
            <a:endParaRPr lang="en-US" sz="2400" baseline="30000" dirty="0">
              <a:sym typeface="Symbol" charset="0"/>
            </a:endParaRPr>
          </a:p>
          <a:p>
            <a:pPr algn="l">
              <a:defRPr/>
            </a:pPr>
            <a:endParaRPr lang="en-US" sz="2400" baseline="30000" dirty="0">
              <a:sym typeface="Symbol" charset="0"/>
            </a:endParaRPr>
          </a:p>
          <a:p>
            <a:pPr algn="l">
              <a:defRPr/>
            </a:pPr>
            <a:r>
              <a:rPr lang="en-US" sz="2400" dirty="0">
                <a:sym typeface="Symbol" charset="0"/>
              </a:rPr>
              <a:t>few short-range couplings,</a:t>
            </a:r>
            <a:br>
              <a:rPr lang="en-US" sz="2400" dirty="0">
                <a:sym typeface="Symbol" charset="0"/>
              </a:rPr>
            </a:br>
            <a:r>
              <a:rPr lang="en-US" sz="2400" dirty="0">
                <a:sym typeface="Symbol" charset="0"/>
              </a:rPr>
              <a:t>fit to experiment once</a:t>
            </a:r>
            <a:endParaRPr lang="en-US" sz="2400" baseline="30000" dirty="0">
              <a:sym typeface="Symbol" charset="0"/>
            </a:endParaRPr>
          </a:p>
          <a:p>
            <a:pPr algn="l">
              <a:defRPr/>
            </a:pPr>
            <a:endParaRPr lang="en-US" sz="2400" baseline="30000" dirty="0">
              <a:sym typeface="Symbol" charset="0"/>
            </a:endParaRPr>
          </a:p>
          <a:p>
            <a:pPr algn="l">
              <a:defRPr/>
            </a:pPr>
            <a:r>
              <a:rPr lang="en-US" sz="2400" dirty="0">
                <a:sym typeface="Symbol" charset="0"/>
              </a:rPr>
              <a:t>systematic: can work to desired</a:t>
            </a:r>
          </a:p>
          <a:p>
            <a:pPr algn="l">
              <a:defRPr/>
            </a:pPr>
            <a:r>
              <a:rPr lang="en-US" sz="2400" dirty="0">
                <a:sym typeface="Symbol" charset="0"/>
              </a:rPr>
              <a:t>accuracy and obtain </a:t>
            </a:r>
            <a:r>
              <a:rPr lang="en-US" sz="2400" b="1" dirty="0">
                <a:solidFill>
                  <a:srgbClr val="0000FF"/>
                </a:solidFill>
                <a:sym typeface="Symbol" charset="0"/>
              </a:rPr>
              <a:t>error </a:t>
            </a:r>
            <a:r>
              <a:rPr lang="en-US" sz="2400" b="1" dirty="0" smtClean="0">
                <a:solidFill>
                  <a:srgbClr val="0000FF"/>
                </a:solidFill>
                <a:sym typeface="Symbol" charset="0"/>
              </a:rPr>
              <a:t>estimate</a:t>
            </a:r>
            <a:r>
              <a:rPr lang="en-US" sz="2400" b="1" dirty="0">
                <a:solidFill>
                  <a:srgbClr val="0000FF"/>
                </a:solidFill>
                <a:sym typeface="Symbol" charset="0"/>
              </a:rPr>
              <a:t>s</a:t>
            </a:r>
            <a:r>
              <a:rPr lang="en-US" sz="2400" b="1" baseline="30000" dirty="0" smtClean="0">
                <a:solidFill>
                  <a:srgbClr val="0000FF"/>
                </a:solidFill>
                <a:sym typeface="Symbol" charset="0"/>
              </a:rPr>
              <a:t> </a:t>
            </a:r>
            <a:r>
              <a:rPr lang="en-US" sz="2400" b="1" baseline="30000" dirty="0">
                <a:solidFill>
                  <a:srgbClr val="0000FF"/>
                </a:solidFill>
                <a:sym typeface="Symbol" charset="0"/>
              </a:rPr>
              <a:t/>
            </a:r>
            <a:br>
              <a:rPr lang="en-US" sz="2400" b="1" baseline="30000" dirty="0">
                <a:solidFill>
                  <a:srgbClr val="0000FF"/>
                </a:solidFill>
                <a:sym typeface="Symbol" charset="0"/>
              </a:rPr>
            </a:br>
            <a:r>
              <a:rPr lang="en-US" sz="2400" b="1" baseline="30000" dirty="0">
                <a:solidFill>
                  <a:srgbClr val="0000FF"/>
                </a:solidFill>
                <a:sym typeface="Symbol" charset="0"/>
              </a:rPr>
              <a:t/>
            </a:r>
            <a:br>
              <a:rPr lang="en-US" sz="2400" b="1" baseline="30000" dirty="0">
                <a:solidFill>
                  <a:srgbClr val="0000FF"/>
                </a:solidFill>
                <a:sym typeface="Symbol" charset="0"/>
              </a:rPr>
            </a:br>
            <a:r>
              <a:rPr lang="en-US" sz="2400" dirty="0">
                <a:sym typeface="Symbol" charset="0"/>
              </a:rPr>
              <a:t>consistent </a:t>
            </a:r>
            <a:r>
              <a:rPr lang="en-US" sz="2400" b="1" dirty="0">
                <a:solidFill>
                  <a:srgbClr val="0000FF"/>
                </a:solidFill>
                <a:sym typeface="Symbol" charset="0"/>
              </a:rPr>
              <a:t>electroweak interactions</a:t>
            </a:r>
            <a:r>
              <a:rPr lang="en-US" sz="2400" dirty="0">
                <a:sym typeface="Symbol" charset="0"/>
              </a:rPr>
              <a:t/>
            </a:r>
            <a:br>
              <a:rPr lang="en-US" sz="2400" dirty="0">
                <a:sym typeface="Symbol" charset="0"/>
              </a:rPr>
            </a:br>
            <a:r>
              <a:rPr lang="en-US" sz="2400" dirty="0">
                <a:sym typeface="Symbol" charset="0"/>
              </a:rPr>
              <a:t>and </a:t>
            </a:r>
            <a:r>
              <a:rPr lang="en-US" sz="2400" b="1" dirty="0">
                <a:solidFill>
                  <a:srgbClr val="0000FF"/>
                </a:solidFill>
                <a:sym typeface="Symbol" charset="0"/>
              </a:rPr>
              <a:t>matching to lattice </a:t>
            </a:r>
            <a:r>
              <a:rPr lang="en-US" sz="2400" b="1" dirty="0" smtClean="0">
                <a:solidFill>
                  <a:srgbClr val="0000FF"/>
                </a:solidFill>
                <a:sym typeface="Symbol" charset="0"/>
              </a:rPr>
              <a:t>QCD</a:t>
            </a:r>
            <a:endParaRPr lang="en-US" sz="2000" b="1" dirty="0">
              <a:solidFill>
                <a:srgbClr val="0000FF"/>
              </a:solidFill>
              <a:sym typeface="Symbol" charset="0"/>
            </a:endParaRPr>
          </a:p>
        </p:txBody>
      </p:sp>
      <p:sp>
        <p:nvSpPr>
          <p:cNvPr id="158736" name="Oval 16"/>
          <p:cNvSpPr>
            <a:spLocks noChangeAspect="1" noChangeArrowheads="1"/>
          </p:cNvSpPr>
          <p:nvPr/>
        </p:nvSpPr>
        <p:spPr bwMode="auto">
          <a:xfrm>
            <a:off x="1425575" y="1736725"/>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7" name="Oval 17"/>
          <p:cNvSpPr>
            <a:spLocks noChangeAspect="1" noChangeArrowheads="1"/>
          </p:cNvSpPr>
          <p:nvPr/>
        </p:nvSpPr>
        <p:spPr bwMode="auto">
          <a:xfrm>
            <a:off x="1352550" y="2595563"/>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8" name="Oval 18"/>
          <p:cNvSpPr>
            <a:spLocks noChangeAspect="1" noChangeArrowheads="1"/>
          </p:cNvSpPr>
          <p:nvPr/>
        </p:nvSpPr>
        <p:spPr bwMode="auto">
          <a:xfrm>
            <a:off x="1727200" y="4459288"/>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39" name="Oval 19"/>
          <p:cNvSpPr>
            <a:spLocks noChangeAspect="1" noChangeArrowheads="1"/>
          </p:cNvSpPr>
          <p:nvPr/>
        </p:nvSpPr>
        <p:spPr bwMode="auto">
          <a:xfrm>
            <a:off x="2695575" y="4121150"/>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0" name="Oval 20"/>
          <p:cNvSpPr>
            <a:spLocks noChangeAspect="1" noChangeArrowheads="1"/>
          </p:cNvSpPr>
          <p:nvPr/>
        </p:nvSpPr>
        <p:spPr bwMode="auto">
          <a:xfrm>
            <a:off x="2941638" y="4770438"/>
            <a:ext cx="182562"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1" name="Oval 21"/>
          <p:cNvSpPr>
            <a:spLocks noChangeAspect="1" noChangeArrowheads="1"/>
          </p:cNvSpPr>
          <p:nvPr/>
        </p:nvSpPr>
        <p:spPr bwMode="auto">
          <a:xfrm>
            <a:off x="2540000" y="4770438"/>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2" name="Oval 22"/>
          <p:cNvSpPr>
            <a:spLocks noChangeAspect="1" noChangeArrowheads="1"/>
          </p:cNvSpPr>
          <p:nvPr/>
        </p:nvSpPr>
        <p:spPr bwMode="auto">
          <a:xfrm>
            <a:off x="1341438" y="5638800"/>
            <a:ext cx="182562"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43" name="Text Box 23"/>
          <p:cNvSpPr txBox="1">
            <a:spLocks noChangeArrowheads="1"/>
          </p:cNvSpPr>
          <p:nvPr/>
        </p:nvSpPr>
        <p:spPr bwMode="auto">
          <a:xfrm>
            <a:off x="4763" y="6521450"/>
            <a:ext cx="819276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dirty="0">
                <a:solidFill>
                  <a:srgbClr val="FF0000"/>
                </a:solidFill>
              </a:rPr>
              <a:t>Weinberg, van </a:t>
            </a:r>
            <a:r>
              <a:rPr lang="en-US" sz="1600" dirty="0" err="1">
                <a:solidFill>
                  <a:srgbClr val="FF0000"/>
                </a:solidFill>
              </a:rPr>
              <a:t>Kolck</a:t>
            </a:r>
            <a:r>
              <a:rPr lang="en-US" sz="1600" dirty="0">
                <a:solidFill>
                  <a:srgbClr val="FF0000"/>
                </a:solidFill>
              </a:rPr>
              <a:t>, Kaplan, Savage, Wise, </a:t>
            </a:r>
            <a:r>
              <a:rPr lang="en-US" sz="1600" dirty="0" smtClean="0">
                <a:solidFill>
                  <a:srgbClr val="FF0000"/>
                </a:solidFill>
              </a:rPr>
              <a:t>Bernard, </a:t>
            </a:r>
            <a:r>
              <a:rPr lang="en-US" sz="1600" dirty="0" err="1" smtClean="0">
                <a:solidFill>
                  <a:srgbClr val="FF0000"/>
                </a:solidFill>
              </a:rPr>
              <a:t>Epelbaum</a:t>
            </a:r>
            <a:r>
              <a:rPr lang="en-US" sz="1600" dirty="0">
                <a:solidFill>
                  <a:srgbClr val="FF0000"/>
                </a:solidFill>
              </a:rPr>
              <a:t>, Kaiser, </a:t>
            </a:r>
            <a:r>
              <a:rPr lang="en-US" sz="1600" dirty="0" err="1" smtClean="0">
                <a:solidFill>
                  <a:srgbClr val="FF0000"/>
                </a:solidFill>
              </a:rPr>
              <a:t>Machleidt</a:t>
            </a:r>
            <a:r>
              <a:rPr lang="en-US" sz="1600" dirty="0" smtClean="0">
                <a:solidFill>
                  <a:srgbClr val="FF0000"/>
                </a:solidFill>
              </a:rPr>
              <a:t>, </a:t>
            </a:r>
            <a:r>
              <a:rPr lang="en-US" sz="1600" dirty="0" err="1" smtClean="0">
                <a:solidFill>
                  <a:srgbClr val="FF0000"/>
                </a:solidFill>
              </a:rPr>
              <a:t>Meissner</a:t>
            </a:r>
            <a:r>
              <a:rPr lang="en-US" sz="1600" dirty="0">
                <a:solidFill>
                  <a:srgbClr val="FF0000"/>
                </a:solidFill>
              </a:rPr>
              <a:t>,…</a:t>
            </a:r>
          </a:p>
        </p:txBody>
      </p:sp>
      <p:sp>
        <p:nvSpPr>
          <p:cNvPr id="158744" name="Rectangle 14"/>
          <p:cNvSpPr>
            <a:spLocks noChangeArrowheads="1"/>
          </p:cNvSpPr>
          <p:nvPr/>
        </p:nvSpPr>
        <p:spPr bwMode="auto">
          <a:xfrm>
            <a:off x="3292475" y="5295900"/>
            <a:ext cx="1014413" cy="1189038"/>
          </a:xfrm>
          <a:prstGeom prst="rect">
            <a:avLst/>
          </a:prstGeom>
          <a:solidFill>
            <a:srgbClr val="FF8000">
              <a:alpha val="2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7392090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Snapshot 2007-07-10 00-2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151606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3"/>
          <p:cNvSpPr>
            <a:spLocks noGrp="1" noChangeArrowheads="1"/>
          </p:cNvSpPr>
          <p:nvPr>
            <p:ph type="title"/>
          </p:nvPr>
        </p:nvSpPr>
        <p:spPr>
          <a:xfrm>
            <a:off x="152400" y="76200"/>
            <a:ext cx="8839200" cy="457200"/>
          </a:xfrm>
        </p:spPr>
        <p:txBody>
          <a:bodyPr/>
          <a:lstStyle/>
          <a:p>
            <a:r>
              <a:rPr lang="en-US" sz="2600" dirty="0">
                <a:solidFill>
                  <a:srgbClr val="0000FF"/>
                </a:solidFill>
                <a:latin typeface="Times New Roman" charset="0"/>
              </a:rPr>
              <a:t>Chiral </a:t>
            </a:r>
            <a:r>
              <a:rPr lang="en-US" sz="2600" dirty="0" smtClean="0">
                <a:solidFill>
                  <a:srgbClr val="0000FF"/>
                </a:solidFill>
                <a:latin typeface="Times New Roman" charset="0"/>
              </a:rPr>
              <a:t>effective field theory and </a:t>
            </a:r>
            <a:r>
              <a:rPr lang="en-US" sz="2600" b="1" dirty="0" smtClean="0">
                <a:solidFill>
                  <a:srgbClr val="0000FF"/>
                </a:solidFill>
                <a:latin typeface="Times New Roman" charset="0"/>
              </a:rPr>
              <a:t>many-body forces</a:t>
            </a:r>
            <a:endParaRPr lang="en-US" b="1" dirty="0">
              <a:solidFill>
                <a:srgbClr val="0000FF"/>
              </a:solidFill>
              <a:latin typeface="Times New Roman" charset="0"/>
            </a:endParaRPr>
          </a:p>
        </p:txBody>
      </p:sp>
      <p:sp>
        <p:nvSpPr>
          <p:cNvPr id="356366" name="Text Box 14"/>
          <p:cNvSpPr txBox="1">
            <a:spLocks noChangeArrowheads="1"/>
          </p:cNvSpPr>
          <p:nvPr/>
        </p:nvSpPr>
        <p:spPr bwMode="auto">
          <a:xfrm>
            <a:off x="0" y="533400"/>
            <a:ext cx="9144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400"/>
              <a:t>Separation of scales: low momenta		    </a:t>
            </a:r>
            <a:r>
              <a:rPr lang="en-US" sz="2200"/>
              <a:t>breakdown scale </a:t>
            </a:r>
            <a:r>
              <a:rPr lang="en-US" sz="2200">
                <a:sym typeface="Symbol" charset="0"/>
              </a:rPr>
              <a:t>~500 MeV</a:t>
            </a:r>
          </a:p>
        </p:txBody>
      </p:sp>
      <p:grpSp>
        <p:nvGrpSpPr>
          <p:cNvPr id="68630" name="Group 25"/>
          <p:cNvGrpSpPr>
            <a:grpSpLocks/>
          </p:cNvGrpSpPr>
          <p:nvPr/>
        </p:nvGrpSpPr>
        <p:grpSpPr bwMode="auto">
          <a:xfrm>
            <a:off x="4465638" y="4648200"/>
            <a:ext cx="4167187" cy="401638"/>
            <a:chOff x="63" y="2353"/>
            <a:chExt cx="2625" cy="253"/>
          </a:xfrm>
        </p:grpSpPr>
        <p:pic>
          <p:nvPicPr>
            <p:cNvPr id="35637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 y="2353"/>
              <a:ext cx="921" cy="2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6379"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 y="2353"/>
              <a:ext cx="1730" cy="2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56381" name="Text Box 29"/>
          <p:cNvSpPr txBox="1">
            <a:spLocks noChangeArrowheads="1"/>
          </p:cNvSpPr>
          <p:nvPr/>
        </p:nvSpPr>
        <p:spPr bwMode="auto">
          <a:xfrm>
            <a:off x="4419600" y="1217613"/>
            <a:ext cx="4506362" cy="50783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dirty="0"/>
              <a:t>consistent </a:t>
            </a:r>
            <a:r>
              <a:rPr lang="en-US" sz="2400" u="sng" dirty="0">
                <a:solidFill>
                  <a:srgbClr val="FF0000"/>
                </a:solidFill>
              </a:rPr>
              <a:t>NN-</a:t>
            </a:r>
            <a:r>
              <a:rPr lang="en-US" sz="2400" u="sng" dirty="0" smtClean="0">
                <a:solidFill>
                  <a:srgbClr val="FF0000"/>
                </a:solidFill>
              </a:rPr>
              <a:t>3N-4N</a:t>
            </a:r>
            <a:r>
              <a:rPr lang="en-US" sz="2400" dirty="0" smtClean="0"/>
              <a:t> </a:t>
            </a:r>
            <a:r>
              <a:rPr lang="en-US" sz="2400" dirty="0"/>
              <a:t>interactions</a:t>
            </a:r>
            <a:br>
              <a:rPr lang="en-US" sz="2400" dirty="0"/>
            </a:br>
            <a:r>
              <a:rPr lang="en-US" sz="1200" dirty="0"/>
              <a:t/>
            </a:r>
            <a:br>
              <a:rPr lang="en-US" sz="1200" dirty="0"/>
            </a:br>
            <a:r>
              <a:rPr lang="en-US" sz="2400" dirty="0"/>
              <a:t>3N,4N: </a:t>
            </a:r>
            <a:r>
              <a:rPr lang="en-US" sz="2400" b="1" dirty="0" smtClean="0">
                <a:solidFill>
                  <a:srgbClr val="0000FF"/>
                </a:solidFill>
              </a:rPr>
              <a:t>2 </a:t>
            </a:r>
            <a:r>
              <a:rPr lang="en-US" sz="2400" b="1" dirty="0">
                <a:solidFill>
                  <a:srgbClr val="0000FF"/>
                </a:solidFill>
              </a:rPr>
              <a:t>new couplings to N</a:t>
            </a:r>
            <a:r>
              <a:rPr lang="en-US" sz="2400" b="1" baseline="30000" dirty="0">
                <a:solidFill>
                  <a:srgbClr val="0000FF"/>
                </a:solidFill>
              </a:rPr>
              <a:t>3</a:t>
            </a:r>
            <a:r>
              <a:rPr lang="en-US" sz="2400" b="1" dirty="0">
                <a:solidFill>
                  <a:srgbClr val="0000FF"/>
                </a:solidFill>
              </a:rPr>
              <a:t>LO</a:t>
            </a: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1200" dirty="0"/>
              <a:t/>
            </a:r>
            <a:br>
              <a:rPr lang="en-US" sz="1200" dirty="0"/>
            </a:br>
            <a:r>
              <a:rPr lang="en-US" sz="2400" dirty="0"/>
              <a:t>c</a:t>
            </a:r>
            <a:r>
              <a:rPr lang="en-US" sz="2400" baseline="-25000" dirty="0"/>
              <a:t>i</a:t>
            </a:r>
            <a:r>
              <a:rPr lang="en-US" sz="2400" dirty="0">
                <a:sym typeface="Symbol" charset="0"/>
              </a:rPr>
              <a:t> </a:t>
            </a:r>
            <a:r>
              <a:rPr lang="en-US" sz="2200" dirty="0">
                <a:sym typeface="Symbol" charset="0"/>
              </a:rPr>
              <a:t>from N and NN </a:t>
            </a:r>
            <a:r>
              <a:rPr lang="en-US" sz="1600" dirty="0" err="1">
                <a:solidFill>
                  <a:srgbClr val="FF0000"/>
                </a:solidFill>
              </a:rPr>
              <a:t>Meissner</a:t>
            </a:r>
            <a:r>
              <a:rPr lang="en-US" sz="1600" dirty="0">
                <a:solidFill>
                  <a:srgbClr val="FF0000"/>
                </a:solidFill>
              </a:rPr>
              <a:t> et al. (2007) </a:t>
            </a:r>
            <a:r>
              <a:rPr lang="en-US" sz="2400" dirty="0">
                <a:sym typeface="Symbol" charset="0"/>
              </a:rPr>
              <a:t/>
            </a:r>
            <a:br>
              <a:rPr lang="en-US" sz="2400" dirty="0">
                <a:sym typeface="Symbol" charset="0"/>
              </a:rPr>
            </a:br>
            <a:r>
              <a:rPr lang="en-US" sz="2400" dirty="0"/>
              <a:t/>
            </a:r>
            <a:br>
              <a:rPr lang="en-US" sz="2400" dirty="0"/>
            </a:br>
            <a:r>
              <a:rPr lang="en-US" sz="1200" dirty="0"/>
              <a:t/>
            </a:r>
            <a:br>
              <a:rPr lang="en-US" sz="1200" dirty="0"/>
            </a:br>
            <a:r>
              <a:rPr lang="en-US" sz="2400" dirty="0"/>
              <a:t>single-</a:t>
            </a:r>
            <a:r>
              <a:rPr lang="en-US" sz="2400" dirty="0">
                <a:sym typeface="Symbol" charset="0"/>
              </a:rPr>
              <a:t>: c</a:t>
            </a:r>
            <a:r>
              <a:rPr lang="en-US" sz="2400" baseline="-25000" dirty="0">
                <a:sym typeface="Symbol" charset="0"/>
              </a:rPr>
              <a:t>1</a:t>
            </a:r>
            <a:r>
              <a:rPr lang="en-US" sz="2400" dirty="0">
                <a:sym typeface="Symbol" charset="0"/>
              </a:rPr>
              <a:t>=</a:t>
            </a:r>
            <a:r>
              <a:rPr lang="en-US" sz="2200" dirty="0">
                <a:sym typeface="Symbol" charset="0"/>
              </a:rPr>
              <a:t>0</a:t>
            </a:r>
            <a:r>
              <a:rPr lang="en-US" sz="2400" dirty="0">
                <a:sym typeface="Symbol" charset="0"/>
              </a:rPr>
              <a:t>, c</a:t>
            </a:r>
            <a:r>
              <a:rPr lang="en-US" sz="2400" baseline="-25000" dirty="0">
                <a:sym typeface="Symbol" charset="0"/>
              </a:rPr>
              <a:t>3</a:t>
            </a:r>
            <a:r>
              <a:rPr lang="en-US" sz="2400" dirty="0">
                <a:sym typeface="Symbol" charset="0"/>
              </a:rPr>
              <a:t>=-c</a:t>
            </a:r>
            <a:r>
              <a:rPr lang="en-US" sz="2400" baseline="-25000" dirty="0">
                <a:sym typeface="Symbol" charset="0"/>
              </a:rPr>
              <a:t>4</a:t>
            </a:r>
            <a:r>
              <a:rPr lang="en-US" sz="2200" dirty="0">
                <a:sym typeface="Symbol" charset="0"/>
              </a:rPr>
              <a:t>/2</a:t>
            </a:r>
            <a:r>
              <a:rPr lang="en-US" sz="2400" dirty="0">
                <a:sym typeface="Symbol" charset="0"/>
              </a:rPr>
              <a:t>=-</a:t>
            </a:r>
            <a:r>
              <a:rPr lang="en-US" sz="2200" dirty="0">
                <a:sym typeface="Symbol" charset="0"/>
              </a:rPr>
              <a:t>3 GeV</a:t>
            </a:r>
            <a:r>
              <a:rPr lang="en-US" sz="2200" baseline="30000" dirty="0">
                <a:sym typeface="Symbol" charset="0"/>
              </a:rPr>
              <a:t>-1</a:t>
            </a:r>
            <a:r>
              <a:rPr lang="en-US" sz="2400" dirty="0"/>
              <a:t/>
            </a:r>
            <a:br>
              <a:rPr lang="en-US" sz="2400" dirty="0"/>
            </a:br>
            <a:endParaRPr lang="en-US" sz="2400" dirty="0" smtClean="0"/>
          </a:p>
          <a:p>
            <a:pPr algn="l">
              <a:defRPr/>
            </a:pPr>
            <a:r>
              <a:rPr lang="en-US" sz="2400" dirty="0" err="1"/>
              <a:t>c</a:t>
            </a:r>
            <a:r>
              <a:rPr lang="en-US" sz="2400" baseline="-25000" dirty="0" err="1" smtClean="0"/>
              <a:t>D</a:t>
            </a:r>
            <a:r>
              <a:rPr lang="en-US" sz="2400" dirty="0"/>
              <a:t>, </a:t>
            </a:r>
            <a:r>
              <a:rPr lang="en-US" sz="2400" dirty="0" err="1"/>
              <a:t>c</a:t>
            </a:r>
            <a:r>
              <a:rPr lang="en-US" sz="2400" baseline="-25000" dirty="0" err="1"/>
              <a:t>E</a:t>
            </a:r>
            <a:r>
              <a:rPr lang="en-US" sz="2400" dirty="0"/>
              <a:t> fit to </a:t>
            </a:r>
            <a:r>
              <a:rPr lang="en-US" sz="2400" baseline="30000" dirty="0" smtClean="0"/>
              <a:t>3</a:t>
            </a:r>
            <a:r>
              <a:rPr lang="en-US" sz="2400" dirty="0" smtClean="0"/>
              <a:t>H, </a:t>
            </a:r>
            <a:r>
              <a:rPr lang="en-US" sz="2400" baseline="30000" dirty="0" smtClean="0"/>
              <a:t>4</a:t>
            </a:r>
            <a:r>
              <a:rPr lang="en-US" sz="2400" dirty="0" smtClean="0"/>
              <a:t>He properties only</a:t>
            </a:r>
            <a:endParaRPr lang="en-US" sz="2400" dirty="0"/>
          </a:p>
        </p:txBody>
      </p:sp>
      <p:sp>
        <p:nvSpPr>
          <p:cNvPr id="356384" name="Text Box 32"/>
          <p:cNvSpPr txBox="1">
            <a:spLocks noChangeArrowheads="1"/>
          </p:cNvSpPr>
          <p:nvPr/>
        </p:nvSpPr>
        <p:spPr bwMode="auto">
          <a:xfrm>
            <a:off x="4763" y="6521450"/>
            <a:ext cx="819276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1600" dirty="0">
                <a:solidFill>
                  <a:srgbClr val="FF0000"/>
                </a:solidFill>
              </a:rPr>
              <a:t>Weinberg, van </a:t>
            </a:r>
            <a:r>
              <a:rPr lang="en-US" sz="1600" dirty="0" err="1">
                <a:solidFill>
                  <a:srgbClr val="FF0000"/>
                </a:solidFill>
              </a:rPr>
              <a:t>Kolck</a:t>
            </a:r>
            <a:r>
              <a:rPr lang="en-US" sz="1600" dirty="0">
                <a:solidFill>
                  <a:srgbClr val="FF0000"/>
                </a:solidFill>
              </a:rPr>
              <a:t>, Kaplan, Savage, Wise, </a:t>
            </a:r>
            <a:r>
              <a:rPr lang="en-US" sz="1600" dirty="0" smtClean="0">
                <a:solidFill>
                  <a:srgbClr val="FF0000"/>
                </a:solidFill>
              </a:rPr>
              <a:t>Bernard, </a:t>
            </a:r>
            <a:r>
              <a:rPr lang="en-US" sz="1600" dirty="0" err="1" smtClean="0">
                <a:solidFill>
                  <a:srgbClr val="FF0000"/>
                </a:solidFill>
              </a:rPr>
              <a:t>Epelbaum</a:t>
            </a:r>
            <a:r>
              <a:rPr lang="en-US" sz="1600" dirty="0">
                <a:solidFill>
                  <a:srgbClr val="FF0000"/>
                </a:solidFill>
              </a:rPr>
              <a:t>, Kaiser, </a:t>
            </a:r>
            <a:r>
              <a:rPr lang="en-US" sz="1600" dirty="0" err="1">
                <a:solidFill>
                  <a:srgbClr val="FF0000"/>
                </a:solidFill>
              </a:rPr>
              <a:t>Machleidt</a:t>
            </a:r>
            <a:r>
              <a:rPr lang="en-US" sz="1600" dirty="0">
                <a:solidFill>
                  <a:srgbClr val="FF0000"/>
                </a:solidFill>
              </a:rPr>
              <a:t>, </a:t>
            </a:r>
            <a:r>
              <a:rPr lang="en-US" sz="1600" dirty="0" err="1">
                <a:solidFill>
                  <a:srgbClr val="FF0000"/>
                </a:solidFill>
              </a:rPr>
              <a:t>Meissner</a:t>
            </a:r>
            <a:r>
              <a:rPr lang="en-US" sz="1600" dirty="0">
                <a:solidFill>
                  <a:srgbClr val="FF0000"/>
                </a:solidFill>
              </a:rPr>
              <a:t>,…</a:t>
            </a:r>
          </a:p>
        </p:txBody>
      </p:sp>
      <p:grpSp>
        <p:nvGrpSpPr>
          <p:cNvPr id="33" name="Group 4"/>
          <p:cNvGrpSpPr>
            <a:grpSpLocks noChangeAspect="1"/>
          </p:cNvGrpSpPr>
          <p:nvPr/>
        </p:nvGrpSpPr>
        <p:grpSpPr bwMode="auto">
          <a:xfrm>
            <a:off x="0" y="1008063"/>
            <a:ext cx="4373563" cy="5484812"/>
            <a:chOff x="288" y="0"/>
            <a:chExt cx="4612" cy="5784"/>
          </a:xfrm>
        </p:grpSpPr>
        <p:pic>
          <p:nvPicPr>
            <p:cNvPr id="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 y="0"/>
              <a:ext cx="4040" cy="57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0"/>
              <a:ext cx="608" cy="52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6" name="Text Box 7"/>
          <p:cNvSpPr txBox="1">
            <a:spLocks noChangeArrowheads="1"/>
          </p:cNvSpPr>
          <p:nvPr/>
        </p:nvSpPr>
        <p:spPr bwMode="auto">
          <a:xfrm>
            <a:off x="715963" y="914400"/>
            <a:ext cx="3581400"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a:t>             NN	3N	 4N</a:t>
            </a:r>
          </a:p>
        </p:txBody>
      </p:sp>
      <p:sp>
        <p:nvSpPr>
          <p:cNvPr id="37" name="Line 8"/>
          <p:cNvSpPr>
            <a:spLocks noChangeShapeType="1"/>
          </p:cNvSpPr>
          <p:nvPr/>
        </p:nvSpPr>
        <p:spPr bwMode="auto">
          <a:xfrm flipV="1">
            <a:off x="1930400" y="4281488"/>
            <a:ext cx="776288" cy="238125"/>
          </a:xfrm>
          <a:prstGeom prst="line">
            <a:avLst/>
          </a:prstGeom>
          <a:noFill/>
          <a:ln w="19050">
            <a:solidFill>
              <a:srgbClr val="FF000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Rectangle 9"/>
          <p:cNvSpPr>
            <a:spLocks noChangeArrowheads="1"/>
          </p:cNvSpPr>
          <p:nvPr/>
        </p:nvSpPr>
        <p:spPr bwMode="auto">
          <a:xfrm>
            <a:off x="1254125" y="1328738"/>
            <a:ext cx="1014413" cy="5164137"/>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Rectangle 10"/>
          <p:cNvSpPr>
            <a:spLocks noChangeArrowheads="1"/>
          </p:cNvSpPr>
          <p:nvPr/>
        </p:nvSpPr>
        <p:spPr bwMode="auto">
          <a:xfrm>
            <a:off x="2278063" y="3778250"/>
            <a:ext cx="1014412" cy="2715768"/>
          </a:xfrm>
          <a:prstGeom prst="rect">
            <a:avLst/>
          </a:prstGeom>
          <a:solidFill>
            <a:srgbClr val="FF8000">
              <a:alpha val="2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Oval 12"/>
          <p:cNvSpPr>
            <a:spLocks noChangeArrowheads="1"/>
          </p:cNvSpPr>
          <p:nvPr/>
        </p:nvSpPr>
        <p:spPr bwMode="auto">
          <a:xfrm>
            <a:off x="2743200" y="4176713"/>
            <a:ext cx="76200" cy="76200"/>
          </a:xfrm>
          <a:prstGeom prst="ellipse">
            <a:avLst/>
          </a:prstGeom>
          <a:solidFill>
            <a:srgbClr val="0000FF"/>
          </a:solidFill>
          <a:ln w="63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Oval 13"/>
          <p:cNvSpPr>
            <a:spLocks noChangeArrowheads="1"/>
          </p:cNvSpPr>
          <p:nvPr/>
        </p:nvSpPr>
        <p:spPr bwMode="auto">
          <a:xfrm>
            <a:off x="1781175" y="4505325"/>
            <a:ext cx="76200" cy="76200"/>
          </a:xfrm>
          <a:prstGeom prst="ellipse">
            <a:avLst/>
          </a:prstGeom>
          <a:solidFill>
            <a:srgbClr val="0000FF"/>
          </a:solidFill>
          <a:ln w="63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Oval 16"/>
          <p:cNvSpPr>
            <a:spLocks noChangeAspect="1" noChangeArrowheads="1"/>
          </p:cNvSpPr>
          <p:nvPr/>
        </p:nvSpPr>
        <p:spPr bwMode="auto">
          <a:xfrm>
            <a:off x="1425575" y="1736725"/>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Oval 17"/>
          <p:cNvSpPr>
            <a:spLocks noChangeAspect="1" noChangeArrowheads="1"/>
          </p:cNvSpPr>
          <p:nvPr/>
        </p:nvSpPr>
        <p:spPr bwMode="auto">
          <a:xfrm>
            <a:off x="1352550" y="2595563"/>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Oval 18"/>
          <p:cNvSpPr>
            <a:spLocks noChangeAspect="1" noChangeArrowheads="1"/>
          </p:cNvSpPr>
          <p:nvPr/>
        </p:nvSpPr>
        <p:spPr bwMode="auto">
          <a:xfrm>
            <a:off x="1727200" y="4459288"/>
            <a:ext cx="182563" cy="18256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Oval 19"/>
          <p:cNvSpPr>
            <a:spLocks noChangeAspect="1" noChangeArrowheads="1"/>
          </p:cNvSpPr>
          <p:nvPr/>
        </p:nvSpPr>
        <p:spPr bwMode="auto">
          <a:xfrm>
            <a:off x="2695575" y="4121150"/>
            <a:ext cx="182563"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22"/>
          <p:cNvSpPr>
            <a:spLocks noChangeAspect="1" noChangeArrowheads="1"/>
          </p:cNvSpPr>
          <p:nvPr/>
        </p:nvSpPr>
        <p:spPr bwMode="auto">
          <a:xfrm>
            <a:off x="1341438" y="5638800"/>
            <a:ext cx="182562" cy="182563"/>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Rectangle 14"/>
          <p:cNvSpPr>
            <a:spLocks noChangeArrowheads="1"/>
          </p:cNvSpPr>
          <p:nvPr/>
        </p:nvSpPr>
        <p:spPr bwMode="auto">
          <a:xfrm>
            <a:off x="3292475" y="5295900"/>
            <a:ext cx="1014413" cy="1189038"/>
          </a:xfrm>
          <a:prstGeom prst="rect">
            <a:avLst/>
          </a:prstGeom>
          <a:solidFill>
            <a:srgbClr val="FF8000">
              <a:alpha val="2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 name="Oval 19"/>
          <p:cNvSpPr>
            <a:spLocks noChangeAspect="1" noChangeArrowheads="1"/>
          </p:cNvSpPr>
          <p:nvPr/>
        </p:nvSpPr>
        <p:spPr bwMode="auto">
          <a:xfrm>
            <a:off x="2941638" y="4770438"/>
            <a:ext cx="182562" cy="182562"/>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 name="Oval 20"/>
          <p:cNvSpPr>
            <a:spLocks noChangeAspect="1" noChangeArrowheads="1"/>
          </p:cNvSpPr>
          <p:nvPr/>
        </p:nvSpPr>
        <p:spPr bwMode="auto">
          <a:xfrm>
            <a:off x="2540000" y="4770438"/>
            <a:ext cx="182563" cy="182562"/>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0" name="Freeform 23"/>
          <p:cNvSpPr>
            <a:spLocks/>
          </p:cNvSpPr>
          <p:nvPr/>
        </p:nvSpPr>
        <p:spPr bwMode="auto">
          <a:xfrm>
            <a:off x="2516188" y="3006725"/>
            <a:ext cx="3198812" cy="2157413"/>
          </a:xfrm>
          <a:custGeom>
            <a:avLst/>
            <a:gdLst>
              <a:gd name="T0" fmla="*/ 0 w 1584"/>
              <a:gd name="T1" fmla="*/ 480 h 1344"/>
              <a:gd name="T2" fmla="*/ 432 w 1584"/>
              <a:gd name="T3" fmla="*/ 0 h 1344"/>
              <a:gd name="T4" fmla="*/ 1584 w 1584"/>
              <a:gd name="T5" fmla="*/ 0 h 1344"/>
              <a:gd name="T6" fmla="*/ 384 w 1584"/>
              <a:gd name="T7" fmla="*/ 1344 h 1344"/>
              <a:gd name="T8" fmla="*/ 384 w 1584"/>
              <a:gd name="T9" fmla="*/ 480 h 1344"/>
              <a:gd name="T10" fmla="*/ 0 w 1584"/>
              <a:gd name="T11" fmla="*/ 480 h 1344"/>
            </a:gdLst>
            <a:ahLst/>
            <a:cxnLst>
              <a:cxn ang="0">
                <a:pos x="T0" y="T1"/>
              </a:cxn>
              <a:cxn ang="0">
                <a:pos x="T2" y="T3"/>
              </a:cxn>
              <a:cxn ang="0">
                <a:pos x="T4" y="T5"/>
              </a:cxn>
              <a:cxn ang="0">
                <a:pos x="T6" y="T7"/>
              </a:cxn>
              <a:cxn ang="0">
                <a:pos x="T8" y="T9"/>
              </a:cxn>
              <a:cxn ang="0">
                <a:pos x="T10" y="T11"/>
              </a:cxn>
            </a:cxnLst>
            <a:rect l="0" t="0" r="r" b="b"/>
            <a:pathLst>
              <a:path w="1584" h="1344">
                <a:moveTo>
                  <a:pt x="0" y="480"/>
                </a:moveTo>
                <a:lnTo>
                  <a:pt x="432" y="0"/>
                </a:lnTo>
                <a:lnTo>
                  <a:pt x="1584" y="0"/>
                </a:lnTo>
                <a:lnTo>
                  <a:pt x="384" y="1344"/>
                </a:lnTo>
                <a:lnTo>
                  <a:pt x="384" y="480"/>
                </a:lnTo>
                <a:lnTo>
                  <a:pt x="0" y="480"/>
                </a:lnTo>
                <a:close/>
              </a:path>
            </a:pathLst>
          </a:custGeom>
          <a:solidFill>
            <a:srgbClr val="FFE6CC"/>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 name="Rectangle 24"/>
          <p:cNvSpPr>
            <a:spLocks noChangeArrowheads="1"/>
          </p:cNvSpPr>
          <p:nvPr/>
        </p:nvSpPr>
        <p:spPr bwMode="auto">
          <a:xfrm>
            <a:off x="3352800" y="2590800"/>
            <a:ext cx="4800600" cy="1600200"/>
          </a:xfrm>
          <a:prstGeom prst="rect">
            <a:avLst/>
          </a:prstGeom>
          <a:solidFill>
            <a:srgbClr val="FFE6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52" name="Picture 28" descr="Snapshot 2009-09-13 09-33-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2759075"/>
            <a:ext cx="45132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30"/>
          <p:cNvSpPr>
            <a:spLocks noChangeAspect="1" noChangeArrowheads="1"/>
          </p:cNvSpPr>
          <p:nvPr/>
        </p:nvSpPr>
        <p:spPr bwMode="auto">
          <a:xfrm>
            <a:off x="7513638" y="3170238"/>
            <a:ext cx="182562" cy="182562"/>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4" name="Oval 31"/>
          <p:cNvSpPr>
            <a:spLocks noChangeAspect="1" noChangeArrowheads="1"/>
          </p:cNvSpPr>
          <p:nvPr/>
        </p:nvSpPr>
        <p:spPr bwMode="auto">
          <a:xfrm>
            <a:off x="5657850" y="3175000"/>
            <a:ext cx="182563" cy="182563"/>
          </a:xfrm>
          <a:prstGeom prst="ellipse">
            <a:avLst/>
          </a:prstGeom>
          <a:solidFill>
            <a:srgbClr val="0000FF">
              <a:alpha val="75000"/>
            </a:srgbClr>
          </a:solidFill>
          <a:ln w="381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198695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203331</TotalTime>
  <Words>1595</Words>
  <Application>Microsoft Macintosh PowerPoint</Application>
  <PresentationFormat>On-screen Show (4:3)</PresentationFormat>
  <Paragraphs>300</Paragraphs>
  <Slides>63</Slides>
  <Notes>62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Default Design</vt:lpstr>
      <vt:lpstr>Three-body forces: From exotic nuclei to neutron stars</vt:lpstr>
      <vt:lpstr>PowerPoint Presentation</vt:lpstr>
      <vt:lpstr>Three-body forces: From exotic nuclei to neutron stars</vt:lpstr>
      <vt:lpstr>Outline</vt:lpstr>
      <vt:lpstr>Why are there three-body forces?</vt:lpstr>
      <vt:lpstr>Why are there 3N forces?</vt:lpstr>
      <vt:lpstr>Chiral effective field theory for nuclear forces</vt:lpstr>
      <vt:lpstr>Chiral effective field theory for nuclear forces</vt:lpstr>
      <vt:lpstr>Chiral effective field theory and many-body forces</vt:lpstr>
      <vt:lpstr>The oxygen anomaly</vt:lpstr>
      <vt:lpstr>The oxygen anomaly - not reproduced without 3N forces</vt:lpstr>
      <vt:lpstr>The shell model - impact of 3N forces</vt:lpstr>
      <vt:lpstr>Oxygen isotopes - impact of 3N forces</vt:lpstr>
      <vt:lpstr>New ab-initio methods extend reach</vt:lpstr>
      <vt:lpstr>Three-body forces and magic numbers</vt:lpstr>
      <vt:lpstr>Three-body forces and magic numbers</vt:lpstr>
      <vt:lpstr>Three-body forces and magic numbers</vt:lpstr>
      <vt:lpstr>Evolution to neutron-rich calcium isotopes</vt:lpstr>
      <vt:lpstr>Evolution to neutron-rich calcium isotopes</vt:lpstr>
      <vt:lpstr>new 51,52Ca TITAN measurements</vt:lpstr>
      <vt:lpstr>PowerPoint Presentation</vt:lpstr>
      <vt:lpstr>PowerPoint Presentation</vt:lpstr>
      <vt:lpstr>3N forces and proton-rich nuclei Holt, Menendez, AS (2013)</vt:lpstr>
      <vt:lpstr>Neutron matter and neutron stars</vt:lpstr>
      <vt:lpstr>Chiral effective field theory for nuclear forces</vt:lpstr>
      <vt:lpstr>Complete N3LO calculation of neutron matter</vt:lpstr>
      <vt:lpstr>Neutron skin of 208Pb</vt:lpstr>
      <vt:lpstr>Neutron skin of 208Pb</vt:lpstr>
      <vt:lpstr>Symmetry energy and pressure of neutron matter</vt:lpstr>
      <vt:lpstr>Ab-initio calculations of asymmetric matter Drischler, Soma, AS (2013)</vt:lpstr>
      <vt:lpstr>Complete N3LO calculation of neutron matter</vt:lpstr>
      <vt:lpstr>Discovery of the heaviest neutron star</vt:lpstr>
      <vt:lpstr>Discovery of the heaviest neutron star (2013)</vt:lpstr>
      <vt:lpstr>Impact on neutron stars Hebeler et al. (2010, 2013)</vt:lpstr>
      <vt:lpstr>Impact on neutron stars Hebeler et al. (2010, 2013)</vt:lpstr>
      <vt:lpstr>PowerPoint Presentation</vt:lpstr>
      <vt:lpstr>PowerPoint Presentation</vt:lpstr>
      <vt:lpstr>PowerPoint Presentation</vt:lpstr>
      <vt:lpstr>PowerPoint Presentation</vt:lpstr>
      <vt:lpstr>Neutron-star mergers and  gravitational waves</vt:lpstr>
      <vt:lpstr>Direct dark matter detection</vt:lpstr>
      <vt:lpstr>Chiral EFT for WIMP currents in nuclei</vt:lpstr>
      <vt:lpstr>Xenon response with 1+2-body currents</vt:lpstr>
      <vt:lpstr>Limits on SD WIMP-neutron interactions</vt:lpstr>
      <vt:lpstr>Spin-dependent WIMP-nucleus response for 19F, 23Na, 27Al, 29Si, 73Ge, 127I</vt:lpstr>
      <vt:lpstr>Nuclear structure for direct detection</vt:lpstr>
      <vt:lpstr>Inelastic WIMP scattering to 40 and 80 keV excited states</vt:lpstr>
      <vt:lpstr>Signatures for inelastic WIMP scattering</vt:lpstr>
      <vt:lpstr>Signatures for inelastic WIMP scattering</vt:lpstr>
      <vt:lpstr>Summary</vt:lpstr>
      <vt:lpstr>PowerPoint Presentation</vt:lpstr>
      <vt:lpstr>PowerPoint Presentation</vt:lpstr>
      <vt:lpstr>Neutron matter from chiral EFT interactions</vt:lpstr>
      <vt:lpstr>N3LO 3N and 4N interactions in neutron matter</vt:lpstr>
      <vt:lpstr>Comparisons to equations of state in astrophysics</vt:lpstr>
      <vt:lpstr>Symmetry energy and density derivative L</vt:lpstr>
      <vt:lpstr>Ab-initio calculations of asymmetric matter</vt:lpstr>
      <vt:lpstr>Ab-initio calculations of asymmetric matter</vt:lpstr>
      <vt:lpstr>Ab-initio calculations of asymmetric matter</vt:lpstr>
      <vt:lpstr>Chiral EFT currents and electroweak interactions</vt:lpstr>
      <vt:lpstr>Electroweak interactions and 3N forces</vt:lpstr>
      <vt:lpstr>AFDMC results for neutron matter</vt:lpstr>
      <vt:lpstr>Comparison to perturbative calculations at N2LO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Renormalization Group Approach to the Nucleon Interaction and the Nuclear Many-Body Problem</dc:title>
  <dc:creator>Unknown User</dc:creator>
  <cp:lastModifiedBy>Achim Schwenk</cp:lastModifiedBy>
  <cp:revision>2603</cp:revision>
  <cp:lastPrinted>2012-10-08T22:02:06Z</cp:lastPrinted>
  <dcterms:created xsi:type="dcterms:W3CDTF">2002-02-25T03:18:17Z</dcterms:created>
  <dcterms:modified xsi:type="dcterms:W3CDTF">2013-11-07T16:38:25Z</dcterms:modified>
</cp:coreProperties>
</file>