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9" r:id="rId3"/>
    <p:sldId id="275" r:id="rId4"/>
    <p:sldId id="262" r:id="rId5"/>
    <p:sldId id="257" r:id="rId6"/>
    <p:sldId id="268" r:id="rId7"/>
    <p:sldId id="266" r:id="rId8"/>
    <p:sldId id="270" r:id="rId9"/>
    <p:sldId id="271" r:id="rId10"/>
    <p:sldId id="264" r:id="rId11"/>
    <p:sldId id="260" r:id="rId12"/>
    <p:sldId id="269" r:id="rId13"/>
    <p:sldId id="272" r:id="rId14"/>
    <p:sldId id="261" r:id="rId15"/>
    <p:sldId id="273" r:id="rId16"/>
    <p:sldId id="276" r:id="rId17"/>
    <p:sldId id="277" r:id="rId18"/>
    <p:sldId id="280" r:id="rId19"/>
    <p:sldId id="282" r:id="rId20"/>
    <p:sldId id="274" r:id="rId21"/>
    <p:sldId id="281" r:id="rId22"/>
    <p:sldId id="278" r:id="rId23"/>
    <p:sldId id="279" r:id="rId24"/>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B6528A-BEFF-4628-99ED-2E09185D5CBF}">
          <p14:sldIdLst>
            <p14:sldId id="256"/>
            <p14:sldId id="259"/>
            <p14:sldId id="275"/>
            <p14:sldId id="262"/>
            <p14:sldId id="257"/>
            <p14:sldId id="268"/>
            <p14:sldId id="266"/>
            <p14:sldId id="270"/>
            <p14:sldId id="271"/>
            <p14:sldId id="264"/>
            <p14:sldId id="260"/>
            <p14:sldId id="269"/>
            <p14:sldId id="272"/>
            <p14:sldId id="261"/>
            <p14:sldId id="273"/>
            <p14:sldId id="276"/>
            <p14:sldId id="277"/>
            <p14:sldId id="280"/>
            <p14:sldId id="282"/>
          </p14:sldIdLst>
        </p14:section>
        <p14:section name="Untitled Section" id="{33E23A16-4F24-4763-ADE2-E26F1B2DEA17}">
          <p14:sldIdLst>
            <p14:sldId id="274"/>
            <p14:sldId id="281"/>
            <p14:sldId id="278"/>
            <p14:sldId id="2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86"/>
    <a:srgbClr val="2B55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78" autoAdjust="0"/>
    <p:restoredTop sz="87739" autoAdjust="0"/>
  </p:normalViewPr>
  <p:slideViewPr>
    <p:cSldViewPr snapToGrid="0">
      <p:cViewPr varScale="1">
        <p:scale>
          <a:sx n="62" d="100"/>
          <a:sy n="62" d="100"/>
        </p:scale>
        <p:origin x="1316"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412260839321312E-2"/>
          <c:y val="9.8302960776722931E-2"/>
          <c:w val="0.93681906885102473"/>
          <c:h val="0.87668747935601421"/>
        </c:manualLayout>
      </c:layout>
      <c:barChart>
        <c:barDir val="col"/>
        <c:grouping val="clustered"/>
        <c:varyColors val="0"/>
        <c:ser>
          <c:idx val="0"/>
          <c:order val="0"/>
          <c:tx>
            <c:strRef>
              <c:f>Sheet1!$B$1</c:f>
              <c:strCache>
                <c:ptCount val="1"/>
                <c:pt idx="0">
                  <c:v>Total</c:v>
                </c:pt>
              </c:strCache>
            </c:strRef>
          </c:tx>
          <c:spPr>
            <a:solidFill>
              <a:schemeClr val="accent1"/>
            </a:solidFill>
            <a:ln>
              <a:noFill/>
            </a:ln>
            <a:effectLst/>
          </c:spPr>
          <c:invertIfNegative val="0"/>
          <c:cat>
            <c:strRef>
              <c:f>Sheet1!$A$2:$A$5</c:f>
              <c:strCache>
                <c:ptCount val="4"/>
                <c:pt idx="0">
                  <c:v>S=0, T=0</c:v>
                </c:pt>
                <c:pt idx="1">
                  <c:v>S=1, T=0</c:v>
                </c:pt>
                <c:pt idx="2">
                  <c:v>S=0, T=1</c:v>
                </c:pt>
                <c:pt idx="3">
                  <c:v>S=1, T=1</c:v>
                </c:pt>
              </c:strCache>
            </c:strRef>
          </c:cat>
          <c:val>
            <c:numRef>
              <c:f>Sheet1!$B$2:$B$5</c:f>
              <c:numCache>
                <c:formatCode>General</c:formatCode>
                <c:ptCount val="4"/>
                <c:pt idx="0">
                  <c:v>-17.04729</c:v>
                </c:pt>
                <c:pt idx="1">
                  <c:v>-0.82321999999999995</c:v>
                </c:pt>
                <c:pt idx="2">
                  <c:v>-5.2892890000000001</c:v>
                </c:pt>
                <c:pt idx="3">
                  <c:v>0.37980656000000002</c:v>
                </c:pt>
              </c:numCache>
            </c:numRef>
          </c:val>
        </c:ser>
        <c:ser>
          <c:idx val="1"/>
          <c:order val="1"/>
          <c:tx>
            <c:strRef>
              <c:f>Sheet1!$C$1</c:f>
              <c:strCache>
                <c:ptCount val="1"/>
                <c:pt idx="0">
                  <c:v>LO</c:v>
                </c:pt>
              </c:strCache>
            </c:strRef>
          </c:tx>
          <c:spPr>
            <a:solidFill>
              <a:schemeClr val="accent2"/>
            </a:solidFill>
            <a:ln>
              <a:noFill/>
            </a:ln>
            <a:effectLst/>
          </c:spPr>
          <c:invertIfNegative val="0"/>
          <c:cat>
            <c:strRef>
              <c:f>Sheet1!$A$2:$A$5</c:f>
              <c:strCache>
                <c:ptCount val="4"/>
                <c:pt idx="0">
                  <c:v>S=0, T=0</c:v>
                </c:pt>
                <c:pt idx="1">
                  <c:v>S=1, T=0</c:v>
                </c:pt>
                <c:pt idx="2">
                  <c:v>S=0, T=1</c:v>
                </c:pt>
                <c:pt idx="3">
                  <c:v>S=1, T=1</c:v>
                </c:pt>
              </c:strCache>
            </c:strRef>
          </c:cat>
          <c:val>
            <c:numRef>
              <c:f>Sheet1!$C$2:$C$5</c:f>
              <c:numCache>
                <c:formatCode>General</c:formatCode>
                <c:ptCount val="4"/>
                <c:pt idx="0">
                  <c:v>-7.33026</c:v>
                </c:pt>
                <c:pt idx="1">
                  <c:v>-0.29976999999999998</c:v>
                </c:pt>
                <c:pt idx="2">
                  <c:v>-13.33769</c:v>
                </c:pt>
                <c:pt idx="3">
                  <c:v>2.65598</c:v>
                </c:pt>
              </c:numCache>
            </c:numRef>
          </c:val>
        </c:ser>
        <c:ser>
          <c:idx val="2"/>
          <c:order val="2"/>
          <c:tx>
            <c:strRef>
              <c:f>Sheet1!$D$1</c:f>
              <c:strCache>
                <c:ptCount val="1"/>
                <c:pt idx="0">
                  <c:v>NLO</c:v>
                </c:pt>
              </c:strCache>
            </c:strRef>
          </c:tx>
          <c:spPr>
            <a:solidFill>
              <a:schemeClr val="accent3"/>
            </a:solidFill>
            <a:ln>
              <a:noFill/>
            </a:ln>
            <a:effectLst/>
          </c:spPr>
          <c:invertIfNegative val="0"/>
          <c:cat>
            <c:strRef>
              <c:f>Sheet1!$A$2:$A$5</c:f>
              <c:strCache>
                <c:ptCount val="4"/>
                <c:pt idx="0">
                  <c:v>S=0, T=0</c:v>
                </c:pt>
                <c:pt idx="1">
                  <c:v>S=1, T=0</c:v>
                </c:pt>
                <c:pt idx="2">
                  <c:v>S=0, T=1</c:v>
                </c:pt>
                <c:pt idx="3">
                  <c:v>S=1, T=1</c:v>
                </c:pt>
              </c:strCache>
            </c:strRef>
          </c:cat>
          <c:val>
            <c:numRef>
              <c:f>Sheet1!$D$2:$D$5</c:f>
              <c:numCache>
                <c:formatCode>General</c:formatCode>
                <c:ptCount val="4"/>
                <c:pt idx="0">
                  <c:v>-9.7170199000000004</c:v>
                </c:pt>
                <c:pt idx="1">
                  <c:v>-0.52344999999999997</c:v>
                </c:pt>
                <c:pt idx="2">
                  <c:v>8.0484000000000009</c:v>
                </c:pt>
                <c:pt idx="3">
                  <c:v>-2.2671700000000001</c:v>
                </c:pt>
              </c:numCache>
            </c:numRef>
          </c:val>
        </c:ser>
        <c:dLbls>
          <c:showLegendKey val="0"/>
          <c:showVal val="0"/>
          <c:showCatName val="0"/>
          <c:showSerName val="0"/>
          <c:showPercent val="0"/>
          <c:showBubbleSize val="0"/>
        </c:dLbls>
        <c:gapWidth val="219"/>
        <c:overlap val="-27"/>
        <c:axId val="315471784"/>
        <c:axId val="315469432"/>
      </c:barChart>
      <c:catAx>
        <c:axId val="315471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1" i="0" u="none" strike="noStrike" kern="1200" baseline="0">
                <a:solidFill>
                  <a:schemeClr val="tx1"/>
                </a:solidFill>
                <a:latin typeface="+mn-lt"/>
                <a:ea typeface="+mn-ea"/>
                <a:cs typeface="+mn-cs"/>
              </a:defRPr>
            </a:pPr>
            <a:endParaRPr lang="it-IT"/>
          </a:p>
        </c:txPr>
        <c:crossAx val="315469432"/>
        <c:crosses val="autoZero"/>
        <c:auto val="1"/>
        <c:lblAlgn val="ctr"/>
        <c:lblOffset val="100"/>
        <c:noMultiLvlLbl val="0"/>
      </c:catAx>
      <c:valAx>
        <c:axId val="315469432"/>
        <c:scaling>
          <c:orientation val="minMax"/>
          <c:min val="-18"/>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it-IT"/>
          </a:p>
        </c:txPr>
        <c:crossAx val="315471784"/>
        <c:crosses val="autoZero"/>
        <c:crossBetween val="between"/>
      </c:valAx>
      <c:spPr>
        <a:noFill/>
        <a:ln>
          <a:noFill/>
        </a:ln>
        <a:effectLst/>
      </c:spPr>
    </c:plotArea>
    <c:legend>
      <c:legendPos val="b"/>
      <c:layout>
        <c:manualLayout>
          <c:xMode val="edge"/>
          <c:yMode val="edge"/>
          <c:x val="0.60592417943146448"/>
          <c:y val="0.89286940451793995"/>
          <c:w val="0.39407585712233734"/>
          <c:h val="7.7602676944484333E-2"/>
        </c:manualLayout>
      </c:layout>
      <c:overlay val="0"/>
      <c:spPr>
        <a:noFill/>
        <a:ln>
          <a:noFill/>
        </a:ln>
        <a:effectLst/>
      </c:spPr>
      <c:txPr>
        <a:bodyPr rot="0" spcFirstLastPara="1" vertOverflow="ellipsis" vert="horz" wrap="square" anchor="ctr" anchorCtr="1"/>
        <a:lstStyle/>
        <a:p>
          <a:pPr>
            <a:defRPr sz="2800" b="1"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D02BB0-A6EA-4E0F-AF9C-F96E1DAEFC7D}" type="datetimeFigureOut">
              <a:rPr lang="it-IT" smtClean="0"/>
              <a:t>25/06/2015</a:t>
            </a:fld>
            <a:endParaRPr lang="it-IT"/>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D47AA-7975-42C1-ABA2-B9267297F807}" type="slidenum">
              <a:rPr lang="it-IT" smtClean="0"/>
              <a:t>‹#›</a:t>
            </a:fld>
            <a:endParaRPr lang="it-IT"/>
          </a:p>
        </p:txBody>
      </p:sp>
    </p:spTree>
    <p:extLst>
      <p:ext uri="{BB962C8B-B14F-4D97-AF65-F5344CB8AC3E}">
        <p14:creationId xmlns:p14="http://schemas.microsoft.com/office/powerpoint/2010/main" val="4021864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This is the form of the familiar Skyrme</a:t>
            </a:r>
            <a:r>
              <a:rPr lang="it-IT" baseline="0" dirty="0" smtClean="0"/>
              <a:t> interation. Which is based on a contact interaction, with the moment independent term proportional to t0, the two momentum dependent termes t1 and t2, the spin orbit and the controversial density dependent term we’ve just heard about</a:t>
            </a:r>
            <a:endParaRPr lang="it-IT" dirty="0"/>
          </a:p>
        </p:txBody>
      </p:sp>
      <p:sp>
        <p:nvSpPr>
          <p:cNvPr id="4" name="Slide Number Placeholder 3"/>
          <p:cNvSpPr>
            <a:spLocks noGrp="1"/>
          </p:cNvSpPr>
          <p:nvPr>
            <p:ph type="sldNum" sz="quarter" idx="10"/>
          </p:nvPr>
        </p:nvSpPr>
        <p:spPr/>
        <p:txBody>
          <a:bodyPr/>
          <a:lstStyle/>
          <a:p>
            <a:fld id="{BC8D47AA-7975-42C1-ABA2-B9267297F807}" type="slidenum">
              <a:rPr lang="it-IT" smtClean="0"/>
              <a:t>2</a:t>
            </a:fld>
            <a:endParaRPr lang="it-IT"/>
          </a:p>
        </p:txBody>
      </p:sp>
    </p:spTree>
    <p:extLst>
      <p:ext uri="{BB962C8B-B14F-4D97-AF65-F5344CB8AC3E}">
        <p14:creationId xmlns:p14="http://schemas.microsoft.com/office/powerpoint/2010/main" val="3217516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The proposal</a:t>
            </a:r>
            <a:r>
              <a:rPr lang="it-IT" baseline="0" dirty="0" smtClean="0"/>
              <a:t> of the group to overcome the problems given by a density dependent contact interaction, is to substitute the dirac delta by a gaussian function that acts at finite range, keeping the momentum dependent structure, with the two terms T1 and T2</a:t>
            </a:r>
            <a:endParaRPr lang="it-IT" dirty="0"/>
          </a:p>
        </p:txBody>
      </p:sp>
      <p:sp>
        <p:nvSpPr>
          <p:cNvPr id="4" name="Slide Number Placeholder 3"/>
          <p:cNvSpPr>
            <a:spLocks noGrp="1"/>
          </p:cNvSpPr>
          <p:nvPr>
            <p:ph type="sldNum" sz="quarter" idx="10"/>
          </p:nvPr>
        </p:nvSpPr>
        <p:spPr/>
        <p:txBody>
          <a:bodyPr/>
          <a:lstStyle/>
          <a:p>
            <a:fld id="{BC8D47AA-7975-42C1-ABA2-B9267297F807}" type="slidenum">
              <a:rPr lang="it-IT" smtClean="0"/>
              <a:t>3</a:t>
            </a:fld>
            <a:endParaRPr lang="it-IT"/>
          </a:p>
        </p:txBody>
      </p:sp>
    </p:spTree>
    <p:extLst>
      <p:ext uri="{BB962C8B-B14F-4D97-AF65-F5344CB8AC3E}">
        <p14:creationId xmlns:p14="http://schemas.microsoft.com/office/powerpoint/2010/main" val="464748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Not a Real Fit</a:t>
            </a:r>
          </a:p>
        </p:txBody>
      </p:sp>
      <p:sp>
        <p:nvSpPr>
          <p:cNvPr id="4" name="Slide Number Placeholder 3"/>
          <p:cNvSpPr>
            <a:spLocks noGrp="1"/>
          </p:cNvSpPr>
          <p:nvPr>
            <p:ph type="sldNum" sz="quarter" idx="10"/>
          </p:nvPr>
        </p:nvSpPr>
        <p:spPr/>
        <p:txBody>
          <a:bodyPr/>
          <a:lstStyle/>
          <a:p>
            <a:fld id="{BC8D47AA-7975-42C1-ABA2-B9267297F807}" type="slidenum">
              <a:rPr lang="it-IT" smtClean="0"/>
              <a:t>4</a:t>
            </a:fld>
            <a:endParaRPr lang="it-IT"/>
          </a:p>
        </p:txBody>
      </p:sp>
    </p:spTree>
    <p:extLst>
      <p:ext uri="{BB962C8B-B14F-4D97-AF65-F5344CB8AC3E}">
        <p14:creationId xmlns:p14="http://schemas.microsoft.com/office/powerpoint/2010/main" val="1658021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670A3CBB-A506-42BC-AE55-42FD2636EF39}" type="slidenum">
              <a:rPr lang="it-IT" smtClean="0"/>
              <a:t>5</a:t>
            </a:fld>
            <a:endParaRPr lang="it-IT"/>
          </a:p>
        </p:txBody>
      </p:sp>
    </p:spTree>
    <p:extLst>
      <p:ext uri="{BB962C8B-B14F-4D97-AF65-F5344CB8AC3E}">
        <p14:creationId xmlns:p14="http://schemas.microsoft.com/office/powerpoint/2010/main" val="727191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Pairing Critical phenomenon that</a:t>
            </a:r>
            <a:r>
              <a:rPr lang="it-IT" baseline="0" dirty="0" smtClean="0"/>
              <a:t> is difficult to see from the parameter</a:t>
            </a:r>
            <a:endParaRPr lang="it-IT" dirty="0"/>
          </a:p>
        </p:txBody>
      </p:sp>
      <p:sp>
        <p:nvSpPr>
          <p:cNvPr id="4" name="Slide Number Placeholder 3"/>
          <p:cNvSpPr>
            <a:spLocks noGrp="1"/>
          </p:cNvSpPr>
          <p:nvPr>
            <p:ph type="sldNum" sz="quarter" idx="10"/>
          </p:nvPr>
        </p:nvSpPr>
        <p:spPr/>
        <p:txBody>
          <a:bodyPr/>
          <a:lstStyle/>
          <a:p>
            <a:fld id="{BC8D47AA-7975-42C1-ABA2-B9267297F807}" type="slidenum">
              <a:rPr lang="it-IT" smtClean="0"/>
              <a:t>6</a:t>
            </a:fld>
            <a:endParaRPr lang="it-IT"/>
          </a:p>
        </p:txBody>
      </p:sp>
    </p:spTree>
    <p:extLst>
      <p:ext uri="{BB962C8B-B14F-4D97-AF65-F5344CB8AC3E}">
        <p14:creationId xmlns:p14="http://schemas.microsoft.com/office/powerpoint/2010/main" val="4239083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BC8D47AA-7975-42C1-ABA2-B9267297F807}" type="slidenum">
              <a:rPr lang="it-IT" smtClean="0"/>
              <a:t>7</a:t>
            </a:fld>
            <a:endParaRPr lang="it-IT"/>
          </a:p>
        </p:txBody>
      </p:sp>
    </p:spTree>
    <p:extLst>
      <p:ext uri="{BB962C8B-B14F-4D97-AF65-F5344CB8AC3E}">
        <p14:creationId xmlns:p14="http://schemas.microsoft.com/office/powerpoint/2010/main" val="1215921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or the local part of a general regularized interaction</a:t>
            </a:r>
          </a:p>
          <a:p>
            <a:endParaRPr lang="it-IT" dirty="0"/>
          </a:p>
        </p:txBody>
      </p:sp>
      <p:sp>
        <p:nvSpPr>
          <p:cNvPr id="4" name="Slide Number Placeholder 3"/>
          <p:cNvSpPr>
            <a:spLocks noGrp="1"/>
          </p:cNvSpPr>
          <p:nvPr>
            <p:ph type="sldNum" sz="quarter" idx="10"/>
          </p:nvPr>
        </p:nvSpPr>
        <p:spPr/>
        <p:txBody>
          <a:bodyPr/>
          <a:lstStyle/>
          <a:p>
            <a:fld id="{BC8D47AA-7975-42C1-ABA2-B9267297F807}" type="slidenum">
              <a:rPr lang="it-IT" smtClean="0"/>
              <a:t>9</a:t>
            </a:fld>
            <a:endParaRPr lang="it-IT"/>
          </a:p>
        </p:txBody>
      </p:sp>
    </p:spTree>
    <p:extLst>
      <p:ext uri="{BB962C8B-B14F-4D97-AF65-F5344CB8AC3E}">
        <p14:creationId xmlns:p14="http://schemas.microsoft.com/office/powerpoint/2010/main" val="2100643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0B37827-2566-4E47-A2A3-27E1ED5A05E2}" type="datetimeFigureOut">
              <a:rPr lang="it-IT" smtClean="0"/>
              <a:t>25/06/2015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18854465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B37827-2566-4E47-A2A3-27E1ED5A05E2}" type="datetimeFigureOut">
              <a:rPr lang="it-IT" smtClean="0"/>
              <a:t>25/06/2015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1259507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B37827-2566-4E47-A2A3-27E1ED5A05E2}" type="datetimeFigureOut">
              <a:rPr lang="it-IT" smtClean="0"/>
              <a:t>25/06/2015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71375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B37827-2566-4E47-A2A3-27E1ED5A05E2}" type="datetimeFigureOut">
              <a:rPr lang="it-IT" smtClean="0"/>
              <a:t>25/06/2015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2581106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B37827-2566-4E47-A2A3-27E1ED5A05E2}" type="datetimeFigureOut">
              <a:rPr lang="it-IT" smtClean="0"/>
              <a:t>25/06/2015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1017891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0B37827-2566-4E47-A2A3-27E1ED5A05E2}" type="datetimeFigureOut">
              <a:rPr lang="it-IT" smtClean="0"/>
              <a:t>25/06/2015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368439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0B37827-2566-4E47-A2A3-27E1ED5A05E2}" type="datetimeFigureOut">
              <a:rPr lang="it-IT" smtClean="0"/>
              <a:t>25/06/2015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3841138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0B37827-2566-4E47-A2A3-27E1ED5A05E2}" type="datetimeFigureOut">
              <a:rPr lang="it-IT" smtClean="0"/>
              <a:t>25/06/2015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1492048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B37827-2566-4E47-A2A3-27E1ED5A05E2}" type="datetimeFigureOut">
              <a:rPr lang="it-IT" smtClean="0"/>
              <a:t>25/06/2015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102222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B37827-2566-4E47-A2A3-27E1ED5A05E2}" type="datetimeFigureOut">
              <a:rPr lang="it-IT" smtClean="0"/>
              <a:t>25/06/2015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2247030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B37827-2566-4E47-A2A3-27E1ED5A05E2}" type="datetimeFigureOut">
              <a:rPr lang="it-IT" smtClean="0"/>
              <a:t>25/06/2015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DD0588A-6F9E-4B61-9F82-945EDD33475F}" type="slidenum">
              <a:rPr lang="it-IT" smtClean="0"/>
              <a:t>‹#›</a:t>
            </a:fld>
            <a:endParaRPr lang="it-IT"/>
          </a:p>
        </p:txBody>
      </p:sp>
    </p:spTree>
    <p:extLst>
      <p:ext uri="{BB962C8B-B14F-4D97-AF65-F5344CB8AC3E}">
        <p14:creationId xmlns:p14="http://schemas.microsoft.com/office/powerpoint/2010/main" val="2219404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B37827-2566-4E47-A2A3-27E1ED5A05E2}" type="datetimeFigureOut">
              <a:rPr lang="it-IT" smtClean="0"/>
              <a:t>25/06/2015</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D0588A-6F9E-4B61-9F82-945EDD33475F}" type="slidenum">
              <a:rPr lang="it-IT" smtClean="0"/>
              <a:t>‹#›</a:t>
            </a:fld>
            <a:endParaRPr lang="it-IT"/>
          </a:p>
        </p:txBody>
      </p:sp>
    </p:spTree>
    <p:extLst>
      <p:ext uri="{BB962C8B-B14F-4D97-AF65-F5344CB8AC3E}">
        <p14:creationId xmlns:p14="http://schemas.microsoft.com/office/powerpoint/2010/main" val="16150759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00.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10.png"/></Relationships>
</file>

<file path=ppt/slides/_rels/slide20.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image" Target="../media/image39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35.emf"/><Relationship Id="rId1" Type="http://schemas.openxmlformats.org/officeDocument/2006/relationships/slideLayout" Target="../slideLayouts/slideLayout7.xml"/><Relationship Id="rId6" Type="http://schemas.openxmlformats.org/officeDocument/2006/relationships/image" Target="../media/image170.png"/><Relationship Id="rId5" Type="http://schemas.openxmlformats.org/officeDocument/2006/relationships/image" Target="../media/image160.png"/><Relationship Id="rId4" Type="http://schemas.openxmlformats.org/officeDocument/2006/relationships/image" Target="../media/image150.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90.pn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480.png"/><Relationship Id="rId5" Type="http://schemas.openxmlformats.org/officeDocument/2006/relationships/image" Target="../media/image470.png"/><Relationship Id="rId4" Type="http://schemas.openxmlformats.org/officeDocument/2006/relationships/image" Target="../media/image460.png"/></Relationships>
</file>

<file path=ppt/slides/_rels/slide3.xml.rels><?xml version="1.0" encoding="UTF-8" standalone="yes"?>
<Relationships xmlns="http://schemas.openxmlformats.org/package/2006/relationships"><Relationship Id="rId13" Type="http://schemas.openxmlformats.org/officeDocument/2006/relationships/image" Target="../media/image12.png"/><Relationship Id="rId3"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11" Type="http://schemas.openxmlformats.org/officeDocument/2006/relationships/image" Target="../media/image10.png"/><Relationship Id="rId10"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9.pn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0.png"/><Relationship Id="rId5" Type="http://schemas.openxmlformats.org/officeDocument/2006/relationships/image" Target="../media/image110.png"/><Relationship Id="rId4" Type="http://schemas.openxmlformats.org/officeDocument/2006/relationships/image" Target="../media/image100.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6032" y="2644902"/>
            <a:ext cx="8673990" cy="924830"/>
          </a:xfrm>
        </p:spPr>
        <p:txBody>
          <a:bodyPr>
            <a:noAutofit/>
          </a:bodyPr>
          <a:lstStyle/>
          <a:p>
            <a:r>
              <a:rPr lang="it-IT" sz="3600" b="1" i="1" dirty="0"/>
              <a:t>Constraining Finite-Range Momentum Dependent Effective </a:t>
            </a:r>
            <a:r>
              <a:rPr lang="it-IT" sz="3600" b="1" i="1" dirty="0" smtClean="0"/>
              <a:t>Interactions</a:t>
            </a:r>
            <a:endParaRPr lang="it-IT" sz="3600" dirty="0"/>
          </a:p>
        </p:txBody>
      </p:sp>
      <p:sp>
        <p:nvSpPr>
          <p:cNvPr id="3" name="Subtitle 2"/>
          <p:cNvSpPr>
            <a:spLocks noGrp="1"/>
          </p:cNvSpPr>
          <p:nvPr>
            <p:ph type="subTitle" idx="1"/>
          </p:nvPr>
        </p:nvSpPr>
        <p:spPr>
          <a:xfrm>
            <a:off x="1143000" y="3727942"/>
            <a:ext cx="6858000" cy="1241822"/>
          </a:xfrm>
        </p:spPr>
        <p:txBody>
          <a:bodyPr>
            <a:normAutofit/>
          </a:bodyPr>
          <a:lstStyle/>
          <a:p>
            <a:r>
              <a:rPr lang="it-IT" sz="2800" dirty="0"/>
              <a:t>Andrea Idini</a:t>
            </a:r>
          </a:p>
          <a:p>
            <a:r>
              <a:rPr lang="it-IT" sz="2800" i="1" dirty="0"/>
              <a:t>K.Bennaceur, J. Dobaczewski</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38074" y="242316"/>
            <a:ext cx="3091948" cy="1266444"/>
          </a:xfrm>
          <a:prstGeom prst="rect">
            <a:avLst/>
          </a:prstGeom>
        </p:spPr>
      </p:pic>
      <p:sp>
        <p:nvSpPr>
          <p:cNvPr id="5" name="Rectangle 4"/>
          <p:cNvSpPr/>
          <p:nvPr/>
        </p:nvSpPr>
        <p:spPr>
          <a:xfrm>
            <a:off x="0" y="6177248"/>
            <a:ext cx="9144000" cy="369332"/>
          </a:xfrm>
          <a:prstGeom prst="rect">
            <a:avLst/>
          </a:prstGeom>
        </p:spPr>
        <p:txBody>
          <a:bodyPr wrap="square">
            <a:spAutoFit/>
          </a:bodyPr>
          <a:lstStyle/>
          <a:p>
            <a:pPr algn="ctr"/>
            <a:r>
              <a:rPr lang="en-US" b="1" dirty="0">
                <a:solidFill>
                  <a:srgbClr val="990000"/>
                </a:solidFill>
                <a:latin typeface="Times New Roman" panose="02020603050405020304" pitchFamily="18" charset="0"/>
              </a:rPr>
              <a:t>Collaboration Workshop </a:t>
            </a:r>
            <a:r>
              <a:rPr lang="en-US" b="1" i="1" dirty="0">
                <a:solidFill>
                  <a:srgbClr val="990000"/>
                </a:solidFill>
                <a:latin typeface="Times New Roman" panose="02020603050405020304" pitchFamily="18" charset="0"/>
              </a:rPr>
              <a:t>‘The future of </a:t>
            </a:r>
            <a:r>
              <a:rPr lang="en-US" b="1" i="1" dirty="0" err="1">
                <a:solidFill>
                  <a:srgbClr val="990000"/>
                </a:solidFill>
                <a:latin typeface="Times New Roman" panose="02020603050405020304" pitchFamily="18" charset="0"/>
              </a:rPr>
              <a:t>multireference</a:t>
            </a:r>
            <a:r>
              <a:rPr lang="en-US" b="1" i="1" dirty="0">
                <a:solidFill>
                  <a:srgbClr val="990000"/>
                </a:solidFill>
                <a:latin typeface="Times New Roman" panose="02020603050405020304" pitchFamily="18" charset="0"/>
              </a:rPr>
              <a:t> DFT’</a:t>
            </a:r>
            <a:r>
              <a:rPr lang="en-US" b="1" dirty="0">
                <a:solidFill>
                  <a:srgbClr val="990000"/>
                </a:solidFill>
                <a:latin typeface="Times New Roman" panose="02020603050405020304" pitchFamily="18" charset="0"/>
              </a:rPr>
              <a:t>, 25–26 June 2015, Warsaw</a:t>
            </a:r>
            <a:endParaRPr lang="it-IT" dirty="0"/>
          </a:p>
        </p:txBody>
      </p:sp>
      <p:pic>
        <p:nvPicPr>
          <p:cNvPr id="1026" name="Picture 2" descr="http://h190.it.helsinki.fi/wp-content/uploads/2014/04/FIDIPRO_rg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2395"/>
          <a:stretch/>
        </p:blipFill>
        <p:spPr bwMode="auto">
          <a:xfrm>
            <a:off x="256032" y="242316"/>
            <a:ext cx="2929930" cy="559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130323"/>
      </p:ext>
    </p:extLst>
  </p:cSld>
  <p:clrMapOvr>
    <a:masterClrMapping/>
  </p:clrMapOvr>
  <mc:AlternateContent xmlns:mc="http://schemas.openxmlformats.org/markup-compatibility/2006" xmlns:p14="http://schemas.microsoft.com/office/powerpoint/2010/main">
    <mc:Choice Requires="p14">
      <p:transition spd="slow" p14:dur="2000" advTm="74840"/>
    </mc:Choice>
    <mc:Fallback xmlns="">
      <p:transition spd="slow" advTm="7484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143097331"/>
                  </p:ext>
                </p:extLst>
              </p:nvPr>
            </p:nvGraphicFramePr>
            <p:xfrm>
              <a:off x="1700784" y="912812"/>
              <a:ext cx="5699539" cy="5032376"/>
            </p:xfrm>
            <a:graphic>
              <a:graphicData uri="http://schemas.openxmlformats.org/drawingml/2006/table">
                <a:tbl>
                  <a:tblPr firstRow="1" bandRow="1">
                    <a:tableStyleId>{F5AB1C69-6EDB-4FF4-983F-18BD219EF322}</a:tableStyleId>
                  </a:tblPr>
                  <a:tblGrid>
                    <a:gridCol w="2711917"/>
                    <a:gridCol w="675924"/>
                    <a:gridCol w="1347039"/>
                    <a:gridCol w="964659"/>
                  </a:tblGrid>
                  <a:tr h="629047">
                    <a:tc>
                      <a:txBody>
                        <a:bodyPr/>
                        <a:lstStyle/>
                        <a:p>
                          <a:pPr algn="ctr"/>
                          <a:endParaRPr lang="en-US" sz="1800" dirty="0"/>
                        </a:p>
                      </a:txBody>
                      <a:tcPr marL="84076" marR="84076" marT="44577" marB="44577" anchor="ctr">
                        <a:solidFill>
                          <a:schemeClr val="accent1">
                            <a:lumMod val="75000"/>
                          </a:schemeClr>
                        </a:solidFill>
                      </a:tcPr>
                    </a:tc>
                    <a:tc>
                      <a:txBody>
                        <a:bodyPr/>
                        <a:lstStyle/>
                        <a:p>
                          <a:pPr algn="ctr"/>
                          <a:r>
                            <a:rPr lang="en-US" sz="1800" dirty="0" smtClean="0"/>
                            <a:t>Ref.</a:t>
                          </a:r>
                          <a:endParaRPr lang="en-US" sz="1800" dirty="0"/>
                        </a:p>
                      </a:txBody>
                      <a:tcPr marL="84076" marR="84076" marT="44577" marB="44577" anchor="ctr">
                        <a:solidFill>
                          <a:schemeClr val="accent1">
                            <a:lumMod val="75000"/>
                          </a:schemeClr>
                        </a:solidFill>
                      </a:tcPr>
                    </a:tc>
                    <a:tc>
                      <a:txBody>
                        <a:bodyPr/>
                        <a:lstStyle/>
                        <a:p>
                          <a:pPr algn="ctr"/>
                          <a:r>
                            <a:rPr lang="en-US" sz="1800" dirty="0" smtClean="0"/>
                            <a:t>REG2a</a:t>
                          </a:r>
                          <a:endParaRPr lang="en-US" sz="1800" dirty="0"/>
                        </a:p>
                      </a:txBody>
                      <a:tcPr marL="84076" marR="84076" marT="44577" marB="44577" anchor="ctr">
                        <a:solidFill>
                          <a:schemeClr val="accent1">
                            <a:lumMod val="75000"/>
                          </a:schemeClr>
                        </a:solidFill>
                      </a:tcPr>
                    </a:tc>
                    <a:tc>
                      <a:txBody>
                        <a:bodyPr/>
                        <a:lstStyle/>
                        <a:p>
                          <a:pPr algn="ctr"/>
                          <a:r>
                            <a:rPr lang="en-US" sz="1800" dirty="0" smtClean="0"/>
                            <a:t>New</a:t>
                          </a:r>
                          <a:endParaRPr lang="en-US" sz="1800" dirty="0"/>
                        </a:p>
                      </a:txBody>
                      <a:tcPr marL="84076" marR="84076" marT="44577" marB="44577" anchor="ctr">
                        <a:solidFill>
                          <a:schemeClr val="accent1">
                            <a:lumMod val="75000"/>
                          </a:schemeClr>
                        </a:solidFill>
                      </a:tcPr>
                    </a:tc>
                  </a:tr>
                  <a:tr h="629047">
                    <a:tc>
                      <a:txBody>
                        <a:bodyPr/>
                        <a:lstStyle/>
                        <a:p>
                          <a:pPr algn="ctr"/>
                          <a14:m>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𝐾</m:t>
                                  </m:r>
                                </m:e>
                                <m:sub>
                                  <m:r>
                                    <a:rPr lang="it-IT" sz="1800" b="0" i="1" smtClean="0">
                                      <a:latin typeface="Cambria Math" panose="02040503050406030204" pitchFamily="18" charset="0"/>
                                      <a:ea typeface="Cambria Math" panose="02040503050406030204" pitchFamily="18" charset="0"/>
                                    </a:rPr>
                                    <m:t>∞</m:t>
                                  </m:r>
                                </m:sub>
                              </m:sSub>
                            </m:oMath>
                          </a14:m>
                          <a:r>
                            <a:rPr lang="en-US" sz="1800" dirty="0" smtClean="0"/>
                            <a:t> (MeV)</a:t>
                          </a:r>
                          <a:endParaRPr lang="en-US" sz="1800" dirty="0"/>
                        </a:p>
                      </a:txBody>
                      <a:tcPr marL="84076" marR="84076" marT="44577" marB="44577" anchor="ctr"/>
                    </a:tc>
                    <a:tc>
                      <a:txBody>
                        <a:bodyPr/>
                        <a:lstStyle/>
                        <a:p>
                          <a:pPr algn="ctr"/>
                          <a:r>
                            <a:rPr lang="en-US" sz="1800" dirty="0" smtClean="0"/>
                            <a:t>230</a:t>
                          </a:r>
                          <a:endParaRPr lang="en-US" sz="1800" dirty="0"/>
                        </a:p>
                      </a:txBody>
                      <a:tcPr marL="84076" marR="84076" marT="44577" marB="44577" anchor="ctr"/>
                    </a:tc>
                    <a:tc>
                      <a:txBody>
                        <a:bodyPr/>
                        <a:lstStyle/>
                        <a:p>
                          <a:pPr algn="ctr"/>
                          <a:r>
                            <a:rPr lang="en-US" sz="1800" dirty="0" smtClean="0"/>
                            <a:t>230.00</a:t>
                          </a:r>
                          <a:endParaRPr lang="en-US" sz="1800" dirty="0"/>
                        </a:p>
                      </a:txBody>
                      <a:tcPr marL="84076" marR="84076" marT="44577" marB="44577" anchor="ctr"/>
                    </a:tc>
                    <a:tc>
                      <a:txBody>
                        <a:bodyPr/>
                        <a:lstStyle/>
                        <a:p>
                          <a:pPr algn="ctr"/>
                          <a:r>
                            <a:rPr lang="en-US" sz="1800" dirty="0" smtClean="0"/>
                            <a:t>230.51</a:t>
                          </a:r>
                          <a:endParaRPr lang="en-US" sz="1800" dirty="0"/>
                        </a:p>
                      </a:txBody>
                      <a:tcPr marL="84076" marR="84076" marT="44577" marB="44577" anchor="ctr"/>
                    </a:tc>
                  </a:tr>
                  <a:tr h="629047">
                    <a:tc>
                      <a:txBody>
                        <a:bodyPr/>
                        <a:lstStyle/>
                        <a:p>
                          <a:pPr algn="ctr"/>
                          <a14:m>
                            <m:oMath xmlns:m="http://schemas.openxmlformats.org/officeDocument/2006/math">
                              <m:r>
                                <a:rPr lang="it-IT" sz="1800" b="0" i="1" dirty="0" smtClean="0">
                                  <a:latin typeface="Cambria Math" panose="02040503050406030204" pitchFamily="18" charset="0"/>
                                </a:rPr>
                                <m:t>𝐿</m:t>
                              </m:r>
                            </m:oMath>
                          </a14:m>
                          <a:r>
                            <a:rPr lang="en-US" sz="1800" dirty="0" smtClean="0"/>
                            <a:t> (MeV)</a:t>
                          </a:r>
                          <a:endParaRPr lang="en-US" sz="1800" dirty="0"/>
                        </a:p>
                      </a:txBody>
                      <a:tcPr marL="84076" marR="84076" marT="44577" marB="44577" anchor="ctr"/>
                    </a:tc>
                    <a:tc>
                      <a:txBody>
                        <a:bodyPr/>
                        <a:lstStyle/>
                        <a:p>
                          <a:pPr algn="ctr"/>
                          <a:r>
                            <a:rPr lang="en-US" sz="1800" dirty="0" smtClean="0"/>
                            <a:t>75</a:t>
                          </a:r>
                        </a:p>
                      </a:txBody>
                      <a:tcPr marL="84076" marR="84076" marT="44577" marB="44577" anchor="ctr"/>
                    </a:tc>
                    <a:tc>
                      <a:txBody>
                        <a:bodyPr/>
                        <a:lstStyle/>
                        <a:p>
                          <a:pPr algn="ctr"/>
                          <a:r>
                            <a:rPr lang="en-US" sz="1800" dirty="0" smtClean="0"/>
                            <a:t>100.20</a:t>
                          </a:r>
                          <a:endParaRPr lang="en-US" sz="1800" dirty="0"/>
                        </a:p>
                      </a:txBody>
                      <a:tcPr marL="84076" marR="84076" marT="44577" marB="44577" anchor="ctr"/>
                    </a:tc>
                    <a:tc>
                      <a:txBody>
                        <a:bodyPr/>
                        <a:lstStyle/>
                        <a:p>
                          <a:pPr algn="ctr"/>
                          <a:r>
                            <a:rPr lang="en-US" sz="1800" dirty="0" smtClean="0"/>
                            <a:t>84.87</a:t>
                          </a:r>
                          <a:endParaRPr lang="en-US" sz="1800" dirty="0"/>
                        </a:p>
                      </a:txBody>
                      <a:tcPr marL="84076" marR="84076" marT="44577" marB="44577" anchor="ctr"/>
                    </a:tc>
                  </a:tr>
                  <a:tr h="629047">
                    <a:tc>
                      <a:txBody>
                        <a:bodyPr/>
                        <a:lstStyle/>
                        <a:p>
                          <a:pPr algn="ctr"/>
                          <a14:m>
                            <m:oMath xmlns:m="http://schemas.openxmlformats.org/officeDocument/2006/math">
                              <m:r>
                                <a:rPr lang="it-IT" sz="1800" b="0" i="1" dirty="0" smtClean="0">
                                  <a:latin typeface="Cambria Math" panose="02040503050406030204" pitchFamily="18" charset="0"/>
                                </a:rPr>
                                <m:t>𝐸</m:t>
                              </m:r>
                              <m:r>
                                <a:rPr lang="it-IT" sz="1800" b="0" i="1" dirty="0" smtClean="0">
                                  <a:latin typeface="Cambria Math" panose="02040503050406030204" pitchFamily="18" charset="0"/>
                                </a:rPr>
                                <m:t>/</m:t>
                              </m:r>
                              <m:r>
                                <a:rPr lang="it-IT" sz="1800" b="0" i="1" dirty="0" smtClean="0">
                                  <a:latin typeface="Cambria Math" panose="02040503050406030204" pitchFamily="18" charset="0"/>
                                </a:rPr>
                                <m:t>𝐴</m:t>
                              </m:r>
                            </m:oMath>
                          </a14:m>
                          <a:r>
                            <a:rPr lang="en-US" sz="1800" dirty="0" smtClean="0"/>
                            <a:t> (sat.) (MeV)</a:t>
                          </a:r>
                          <a:endParaRPr lang="en-US" sz="1800" dirty="0"/>
                        </a:p>
                      </a:txBody>
                      <a:tcPr marL="84076" marR="84076" marT="44577" marB="44577" anchor="ctr"/>
                    </a:tc>
                    <a:tc>
                      <a:txBody>
                        <a:bodyPr/>
                        <a:lstStyle/>
                        <a:p>
                          <a:pPr algn="ctr"/>
                          <a:r>
                            <a:rPr lang="en-US" sz="1800" dirty="0" smtClean="0"/>
                            <a:t>-16</a:t>
                          </a:r>
                          <a:endParaRPr lang="en-US" sz="1800" dirty="0"/>
                        </a:p>
                      </a:txBody>
                      <a:tcPr marL="84076" marR="84076" marT="44577" marB="44577" anchor="ctr"/>
                    </a:tc>
                    <a:tc>
                      <a:txBody>
                        <a:bodyPr/>
                        <a:lstStyle/>
                        <a:p>
                          <a:pPr algn="ctr"/>
                          <a:r>
                            <a:rPr lang="en-US" sz="1800" dirty="0" smtClean="0"/>
                            <a:t>-16.00</a:t>
                          </a:r>
                          <a:endParaRPr lang="en-US" sz="1800" dirty="0"/>
                        </a:p>
                      </a:txBody>
                      <a:tcPr marL="84076" marR="84076" marT="44577" marB="44577" anchor="ctr"/>
                    </a:tc>
                    <a:tc>
                      <a:txBody>
                        <a:bodyPr/>
                        <a:lstStyle/>
                        <a:p>
                          <a:pPr algn="ctr"/>
                          <a:r>
                            <a:rPr lang="en-US" sz="1800" dirty="0" smtClean="0"/>
                            <a:t>-16.17</a:t>
                          </a:r>
                          <a:endParaRPr lang="en-US" sz="1800" dirty="0"/>
                        </a:p>
                      </a:txBody>
                      <a:tcPr marL="84076" marR="84076" marT="44577" marB="44577" anchor="ctr"/>
                    </a:tc>
                  </a:tr>
                  <a:tr h="629047">
                    <a:tc>
                      <a:txBody>
                        <a:bodyPr/>
                        <a:lstStyle/>
                        <a:p>
                          <a:pPr algn="ctr"/>
                          <a14:m>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𝜌</m:t>
                                  </m:r>
                                </m:e>
                                <m:sub>
                                  <m:r>
                                    <a:rPr lang="it-IT" sz="1800" b="0" i="1" smtClean="0">
                                      <a:latin typeface="Cambria Math" panose="02040503050406030204" pitchFamily="18" charset="0"/>
                                    </a:rPr>
                                    <m:t>𝑠𝑎𝑡</m:t>
                                  </m:r>
                                </m:sub>
                              </m:sSub>
                            </m:oMath>
                          </a14:m>
                          <a:r>
                            <a:rPr lang="en-US" sz="1800" dirty="0" smtClean="0"/>
                            <a:t> (</a:t>
                          </a:r>
                          <a:r>
                            <a:rPr lang="en-US" sz="1800" dirty="0" err="1" smtClean="0"/>
                            <a:t>fm</a:t>
                          </a:r>
                          <a:r>
                            <a:rPr lang="en-US" sz="1800" dirty="0" smtClean="0"/>
                            <a:t>)</a:t>
                          </a:r>
                          <a:endParaRPr lang="en-US" sz="1800" dirty="0"/>
                        </a:p>
                      </a:txBody>
                      <a:tcPr marL="84076" marR="84076" marT="44577" marB="44577" anchor="ctr"/>
                    </a:tc>
                    <a:tc>
                      <a:txBody>
                        <a:bodyPr/>
                        <a:lstStyle/>
                        <a:p>
                          <a:pPr algn="ctr"/>
                          <a:r>
                            <a:rPr lang="en-US" sz="1800" dirty="0" smtClean="0"/>
                            <a:t>0.16</a:t>
                          </a:r>
                          <a:endParaRPr lang="en-US" sz="1800" dirty="0"/>
                        </a:p>
                      </a:txBody>
                      <a:tcPr marL="84076" marR="84076" marT="44577" marB="44577" anchor="ctr"/>
                    </a:tc>
                    <a:tc>
                      <a:txBody>
                        <a:bodyPr/>
                        <a:lstStyle/>
                        <a:p>
                          <a:pPr algn="ctr"/>
                          <a:r>
                            <a:rPr lang="en-US" sz="1800" dirty="0" smtClean="0"/>
                            <a:t>0.160</a:t>
                          </a:r>
                          <a:endParaRPr lang="en-US" sz="1800" dirty="0"/>
                        </a:p>
                      </a:txBody>
                      <a:tcPr marL="84076" marR="84076" marT="44577" marB="44577" anchor="ctr"/>
                    </a:tc>
                    <a:tc>
                      <a:txBody>
                        <a:bodyPr/>
                        <a:lstStyle/>
                        <a:p>
                          <a:pPr algn="ctr"/>
                          <a:r>
                            <a:rPr lang="en-US" sz="1800" dirty="0" smtClean="0"/>
                            <a:t>0.160</a:t>
                          </a:r>
                          <a:endParaRPr lang="en-US" sz="1800" dirty="0"/>
                        </a:p>
                      </a:txBody>
                      <a:tcPr marL="84076" marR="84076" marT="44577" marB="44577" anchor="ctr"/>
                    </a:tc>
                  </a:tr>
                  <a:tr h="629047">
                    <a:tc>
                      <a:txBody>
                        <a:bodyPr/>
                        <a:lstStyle/>
                        <a:p>
                          <a:pPr algn="ctr"/>
                          <a14:m>
                            <m:oMath xmlns:m="http://schemas.openxmlformats.org/officeDocument/2006/math">
                              <m:r>
                                <a:rPr lang="it-IT" sz="1800" b="0" i="1" smtClean="0">
                                  <a:latin typeface="Cambria Math" panose="02040503050406030204" pitchFamily="18" charset="0"/>
                                </a:rPr>
                                <m:t>𝐽</m:t>
                              </m:r>
                            </m:oMath>
                          </a14:m>
                          <a:r>
                            <a:rPr lang="en-US" sz="1800" dirty="0" smtClean="0"/>
                            <a:t> (MeV)</a:t>
                          </a:r>
                          <a:endParaRPr lang="en-US" sz="1800" dirty="0"/>
                        </a:p>
                      </a:txBody>
                      <a:tcPr marL="84076" marR="84076" marT="44577" marB="44577" anchor="ctr"/>
                    </a:tc>
                    <a:tc>
                      <a:txBody>
                        <a:bodyPr/>
                        <a:lstStyle/>
                        <a:p>
                          <a:pPr algn="ctr"/>
                          <a:r>
                            <a:rPr lang="en-US" sz="1800" dirty="0" smtClean="0"/>
                            <a:t>32</a:t>
                          </a:r>
                          <a:endParaRPr lang="en-US" sz="1800" dirty="0"/>
                        </a:p>
                      </a:txBody>
                      <a:tcPr marL="84076" marR="84076" marT="44577" marB="44577" anchor="ctr"/>
                    </a:tc>
                    <a:tc>
                      <a:txBody>
                        <a:bodyPr/>
                        <a:lstStyle/>
                        <a:p>
                          <a:pPr algn="ctr"/>
                          <a:r>
                            <a:rPr lang="en-US" sz="1800" dirty="0" smtClean="0"/>
                            <a:t>32.00</a:t>
                          </a:r>
                          <a:endParaRPr lang="en-US" sz="1800" dirty="0"/>
                        </a:p>
                      </a:txBody>
                      <a:tcPr marL="84076" marR="84076" marT="44577" marB="44577" anchor="ctr"/>
                    </a:tc>
                    <a:tc>
                      <a:txBody>
                        <a:bodyPr/>
                        <a:lstStyle/>
                        <a:p>
                          <a:pPr algn="ctr"/>
                          <a:r>
                            <a:rPr lang="en-US" sz="1800" dirty="0" smtClean="0"/>
                            <a:t>33.31</a:t>
                          </a:r>
                          <a:endParaRPr lang="en-US" sz="1800" dirty="0"/>
                        </a:p>
                      </a:txBody>
                      <a:tcPr marL="84076" marR="84076" marT="44577" marB="44577" anchor="ctr"/>
                    </a:tc>
                  </a:tr>
                  <a:tr h="629047">
                    <a:tc>
                      <a:txBody>
                        <a:bodyPr/>
                        <a:lstStyle/>
                        <a:p>
                          <a:pPr algn="ctr"/>
                          <a14:m>
                            <m:oMath xmlns:m="http://schemas.openxmlformats.org/officeDocument/2006/math">
                              <m:d>
                                <m:dPr>
                                  <m:begChr m:val="〈"/>
                                  <m:endChr m:val="〉"/>
                                  <m:ctrlPr>
                                    <a:rPr lang="it-IT" sz="1800" b="0" i="1" smtClean="0">
                                      <a:latin typeface="Cambria Math" panose="02040503050406030204" pitchFamily="18" charset="0"/>
                                    </a:rPr>
                                  </m:ctrlPr>
                                </m:dPr>
                                <m:e>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𝜓</m:t>
                                      </m:r>
                                    </m:e>
                                    <m:sub>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𝑓</m:t>
                                          </m:r>
                                        </m:e>
                                        <m:sub>
                                          <m:r>
                                            <a:rPr lang="it-IT" sz="1800" b="0" i="1" smtClean="0">
                                              <a:latin typeface="Cambria Math" panose="02040503050406030204" pitchFamily="18" charset="0"/>
                                            </a:rPr>
                                            <m:t>7/2</m:t>
                                          </m:r>
                                        </m:sub>
                                        <m:sup>
                                          <m:r>
                                            <a:rPr lang="it-IT" sz="1800" b="0" i="1" smtClean="0">
                                              <a:latin typeface="Cambria Math" panose="02040503050406030204" pitchFamily="18" charset="0"/>
                                            </a:rPr>
                                            <m:t>2</m:t>
                                          </m:r>
                                        </m:sup>
                                      </m:sSubSup>
                                    </m:sub>
                                  </m:sSub>
                                  <m:d>
                                    <m:dPr>
                                      <m:begChr m:val="|"/>
                                      <m:endChr m:val="|"/>
                                      <m:ctrlPr>
                                        <a:rPr lang="it-IT" sz="1800" b="0" i="1" smtClean="0">
                                          <a:latin typeface="Cambria Math" panose="02040503050406030204" pitchFamily="18" charset="0"/>
                                        </a:rPr>
                                      </m:ctrlPr>
                                    </m:dPr>
                                    <m:e>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𝑉</m:t>
                                          </m:r>
                                        </m:e>
                                        <m:sub>
                                          <m:r>
                                            <a:rPr lang="it-IT" sz="1800" b="0" i="1" smtClean="0">
                                              <a:latin typeface="Cambria Math" panose="02040503050406030204" pitchFamily="18" charset="0"/>
                                            </a:rPr>
                                            <m:t>𝐿𝑜𝑐</m:t>
                                          </m:r>
                                        </m:sub>
                                        <m:sup>
                                          <m:r>
                                            <a:rPr lang="it-IT" sz="1800" b="0" i="1" smtClean="0">
                                              <a:latin typeface="Cambria Math" panose="02040503050406030204" pitchFamily="18" charset="0"/>
                                            </a:rPr>
                                            <m:t>𝑆</m:t>
                                          </m:r>
                                          <m:r>
                                            <a:rPr lang="it-IT" sz="1800" b="0" i="1" smtClean="0">
                                              <a:latin typeface="Cambria Math" panose="02040503050406030204" pitchFamily="18" charset="0"/>
                                            </a:rPr>
                                            <m:t>=0</m:t>
                                          </m:r>
                                        </m:sup>
                                      </m:sSubSup>
                                    </m:e>
                                  </m:d>
                                  <m:sSub>
                                    <m:sSubPr>
                                      <m:ctrlPr>
                                        <a:rPr lang="it-IT" sz="1800" i="1">
                                          <a:latin typeface="Cambria Math" panose="02040503050406030204" pitchFamily="18" charset="0"/>
                                        </a:rPr>
                                      </m:ctrlPr>
                                    </m:sSubPr>
                                    <m:e>
                                      <m:r>
                                        <a:rPr lang="it-IT" sz="1800" i="1">
                                          <a:latin typeface="Cambria Math" panose="02040503050406030204" pitchFamily="18" charset="0"/>
                                        </a:rPr>
                                        <m:t>𝜓</m:t>
                                      </m:r>
                                    </m:e>
                                    <m:sub>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𝑓</m:t>
                                          </m:r>
                                        </m:e>
                                        <m:sub>
                                          <m:r>
                                            <a:rPr lang="it-IT" sz="1800" b="0" i="1" smtClean="0">
                                              <a:latin typeface="Cambria Math" panose="02040503050406030204" pitchFamily="18" charset="0"/>
                                            </a:rPr>
                                            <m:t>7/2</m:t>
                                          </m:r>
                                        </m:sub>
                                        <m:sup>
                                          <m:r>
                                            <a:rPr lang="it-IT" sz="1800" b="0" i="1" smtClean="0">
                                              <a:latin typeface="Cambria Math" panose="02040503050406030204" pitchFamily="18" charset="0"/>
                                            </a:rPr>
                                            <m:t>2</m:t>
                                          </m:r>
                                        </m:sup>
                                      </m:sSubSup>
                                    </m:sub>
                                  </m:sSub>
                                </m:e>
                              </m:d>
                            </m:oMath>
                          </a14:m>
                          <a:r>
                            <a:rPr lang="en-US" sz="1800" dirty="0" smtClean="0"/>
                            <a:t> (MeV)</a:t>
                          </a:r>
                          <a:endParaRPr lang="en-US" sz="1800" dirty="0"/>
                        </a:p>
                      </a:txBody>
                      <a:tcPr marL="84076" marR="84076" marT="44577" marB="44577" anchor="ctr"/>
                    </a:tc>
                    <a:tc>
                      <a:txBody>
                        <a:bodyPr/>
                        <a:lstStyle/>
                        <a:p>
                          <a:pPr algn="ctr"/>
                          <a:r>
                            <a:rPr lang="en-US" sz="1800" dirty="0" smtClean="0"/>
                            <a:t>-3</a:t>
                          </a:r>
                          <a:endParaRPr lang="en-US" sz="1800" dirty="0"/>
                        </a:p>
                      </a:txBody>
                      <a:tcPr marL="84076" marR="84076" marT="44577" marB="44577" anchor="ctr"/>
                    </a:tc>
                    <a:tc>
                      <a:txBody>
                        <a:bodyPr/>
                        <a:lstStyle/>
                        <a:p>
                          <a:pPr algn="ctr"/>
                          <a:r>
                            <a:rPr lang="en-US" sz="1800" b="1" i="1" dirty="0" smtClean="0">
                              <a:solidFill>
                                <a:srgbClr val="FF0000"/>
                              </a:solidFill>
                            </a:rPr>
                            <a:t>-0.54</a:t>
                          </a:r>
                          <a:endParaRPr lang="en-US" sz="1800" b="1" i="1" dirty="0">
                            <a:solidFill>
                              <a:srgbClr val="FF0000"/>
                            </a:solidFill>
                          </a:endParaRPr>
                        </a:p>
                      </a:txBody>
                      <a:tcPr marL="84076" marR="84076" marT="44577" marB="44577" anchor="ctr"/>
                    </a:tc>
                    <a:tc>
                      <a:txBody>
                        <a:bodyPr/>
                        <a:lstStyle/>
                        <a:p>
                          <a:pPr algn="ctr"/>
                          <a:r>
                            <a:rPr lang="en-US" sz="1800" b="1" dirty="0" smtClean="0"/>
                            <a:t>-1.76</a:t>
                          </a:r>
                          <a:endParaRPr lang="en-US" sz="1800" b="1" dirty="0"/>
                        </a:p>
                      </a:txBody>
                      <a:tcPr marL="84076" marR="84076" marT="44577" marB="44577" anchor="ctr"/>
                    </a:tc>
                  </a:tr>
                  <a:tr h="629047">
                    <a:tc>
                      <a:txBody>
                        <a:bodyPr/>
                        <a:lstStyle/>
                        <a:p>
                          <a:pPr algn="ctr"/>
                          <a14:m>
                            <m:oMath xmlns:m="http://schemas.openxmlformats.org/officeDocument/2006/math">
                              <m:d>
                                <m:dPr>
                                  <m:begChr m:val="〈"/>
                                  <m:endChr m:val="〉"/>
                                  <m:ctrlPr>
                                    <a:rPr lang="it-IT" sz="1800" b="0" i="1" smtClean="0">
                                      <a:latin typeface="Cambria Math" panose="02040503050406030204" pitchFamily="18" charset="0"/>
                                    </a:rPr>
                                  </m:ctrlPr>
                                </m:dPr>
                                <m:e>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𝜓</m:t>
                                      </m:r>
                                    </m:e>
                                    <m:sub>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𝑓</m:t>
                                          </m:r>
                                        </m:e>
                                        <m:sub>
                                          <m:r>
                                            <a:rPr lang="it-IT" sz="1800" b="0" i="1" smtClean="0">
                                              <a:latin typeface="Cambria Math" panose="02040503050406030204" pitchFamily="18" charset="0"/>
                                            </a:rPr>
                                            <m:t>7/2</m:t>
                                          </m:r>
                                        </m:sub>
                                        <m:sup>
                                          <m:r>
                                            <a:rPr lang="it-IT" sz="1800" b="0" i="1" smtClean="0">
                                              <a:latin typeface="Cambria Math" panose="02040503050406030204" pitchFamily="18" charset="0"/>
                                            </a:rPr>
                                            <m:t>2</m:t>
                                          </m:r>
                                        </m:sup>
                                      </m:sSubSup>
                                    </m:sub>
                                  </m:sSub>
                                  <m:d>
                                    <m:dPr>
                                      <m:begChr m:val="|"/>
                                      <m:endChr m:val="|"/>
                                      <m:ctrlPr>
                                        <a:rPr lang="it-IT" sz="1800" b="0" i="1" smtClean="0">
                                          <a:latin typeface="Cambria Math" panose="02040503050406030204" pitchFamily="18" charset="0"/>
                                        </a:rPr>
                                      </m:ctrlPr>
                                    </m:dPr>
                                    <m:e>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𝑉</m:t>
                                          </m:r>
                                        </m:e>
                                        <m:sub>
                                          <m:r>
                                            <a:rPr lang="it-IT" sz="1800" b="0" i="1" smtClean="0">
                                              <a:latin typeface="Cambria Math" panose="02040503050406030204" pitchFamily="18" charset="0"/>
                                            </a:rPr>
                                            <m:t>𝐿𝑜𝑐</m:t>
                                          </m:r>
                                        </m:sub>
                                        <m:sup>
                                          <m:r>
                                            <a:rPr lang="it-IT" sz="1800" b="0" i="1" smtClean="0">
                                              <a:latin typeface="Cambria Math" panose="02040503050406030204" pitchFamily="18" charset="0"/>
                                            </a:rPr>
                                            <m:t>𝑆</m:t>
                                          </m:r>
                                          <m:r>
                                            <a:rPr lang="it-IT" sz="1800" b="0" i="1" smtClean="0">
                                              <a:latin typeface="Cambria Math" panose="02040503050406030204" pitchFamily="18" charset="0"/>
                                            </a:rPr>
                                            <m:t>=1</m:t>
                                          </m:r>
                                        </m:sup>
                                      </m:sSubSup>
                                    </m:e>
                                  </m:d>
                                  <m:sSub>
                                    <m:sSubPr>
                                      <m:ctrlPr>
                                        <a:rPr lang="it-IT" sz="1800" i="1">
                                          <a:latin typeface="Cambria Math" panose="02040503050406030204" pitchFamily="18" charset="0"/>
                                        </a:rPr>
                                      </m:ctrlPr>
                                    </m:sSubPr>
                                    <m:e>
                                      <m:r>
                                        <a:rPr lang="it-IT" sz="1800" i="1">
                                          <a:latin typeface="Cambria Math" panose="02040503050406030204" pitchFamily="18" charset="0"/>
                                        </a:rPr>
                                        <m:t>𝜓</m:t>
                                      </m:r>
                                    </m:e>
                                    <m:sub>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𝑓</m:t>
                                          </m:r>
                                        </m:e>
                                        <m:sub>
                                          <m:r>
                                            <a:rPr lang="it-IT" sz="1800" b="0" i="1" smtClean="0">
                                              <a:latin typeface="Cambria Math" panose="02040503050406030204" pitchFamily="18" charset="0"/>
                                            </a:rPr>
                                            <m:t>7/2</m:t>
                                          </m:r>
                                        </m:sub>
                                        <m:sup>
                                          <m:r>
                                            <a:rPr lang="it-IT" sz="1800" b="0" i="1" smtClean="0">
                                              <a:latin typeface="Cambria Math" panose="02040503050406030204" pitchFamily="18" charset="0"/>
                                            </a:rPr>
                                            <m:t>2</m:t>
                                          </m:r>
                                        </m:sup>
                                      </m:sSubSup>
                                    </m:sub>
                                  </m:sSub>
                                </m:e>
                              </m:d>
                            </m:oMath>
                          </a14:m>
                          <a:r>
                            <a:rPr lang="en-US" sz="1800" dirty="0" smtClean="0"/>
                            <a:t> (MeV)</a:t>
                          </a:r>
                          <a:endParaRPr lang="en-US" sz="1800" dirty="0"/>
                        </a:p>
                      </a:txBody>
                      <a:tcPr marL="84076" marR="84076" marT="44577" marB="44577" anchor="ctr"/>
                    </a:tc>
                    <a:tc>
                      <a:txBody>
                        <a:bodyPr/>
                        <a:lstStyle/>
                        <a:p>
                          <a:pPr algn="ct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ea typeface="Cambria Math" panose="02040503050406030204" pitchFamily="18" charset="0"/>
                                  </a:rPr>
                                  <m:t>≳</m:t>
                                </m:r>
                                <m:r>
                                  <a:rPr lang="it-IT" sz="1800" b="0" i="1" smtClean="0">
                                    <a:latin typeface="Cambria Math" panose="02040503050406030204" pitchFamily="18" charset="0"/>
                                    <a:ea typeface="Cambria Math" panose="02040503050406030204" pitchFamily="18" charset="0"/>
                                  </a:rPr>
                                  <m:t>0</m:t>
                                </m:r>
                              </m:oMath>
                            </m:oMathPara>
                          </a14:m>
                          <a:endParaRPr lang="en-US" sz="1800" dirty="0"/>
                        </a:p>
                      </a:txBody>
                      <a:tcPr marL="84076" marR="84076" marT="44577" marB="44577" anchor="ctr"/>
                    </a:tc>
                    <a:tc>
                      <a:txBody>
                        <a:bodyPr/>
                        <a:lstStyle/>
                        <a:p>
                          <a:pPr algn="ctr"/>
                          <a:r>
                            <a:rPr lang="en-US" sz="1800" b="0" i="0" dirty="0" smtClean="0">
                              <a:solidFill>
                                <a:schemeClr val="tx1"/>
                              </a:solidFill>
                            </a:rPr>
                            <a:t>0.12</a:t>
                          </a:r>
                          <a:endParaRPr lang="en-US" sz="1800" b="0" i="0" dirty="0">
                            <a:solidFill>
                              <a:schemeClr val="tx1"/>
                            </a:solidFill>
                          </a:endParaRPr>
                        </a:p>
                      </a:txBody>
                      <a:tcPr marL="84076" marR="84076" marT="44577" marB="44577" anchor="ctr"/>
                    </a:tc>
                    <a:tc>
                      <a:txBody>
                        <a:bodyPr/>
                        <a:lstStyle/>
                        <a:p>
                          <a:pPr algn="ctr"/>
                          <a:r>
                            <a:rPr lang="en-US" sz="1800" b="1" dirty="0" smtClean="0"/>
                            <a:t>0.13</a:t>
                          </a:r>
                          <a:endParaRPr lang="en-US" sz="1800" b="1" dirty="0"/>
                        </a:p>
                      </a:txBody>
                      <a:tcPr marL="84076" marR="84076" marT="44577" marB="44577" anchor="ct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143097331"/>
                  </p:ext>
                </p:extLst>
              </p:nvPr>
            </p:nvGraphicFramePr>
            <p:xfrm>
              <a:off x="1700784" y="912812"/>
              <a:ext cx="5699539" cy="5032376"/>
            </p:xfrm>
            <a:graphic>
              <a:graphicData uri="http://schemas.openxmlformats.org/drawingml/2006/table">
                <a:tbl>
                  <a:tblPr firstRow="1" bandRow="1">
                    <a:tableStyleId>{F5AB1C69-6EDB-4FF4-983F-18BD219EF322}</a:tableStyleId>
                  </a:tblPr>
                  <a:tblGrid>
                    <a:gridCol w="2711917"/>
                    <a:gridCol w="675924"/>
                    <a:gridCol w="1347039"/>
                    <a:gridCol w="964659"/>
                  </a:tblGrid>
                  <a:tr h="629047">
                    <a:tc>
                      <a:txBody>
                        <a:bodyPr/>
                        <a:lstStyle/>
                        <a:p>
                          <a:pPr algn="ctr"/>
                          <a:endParaRPr lang="en-US" sz="1800" dirty="0"/>
                        </a:p>
                      </a:txBody>
                      <a:tcPr marL="84076" marR="84076" marT="44577" marB="44577" anchor="ctr">
                        <a:solidFill>
                          <a:schemeClr val="accent1">
                            <a:lumMod val="75000"/>
                          </a:schemeClr>
                        </a:solidFill>
                      </a:tcPr>
                    </a:tc>
                    <a:tc>
                      <a:txBody>
                        <a:bodyPr/>
                        <a:lstStyle/>
                        <a:p>
                          <a:pPr algn="ctr"/>
                          <a:r>
                            <a:rPr lang="en-US" sz="1800" dirty="0" smtClean="0"/>
                            <a:t>Ref.</a:t>
                          </a:r>
                          <a:endParaRPr lang="en-US" sz="1800" dirty="0"/>
                        </a:p>
                      </a:txBody>
                      <a:tcPr marL="84076" marR="84076" marT="44577" marB="44577" anchor="ctr">
                        <a:solidFill>
                          <a:schemeClr val="accent1">
                            <a:lumMod val="75000"/>
                          </a:schemeClr>
                        </a:solidFill>
                      </a:tcPr>
                    </a:tc>
                    <a:tc>
                      <a:txBody>
                        <a:bodyPr/>
                        <a:lstStyle/>
                        <a:p>
                          <a:pPr algn="ctr"/>
                          <a:r>
                            <a:rPr lang="en-US" sz="1800" dirty="0" smtClean="0"/>
                            <a:t>REG2a</a:t>
                          </a:r>
                          <a:endParaRPr lang="en-US" sz="1800" dirty="0"/>
                        </a:p>
                      </a:txBody>
                      <a:tcPr marL="84076" marR="84076" marT="44577" marB="44577" anchor="ctr">
                        <a:solidFill>
                          <a:schemeClr val="accent1">
                            <a:lumMod val="75000"/>
                          </a:schemeClr>
                        </a:solidFill>
                      </a:tcPr>
                    </a:tc>
                    <a:tc>
                      <a:txBody>
                        <a:bodyPr/>
                        <a:lstStyle/>
                        <a:p>
                          <a:pPr algn="ctr"/>
                          <a:r>
                            <a:rPr lang="en-US" sz="1800" dirty="0" smtClean="0"/>
                            <a:t>New</a:t>
                          </a:r>
                          <a:endParaRPr lang="en-US" sz="1800" dirty="0"/>
                        </a:p>
                      </a:txBody>
                      <a:tcPr marL="84076" marR="84076" marT="44577" marB="44577" anchor="ctr">
                        <a:solidFill>
                          <a:schemeClr val="accent1">
                            <a:lumMod val="75000"/>
                          </a:schemeClr>
                        </a:solidFill>
                      </a:tcPr>
                    </a:tc>
                  </a:tr>
                  <a:tr h="629047">
                    <a:tc>
                      <a:txBody>
                        <a:bodyPr/>
                        <a:lstStyle/>
                        <a:p>
                          <a:endParaRPr lang="it-IT"/>
                        </a:p>
                      </a:txBody>
                      <a:tcPr marL="84076" marR="84076" marT="44577" marB="44577" anchor="ctr">
                        <a:blipFill rotWithShape="0">
                          <a:blip r:embed="rId2"/>
                          <a:stretch>
                            <a:fillRect l="-449" t="-100000" r="-111236" b="-598077"/>
                          </a:stretch>
                        </a:blipFill>
                      </a:tcPr>
                    </a:tc>
                    <a:tc>
                      <a:txBody>
                        <a:bodyPr/>
                        <a:lstStyle/>
                        <a:p>
                          <a:pPr algn="ctr"/>
                          <a:r>
                            <a:rPr lang="en-US" sz="1800" dirty="0" smtClean="0"/>
                            <a:t>230</a:t>
                          </a:r>
                          <a:endParaRPr lang="en-US" sz="1800" dirty="0"/>
                        </a:p>
                      </a:txBody>
                      <a:tcPr marL="84076" marR="84076" marT="44577" marB="44577" anchor="ctr"/>
                    </a:tc>
                    <a:tc>
                      <a:txBody>
                        <a:bodyPr/>
                        <a:lstStyle/>
                        <a:p>
                          <a:pPr algn="ctr"/>
                          <a:r>
                            <a:rPr lang="en-US" sz="1800" dirty="0" smtClean="0"/>
                            <a:t>230.00</a:t>
                          </a:r>
                          <a:endParaRPr lang="en-US" sz="1800" dirty="0"/>
                        </a:p>
                      </a:txBody>
                      <a:tcPr marL="84076" marR="84076" marT="44577" marB="44577" anchor="ctr"/>
                    </a:tc>
                    <a:tc>
                      <a:txBody>
                        <a:bodyPr/>
                        <a:lstStyle/>
                        <a:p>
                          <a:pPr algn="ctr"/>
                          <a:r>
                            <a:rPr lang="en-US" sz="1800" dirty="0" smtClean="0"/>
                            <a:t>230.51</a:t>
                          </a:r>
                          <a:endParaRPr lang="en-US" sz="1800" dirty="0"/>
                        </a:p>
                      </a:txBody>
                      <a:tcPr marL="84076" marR="84076" marT="44577" marB="44577" anchor="ctr"/>
                    </a:tc>
                  </a:tr>
                  <a:tr h="629047">
                    <a:tc>
                      <a:txBody>
                        <a:bodyPr/>
                        <a:lstStyle/>
                        <a:p>
                          <a:endParaRPr lang="it-IT"/>
                        </a:p>
                      </a:txBody>
                      <a:tcPr marL="84076" marR="84076" marT="44577" marB="44577" anchor="ctr">
                        <a:blipFill rotWithShape="0">
                          <a:blip r:embed="rId2"/>
                          <a:stretch>
                            <a:fillRect l="-449" t="-201942" r="-111236" b="-503883"/>
                          </a:stretch>
                        </a:blipFill>
                      </a:tcPr>
                    </a:tc>
                    <a:tc>
                      <a:txBody>
                        <a:bodyPr/>
                        <a:lstStyle/>
                        <a:p>
                          <a:pPr algn="ctr"/>
                          <a:r>
                            <a:rPr lang="en-US" sz="1800" dirty="0" smtClean="0"/>
                            <a:t>75</a:t>
                          </a:r>
                        </a:p>
                      </a:txBody>
                      <a:tcPr marL="84076" marR="84076" marT="44577" marB="44577" anchor="ctr"/>
                    </a:tc>
                    <a:tc>
                      <a:txBody>
                        <a:bodyPr/>
                        <a:lstStyle/>
                        <a:p>
                          <a:pPr algn="ctr"/>
                          <a:r>
                            <a:rPr lang="en-US" sz="1800" dirty="0" smtClean="0"/>
                            <a:t>100.20</a:t>
                          </a:r>
                          <a:endParaRPr lang="en-US" sz="1800" dirty="0"/>
                        </a:p>
                      </a:txBody>
                      <a:tcPr marL="84076" marR="84076" marT="44577" marB="44577" anchor="ctr"/>
                    </a:tc>
                    <a:tc>
                      <a:txBody>
                        <a:bodyPr/>
                        <a:lstStyle/>
                        <a:p>
                          <a:pPr algn="ctr"/>
                          <a:r>
                            <a:rPr lang="en-US" sz="1800" dirty="0" smtClean="0"/>
                            <a:t>84.87</a:t>
                          </a:r>
                          <a:endParaRPr lang="en-US" sz="1800" dirty="0"/>
                        </a:p>
                      </a:txBody>
                      <a:tcPr marL="84076" marR="84076" marT="44577" marB="44577" anchor="ctr"/>
                    </a:tc>
                  </a:tr>
                  <a:tr h="629047">
                    <a:tc>
                      <a:txBody>
                        <a:bodyPr/>
                        <a:lstStyle/>
                        <a:p>
                          <a:endParaRPr lang="it-IT"/>
                        </a:p>
                      </a:txBody>
                      <a:tcPr marL="84076" marR="84076" marT="44577" marB="44577" anchor="ctr">
                        <a:blipFill rotWithShape="0">
                          <a:blip r:embed="rId2"/>
                          <a:stretch>
                            <a:fillRect l="-449" t="-299038" r="-111236" b="-399038"/>
                          </a:stretch>
                        </a:blipFill>
                      </a:tcPr>
                    </a:tc>
                    <a:tc>
                      <a:txBody>
                        <a:bodyPr/>
                        <a:lstStyle/>
                        <a:p>
                          <a:pPr algn="ctr"/>
                          <a:r>
                            <a:rPr lang="en-US" sz="1800" dirty="0" smtClean="0"/>
                            <a:t>-16</a:t>
                          </a:r>
                          <a:endParaRPr lang="en-US" sz="1800" dirty="0"/>
                        </a:p>
                      </a:txBody>
                      <a:tcPr marL="84076" marR="84076" marT="44577" marB="44577" anchor="ctr"/>
                    </a:tc>
                    <a:tc>
                      <a:txBody>
                        <a:bodyPr/>
                        <a:lstStyle/>
                        <a:p>
                          <a:pPr algn="ctr"/>
                          <a:r>
                            <a:rPr lang="en-US" sz="1800" dirty="0" smtClean="0"/>
                            <a:t>-</a:t>
                          </a:r>
                          <a:r>
                            <a:rPr lang="en-US" sz="1800" dirty="0" smtClean="0"/>
                            <a:t>16.00</a:t>
                          </a:r>
                          <a:endParaRPr lang="en-US" sz="1800" dirty="0"/>
                        </a:p>
                      </a:txBody>
                      <a:tcPr marL="84076" marR="84076" marT="44577" marB="44577" anchor="ctr"/>
                    </a:tc>
                    <a:tc>
                      <a:txBody>
                        <a:bodyPr/>
                        <a:lstStyle/>
                        <a:p>
                          <a:pPr algn="ctr"/>
                          <a:r>
                            <a:rPr lang="en-US" sz="1800" dirty="0" smtClean="0"/>
                            <a:t>-</a:t>
                          </a:r>
                          <a:r>
                            <a:rPr lang="en-US" sz="1800" dirty="0" smtClean="0"/>
                            <a:t>16.17</a:t>
                          </a:r>
                          <a:endParaRPr lang="en-US" sz="1800" dirty="0"/>
                        </a:p>
                      </a:txBody>
                      <a:tcPr marL="84076" marR="84076" marT="44577" marB="44577" anchor="ctr"/>
                    </a:tc>
                  </a:tr>
                  <a:tr h="629047">
                    <a:tc>
                      <a:txBody>
                        <a:bodyPr/>
                        <a:lstStyle/>
                        <a:p>
                          <a:endParaRPr lang="it-IT"/>
                        </a:p>
                      </a:txBody>
                      <a:tcPr marL="84076" marR="84076" marT="44577" marB="44577" anchor="ctr">
                        <a:blipFill rotWithShape="0">
                          <a:blip r:embed="rId2"/>
                          <a:stretch>
                            <a:fillRect l="-449" t="-402913" r="-111236" b="-302913"/>
                          </a:stretch>
                        </a:blipFill>
                      </a:tcPr>
                    </a:tc>
                    <a:tc>
                      <a:txBody>
                        <a:bodyPr/>
                        <a:lstStyle/>
                        <a:p>
                          <a:pPr algn="ctr"/>
                          <a:r>
                            <a:rPr lang="en-US" sz="1800" dirty="0" smtClean="0"/>
                            <a:t>0.16</a:t>
                          </a:r>
                          <a:endParaRPr lang="en-US" sz="1800" dirty="0"/>
                        </a:p>
                      </a:txBody>
                      <a:tcPr marL="84076" marR="84076" marT="44577" marB="44577" anchor="ctr"/>
                    </a:tc>
                    <a:tc>
                      <a:txBody>
                        <a:bodyPr/>
                        <a:lstStyle/>
                        <a:p>
                          <a:pPr algn="ctr"/>
                          <a:r>
                            <a:rPr lang="en-US" sz="1800" dirty="0" smtClean="0"/>
                            <a:t>0.160</a:t>
                          </a:r>
                          <a:endParaRPr lang="en-US" sz="1800" dirty="0"/>
                        </a:p>
                      </a:txBody>
                      <a:tcPr marL="84076" marR="84076" marT="44577" marB="44577" anchor="ctr"/>
                    </a:tc>
                    <a:tc>
                      <a:txBody>
                        <a:bodyPr/>
                        <a:lstStyle/>
                        <a:p>
                          <a:pPr algn="ctr"/>
                          <a:r>
                            <a:rPr lang="en-US" sz="1800" dirty="0" smtClean="0"/>
                            <a:t>0.160</a:t>
                          </a:r>
                          <a:endParaRPr lang="en-US" sz="1800" dirty="0"/>
                        </a:p>
                      </a:txBody>
                      <a:tcPr marL="84076" marR="84076" marT="44577" marB="44577" anchor="ctr"/>
                    </a:tc>
                  </a:tr>
                  <a:tr h="629047">
                    <a:tc>
                      <a:txBody>
                        <a:bodyPr/>
                        <a:lstStyle/>
                        <a:p>
                          <a:endParaRPr lang="it-IT"/>
                        </a:p>
                      </a:txBody>
                      <a:tcPr marL="84076" marR="84076" marT="44577" marB="44577" anchor="ctr">
                        <a:blipFill rotWithShape="0">
                          <a:blip r:embed="rId2"/>
                          <a:stretch>
                            <a:fillRect l="-449" t="-502913" r="-111236" b="-202913"/>
                          </a:stretch>
                        </a:blipFill>
                      </a:tcPr>
                    </a:tc>
                    <a:tc>
                      <a:txBody>
                        <a:bodyPr/>
                        <a:lstStyle/>
                        <a:p>
                          <a:pPr algn="ctr"/>
                          <a:r>
                            <a:rPr lang="en-US" sz="1800" dirty="0" smtClean="0"/>
                            <a:t>32</a:t>
                          </a:r>
                          <a:endParaRPr lang="en-US" sz="1800" dirty="0"/>
                        </a:p>
                      </a:txBody>
                      <a:tcPr marL="84076" marR="84076" marT="44577" marB="44577" anchor="ctr"/>
                    </a:tc>
                    <a:tc>
                      <a:txBody>
                        <a:bodyPr/>
                        <a:lstStyle/>
                        <a:p>
                          <a:pPr algn="ctr"/>
                          <a:r>
                            <a:rPr lang="en-US" sz="1800" dirty="0" smtClean="0"/>
                            <a:t>32.00</a:t>
                          </a:r>
                          <a:endParaRPr lang="en-US" sz="1800" dirty="0"/>
                        </a:p>
                      </a:txBody>
                      <a:tcPr marL="84076" marR="84076" marT="44577" marB="44577" anchor="ctr"/>
                    </a:tc>
                    <a:tc>
                      <a:txBody>
                        <a:bodyPr/>
                        <a:lstStyle/>
                        <a:p>
                          <a:pPr algn="ctr"/>
                          <a:r>
                            <a:rPr lang="en-US" sz="1800" dirty="0" smtClean="0"/>
                            <a:t>33.31</a:t>
                          </a:r>
                          <a:endParaRPr lang="en-US" sz="1800" dirty="0"/>
                        </a:p>
                      </a:txBody>
                      <a:tcPr marL="84076" marR="84076" marT="44577" marB="44577" anchor="ctr"/>
                    </a:tc>
                  </a:tr>
                  <a:tr h="629047">
                    <a:tc>
                      <a:txBody>
                        <a:bodyPr/>
                        <a:lstStyle/>
                        <a:p>
                          <a:endParaRPr lang="it-IT"/>
                        </a:p>
                      </a:txBody>
                      <a:tcPr marL="84076" marR="84076" marT="44577" marB="44577" anchor="ctr">
                        <a:blipFill rotWithShape="0">
                          <a:blip r:embed="rId2"/>
                          <a:stretch>
                            <a:fillRect l="-449" t="-597115" r="-111236" b="-100962"/>
                          </a:stretch>
                        </a:blipFill>
                      </a:tcPr>
                    </a:tc>
                    <a:tc>
                      <a:txBody>
                        <a:bodyPr/>
                        <a:lstStyle/>
                        <a:p>
                          <a:pPr algn="ctr"/>
                          <a:r>
                            <a:rPr lang="en-US" sz="1800" dirty="0" smtClean="0"/>
                            <a:t>-3</a:t>
                          </a:r>
                          <a:endParaRPr lang="en-US" sz="1800" dirty="0"/>
                        </a:p>
                      </a:txBody>
                      <a:tcPr marL="84076" marR="84076" marT="44577" marB="44577" anchor="ctr"/>
                    </a:tc>
                    <a:tc>
                      <a:txBody>
                        <a:bodyPr/>
                        <a:lstStyle/>
                        <a:p>
                          <a:pPr algn="ctr"/>
                          <a:r>
                            <a:rPr lang="en-US" sz="1800" b="1" i="1" dirty="0" smtClean="0">
                              <a:solidFill>
                                <a:srgbClr val="FF0000"/>
                              </a:solidFill>
                            </a:rPr>
                            <a:t>-0.54</a:t>
                          </a:r>
                          <a:endParaRPr lang="en-US" sz="1800" b="1" i="1" dirty="0">
                            <a:solidFill>
                              <a:srgbClr val="FF0000"/>
                            </a:solidFill>
                          </a:endParaRPr>
                        </a:p>
                      </a:txBody>
                      <a:tcPr marL="84076" marR="84076" marT="44577" marB="44577" anchor="ctr"/>
                    </a:tc>
                    <a:tc>
                      <a:txBody>
                        <a:bodyPr/>
                        <a:lstStyle/>
                        <a:p>
                          <a:pPr algn="ctr"/>
                          <a:r>
                            <a:rPr lang="en-US" sz="1800" b="1" dirty="0" smtClean="0"/>
                            <a:t>-1.76</a:t>
                          </a:r>
                          <a:endParaRPr lang="en-US" sz="1800" b="1" dirty="0"/>
                        </a:p>
                      </a:txBody>
                      <a:tcPr marL="84076" marR="84076" marT="44577" marB="44577" anchor="ctr"/>
                    </a:tc>
                  </a:tr>
                  <a:tr h="629047">
                    <a:tc>
                      <a:txBody>
                        <a:bodyPr/>
                        <a:lstStyle/>
                        <a:p>
                          <a:endParaRPr lang="it-IT"/>
                        </a:p>
                      </a:txBody>
                      <a:tcPr marL="84076" marR="84076" marT="44577" marB="44577" anchor="ctr">
                        <a:blipFill rotWithShape="0">
                          <a:blip r:embed="rId2"/>
                          <a:stretch>
                            <a:fillRect l="-449" t="-703883" r="-111236" b="-1942"/>
                          </a:stretch>
                        </a:blipFill>
                      </a:tcPr>
                    </a:tc>
                    <a:tc>
                      <a:txBody>
                        <a:bodyPr/>
                        <a:lstStyle/>
                        <a:p>
                          <a:endParaRPr lang="it-IT"/>
                        </a:p>
                      </a:txBody>
                      <a:tcPr marL="84076" marR="84076" marT="44577" marB="44577" anchor="ctr">
                        <a:blipFill rotWithShape="0">
                          <a:blip r:embed="rId2"/>
                          <a:stretch>
                            <a:fillRect l="-402703" t="-703883" r="-345946" b="-1942"/>
                          </a:stretch>
                        </a:blipFill>
                      </a:tcPr>
                    </a:tc>
                    <a:tc>
                      <a:txBody>
                        <a:bodyPr/>
                        <a:lstStyle/>
                        <a:p>
                          <a:pPr algn="ctr"/>
                          <a:r>
                            <a:rPr lang="en-US" sz="1800" b="0" i="0" dirty="0" smtClean="0">
                              <a:solidFill>
                                <a:schemeClr val="tx1"/>
                              </a:solidFill>
                            </a:rPr>
                            <a:t>0.12</a:t>
                          </a:r>
                          <a:endParaRPr lang="en-US" sz="1800" b="0" i="0" dirty="0">
                            <a:solidFill>
                              <a:schemeClr val="tx1"/>
                            </a:solidFill>
                          </a:endParaRPr>
                        </a:p>
                      </a:txBody>
                      <a:tcPr marL="84076" marR="84076" marT="44577" marB="44577" anchor="ctr"/>
                    </a:tc>
                    <a:tc>
                      <a:txBody>
                        <a:bodyPr/>
                        <a:lstStyle/>
                        <a:p>
                          <a:pPr algn="ctr"/>
                          <a:r>
                            <a:rPr lang="en-US" sz="1800" b="1" dirty="0" smtClean="0"/>
                            <a:t>0.13</a:t>
                          </a:r>
                          <a:endParaRPr lang="en-US" sz="1800" b="1" dirty="0"/>
                        </a:p>
                      </a:txBody>
                      <a:tcPr marL="84076" marR="84076" marT="44577" marB="44577" anchor="ctr"/>
                    </a:tc>
                  </a:tr>
                </a:tbl>
              </a:graphicData>
            </a:graphic>
          </p:graphicFrame>
        </mc:Fallback>
      </mc:AlternateContent>
      <p:sp>
        <p:nvSpPr>
          <p:cNvPr id="2" name="Rectangle 1"/>
          <p:cNvSpPr/>
          <p:nvPr/>
        </p:nvSpPr>
        <p:spPr>
          <a:xfrm>
            <a:off x="6475156" y="5962134"/>
            <a:ext cx="2685222" cy="830997"/>
          </a:xfrm>
          <a:prstGeom prst="rect">
            <a:avLst/>
          </a:prstGeom>
        </p:spPr>
        <p:txBody>
          <a:bodyPr wrap="none">
            <a:spAutoFit/>
          </a:bodyPr>
          <a:lstStyle/>
          <a:p>
            <a:r>
              <a:rPr lang="it-IT" sz="2400" i="1" dirty="0" smtClean="0">
                <a:solidFill>
                  <a:srgbClr val="000000"/>
                </a:solidFill>
              </a:rPr>
              <a:t>Pairing Energy </a:t>
            </a:r>
            <a:r>
              <a:rPr lang="it-IT" sz="2400" i="1" baseline="30000" dirty="0" smtClean="0">
                <a:solidFill>
                  <a:srgbClr val="000000"/>
                </a:solidFill>
              </a:rPr>
              <a:t>44</a:t>
            </a:r>
            <a:r>
              <a:rPr lang="it-IT" sz="2400" i="1" dirty="0" smtClean="0">
                <a:solidFill>
                  <a:srgbClr val="000000"/>
                </a:solidFill>
              </a:rPr>
              <a:t>Ca</a:t>
            </a:r>
          </a:p>
          <a:p>
            <a:r>
              <a:rPr lang="it-IT" sz="2400" dirty="0">
                <a:solidFill>
                  <a:srgbClr val="000000"/>
                </a:solidFill>
              </a:rPr>
              <a:t> -9.153 MeV.</a:t>
            </a:r>
            <a:endParaRPr lang="it-IT" sz="2400" dirty="0"/>
          </a:p>
        </p:txBody>
      </p:sp>
    </p:spTree>
    <p:extLst>
      <p:ext uri="{BB962C8B-B14F-4D97-AF65-F5344CB8AC3E}">
        <p14:creationId xmlns:p14="http://schemas.microsoft.com/office/powerpoint/2010/main" val="2208469844"/>
      </p:ext>
    </p:extLst>
  </p:cSld>
  <p:clrMapOvr>
    <a:masterClrMapping/>
  </p:clrMapOvr>
  <mc:AlternateContent xmlns:mc="http://schemas.openxmlformats.org/markup-compatibility/2006" xmlns:p14="http://schemas.microsoft.com/office/powerpoint/2010/main">
    <mc:Choice Requires="p14">
      <p:transition spd="slow" p14:dur="2000" advTm="91893"/>
    </mc:Choice>
    <mc:Fallback xmlns="">
      <p:transition spd="slow" advTm="91893"/>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177800" y="1619632"/>
                <a:ext cx="8607228" cy="2426690"/>
              </a:xfrm>
              <a:prstGeom prst="rect">
                <a:avLst/>
              </a:prstGeom>
              <a:noFill/>
            </p:spPr>
            <p:txBody>
              <a:bodyPr wrap="none" lIns="0" tIns="0" rIns="0" bIns="0" rtlCol="0">
                <a:spAutoFit/>
              </a:bodyPr>
              <a:lstStyle/>
              <a:p>
                <a:pPr>
                  <a:lnSpc>
                    <a:spcPct val="150000"/>
                  </a:lnSpc>
                </a:pPr>
                <a14:m>
                  <m:oMathPara xmlns:m="http://schemas.openxmlformats.org/officeDocument/2006/math">
                    <m:oMathParaPr>
                      <m:jc m:val="centerGroup"/>
                    </m:oMathParaPr>
                    <m:oMath xmlns:m="http://schemas.openxmlformats.org/officeDocument/2006/math">
                      <m:sSubSup>
                        <m:sSubSupPr>
                          <m:ctrlPr>
                            <a:rPr lang="it-IT" sz="2400" b="0" i="1" smtClean="0">
                              <a:solidFill>
                                <a:srgbClr val="0070C0"/>
                              </a:solidFill>
                              <a:latin typeface="Cambria Math" panose="02040503050406030204" pitchFamily="18" charset="0"/>
                            </a:rPr>
                          </m:ctrlPr>
                        </m:sSubSupPr>
                        <m:e>
                          <m:r>
                            <a:rPr lang="it-IT" sz="2400" b="0" i="1" smtClean="0">
                              <a:solidFill>
                                <a:srgbClr val="0070C0"/>
                              </a:solidFill>
                              <a:latin typeface="Cambria Math" panose="02040503050406030204" pitchFamily="18" charset="0"/>
                            </a:rPr>
                            <m:t>𝐸</m:t>
                          </m:r>
                        </m:e>
                        <m:sub>
                          <m:r>
                            <a:rPr lang="it-IT" sz="2400" b="0" i="1" smtClean="0">
                              <a:solidFill>
                                <a:srgbClr val="0070C0"/>
                              </a:solidFill>
                              <a:latin typeface="Cambria Math" panose="02040503050406030204" pitchFamily="18" charset="0"/>
                            </a:rPr>
                            <m:t>𝑝</m:t>
                          </m:r>
                          <m:r>
                            <a:rPr lang="it-IT" sz="2400" b="0" i="1" smtClean="0">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𝑝</m:t>
                          </m:r>
                        </m:sub>
                        <m:sup>
                          <m:r>
                            <a:rPr lang="it-IT" sz="2400" b="0" i="1" smtClean="0">
                              <a:solidFill>
                                <a:srgbClr val="0070C0"/>
                              </a:solidFill>
                              <a:latin typeface="Cambria Math" panose="02040503050406030204" pitchFamily="18" charset="0"/>
                            </a:rPr>
                            <m:t>𝑆𝑇</m:t>
                          </m:r>
                        </m:sup>
                      </m:sSubSup>
                      <m:r>
                        <a:rPr lang="it-IT" sz="2400" b="0" i="1" smtClean="0">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𝜌</m:t>
                      </m:r>
                      <m:r>
                        <a:rPr lang="it-IT" sz="2400" b="0" i="1" smtClean="0">
                          <a:solidFill>
                            <a:srgbClr val="0070C0"/>
                          </a:solidFill>
                          <a:latin typeface="Cambria Math" panose="02040503050406030204" pitchFamily="18" charset="0"/>
                        </a:rPr>
                        <m:t>]=</m:t>
                      </m:r>
                      <m:f>
                        <m:fPr>
                          <m:ctrlPr>
                            <a:rPr lang="it-IT" sz="2400" b="0" i="1" smtClean="0">
                              <a:latin typeface="Cambria Math" panose="02040503050406030204" pitchFamily="18" charset="0"/>
                            </a:rPr>
                          </m:ctrlPr>
                        </m:fPr>
                        <m:num>
                          <m:r>
                            <a:rPr lang="it-IT" sz="2400" b="0" i="1" smtClean="0">
                              <a:latin typeface="Cambria Math" panose="02040503050406030204" pitchFamily="18" charset="0"/>
                            </a:rPr>
                            <m:t>1</m:t>
                          </m:r>
                        </m:num>
                        <m:den>
                          <m:r>
                            <a:rPr lang="it-IT" sz="2400" b="0" i="1" smtClean="0">
                              <a:latin typeface="Cambria Math" panose="02040503050406030204" pitchFamily="18" charset="0"/>
                            </a:rPr>
                            <m:t>2</m:t>
                          </m:r>
                        </m:den>
                      </m:f>
                      <m:nary>
                        <m:naryPr>
                          <m:chr m:val="∑"/>
                          <m:supHide m:val="on"/>
                          <m:ctrlPr>
                            <a:rPr lang="it-IT" sz="2400" b="0" i="1" smtClean="0">
                              <a:latin typeface="Cambria Math" panose="02040503050406030204" pitchFamily="18" charset="0"/>
                            </a:rPr>
                          </m:ctrlPr>
                        </m:naryPr>
                        <m:sub>
                          <m:eqArr>
                            <m:eqArrPr>
                              <m:ctrlPr>
                                <a:rPr lang="it-IT" sz="2400" b="0" i="1" smtClean="0">
                                  <a:latin typeface="Cambria Math" panose="02040503050406030204" pitchFamily="18" charset="0"/>
                                </a:rPr>
                              </m:ctrlPr>
                            </m:eqArrPr>
                            <m:e>
                              <m:r>
                                <m:rPr>
                                  <m:brk m:alnAt="7"/>
                                </m:rPr>
                                <a:rPr lang="it-IT" sz="2400" b="0" i="1" smtClean="0">
                                  <a:latin typeface="Cambria Math" panose="02040503050406030204" pitchFamily="18" charset="0"/>
                                </a:rPr>
                                <m:t>𝑛</m:t>
                              </m:r>
                              <m:r>
                                <a:rPr lang="it-IT" sz="2400" b="0" i="1" smtClean="0">
                                  <a:latin typeface="Cambria Math" panose="02040503050406030204" pitchFamily="18" charset="0"/>
                                </a:rPr>
                                <m:t>𝑙𝑗</m:t>
                              </m:r>
                            </m:e>
                            <m:e>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𝑛</m:t>
                                  </m:r>
                                </m:e>
                                <m:sup>
                                  <m:r>
                                    <a:rPr lang="it-IT" sz="2400" b="0" i="1" smtClean="0">
                                      <a:latin typeface="Cambria Math" panose="02040503050406030204" pitchFamily="18" charset="0"/>
                                    </a:rPr>
                                    <m:t>′</m:t>
                                  </m:r>
                                </m:sup>
                              </m:sSup>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𝑙</m:t>
                                  </m:r>
                                </m:e>
                                <m:sup>
                                  <m:r>
                                    <a:rPr lang="it-IT" sz="2400" b="0" i="1" smtClean="0">
                                      <a:latin typeface="Cambria Math" panose="02040503050406030204" pitchFamily="18" charset="0"/>
                                    </a:rPr>
                                    <m:t>′</m:t>
                                  </m:r>
                                </m:sup>
                              </m:sSup>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𝑗</m:t>
                                  </m:r>
                                </m:e>
                                <m:sup>
                                  <m:r>
                                    <a:rPr lang="it-IT" sz="2400" b="0" i="1" smtClean="0">
                                      <a:latin typeface="Cambria Math" panose="02040503050406030204" pitchFamily="18" charset="0"/>
                                    </a:rPr>
                                    <m:t>′</m:t>
                                  </m:r>
                                </m:sup>
                              </m:sSup>
                            </m:e>
                          </m:eqArr>
                        </m:sub>
                        <m:sup/>
                        <m:e>
                          <m:sSup>
                            <m:sSupPr>
                              <m:ctrlPr>
                                <a:rPr lang="it-IT" sz="2400" i="1">
                                  <a:latin typeface="Cambria Math" panose="02040503050406030204" pitchFamily="18" charset="0"/>
                                </a:rPr>
                              </m:ctrlPr>
                            </m:sSupPr>
                            <m:e>
                              <m:d>
                                <m:dPr>
                                  <m:ctrlPr>
                                    <a:rPr lang="it-IT" sz="2400" i="1">
                                      <a:latin typeface="Cambria Math" panose="02040503050406030204" pitchFamily="18" charset="0"/>
                                    </a:rPr>
                                  </m:ctrlPr>
                                </m:dPr>
                                <m:e>
                                  <m:r>
                                    <a:rPr lang="it-IT" sz="2400" i="1">
                                      <a:latin typeface="Cambria Math" panose="02040503050406030204" pitchFamily="18" charset="0"/>
                                    </a:rPr>
                                    <m:t>−</m:t>
                                  </m:r>
                                </m:e>
                              </m:d>
                            </m:e>
                            <m:sup>
                              <m:sSup>
                                <m:sSupPr>
                                  <m:ctrlPr>
                                    <a:rPr lang="it-IT" sz="2400" i="1">
                                      <a:latin typeface="Cambria Math" panose="02040503050406030204" pitchFamily="18" charset="0"/>
                                    </a:rPr>
                                  </m:ctrlPr>
                                </m:sSupPr>
                                <m:e>
                                  <m:r>
                                    <a:rPr lang="it-IT" sz="2400" i="1">
                                      <a:latin typeface="Cambria Math" panose="02040503050406030204" pitchFamily="18" charset="0"/>
                                    </a:rPr>
                                    <m:t>𝑙</m:t>
                                  </m:r>
                                </m:e>
                                <m:sup>
                                  <m:r>
                                    <a:rPr lang="it-IT" sz="2400" i="1">
                                      <a:latin typeface="Cambria Math" panose="02040503050406030204" pitchFamily="18" charset="0"/>
                                    </a:rPr>
                                    <m:t>′</m:t>
                                  </m:r>
                                </m:sup>
                              </m:sSup>
                              <m:r>
                                <a:rPr lang="it-IT" sz="2400" i="1">
                                  <a:latin typeface="Cambria Math" panose="02040503050406030204" pitchFamily="18" charset="0"/>
                                </a:rPr>
                                <m:t>+</m:t>
                              </m:r>
                              <m:r>
                                <a:rPr lang="it-IT" sz="2400" i="1">
                                  <a:latin typeface="Cambria Math" panose="02040503050406030204" pitchFamily="18" charset="0"/>
                                </a:rPr>
                                <m:t>𝑙</m:t>
                              </m:r>
                            </m:sup>
                          </m:sSup>
                          <m:rad>
                            <m:radPr>
                              <m:degHide m:val="on"/>
                              <m:ctrlPr>
                                <a:rPr lang="it-IT" sz="2400" i="1">
                                  <a:latin typeface="Cambria Math" panose="02040503050406030204" pitchFamily="18" charset="0"/>
                                </a:rPr>
                              </m:ctrlPr>
                            </m:radPr>
                            <m:deg/>
                            <m:e>
                              <m:r>
                                <a:rPr lang="it-IT" sz="2400" i="1">
                                  <a:latin typeface="Cambria Math" panose="02040503050406030204" pitchFamily="18" charset="0"/>
                                </a:rPr>
                                <m:t>(2</m:t>
                              </m:r>
                              <m:r>
                                <a:rPr lang="it-IT" sz="2400" i="1">
                                  <a:latin typeface="Cambria Math" panose="02040503050406030204" pitchFamily="18" charset="0"/>
                                </a:rPr>
                                <m:t>𝑗</m:t>
                              </m:r>
                              <m:r>
                                <a:rPr lang="it-IT" sz="2400" i="1">
                                  <a:latin typeface="Cambria Math" panose="02040503050406030204" pitchFamily="18" charset="0"/>
                                </a:rPr>
                                <m:t>+1)(2</m:t>
                              </m:r>
                              <m:sSup>
                                <m:sSupPr>
                                  <m:ctrlPr>
                                    <a:rPr lang="it-IT" sz="2400" i="1">
                                      <a:latin typeface="Cambria Math" panose="02040503050406030204" pitchFamily="18" charset="0"/>
                                    </a:rPr>
                                  </m:ctrlPr>
                                </m:sSupPr>
                                <m:e>
                                  <m:r>
                                    <a:rPr lang="it-IT" sz="2400" i="1">
                                      <a:latin typeface="Cambria Math" panose="02040503050406030204" pitchFamily="18" charset="0"/>
                                    </a:rPr>
                                    <m:t>𝑗</m:t>
                                  </m:r>
                                </m:e>
                                <m:sup>
                                  <m:r>
                                    <a:rPr lang="it-IT" sz="2400" i="1">
                                      <a:latin typeface="Cambria Math" panose="02040503050406030204" pitchFamily="18" charset="0"/>
                                    </a:rPr>
                                    <m:t>′</m:t>
                                  </m:r>
                                </m:sup>
                              </m:sSup>
                              <m:r>
                                <a:rPr lang="it-IT" sz="2400" i="1">
                                  <a:latin typeface="Cambria Math" panose="02040503050406030204" pitchFamily="18" charset="0"/>
                                </a:rPr>
                                <m:t>+1)</m:t>
                              </m:r>
                            </m:e>
                          </m:rad>
                          <m:sSub>
                            <m:sSubPr>
                              <m:ctrlPr>
                                <a:rPr lang="it-IT" sz="2400" i="1">
                                  <a:latin typeface="Cambria Math" panose="02040503050406030204" pitchFamily="18" charset="0"/>
                                </a:rPr>
                              </m:ctrlPr>
                            </m:sSubPr>
                            <m:e>
                              <m:r>
                                <a:rPr lang="it-IT" sz="2400" b="0" i="1" smtClean="0">
                                  <a:latin typeface="Cambria Math" panose="02040503050406030204" pitchFamily="18" charset="0"/>
                                </a:rPr>
                                <m:t>(</m:t>
                              </m:r>
                              <m:r>
                                <a:rPr lang="it-IT" sz="2400" i="1">
                                  <a:latin typeface="Cambria Math" panose="02040503050406030204" pitchFamily="18" charset="0"/>
                                </a:rPr>
                                <m:t>𝑢</m:t>
                              </m:r>
                              <m:r>
                                <a:rPr lang="it-IT" sz="2400" i="1" smtClean="0">
                                  <a:latin typeface="Cambria Math" panose="02040503050406030204" pitchFamily="18" charset="0"/>
                                  <a:ea typeface="Cambria Math" panose="02040503050406030204" pitchFamily="18" charset="0"/>
                                </a:rPr>
                                <m:t>⋅</m:t>
                              </m:r>
                              <m:r>
                                <a:rPr lang="it-IT" sz="2400" i="1">
                                  <a:latin typeface="Cambria Math" panose="02040503050406030204" pitchFamily="18" charset="0"/>
                                </a:rPr>
                                <m:t>𝑣</m:t>
                              </m:r>
                              <m:r>
                                <a:rPr lang="it-IT" sz="2400" b="0" i="1" smtClean="0">
                                  <a:latin typeface="Cambria Math" panose="02040503050406030204" pitchFamily="18" charset="0"/>
                                </a:rPr>
                                <m:t>)</m:t>
                              </m:r>
                            </m:e>
                            <m:sub>
                              <m:r>
                                <a:rPr lang="it-IT" sz="2400" i="1">
                                  <a:latin typeface="Cambria Math" panose="02040503050406030204" pitchFamily="18" charset="0"/>
                                </a:rPr>
                                <m:t>𝑛𝑙𝑗</m:t>
                              </m:r>
                            </m:sub>
                          </m:sSub>
                          <m:sSub>
                            <m:sSubPr>
                              <m:ctrlPr>
                                <a:rPr lang="it-IT" sz="2400" i="1">
                                  <a:latin typeface="Cambria Math" panose="02040503050406030204" pitchFamily="18" charset="0"/>
                                </a:rPr>
                              </m:ctrlPr>
                            </m:sSubPr>
                            <m:e>
                              <m:r>
                                <a:rPr lang="it-IT" sz="2400" b="0" i="1" smtClean="0">
                                  <a:latin typeface="Cambria Math" panose="02040503050406030204" pitchFamily="18" charset="0"/>
                                </a:rPr>
                                <m:t>(</m:t>
                              </m:r>
                              <m:r>
                                <a:rPr lang="it-IT" sz="2400" i="1">
                                  <a:latin typeface="Cambria Math" panose="02040503050406030204" pitchFamily="18" charset="0"/>
                                </a:rPr>
                                <m:t>𝑢</m:t>
                              </m:r>
                              <m:r>
                                <a:rPr lang="it-IT" sz="2400" i="1">
                                  <a:latin typeface="Cambria Math" panose="02040503050406030204" pitchFamily="18" charset="0"/>
                                  <a:ea typeface="Cambria Math" panose="02040503050406030204" pitchFamily="18" charset="0"/>
                                </a:rPr>
                                <m:t>⋅</m:t>
                              </m:r>
                              <m:r>
                                <a:rPr lang="it-IT" sz="2400" i="1">
                                  <a:latin typeface="Cambria Math" panose="02040503050406030204" pitchFamily="18" charset="0"/>
                                </a:rPr>
                                <m:t>𝑣</m:t>
                              </m:r>
                              <m:r>
                                <a:rPr lang="it-IT" sz="2400" b="0" i="1" smtClean="0">
                                  <a:latin typeface="Cambria Math" panose="02040503050406030204" pitchFamily="18" charset="0"/>
                                </a:rPr>
                                <m:t>)</m:t>
                              </m:r>
                            </m:e>
                            <m:sub>
                              <m:r>
                                <a:rPr lang="it-IT" sz="2400" i="1">
                                  <a:latin typeface="Cambria Math" panose="02040503050406030204" pitchFamily="18" charset="0"/>
                                </a:rPr>
                                <m:t>𝑛</m:t>
                              </m:r>
                              <m:r>
                                <a:rPr lang="it-IT" sz="2400" i="1">
                                  <a:latin typeface="Cambria Math" panose="02040503050406030204" pitchFamily="18" charset="0"/>
                                </a:rPr>
                                <m:t>′</m:t>
                              </m:r>
                              <m:r>
                                <a:rPr lang="it-IT" sz="2400" i="1">
                                  <a:latin typeface="Cambria Math" panose="02040503050406030204" pitchFamily="18" charset="0"/>
                                </a:rPr>
                                <m:t>𝑙</m:t>
                              </m:r>
                              <m:r>
                                <a:rPr lang="it-IT" sz="2400" i="1">
                                  <a:latin typeface="Cambria Math" panose="02040503050406030204" pitchFamily="18" charset="0"/>
                                </a:rPr>
                                <m:t>′</m:t>
                              </m:r>
                              <m:r>
                                <a:rPr lang="it-IT" sz="2400" i="1">
                                  <a:latin typeface="Cambria Math" panose="02040503050406030204" pitchFamily="18" charset="0"/>
                                </a:rPr>
                                <m:t>𝑗</m:t>
                              </m:r>
                              <m:r>
                                <a:rPr lang="it-IT" sz="2400" i="1">
                                  <a:latin typeface="Cambria Math" panose="02040503050406030204" pitchFamily="18" charset="0"/>
                                </a:rPr>
                                <m:t>′</m:t>
                              </m:r>
                            </m:sub>
                          </m:sSub>
                        </m:e>
                      </m:nary>
                    </m:oMath>
                  </m:oMathPara>
                </a14:m>
                <a:endParaRPr lang="it-IT" sz="2400" b="0" dirty="0" smtClean="0"/>
              </a:p>
              <a:p>
                <a:pPr>
                  <a:lnSpc>
                    <a:spcPct val="150000"/>
                  </a:lnSpc>
                </a:pPr>
                <a:r>
                  <a:rPr lang="it-IT" sz="2400" dirty="0" smtClean="0"/>
                  <a:t> 		  </a:t>
                </a:r>
                <a14:m>
                  <m:oMath xmlns:m="http://schemas.openxmlformats.org/officeDocument/2006/math">
                    <m:d>
                      <m:dPr>
                        <m:begChr m:val="⟨"/>
                        <m:endChr m:val="⟩"/>
                        <m:ctrlPr>
                          <a:rPr lang="it-IT" sz="2400" i="1" smtClean="0">
                            <a:solidFill>
                              <a:srgbClr val="FF0000"/>
                            </a:solidFill>
                            <a:latin typeface="Cambria Math" panose="02040503050406030204" pitchFamily="18" charset="0"/>
                          </a:rPr>
                        </m:ctrlPr>
                      </m:dPr>
                      <m:e>
                        <m:sSub>
                          <m:sSubPr>
                            <m:ctrlPr>
                              <a:rPr lang="it-IT" sz="2400" i="1">
                                <a:solidFill>
                                  <a:srgbClr val="FF0000"/>
                                </a:solidFill>
                                <a:latin typeface="Cambria Math" panose="02040503050406030204" pitchFamily="18" charset="0"/>
                              </a:rPr>
                            </m:ctrlPr>
                          </m:sSubPr>
                          <m:e>
                            <m:d>
                              <m:dPr>
                                <m:ctrlPr>
                                  <a:rPr lang="it-IT" sz="2400" i="1">
                                    <a:solidFill>
                                      <a:srgbClr val="FF0000"/>
                                    </a:solidFill>
                                    <a:latin typeface="Cambria Math" panose="02040503050406030204" pitchFamily="18" charset="0"/>
                                  </a:rPr>
                                </m:ctrlPr>
                              </m:dPr>
                              <m:e>
                                <m:sSup>
                                  <m:sSupPr>
                                    <m:ctrlPr>
                                      <a:rPr lang="it-IT" sz="2400" i="1">
                                        <a:solidFill>
                                          <a:srgbClr val="FF0000"/>
                                        </a:solidFill>
                                        <a:latin typeface="Cambria Math" panose="02040503050406030204" pitchFamily="18" charset="0"/>
                                      </a:rPr>
                                    </m:ctrlPr>
                                  </m:sSupPr>
                                  <m:e>
                                    <m:r>
                                      <a:rPr lang="it-IT" sz="2400" i="1">
                                        <a:solidFill>
                                          <a:srgbClr val="FF0000"/>
                                        </a:solidFill>
                                        <a:latin typeface="Cambria Math" panose="02040503050406030204" pitchFamily="18" charset="0"/>
                                      </a:rPr>
                                      <m:t>𝑛</m:t>
                                    </m:r>
                                  </m:e>
                                  <m:sup>
                                    <m:r>
                                      <a:rPr lang="it-IT" sz="2400" i="1">
                                        <a:solidFill>
                                          <a:srgbClr val="FF0000"/>
                                        </a:solidFill>
                                        <a:latin typeface="Cambria Math" panose="02040503050406030204" pitchFamily="18" charset="0"/>
                                      </a:rPr>
                                      <m:t>′</m:t>
                                    </m:r>
                                  </m:sup>
                                </m:sSup>
                                <m:sSup>
                                  <m:sSupPr>
                                    <m:ctrlPr>
                                      <a:rPr lang="it-IT" sz="2400" i="1">
                                        <a:solidFill>
                                          <a:srgbClr val="FF0000"/>
                                        </a:solidFill>
                                        <a:latin typeface="Cambria Math" panose="02040503050406030204" pitchFamily="18" charset="0"/>
                                      </a:rPr>
                                    </m:ctrlPr>
                                  </m:sSupPr>
                                  <m:e>
                                    <m:r>
                                      <a:rPr lang="it-IT" sz="2400" i="1">
                                        <a:solidFill>
                                          <a:srgbClr val="FF0000"/>
                                        </a:solidFill>
                                        <a:latin typeface="Cambria Math" panose="02040503050406030204" pitchFamily="18" charset="0"/>
                                      </a:rPr>
                                      <m:t>𝑙</m:t>
                                    </m:r>
                                  </m:e>
                                  <m:sup>
                                    <m:r>
                                      <a:rPr lang="it-IT" sz="2400" i="1">
                                        <a:solidFill>
                                          <a:srgbClr val="FF0000"/>
                                        </a:solidFill>
                                        <a:latin typeface="Cambria Math" panose="02040503050406030204" pitchFamily="18" charset="0"/>
                                      </a:rPr>
                                      <m:t>′</m:t>
                                    </m:r>
                                  </m:sup>
                                </m:sSup>
                                <m:sSup>
                                  <m:sSupPr>
                                    <m:ctrlPr>
                                      <a:rPr lang="it-IT" sz="2400" i="1">
                                        <a:solidFill>
                                          <a:srgbClr val="FF0000"/>
                                        </a:solidFill>
                                        <a:latin typeface="Cambria Math" panose="02040503050406030204" pitchFamily="18" charset="0"/>
                                      </a:rPr>
                                    </m:ctrlPr>
                                  </m:sSupPr>
                                  <m:e>
                                    <m:r>
                                      <a:rPr lang="it-IT" sz="2400" i="1">
                                        <a:solidFill>
                                          <a:srgbClr val="FF0000"/>
                                        </a:solidFill>
                                        <a:latin typeface="Cambria Math" panose="02040503050406030204" pitchFamily="18" charset="0"/>
                                      </a:rPr>
                                      <m:t>𝑗</m:t>
                                    </m:r>
                                  </m:e>
                                  <m:sup>
                                    <m:r>
                                      <a:rPr lang="it-IT" sz="2400" i="1">
                                        <a:solidFill>
                                          <a:srgbClr val="FF0000"/>
                                        </a:solidFill>
                                        <a:latin typeface="Cambria Math" panose="02040503050406030204" pitchFamily="18" charset="0"/>
                                      </a:rPr>
                                      <m:t>′</m:t>
                                    </m:r>
                                  </m:sup>
                                </m:sSup>
                                <m:r>
                                  <a:rPr lang="it-IT" sz="2400" i="1">
                                    <a:solidFill>
                                      <a:srgbClr val="FF0000"/>
                                    </a:solidFill>
                                    <a:latin typeface="Cambria Math" panose="02040503050406030204" pitchFamily="18" charset="0"/>
                                  </a:rPr>
                                  <m:t>,</m:t>
                                </m:r>
                                <m:r>
                                  <a:rPr lang="it-IT" sz="2400" i="1">
                                    <a:solidFill>
                                      <a:srgbClr val="FF0000"/>
                                    </a:solidFill>
                                    <a:latin typeface="Cambria Math" panose="02040503050406030204" pitchFamily="18" charset="0"/>
                                  </a:rPr>
                                  <m:t>𝑛</m:t>
                                </m:r>
                                <m:r>
                                  <a:rPr lang="it-IT" sz="2400" i="1">
                                    <a:solidFill>
                                      <a:srgbClr val="FF0000"/>
                                    </a:solidFill>
                                    <a:latin typeface="Cambria Math" panose="02040503050406030204" pitchFamily="18" charset="0"/>
                                  </a:rPr>
                                  <m:t>′</m:t>
                                </m:r>
                                <m:r>
                                  <a:rPr lang="it-IT" sz="2400" i="1">
                                    <a:solidFill>
                                      <a:srgbClr val="FF0000"/>
                                    </a:solidFill>
                                    <a:latin typeface="Cambria Math" panose="02040503050406030204" pitchFamily="18" charset="0"/>
                                  </a:rPr>
                                  <m:t>𝑙</m:t>
                                </m:r>
                                <m:r>
                                  <a:rPr lang="it-IT" sz="2400" i="1">
                                    <a:solidFill>
                                      <a:srgbClr val="FF0000"/>
                                    </a:solidFill>
                                    <a:latin typeface="Cambria Math" panose="02040503050406030204" pitchFamily="18" charset="0"/>
                                  </a:rPr>
                                  <m:t>′</m:t>
                                </m:r>
                                <m:r>
                                  <a:rPr lang="it-IT" sz="2400" i="1">
                                    <a:solidFill>
                                      <a:srgbClr val="FF0000"/>
                                    </a:solidFill>
                                    <a:latin typeface="Cambria Math" panose="02040503050406030204" pitchFamily="18" charset="0"/>
                                  </a:rPr>
                                  <m:t>𝑗</m:t>
                                </m:r>
                                <m:r>
                                  <a:rPr lang="it-IT" sz="2400" i="1">
                                    <a:solidFill>
                                      <a:srgbClr val="FF0000"/>
                                    </a:solidFill>
                                    <a:latin typeface="Cambria Math" panose="02040503050406030204" pitchFamily="18" charset="0"/>
                                  </a:rPr>
                                  <m:t>′</m:t>
                                </m:r>
                              </m:e>
                            </m:d>
                          </m:e>
                          <m:sub>
                            <m:r>
                              <a:rPr lang="it-IT" sz="2400" i="1">
                                <a:solidFill>
                                  <a:srgbClr val="FF0000"/>
                                </a:solidFill>
                                <a:latin typeface="Cambria Math" panose="02040503050406030204" pitchFamily="18" charset="0"/>
                              </a:rPr>
                              <m:t>00</m:t>
                            </m:r>
                          </m:sub>
                        </m:sSub>
                      </m:e>
                      <m:e>
                        <m:sSubSup>
                          <m:sSubSupPr>
                            <m:ctrlPr>
                              <a:rPr lang="it-IT" sz="2400" i="1">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𝑣</m:t>
                            </m:r>
                          </m:e>
                          <m:sub>
                            <m:r>
                              <a:rPr lang="it-IT" sz="2400" b="0" i="1" smtClean="0">
                                <a:solidFill>
                                  <a:srgbClr val="FF0000"/>
                                </a:solidFill>
                                <a:latin typeface="Cambria Math" panose="02040503050406030204" pitchFamily="18" charset="0"/>
                              </a:rPr>
                              <m:t>𝑅𝑒𝑔</m:t>
                            </m:r>
                          </m:sub>
                          <m:sup>
                            <m:r>
                              <a:rPr lang="it-IT" sz="2400" i="1">
                                <a:solidFill>
                                  <a:srgbClr val="FF0000"/>
                                </a:solidFill>
                                <a:latin typeface="Cambria Math" panose="02040503050406030204" pitchFamily="18" charset="0"/>
                              </a:rPr>
                              <m:t>𝑆𝑇</m:t>
                            </m:r>
                          </m:sup>
                        </m:sSubSup>
                      </m:e>
                      <m:e>
                        <m:sSub>
                          <m:sSubPr>
                            <m:ctrlPr>
                              <a:rPr lang="it-IT" sz="2400" i="1">
                                <a:solidFill>
                                  <a:srgbClr val="FF0000"/>
                                </a:solidFill>
                                <a:latin typeface="Cambria Math" panose="02040503050406030204" pitchFamily="18" charset="0"/>
                              </a:rPr>
                            </m:ctrlPr>
                          </m:sSubPr>
                          <m:e>
                            <m:d>
                              <m:dPr>
                                <m:ctrlPr>
                                  <a:rPr lang="it-IT" sz="2400" i="1">
                                    <a:solidFill>
                                      <a:srgbClr val="FF0000"/>
                                    </a:solidFill>
                                    <a:latin typeface="Cambria Math" panose="02040503050406030204" pitchFamily="18" charset="0"/>
                                  </a:rPr>
                                </m:ctrlPr>
                              </m:dPr>
                              <m:e>
                                <m:r>
                                  <a:rPr lang="it-IT" sz="2400" b="0" i="1" smtClean="0">
                                    <a:solidFill>
                                      <a:srgbClr val="FF0000"/>
                                    </a:solidFill>
                                    <a:latin typeface="Cambria Math" panose="02040503050406030204" pitchFamily="18" charset="0"/>
                                  </a:rPr>
                                  <m:t>𝑛𝑙𝑗</m:t>
                                </m:r>
                                <m:r>
                                  <a:rPr lang="it-IT" sz="2400" b="0" i="1" smtClean="0">
                                    <a:solidFill>
                                      <a:srgbClr val="FF0000"/>
                                    </a:solidFill>
                                    <a:latin typeface="Cambria Math" panose="02040503050406030204" pitchFamily="18" charset="0"/>
                                  </a:rPr>
                                  <m:t>,</m:t>
                                </m:r>
                                <m:r>
                                  <a:rPr lang="it-IT" sz="2400" b="0" i="1" smtClean="0">
                                    <a:solidFill>
                                      <a:srgbClr val="FF0000"/>
                                    </a:solidFill>
                                    <a:latin typeface="Cambria Math" panose="02040503050406030204" pitchFamily="18" charset="0"/>
                                  </a:rPr>
                                  <m:t>𝑛𝑙𝑗</m:t>
                                </m:r>
                              </m:e>
                            </m:d>
                          </m:e>
                          <m:sub>
                            <m:r>
                              <a:rPr lang="it-IT" sz="2400" i="1">
                                <a:solidFill>
                                  <a:srgbClr val="FF0000"/>
                                </a:solidFill>
                                <a:latin typeface="Cambria Math" panose="02040503050406030204" pitchFamily="18" charset="0"/>
                              </a:rPr>
                              <m:t>00</m:t>
                            </m:r>
                          </m:sub>
                        </m:sSub>
                      </m:e>
                    </m:d>
                  </m:oMath>
                </a14:m>
                <a:endParaRPr lang="it-IT"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177800" y="1619632"/>
                <a:ext cx="8607228" cy="2426690"/>
              </a:xfrm>
              <a:prstGeom prst="rect">
                <a:avLst/>
              </a:prstGeom>
              <a:blipFill rotWithShape="0">
                <a:blip r:embed="rId2"/>
                <a:stretch>
                  <a:fillRect/>
                </a:stretch>
              </a:blipFill>
            </p:spPr>
            <p:txBody>
              <a:bodyPr/>
              <a:lstStyle/>
              <a:p>
                <a:r>
                  <a:rPr lang="it-IT">
                    <a:noFill/>
                  </a:rPr>
                  <a:t> </a:t>
                </a:r>
              </a:p>
            </p:txBody>
          </p:sp>
        </mc:Fallback>
      </mc:AlternateContent>
      <p:sp>
        <p:nvSpPr>
          <p:cNvPr id="6" name="TextBox 5"/>
          <p:cNvSpPr txBox="1"/>
          <p:nvPr/>
        </p:nvSpPr>
        <p:spPr>
          <a:xfrm>
            <a:off x="177800" y="1322663"/>
            <a:ext cx="1965603" cy="830997"/>
          </a:xfrm>
          <a:prstGeom prst="rect">
            <a:avLst/>
          </a:prstGeom>
          <a:noFill/>
        </p:spPr>
        <p:txBody>
          <a:bodyPr wrap="none" rtlCol="0">
            <a:spAutoFit/>
          </a:bodyPr>
          <a:lstStyle/>
          <a:p>
            <a:r>
              <a:rPr lang="it-IT" sz="2400" dirty="0" smtClean="0">
                <a:solidFill>
                  <a:srgbClr val="0070C0"/>
                </a:solidFill>
              </a:rPr>
              <a:t>One Body </a:t>
            </a:r>
          </a:p>
          <a:p>
            <a:r>
              <a:rPr lang="it-IT" sz="2400" dirty="0" smtClean="0">
                <a:solidFill>
                  <a:srgbClr val="0070C0"/>
                </a:solidFill>
              </a:rPr>
              <a:t>Density Funct.</a:t>
            </a:r>
            <a:endParaRPr lang="it-IT" sz="2400" dirty="0">
              <a:solidFill>
                <a:srgbClr val="0070C0"/>
              </a:solidFill>
            </a:endParaRPr>
          </a:p>
        </p:txBody>
      </p:sp>
      <p:sp>
        <p:nvSpPr>
          <p:cNvPr id="8" name="TextBox 7"/>
          <p:cNvSpPr txBox="1"/>
          <p:nvPr/>
        </p:nvSpPr>
        <p:spPr>
          <a:xfrm>
            <a:off x="4279193" y="6251697"/>
            <a:ext cx="4763933" cy="369332"/>
          </a:xfrm>
          <a:prstGeom prst="rect">
            <a:avLst/>
          </a:prstGeom>
          <a:noFill/>
        </p:spPr>
        <p:txBody>
          <a:bodyPr wrap="none" rtlCol="0">
            <a:spAutoFit/>
          </a:bodyPr>
          <a:lstStyle/>
          <a:p>
            <a:r>
              <a:rPr lang="en-US" dirty="0" smtClean="0"/>
              <a:t>J. </a:t>
            </a:r>
            <a:r>
              <a:rPr lang="en-US" dirty="0" err="1" smtClean="0"/>
              <a:t>Sadoudi</a:t>
            </a:r>
            <a:r>
              <a:rPr lang="en-US" dirty="0" smtClean="0"/>
              <a:t>, M. Bender and T. </a:t>
            </a:r>
            <a:r>
              <a:rPr lang="en-US" dirty="0" err="1" smtClean="0"/>
              <a:t>Duguet</a:t>
            </a:r>
            <a:r>
              <a:rPr lang="en-US" dirty="0"/>
              <a:t>, unp. (2012)</a:t>
            </a:r>
            <a:endParaRPr lang="it-IT" dirty="0"/>
          </a:p>
        </p:txBody>
      </p:sp>
      <p:sp>
        <p:nvSpPr>
          <p:cNvPr id="10" name="TextBox 9"/>
          <p:cNvSpPr txBox="1"/>
          <p:nvPr/>
        </p:nvSpPr>
        <p:spPr>
          <a:xfrm>
            <a:off x="5255834" y="4147922"/>
            <a:ext cx="2110514" cy="830997"/>
          </a:xfrm>
          <a:prstGeom prst="rect">
            <a:avLst/>
          </a:prstGeom>
          <a:noFill/>
        </p:spPr>
        <p:txBody>
          <a:bodyPr wrap="none" rtlCol="0">
            <a:spAutoFit/>
          </a:bodyPr>
          <a:lstStyle/>
          <a:p>
            <a:r>
              <a:rPr lang="it-IT" sz="2400" dirty="0" smtClean="0">
                <a:solidFill>
                  <a:srgbClr val="FF0000"/>
                </a:solidFill>
              </a:rPr>
              <a:t>Two Body </a:t>
            </a:r>
          </a:p>
          <a:p>
            <a:r>
              <a:rPr lang="it-IT" sz="2400" dirty="0" smtClean="0">
                <a:solidFill>
                  <a:srgbClr val="FF0000"/>
                </a:solidFill>
              </a:rPr>
              <a:t>Matrix Element</a:t>
            </a:r>
            <a:endParaRPr lang="it-IT" sz="2400" dirty="0">
              <a:solidFill>
                <a:srgbClr val="FF0000"/>
              </a:solidFill>
            </a:endParaRPr>
          </a:p>
        </p:txBody>
      </p:sp>
    </p:spTree>
    <p:extLst>
      <p:ext uri="{BB962C8B-B14F-4D97-AF65-F5344CB8AC3E}">
        <p14:creationId xmlns:p14="http://schemas.microsoft.com/office/powerpoint/2010/main" val="1545828334"/>
      </p:ext>
    </p:extLst>
  </p:cSld>
  <p:clrMapOvr>
    <a:masterClrMapping/>
  </p:clrMapOvr>
  <mc:AlternateContent xmlns:mc="http://schemas.openxmlformats.org/markup-compatibility/2006" xmlns:p14="http://schemas.microsoft.com/office/powerpoint/2010/main">
    <mc:Choice Requires="p14">
      <p:transition spd="slow" p14:dur="2000" advTm="47733"/>
    </mc:Choice>
    <mc:Fallback xmlns="">
      <p:transition spd="slow" advTm="47733"/>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203200" y="2326120"/>
                <a:ext cx="6560514" cy="1632498"/>
              </a:xfrm>
              <a:prstGeom prst="rect">
                <a:avLst/>
              </a:prstGeom>
              <a:noFill/>
            </p:spPr>
            <p:txBody>
              <a:bodyPr wrap="none" lIns="0" tIns="0" rIns="0" bIns="0" rtlCol="0">
                <a:spAutoFit/>
              </a:bodyPr>
              <a:lstStyle/>
              <a:p>
                <a:pPr>
                  <a:lnSpc>
                    <a:spcPct val="150000"/>
                  </a:lnSpc>
                </a:pPr>
                <a14:m>
                  <m:oMathPara xmlns:m="http://schemas.openxmlformats.org/officeDocument/2006/math">
                    <m:oMathParaPr>
                      <m:jc m:val="centerGroup"/>
                    </m:oMathParaPr>
                    <m:oMath xmlns:m="http://schemas.openxmlformats.org/officeDocument/2006/math">
                      <m:sSubSup>
                        <m:sSubSupPr>
                          <m:ctrlPr>
                            <a:rPr lang="it-IT" sz="2400" b="0" i="1" smtClean="0">
                              <a:solidFill>
                                <a:srgbClr val="0070C0"/>
                              </a:solidFill>
                              <a:latin typeface="Cambria Math" panose="02040503050406030204" pitchFamily="18" charset="0"/>
                            </a:rPr>
                          </m:ctrlPr>
                        </m:sSubSupPr>
                        <m:e>
                          <m:r>
                            <a:rPr lang="it-IT" sz="2400" b="0" i="1" smtClean="0">
                              <a:solidFill>
                                <a:srgbClr val="0070C0"/>
                              </a:solidFill>
                              <a:latin typeface="Cambria Math" panose="02040503050406030204" pitchFamily="18" charset="0"/>
                            </a:rPr>
                            <m:t>𝐸</m:t>
                          </m:r>
                        </m:e>
                        <m:sub>
                          <m:r>
                            <a:rPr lang="it-IT" sz="2400" b="0" i="1" smtClean="0">
                              <a:solidFill>
                                <a:srgbClr val="0070C0"/>
                              </a:solidFill>
                              <a:latin typeface="Cambria Math" panose="02040503050406030204" pitchFamily="18" charset="0"/>
                            </a:rPr>
                            <m:t>𝑝</m:t>
                          </m:r>
                          <m:r>
                            <a:rPr lang="it-IT" sz="2400" b="0" i="1" smtClean="0">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𝑝</m:t>
                          </m:r>
                        </m:sub>
                        <m:sup>
                          <m:r>
                            <a:rPr lang="it-IT" sz="2400" b="0" i="1" smtClean="0">
                              <a:solidFill>
                                <a:srgbClr val="0070C0"/>
                              </a:solidFill>
                              <a:latin typeface="Cambria Math" panose="02040503050406030204" pitchFamily="18" charset="0"/>
                            </a:rPr>
                            <m:t>𝑆𝑇</m:t>
                          </m:r>
                        </m:sup>
                      </m:sSubSup>
                      <m:r>
                        <a:rPr lang="it-IT" sz="2400" b="0" i="1" smtClean="0">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𝜌</m:t>
                      </m:r>
                      <m:r>
                        <a:rPr lang="it-IT" sz="2400" b="0" i="1" smtClean="0">
                          <a:solidFill>
                            <a:srgbClr val="0070C0"/>
                          </a:solidFill>
                          <a:latin typeface="Cambria Math" panose="02040503050406030204" pitchFamily="18" charset="0"/>
                        </a:rPr>
                        <m:t>]=</m:t>
                      </m:r>
                      <m:f>
                        <m:fPr>
                          <m:ctrlPr>
                            <a:rPr lang="it-IT" sz="2400" b="0" i="1" smtClean="0">
                              <a:latin typeface="Cambria Math" panose="02040503050406030204" pitchFamily="18" charset="0"/>
                            </a:rPr>
                          </m:ctrlPr>
                        </m:fPr>
                        <m:num>
                          <m:r>
                            <a:rPr lang="it-IT" sz="2400" b="0" i="1" smtClean="0">
                              <a:latin typeface="Cambria Math" panose="02040503050406030204" pitchFamily="18" charset="0"/>
                            </a:rPr>
                            <m:t>1</m:t>
                          </m:r>
                        </m:num>
                        <m:den>
                          <m:r>
                            <a:rPr lang="it-IT" sz="2400" b="0" i="1" smtClean="0">
                              <a:latin typeface="Cambria Math" panose="02040503050406030204" pitchFamily="18" charset="0"/>
                            </a:rPr>
                            <m:t>2</m:t>
                          </m:r>
                        </m:den>
                      </m:f>
                      <m:sSup>
                        <m:sSupPr>
                          <m:ctrlPr>
                            <a:rPr lang="it-IT" sz="2400" i="1">
                              <a:latin typeface="Cambria Math" panose="02040503050406030204" pitchFamily="18" charset="0"/>
                            </a:rPr>
                          </m:ctrlPr>
                        </m:sSupPr>
                        <m:e>
                          <m:d>
                            <m:dPr>
                              <m:ctrlPr>
                                <a:rPr lang="it-IT" sz="2400" i="1">
                                  <a:latin typeface="Cambria Math" panose="02040503050406030204" pitchFamily="18" charset="0"/>
                                </a:rPr>
                              </m:ctrlPr>
                            </m:dPr>
                            <m:e>
                              <m:r>
                                <a:rPr lang="it-IT" sz="2400" i="1">
                                  <a:latin typeface="Cambria Math" panose="02040503050406030204" pitchFamily="18" charset="0"/>
                                </a:rPr>
                                <m:t>−</m:t>
                              </m:r>
                            </m:e>
                          </m:d>
                        </m:e>
                        <m:sup>
                          <m:sSup>
                            <m:sSupPr>
                              <m:ctrlPr>
                                <a:rPr lang="it-IT" sz="2400" i="1">
                                  <a:latin typeface="Cambria Math" panose="02040503050406030204" pitchFamily="18" charset="0"/>
                                </a:rPr>
                              </m:ctrlPr>
                            </m:sSupPr>
                            <m:e>
                              <m:r>
                                <a:rPr lang="it-IT" sz="2400" i="1">
                                  <a:latin typeface="Cambria Math" panose="02040503050406030204" pitchFamily="18" charset="0"/>
                                </a:rPr>
                                <m:t>𝑙</m:t>
                              </m:r>
                            </m:e>
                            <m:sup>
                              <m:r>
                                <a:rPr lang="it-IT" sz="2400" i="1">
                                  <a:latin typeface="Cambria Math" panose="02040503050406030204" pitchFamily="18" charset="0"/>
                                </a:rPr>
                                <m:t>′</m:t>
                              </m:r>
                            </m:sup>
                          </m:sSup>
                          <m:r>
                            <a:rPr lang="it-IT" sz="2400" i="1">
                              <a:latin typeface="Cambria Math" panose="02040503050406030204" pitchFamily="18" charset="0"/>
                            </a:rPr>
                            <m:t>+</m:t>
                          </m:r>
                          <m:r>
                            <a:rPr lang="it-IT" sz="2400" i="1">
                              <a:latin typeface="Cambria Math" panose="02040503050406030204" pitchFamily="18" charset="0"/>
                            </a:rPr>
                            <m:t>𝑙</m:t>
                          </m:r>
                        </m:sup>
                      </m:sSup>
                      <m:rad>
                        <m:radPr>
                          <m:degHide m:val="on"/>
                          <m:ctrlPr>
                            <a:rPr lang="it-IT" sz="2400" i="1">
                              <a:latin typeface="Cambria Math" panose="02040503050406030204" pitchFamily="18" charset="0"/>
                            </a:rPr>
                          </m:ctrlPr>
                        </m:radPr>
                        <m:deg/>
                        <m:e>
                          <m:r>
                            <a:rPr lang="it-IT" sz="2400" i="1">
                              <a:latin typeface="Cambria Math" panose="02040503050406030204" pitchFamily="18" charset="0"/>
                            </a:rPr>
                            <m:t>(2</m:t>
                          </m:r>
                          <m:r>
                            <a:rPr lang="it-IT" sz="2400" i="1">
                              <a:latin typeface="Cambria Math" panose="02040503050406030204" pitchFamily="18" charset="0"/>
                            </a:rPr>
                            <m:t>𝑗</m:t>
                          </m:r>
                          <m:r>
                            <a:rPr lang="it-IT" sz="2400" i="1">
                              <a:latin typeface="Cambria Math" panose="02040503050406030204" pitchFamily="18" charset="0"/>
                            </a:rPr>
                            <m:t>+1)(2</m:t>
                          </m:r>
                          <m:sSup>
                            <m:sSupPr>
                              <m:ctrlPr>
                                <a:rPr lang="it-IT" sz="2400" i="1">
                                  <a:latin typeface="Cambria Math" panose="02040503050406030204" pitchFamily="18" charset="0"/>
                                </a:rPr>
                              </m:ctrlPr>
                            </m:sSupPr>
                            <m:e>
                              <m:r>
                                <a:rPr lang="it-IT" sz="2400" i="1">
                                  <a:latin typeface="Cambria Math" panose="02040503050406030204" pitchFamily="18" charset="0"/>
                                </a:rPr>
                                <m:t>𝑗</m:t>
                              </m:r>
                            </m:e>
                            <m:sup>
                              <m:r>
                                <a:rPr lang="it-IT" sz="2400" i="1">
                                  <a:latin typeface="Cambria Math" panose="02040503050406030204" pitchFamily="18" charset="0"/>
                                </a:rPr>
                                <m:t>′</m:t>
                              </m:r>
                            </m:sup>
                          </m:sSup>
                          <m:r>
                            <a:rPr lang="it-IT" sz="2400" i="1">
                              <a:latin typeface="Cambria Math" panose="02040503050406030204" pitchFamily="18" charset="0"/>
                            </a:rPr>
                            <m:t>+1)</m:t>
                          </m:r>
                        </m:e>
                      </m:rad>
                      <m:sSubSup>
                        <m:sSubSupPr>
                          <m:ctrlPr>
                            <a:rPr lang="it-IT" sz="2400" i="1">
                              <a:latin typeface="Cambria Math" panose="02040503050406030204" pitchFamily="18" charset="0"/>
                            </a:rPr>
                          </m:ctrlPr>
                        </m:sSubSupPr>
                        <m:e>
                          <m:r>
                            <a:rPr lang="it-IT" sz="2400" b="0" i="1" smtClean="0">
                              <a:latin typeface="Cambria Math" panose="02040503050406030204" pitchFamily="18" charset="0"/>
                            </a:rPr>
                            <m:t> </m:t>
                          </m:r>
                          <m:d>
                            <m:dPr>
                              <m:ctrlPr>
                                <a:rPr lang="it-IT" sz="2400" i="1">
                                  <a:latin typeface="Cambria Math" panose="02040503050406030204" pitchFamily="18" charset="0"/>
                                </a:rPr>
                              </m:ctrlPr>
                            </m:dPr>
                            <m:e>
                              <m:r>
                                <a:rPr lang="it-IT" sz="2400" i="1">
                                  <a:latin typeface="Cambria Math" panose="02040503050406030204" pitchFamily="18" charset="0"/>
                                </a:rPr>
                                <m:t>𝑢</m:t>
                              </m:r>
                              <m:r>
                                <a:rPr lang="it-IT" sz="2400" i="1">
                                  <a:latin typeface="Cambria Math" panose="02040503050406030204" pitchFamily="18" charset="0"/>
                                  <a:ea typeface="Cambria Math" panose="02040503050406030204" pitchFamily="18" charset="0"/>
                                </a:rPr>
                                <m:t>⋅</m:t>
                              </m:r>
                              <m:r>
                                <a:rPr lang="it-IT" sz="2400" i="1">
                                  <a:latin typeface="Cambria Math" panose="02040503050406030204" pitchFamily="18" charset="0"/>
                                </a:rPr>
                                <m:t>𝑣</m:t>
                              </m:r>
                            </m:e>
                          </m:d>
                        </m:e>
                        <m:sub>
                          <m:r>
                            <a:rPr lang="it-IT" sz="2400" i="1">
                              <a:latin typeface="Cambria Math" panose="02040503050406030204" pitchFamily="18" charset="0"/>
                            </a:rPr>
                            <m:t>𝑛𝑙𝑗</m:t>
                          </m:r>
                        </m:sub>
                        <m:sup>
                          <m:r>
                            <a:rPr lang="it-IT" sz="2400" i="1">
                              <a:latin typeface="Cambria Math" panose="02040503050406030204" pitchFamily="18" charset="0"/>
                            </a:rPr>
                            <m:t>2</m:t>
                          </m:r>
                        </m:sup>
                      </m:sSubSup>
                    </m:oMath>
                  </m:oMathPara>
                </a14:m>
                <a:endParaRPr lang="it-IT" sz="2400" dirty="0"/>
              </a:p>
              <a:p>
                <a:pPr>
                  <a:lnSpc>
                    <a:spcPct val="150000"/>
                  </a:lnSpc>
                </a:pPr>
                <a:r>
                  <a:rPr lang="it-IT" sz="2400" dirty="0"/>
                  <a:t> 	</a:t>
                </a:r>
                <a:r>
                  <a:rPr lang="it-IT" sz="2400" dirty="0" smtClean="0"/>
                  <a:t>	</a:t>
                </a:r>
                <a14:m>
                  <m:oMath xmlns:m="http://schemas.openxmlformats.org/officeDocument/2006/math">
                    <m:d>
                      <m:dPr>
                        <m:begChr m:val="⟨"/>
                        <m:endChr m:val="⟩"/>
                        <m:ctrlPr>
                          <a:rPr lang="it-IT" sz="2400" i="1">
                            <a:solidFill>
                              <a:srgbClr val="FF0000"/>
                            </a:solidFill>
                            <a:latin typeface="Cambria Math" panose="02040503050406030204" pitchFamily="18" charset="0"/>
                          </a:rPr>
                        </m:ctrlPr>
                      </m:dPr>
                      <m:e>
                        <m:sSub>
                          <m:sSubPr>
                            <m:ctrlPr>
                              <a:rPr lang="it-IT" sz="2400" i="1">
                                <a:solidFill>
                                  <a:srgbClr val="FF0000"/>
                                </a:solidFill>
                                <a:latin typeface="Cambria Math" panose="02040503050406030204" pitchFamily="18" charset="0"/>
                              </a:rPr>
                            </m:ctrlPr>
                          </m:sSubPr>
                          <m:e>
                            <m:d>
                              <m:dPr>
                                <m:ctrlPr>
                                  <a:rPr lang="it-IT" sz="2400" i="1">
                                    <a:solidFill>
                                      <a:srgbClr val="FF0000"/>
                                    </a:solidFill>
                                    <a:latin typeface="Cambria Math" panose="02040503050406030204" pitchFamily="18" charset="0"/>
                                  </a:rPr>
                                </m:ctrlPr>
                              </m:dPr>
                              <m:e>
                                <m:r>
                                  <a:rPr lang="it-IT" sz="2400" i="1">
                                    <a:solidFill>
                                      <a:srgbClr val="FF0000"/>
                                    </a:solidFill>
                                    <a:latin typeface="Cambria Math" panose="02040503050406030204" pitchFamily="18" charset="0"/>
                                  </a:rPr>
                                  <m:t>𝑛𝑙𝑗</m:t>
                                </m:r>
                                <m:r>
                                  <a:rPr lang="it-IT" sz="2400" i="1">
                                    <a:solidFill>
                                      <a:srgbClr val="FF0000"/>
                                    </a:solidFill>
                                    <a:latin typeface="Cambria Math" panose="02040503050406030204" pitchFamily="18" charset="0"/>
                                  </a:rPr>
                                  <m:t>,</m:t>
                                </m:r>
                                <m:r>
                                  <a:rPr lang="it-IT" sz="2400" i="1">
                                    <a:solidFill>
                                      <a:srgbClr val="FF0000"/>
                                    </a:solidFill>
                                    <a:latin typeface="Cambria Math" panose="02040503050406030204" pitchFamily="18" charset="0"/>
                                  </a:rPr>
                                  <m:t>𝑛𝑙𝑗</m:t>
                                </m:r>
                              </m:e>
                            </m:d>
                          </m:e>
                          <m:sub>
                            <m:r>
                              <a:rPr lang="it-IT" sz="2400" i="1">
                                <a:solidFill>
                                  <a:srgbClr val="FF0000"/>
                                </a:solidFill>
                                <a:latin typeface="Cambria Math" panose="02040503050406030204" pitchFamily="18" charset="0"/>
                              </a:rPr>
                              <m:t>00</m:t>
                            </m:r>
                          </m:sub>
                        </m:sSub>
                      </m:e>
                      <m:e>
                        <m:sSubSup>
                          <m:sSubSupPr>
                            <m:ctrlPr>
                              <a:rPr lang="it-IT" sz="2400" i="1">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𝑣</m:t>
                            </m:r>
                          </m:e>
                          <m:sub>
                            <m:r>
                              <a:rPr lang="it-IT" sz="2400" i="1">
                                <a:solidFill>
                                  <a:srgbClr val="FF0000"/>
                                </a:solidFill>
                                <a:latin typeface="Cambria Math" panose="02040503050406030204" pitchFamily="18" charset="0"/>
                              </a:rPr>
                              <m:t>𝑅𝑒𝑔</m:t>
                            </m:r>
                          </m:sub>
                          <m:sup>
                            <m:r>
                              <a:rPr lang="it-IT" sz="2400" i="1">
                                <a:solidFill>
                                  <a:srgbClr val="FF0000"/>
                                </a:solidFill>
                                <a:latin typeface="Cambria Math" panose="02040503050406030204" pitchFamily="18" charset="0"/>
                              </a:rPr>
                              <m:t>𝑆𝑇</m:t>
                            </m:r>
                          </m:sup>
                        </m:sSubSup>
                      </m:e>
                      <m:e>
                        <m:sSub>
                          <m:sSubPr>
                            <m:ctrlPr>
                              <a:rPr lang="it-IT" sz="2400" i="1">
                                <a:solidFill>
                                  <a:srgbClr val="FF0000"/>
                                </a:solidFill>
                                <a:latin typeface="Cambria Math" panose="02040503050406030204" pitchFamily="18" charset="0"/>
                              </a:rPr>
                            </m:ctrlPr>
                          </m:sSubPr>
                          <m:e>
                            <m:d>
                              <m:dPr>
                                <m:ctrlPr>
                                  <a:rPr lang="it-IT" sz="2400" i="1">
                                    <a:solidFill>
                                      <a:srgbClr val="FF0000"/>
                                    </a:solidFill>
                                    <a:latin typeface="Cambria Math" panose="02040503050406030204" pitchFamily="18" charset="0"/>
                                  </a:rPr>
                                </m:ctrlPr>
                              </m:dPr>
                              <m:e>
                                <m:r>
                                  <a:rPr lang="it-IT" sz="2400" i="1">
                                    <a:solidFill>
                                      <a:srgbClr val="FF0000"/>
                                    </a:solidFill>
                                    <a:latin typeface="Cambria Math" panose="02040503050406030204" pitchFamily="18" charset="0"/>
                                  </a:rPr>
                                  <m:t>𝑛𝑙𝑗</m:t>
                                </m:r>
                                <m:r>
                                  <a:rPr lang="it-IT" sz="2400" i="1">
                                    <a:solidFill>
                                      <a:srgbClr val="FF0000"/>
                                    </a:solidFill>
                                    <a:latin typeface="Cambria Math" panose="02040503050406030204" pitchFamily="18" charset="0"/>
                                  </a:rPr>
                                  <m:t>,</m:t>
                                </m:r>
                                <m:r>
                                  <a:rPr lang="it-IT" sz="2400" i="1">
                                    <a:solidFill>
                                      <a:srgbClr val="FF0000"/>
                                    </a:solidFill>
                                    <a:latin typeface="Cambria Math" panose="02040503050406030204" pitchFamily="18" charset="0"/>
                                  </a:rPr>
                                  <m:t>𝑛𝑙𝑗</m:t>
                                </m:r>
                              </m:e>
                            </m:d>
                          </m:e>
                          <m:sub>
                            <m:r>
                              <a:rPr lang="it-IT" sz="2400" i="1">
                                <a:solidFill>
                                  <a:srgbClr val="FF0000"/>
                                </a:solidFill>
                                <a:latin typeface="Cambria Math" panose="02040503050406030204" pitchFamily="18" charset="0"/>
                              </a:rPr>
                              <m:t>00</m:t>
                            </m:r>
                          </m:sub>
                        </m:sSub>
                      </m:e>
                    </m:d>
                  </m:oMath>
                </a14:m>
                <a:endParaRPr lang="it-IT"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203200" y="2326120"/>
                <a:ext cx="6560514" cy="1632498"/>
              </a:xfrm>
              <a:prstGeom prst="rect">
                <a:avLst/>
              </a:prstGeom>
              <a:blipFill rotWithShape="0">
                <a:blip r:embed="rId2"/>
                <a:stretch>
                  <a:fillRect/>
                </a:stretch>
              </a:blipFill>
            </p:spPr>
            <p:txBody>
              <a:bodyPr/>
              <a:lstStyle/>
              <a:p>
                <a:r>
                  <a:rPr lang="it-IT">
                    <a:noFill/>
                  </a:rPr>
                  <a:t> </a:t>
                </a:r>
              </a:p>
            </p:txBody>
          </p:sp>
        </mc:Fallback>
      </mc:AlternateContent>
      <p:sp>
        <p:nvSpPr>
          <p:cNvPr id="6" name="TextBox 5"/>
          <p:cNvSpPr txBox="1"/>
          <p:nvPr/>
        </p:nvSpPr>
        <p:spPr>
          <a:xfrm>
            <a:off x="203200" y="1513163"/>
            <a:ext cx="1965603" cy="830997"/>
          </a:xfrm>
          <a:prstGeom prst="rect">
            <a:avLst/>
          </a:prstGeom>
          <a:noFill/>
        </p:spPr>
        <p:txBody>
          <a:bodyPr wrap="none" rtlCol="0">
            <a:spAutoFit/>
          </a:bodyPr>
          <a:lstStyle/>
          <a:p>
            <a:r>
              <a:rPr lang="it-IT" sz="2400" dirty="0" smtClean="0">
                <a:solidFill>
                  <a:srgbClr val="0070C0"/>
                </a:solidFill>
              </a:rPr>
              <a:t>One Body </a:t>
            </a:r>
          </a:p>
          <a:p>
            <a:r>
              <a:rPr lang="it-IT" sz="2400" dirty="0" smtClean="0">
                <a:solidFill>
                  <a:srgbClr val="0070C0"/>
                </a:solidFill>
              </a:rPr>
              <a:t>Density Funct.</a:t>
            </a:r>
            <a:endParaRPr lang="it-IT" sz="2400" dirty="0">
              <a:solidFill>
                <a:srgbClr val="0070C0"/>
              </a:solidFill>
            </a:endParaRPr>
          </a:p>
        </p:txBody>
      </p:sp>
      <mc:AlternateContent xmlns:mc="http://schemas.openxmlformats.org/markup-compatibility/2006" xmlns:a14="http://schemas.microsoft.com/office/drawing/2010/main">
        <mc:Choice Requires="a14">
          <p:sp>
            <p:nvSpPr>
              <p:cNvPr id="10" name="TextBox 9"/>
              <p:cNvSpPr txBox="1"/>
              <p:nvPr/>
            </p:nvSpPr>
            <p:spPr>
              <a:xfrm>
                <a:off x="330238" y="325616"/>
                <a:ext cx="8161867" cy="954107"/>
              </a:xfrm>
              <a:prstGeom prst="rect">
                <a:avLst/>
              </a:prstGeom>
              <a:noFill/>
            </p:spPr>
            <p:txBody>
              <a:bodyPr wrap="square" rtlCol="0">
                <a:spAutoFit/>
              </a:bodyPr>
              <a:lstStyle/>
              <a:p>
                <a:r>
                  <a:rPr lang="it-IT" sz="2800" dirty="0" smtClean="0"/>
                  <a:t>In the case of pairing for close shell + 2</a:t>
                </a:r>
                <a:r>
                  <a:rPr lang="el-GR" sz="2800" dirty="0" smtClean="0">
                    <a:latin typeface="Calibri" panose="020F0502020204030204" pitchFamily="34" charset="0"/>
                  </a:rPr>
                  <a:t>ν</a:t>
                </a:r>
                <a:r>
                  <a:rPr lang="it-IT" sz="2800" dirty="0" smtClean="0">
                    <a:latin typeface="Calibri" panose="020F0502020204030204" pitchFamily="34" charset="0"/>
                  </a:rPr>
                  <a:t> </a:t>
                </a:r>
                <a:endParaRPr lang="it-IT" sz="28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it-IT" sz="2800" b="0" i="1" smtClean="0">
                          <a:latin typeface="Cambria Math" panose="02040503050406030204" pitchFamily="18" charset="0"/>
                        </a:rPr>
                        <m:t>𝑛</m:t>
                      </m:r>
                      <m:r>
                        <a:rPr lang="it-IT" sz="2800" b="0" i="1" smtClean="0">
                          <a:latin typeface="Cambria Math" panose="02040503050406030204" pitchFamily="18" charset="0"/>
                        </a:rPr>
                        <m:t>′</m:t>
                      </m:r>
                      <m:r>
                        <a:rPr lang="it-IT" sz="2800" b="0" i="1" smtClean="0">
                          <a:latin typeface="Cambria Math" panose="02040503050406030204" pitchFamily="18" charset="0"/>
                        </a:rPr>
                        <m:t>𝑙</m:t>
                      </m:r>
                      <m:r>
                        <a:rPr lang="it-IT" sz="2800" b="0" i="1" smtClean="0">
                          <a:latin typeface="Cambria Math" panose="02040503050406030204" pitchFamily="18" charset="0"/>
                        </a:rPr>
                        <m:t>′</m:t>
                      </m:r>
                      <m:r>
                        <a:rPr lang="it-IT" sz="2800" b="0" i="1" smtClean="0">
                          <a:latin typeface="Cambria Math" panose="02040503050406030204" pitchFamily="18" charset="0"/>
                        </a:rPr>
                        <m:t>𝑗</m:t>
                      </m:r>
                      <m:r>
                        <a:rPr lang="it-IT" sz="2800" b="0" i="1" smtClean="0">
                          <a:latin typeface="Cambria Math" panose="02040503050406030204" pitchFamily="18" charset="0"/>
                        </a:rPr>
                        <m:t>′=</m:t>
                      </m:r>
                      <m:r>
                        <a:rPr lang="it-IT" sz="2800" b="0" i="1" smtClean="0">
                          <a:latin typeface="Cambria Math" panose="02040503050406030204" pitchFamily="18" charset="0"/>
                        </a:rPr>
                        <m:t>𝑛𝑙𝑗</m:t>
                      </m:r>
                    </m:oMath>
                  </m:oMathPara>
                </a14:m>
                <a:endParaRPr lang="it-IT" sz="2800" dirty="0"/>
              </a:p>
            </p:txBody>
          </p:sp>
        </mc:Choice>
        <mc:Fallback xmlns="">
          <p:sp>
            <p:nvSpPr>
              <p:cNvPr id="10" name="TextBox 9"/>
              <p:cNvSpPr txBox="1">
                <a:spLocks noRot="1" noChangeAspect="1" noMove="1" noResize="1" noEditPoints="1" noAdjustHandles="1" noChangeArrowheads="1" noChangeShapeType="1" noTextEdit="1"/>
              </p:cNvSpPr>
              <p:nvPr/>
            </p:nvSpPr>
            <p:spPr>
              <a:xfrm>
                <a:off x="330238" y="325616"/>
                <a:ext cx="8161867" cy="954107"/>
              </a:xfrm>
              <a:prstGeom prst="rect">
                <a:avLst/>
              </a:prstGeom>
              <a:blipFill rotWithShape="0">
                <a:blip r:embed="rId3"/>
                <a:stretch>
                  <a:fillRect l="-1494" t="-5732"/>
                </a:stretch>
              </a:blipFill>
            </p:spPr>
            <p:txBody>
              <a:bodyPr/>
              <a:lstStyle/>
              <a:p>
                <a:r>
                  <a:rPr lang="it-IT">
                    <a:noFill/>
                  </a:rPr>
                  <a:t> </a:t>
                </a:r>
              </a:p>
            </p:txBody>
          </p:sp>
        </mc:Fallback>
      </mc:AlternateContent>
      <p:sp>
        <p:nvSpPr>
          <p:cNvPr id="7" name="TextBox 6"/>
          <p:cNvSpPr txBox="1"/>
          <p:nvPr/>
        </p:nvSpPr>
        <p:spPr>
          <a:xfrm>
            <a:off x="4279193" y="6251697"/>
            <a:ext cx="4763933" cy="369332"/>
          </a:xfrm>
          <a:prstGeom prst="rect">
            <a:avLst/>
          </a:prstGeom>
          <a:noFill/>
        </p:spPr>
        <p:txBody>
          <a:bodyPr wrap="none" rtlCol="0">
            <a:spAutoFit/>
          </a:bodyPr>
          <a:lstStyle/>
          <a:p>
            <a:r>
              <a:rPr lang="en-US" dirty="0" smtClean="0"/>
              <a:t>J. </a:t>
            </a:r>
            <a:r>
              <a:rPr lang="en-US" dirty="0" err="1" smtClean="0"/>
              <a:t>Sadoudi</a:t>
            </a:r>
            <a:r>
              <a:rPr lang="en-US" dirty="0" smtClean="0"/>
              <a:t>, M. Bender and T. </a:t>
            </a:r>
            <a:r>
              <a:rPr lang="en-US" dirty="0" err="1" smtClean="0"/>
              <a:t>Duguet</a:t>
            </a:r>
            <a:r>
              <a:rPr lang="en-US" dirty="0"/>
              <a:t>, unp. (2012)</a:t>
            </a:r>
            <a:endParaRPr lang="it-IT" dirty="0"/>
          </a:p>
        </p:txBody>
      </p:sp>
      <p:sp>
        <p:nvSpPr>
          <p:cNvPr id="8" name="TextBox 7"/>
          <p:cNvSpPr txBox="1"/>
          <p:nvPr/>
        </p:nvSpPr>
        <p:spPr>
          <a:xfrm>
            <a:off x="5230434" y="4209293"/>
            <a:ext cx="2110514" cy="830997"/>
          </a:xfrm>
          <a:prstGeom prst="rect">
            <a:avLst/>
          </a:prstGeom>
          <a:noFill/>
        </p:spPr>
        <p:txBody>
          <a:bodyPr wrap="none" rtlCol="0">
            <a:spAutoFit/>
          </a:bodyPr>
          <a:lstStyle/>
          <a:p>
            <a:r>
              <a:rPr lang="it-IT" sz="2400" dirty="0" smtClean="0">
                <a:solidFill>
                  <a:srgbClr val="FF0000"/>
                </a:solidFill>
              </a:rPr>
              <a:t>Two Body </a:t>
            </a:r>
          </a:p>
          <a:p>
            <a:r>
              <a:rPr lang="it-IT" sz="2400" dirty="0" smtClean="0">
                <a:solidFill>
                  <a:srgbClr val="FF0000"/>
                </a:solidFill>
              </a:rPr>
              <a:t>Matrix Element</a:t>
            </a:r>
            <a:endParaRPr lang="it-IT" sz="2400" dirty="0">
              <a:solidFill>
                <a:srgbClr val="FF0000"/>
              </a:solidFill>
            </a:endParaRPr>
          </a:p>
        </p:txBody>
      </p:sp>
    </p:spTree>
    <p:extLst>
      <p:ext uri="{BB962C8B-B14F-4D97-AF65-F5344CB8AC3E}">
        <p14:creationId xmlns:p14="http://schemas.microsoft.com/office/powerpoint/2010/main" val="1626340010"/>
      </p:ext>
    </p:extLst>
  </p:cSld>
  <p:clrMapOvr>
    <a:masterClrMapping/>
  </p:clrMapOvr>
  <mc:AlternateContent xmlns:mc="http://schemas.openxmlformats.org/markup-compatibility/2006" xmlns:p14="http://schemas.microsoft.com/office/powerpoint/2010/main">
    <mc:Choice Requires="p14">
      <p:transition spd="slow" p14:dur="2000" advTm="36582"/>
    </mc:Choice>
    <mc:Fallback xmlns="">
      <p:transition spd="slow" advTm="36582"/>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2101057916"/>
                  </p:ext>
                </p:extLst>
              </p:nvPr>
            </p:nvGraphicFramePr>
            <p:xfrm>
              <a:off x="1435231" y="96901"/>
              <a:ext cx="4678002" cy="2627583"/>
            </p:xfrm>
            <a:graphic>
              <a:graphicData uri="http://schemas.openxmlformats.org/drawingml/2006/table">
                <a:tbl>
                  <a:tblPr firstRow="1" bandRow="1">
                    <a:tableStyleId>{F5AB1C69-6EDB-4FF4-983F-18BD219EF322}</a:tableStyleId>
                  </a:tblPr>
                  <a:tblGrid>
                    <a:gridCol w="1553207"/>
                    <a:gridCol w="2345127"/>
                    <a:gridCol w="779668"/>
                  </a:tblGrid>
                  <a:tr h="551752">
                    <a:tc>
                      <a:txBody>
                        <a:bodyPr/>
                        <a:lstStyle/>
                        <a:p>
                          <a:pPr algn="ctr"/>
                          <a:endParaRPr lang="en-US" sz="2400" dirty="0"/>
                        </a:p>
                      </a:txBody>
                      <a:tcPr marL="84076" marR="84076" marT="44577" marB="44577" anchor="ctr">
                        <a:solidFill>
                          <a:schemeClr val="accent1">
                            <a:lumMod val="75000"/>
                          </a:schemeClr>
                        </a:solidFill>
                      </a:tcPr>
                    </a:tc>
                    <a:tc>
                      <a:txBody>
                        <a:bodyPr/>
                        <a:lstStyle/>
                        <a:p>
                          <a:pPr algn="ctr"/>
                          <a14:m>
                            <m:oMathPara xmlns:m="http://schemas.openxmlformats.org/officeDocument/2006/math">
                              <m:oMathParaPr>
                                <m:jc m:val="centerGroup"/>
                              </m:oMathParaPr>
                              <m:oMath xmlns:m="http://schemas.openxmlformats.org/officeDocument/2006/math">
                                <m:d>
                                  <m:dPr>
                                    <m:begChr m:val="〈"/>
                                    <m:endChr m:val="〉"/>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𝜓</m:t>
                                        </m:r>
                                      </m:e>
                                      <m:sub>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𝑓</m:t>
                                            </m:r>
                                          </m:e>
                                          <m:sub>
                                            <m:r>
                                              <a:rPr lang="it-IT" sz="2400" b="0" i="1" smtClean="0">
                                                <a:latin typeface="Cambria Math" panose="02040503050406030204" pitchFamily="18" charset="0"/>
                                              </a:rPr>
                                              <m:t>7/2</m:t>
                                            </m:r>
                                          </m:sub>
                                          <m:sup>
                                            <m:r>
                                              <a:rPr lang="it-IT" sz="2400" b="0" i="1" smtClean="0">
                                                <a:latin typeface="Cambria Math" panose="02040503050406030204" pitchFamily="18" charset="0"/>
                                              </a:rPr>
                                              <m:t>2</m:t>
                                            </m:r>
                                          </m:sup>
                                        </m:sSubSup>
                                      </m:sub>
                                    </m:sSub>
                                    <m:d>
                                      <m:dPr>
                                        <m:begChr m:val="|"/>
                                        <m:endChr m:val="|"/>
                                        <m:ctrlPr>
                                          <a:rPr lang="it-IT" sz="2400" b="0" i="1" smtClean="0">
                                            <a:latin typeface="Cambria Math" panose="02040503050406030204" pitchFamily="18" charset="0"/>
                                          </a:rPr>
                                        </m:ctrlPr>
                                      </m:dPr>
                                      <m:e>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𝑉</m:t>
                                            </m:r>
                                          </m:e>
                                          <m:sub>
                                            <m:r>
                                              <a:rPr lang="it-IT" sz="2400" b="0" i="1" smtClean="0">
                                                <a:latin typeface="Cambria Math" panose="02040503050406030204" pitchFamily="18" charset="0"/>
                                              </a:rPr>
                                              <m:t>𝐿𝑜𝑐</m:t>
                                            </m:r>
                                          </m:sub>
                                          <m:sup>
                                            <m:r>
                                              <a:rPr lang="it-IT" sz="2400" b="0" i="1" smtClean="0">
                                                <a:latin typeface="Cambria Math" panose="02040503050406030204" pitchFamily="18" charset="0"/>
                                              </a:rPr>
                                              <m:t>𝑆𝑇</m:t>
                                            </m:r>
                                          </m:sup>
                                        </m:sSubSup>
                                      </m:e>
                                    </m:d>
                                    <m:sSub>
                                      <m:sSubPr>
                                        <m:ctrlPr>
                                          <a:rPr lang="it-IT" sz="2400" i="1">
                                            <a:latin typeface="Cambria Math" panose="02040503050406030204" pitchFamily="18" charset="0"/>
                                          </a:rPr>
                                        </m:ctrlPr>
                                      </m:sSubPr>
                                      <m:e>
                                        <m:r>
                                          <a:rPr lang="it-IT" sz="2400" i="1">
                                            <a:latin typeface="Cambria Math" panose="02040503050406030204" pitchFamily="18" charset="0"/>
                                          </a:rPr>
                                          <m:t>𝜓</m:t>
                                        </m:r>
                                      </m:e>
                                      <m:sub>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𝑓</m:t>
                                            </m:r>
                                          </m:e>
                                          <m:sub>
                                            <m:r>
                                              <a:rPr lang="it-IT" sz="2400" b="0" i="1" smtClean="0">
                                                <a:latin typeface="Cambria Math" panose="02040503050406030204" pitchFamily="18" charset="0"/>
                                              </a:rPr>
                                              <m:t>7/2</m:t>
                                            </m:r>
                                          </m:sub>
                                          <m:sup>
                                            <m:r>
                                              <a:rPr lang="it-IT" sz="2400" b="0" i="1" smtClean="0">
                                                <a:latin typeface="Cambria Math" panose="02040503050406030204" pitchFamily="18" charset="0"/>
                                              </a:rPr>
                                              <m:t>2</m:t>
                                            </m:r>
                                          </m:sup>
                                        </m:sSubSup>
                                      </m:sub>
                                    </m:sSub>
                                  </m:e>
                                </m:d>
                              </m:oMath>
                            </m:oMathPara>
                          </a14:m>
                          <a:endParaRPr lang="en-US" sz="2400" dirty="0"/>
                        </a:p>
                      </a:txBody>
                      <a:tcPr marL="84076" marR="84076" marT="44577" marB="44577" anchor="ctr">
                        <a:solidFill>
                          <a:schemeClr val="accent1">
                            <a:lumMod val="75000"/>
                          </a:schemeClr>
                        </a:solidFill>
                      </a:tcPr>
                    </a:tc>
                    <a:tc>
                      <a:txBody>
                        <a:bodyPr/>
                        <a:lstStyle/>
                        <a:p>
                          <a:pPr algn="ctr"/>
                          <a:r>
                            <a:rPr lang="en-US" sz="2400" dirty="0" smtClean="0"/>
                            <a:t>Ref</a:t>
                          </a:r>
                          <a:endParaRPr lang="en-US" sz="2400" dirty="0"/>
                        </a:p>
                      </a:txBody>
                      <a:tcPr marL="84076" marR="84076" marT="44577" marB="44577" anchor="ctr">
                        <a:solidFill>
                          <a:schemeClr val="accent1">
                            <a:lumMod val="75000"/>
                          </a:schemeClr>
                        </a:solidFill>
                      </a:tcPr>
                    </a:tc>
                  </a:tr>
                  <a:tr h="506607">
                    <a:tc>
                      <a:txBody>
                        <a:bodyPr/>
                        <a:lstStyle/>
                        <a:p>
                          <a:pPr algn="ctr"/>
                          <a:r>
                            <a:rPr lang="en-US" sz="2400" dirty="0" smtClean="0"/>
                            <a:t>S=0, T=0</a:t>
                          </a:r>
                          <a:endParaRPr lang="en-US" sz="2400" dirty="0"/>
                        </a:p>
                      </a:txBody>
                      <a:tcPr marL="84076" marR="84076" marT="44577" marB="44577" anchor="ctr"/>
                    </a:tc>
                    <a:tc>
                      <a:txBody>
                        <a:bodyPr/>
                        <a:lstStyle/>
                        <a:p>
                          <a:pPr algn="ctr"/>
                          <a:r>
                            <a:rPr lang="en-US" sz="2400" dirty="0" smtClean="0"/>
                            <a:t>-17.04 MeV</a:t>
                          </a:r>
                          <a:endParaRPr lang="en-US" sz="2400" dirty="0"/>
                        </a:p>
                      </a:txBody>
                      <a:tcPr marL="84076" marR="84076" marT="44577" marB="44577" anchor="ctr"/>
                    </a:tc>
                    <a:tc>
                      <a:txBody>
                        <a:bodyPr/>
                        <a:lstStyle/>
                        <a:p>
                          <a:pPr algn="ctr"/>
                          <a:r>
                            <a:rPr lang="en-US" sz="2400" b="1" dirty="0" smtClean="0">
                              <a:solidFill>
                                <a:srgbClr val="FF0000"/>
                              </a:solidFill>
                            </a:rPr>
                            <a:t>?</a:t>
                          </a:r>
                          <a:endParaRPr lang="en-US" sz="2400" b="1" dirty="0">
                            <a:solidFill>
                              <a:srgbClr val="FF0000"/>
                            </a:solidFill>
                          </a:endParaRPr>
                        </a:p>
                      </a:txBody>
                      <a:tcPr marL="84076" marR="84076" marT="44577" marB="44577" anchor="ctr"/>
                    </a:tc>
                  </a:tr>
                  <a:tr h="5066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S=1, T=0</a:t>
                          </a:r>
                        </a:p>
                      </a:txBody>
                      <a:tcPr marL="84076" marR="84076" marT="44577" marB="44577" anchor="ctr"/>
                    </a:tc>
                    <a:tc>
                      <a:txBody>
                        <a:bodyPr/>
                        <a:lstStyle/>
                        <a:p>
                          <a:pPr algn="ctr"/>
                          <a:r>
                            <a:rPr lang="en-US" sz="2400" dirty="0" smtClean="0"/>
                            <a:t>-0.82 MeV</a:t>
                          </a:r>
                        </a:p>
                      </a:txBody>
                      <a:tcPr marL="84076" marR="84076" marT="44577" marB="44577" anchor="ctr"/>
                    </a:tc>
                    <a:tc>
                      <a:txBody>
                        <a:bodyPr/>
                        <a:lstStyle/>
                        <a:p>
                          <a:pPr algn="ctr"/>
                          <a:r>
                            <a:rPr lang="en-US" sz="2400" b="1" dirty="0" smtClean="0">
                              <a:solidFill>
                                <a:srgbClr val="FF0000"/>
                              </a:solidFill>
                            </a:rPr>
                            <a:t>?</a:t>
                          </a:r>
                        </a:p>
                      </a:txBody>
                      <a:tcPr marL="84076" marR="84076" marT="44577" marB="44577" anchor="ctr"/>
                    </a:tc>
                  </a:tr>
                  <a:tr h="5066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S=0, T=1</a:t>
                          </a:r>
                        </a:p>
                      </a:txBody>
                      <a:tcPr marL="84076" marR="84076" marT="44577" marB="4457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-5.29 MeV</a:t>
                          </a:r>
                          <a:endParaRPr lang="en-US" sz="2400" dirty="0"/>
                        </a:p>
                      </a:txBody>
                      <a:tcPr marL="84076" marR="84076" marT="44577" marB="44577" anchor="ctr"/>
                    </a:tc>
                    <a:tc>
                      <a:txBody>
                        <a:bodyPr/>
                        <a:lstStyle/>
                        <a:p>
                          <a:pPr algn="ctr"/>
                          <a:r>
                            <a:rPr lang="en-US" sz="2400" b="1" dirty="0" smtClean="0">
                              <a:solidFill>
                                <a:srgbClr val="FF0000"/>
                              </a:solidFill>
                            </a:rPr>
                            <a:t>?</a:t>
                          </a:r>
                          <a:endParaRPr lang="en-US" sz="2400" b="1" dirty="0">
                            <a:solidFill>
                              <a:srgbClr val="FF0000"/>
                            </a:solidFill>
                          </a:endParaRPr>
                        </a:p>
                      </a:txBody>
                      <a:tcPr marL="84076" marR="84076" marT="44577" marB="44577" anchor="ctr"/>
                    </a:tc>
                  </a:tr>
                  <a:tr h="5066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S=1, T=1</a:t>
                          </a:r>
                        </a:p>
                      </a:txBody>
                      <a:tcPr marL="84076" marR="84076" marT="44577" marB="44577" anchor="ctr"/>
                    </a:tc>
                    <a:tc>
                      <a:txBody>
                        <a:bodyPr/>
                        <a:lstStyle/>
                        <a:p>
                          <a:pPr algn="ctr"/>
                          <a:r>
                            <a:rPr lang="en-US" sz="2400" dirty="0" smtClean="0"/>
                            <a:t>+0.38 MeV</a:t>
                          </a:r>
                          <a:endParaRPr lang="en-US" sz="2400" dirty="0"/>
                        </a:p>
                      </a:txBody>
                      <a:tcPr marL="84076" marR="84076" marT="44577" marB="44577" anchor="ctr"/>
                    </a:tc>
                    <a:tc>
                      <a:txBody>
                        <a:bodyPr/>
                        <a:lstStyle/>
                        <a:p>
                          <a:pPr algn="ctr"/>
                          <a:r>
                            <a:rPr lang="en-US" sz="2400" b="1" dirty="0" smtClean="0">
                              <a:solidFill>
                                <a:srgbClr val="FF0000"/>
                              </a:solidFill>
                            </a:rPr>
                            <a:t>?</a:t>
                          </a:r>
                          <a:endParaRPr lang="en-US" sz="2400" b="1" dirty="0">
                            <a:solidFill>
                              <a:srgbClr val="FF0000"/>
                            </a:solidFill>
                          </a:endParaRPr>
                        </a:p>
                      </a:txBody>
                      <a:tcPr marL="84076" marR="84076" marT="44577" marB="44577" anchor="ct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2101057916"/>
                  </p:ext>
                </p:extLst>
              </p:nvPr>
            </p:nvGraphicFramePr>
            <p:xfrm>
              <a:off x="1435231" y="96901"/>
              <a:ext cx="4678002" cy="2627583"/>
            </p:xfrm>
            <a:graphic>
              <a:graphicData uri="http://schemas.openxmlformats.org/drawingml/2006/table">
                <a:tbl>
                  <a:tblPr firstRow="1" bandRow="1">
                    <a:tableStyleId>{F5AB1C69-6EDB-4FF4-983F-18BD219EF322}</a:tableStyleId>
                  </a:tblPr>
                  <a:tblGrid>
                    <a:gridCol w="1553207"/>
                    <a:gridCol w="2345127"/>
                    <a:gridCol w="779668"/>
                  </a:tblGrid>
                  <a:tr h="601155">
                    <a:tc>
                      <a:txBody>
                        <a:bodyPr/>
                        <a:lstStyle/>
                        <a:p>
                          <a:pPr algn="ctr"/>
                          <a:endParaRPr lang="en-US" sz="2400" dirty="0"/>
                        </a:p>
                      </a:txBody>
                      <a:tcPr marL="84076" marR="84076" marT="44577" marB="44577" anchor="ctr">
                        <a:solidFill>
                          <a:schemeClr val="accent1">
                            <a:lumMod val="75000"/>
                          </a:schemeClr>
                        </a:solidFill>
                      </a:tcPr>
                    </a:tc>
                    <a:tc>
                      <a:txBody>
                        <a:bodyPr/>
                        <a:lstStyle/>
                        <a:p>
                          <a:endParaRPr lang="it-IT"/>
                        </a:p>
                      </a:txBody>
                      <a:tcPr marL="84076" marR="84076" marT="44577" marB="44577" anchor="ctr">
                        <a:blipFill rotWithShape="0">
                          <a:blip r:embed="rId2"/>
                          <a:stretch>
                            <a:fillRect l="-66494" t="-1010" r="-34286" b="-355556"/>
                          </a:stretch>
                        </a:blipFill>
                      </a:tcPr>
                    </a:tc>
                    <a:tc>
                      <a:txBody>
                        <a:bodyPr/>
                        <a:lstStyle/>
                        <a:p>
                          <a:pPr algn="ctr"/>
                          <a:r>
                            <a:rPr lang="en-US" sz="2400" dirty="0" smtClean="0"/>
                            <a:t>Ref</a:t>
                          </a:r>
                          <a:endParaRPr lang="en-US" sz="2400" dirty="0"/>
                        </a:p>
                      </a:txBody>
                      <a:tcPr marL="84076" marR="84076" marT="44577" marB="44577" anchor="ctr">
                        <a:solidFill>
                          <a:schemeClr val="accent1">
                            <a:lumMod val="75000"/>
                          </a:schemeClr>
                        </a:solidFill>
                      </a:tcPr>
                    </a:tc>
                  </a:tr>
                  <a:tr h="506607">
                    <a:tc>
                      <a:txBody>
                        <a:bodyPr/>
                        <a:lstStyle/>
                        <a:p>
                          <a:pPr algn="ctr"/>
                          <a:r>
                            <a:rPr lang="en-US" sz="2400" dirty="0" smtClean="0"/>
                            <a:t>S=0, T=0</a:t>
                          </a:r>
                          <a:endParaRPr lang="en-US" sz="2400" dirty="0"/>
                        </a:p>
                      </a:txBody>
                      <a:tcPr marL="84076" marR="84076" marT="44577" marB="44577" anchor="ctr"/>
                    </a:tc>
                    <a:tc>
                      <a:txBody>
                        <a:bodyPr/>
                        <a:lstStyle/>
                        <a:p>
                          <a:pPr algn="ctr"/>
                          <a:r>
                            <a:rPr lang="en-US" sz="2400" dirty="0" smtClean="0"/>
                            <a:t>-17.04 MeV</a:t>
                          </a:r>
                          <a:endParaRPr lang="en-US" sz="2400" dirty="0"/>
                        </a:p>
                      </a:txBody>
                      <a:tcPr marL="84076" marR="84076" marT="44577" marB="44577" anchor="ctr"/>
                    </a:tc>
                    <a:tc>
                      <a:txBody>
                        <a:bodyPr/>
                        <a:lstStyle/>
                        <a:p>
                          <a:pPr algn="ctr"/>
                          <a:r>
                            <a:rPr lang="en-US" sz="2400" b="1" dirty="0" smtClean="0">
                              <a:solidFill>
                                <a:srgbClr val="FF0000"/>
                              </a:solidFill>
                            </a:rPr>
                            <a:t>?</a:t>
                          </a:r>
                          <a:endParaRPr lang="en-US" sz="2400" b="1" dirty="0">
                            <a:solidFill>
                              <a:srgbClr val="FF0000"/>
                            </a:solidFill>
                          </a:endParaRPr>
                        </a:p>
                      </a:txBody>
                      <a:tcPr marL="84076" marR="84076" marT="44577" marB="44577" anchor="ctr"/>
                    </a:tc>
                  </a:tr>
                  <a:tr h="5066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S=1, T=0</a:t>
                          </a:r>
                        </a:p>
                      </a:txBody>
                      <a:tcPr marL="84076" marR="84076" marT="44577" marB="44577" anchor="ctr"/>
                    </a:tc>
                    <a:tc>
                      <a:txBody>
                        <a:bodyPr/>
                        <a:lstStyle/>
                        <a:p>
                          <a:pPr algn="ctr"/>
                          <a:r>
                            <a:rPr lang="en-US" sz="2400" dirty="0" smtClean="0"/>
                            <a:t>-0.82 MeV</a:t>
                          </a:r>
                          <a:endParaRPr lang="en-US" sz="2400" dirty="0" smtClean="0"/>
                        </a:p>
                      </a:txBody>
                      <a:tcPr marL="84076" marR="84076" marT="44577" marB="44577" anchor="ctr"/>
                    </a:tc>
                    <a:tc>
                      <a:txBody>
                        <a:bodyPr/>
                        <a:lstStyle/>
                        <a:p>
                          <a:pPr algn="ctr"/>
                          <a:r>
                            <a:rPr lang="en-US" sz="2400" b="1" dirty="0" smtClean="0">
                              <a:solidFill>
                                <a:srgbClr val="FF0000"/>
                              </a:solidFill>
                            </a:rPr>
                            <a:t>?</a:t>
                          </a:r>
                        </a:p>
                      </a:txBody>
                      <a:tcPr marL="84076" marR="84076" marT="44577" marB="44577" anchor="ctr"/>
                    </a:tc>
                  </a:tr>
                  <a:tr h="5066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S=0, T=1</a:t>
                          </a:r>
                        </a:p>
                      </a:txBody>
                      <a:tcPr marL="84076" marR="84076" marT="44577" marB="4457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-5.29 MeV</a:t>
                          </a:r>
                          <a:endParaRPr lang="en-US" sz="2400" dirty="0"/>
                        </a:p>
                      </a:txBody>
                      <a:tcPr marL="84076" marR="84076" marT="44577" marB="44577" anchor="ctr"/>
                    </a:tc>
                    <a:tc>
                      <a:txBody>
                        <a:bodyPr/>
                        <a:lstStyle/>
                        <a:p>
                          <a:pPr algn="ctr"/>
                          <a:r>
                            <a:rPr lang="en-US" sz="2400" b="1" dirty="0" smtClean="0">
                              <a:solidFill>
                                <a:srgbClr val="FF0000"/>
                              </a:solidFill>
                            </a:rPr>
                            <a:t>?</a:t>
                          </a:r>
                          <a:endParaRPr lang="en-US" sz="2400" b="1" dirty="0">
                            <a:solidFill>
                              <a:srgbClr val="FF0000"/>
                            </a:solidFill>
                          </a:endParaRPr>
                        </a:p>
                      </a:txBody>
                      <a:tcPr marL="84076" marR="84076" marT="44577" marB="44577" anchor="ctr"/>
                    </a:tc>
                  </a:tr>
                  <a:tr h="5066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S=1, T=1</a:t>
                          </a:r>
                        </a:p>
                      </a:txBody>
                      <a:tcPr marL="84076" marR="84076" marT="44577" marB="44577" anchor="ctr"/>
                    </a:tc>
                    <a:tc>
                      <a:txBody>
                        <a:bodyPr/>
                        <a:lstStyle/>
                        <a:p>
                          <a:pPr algn="ctr"/>
                          <a:r>
                            <a:rPr lang="en-US" sz="2400" dirty="0" smtClean="0"/>
                            <a:t>+0.38 MeV</a:t>
                          </a:r>
                          <a:endParaRPr lang="en-US" sz="2400" dirty="0"/>
                        </a:p>
                      </a:txBody>
                      <a:tcPr marL="84076" marR="84076" marT="44577" marB="44577" anchor="ctr"/>
                    </a:tc>
                    <a:tc>
                      <a:txBody>
                        <a:bodyPr/>
                        <a:lstStyle/>
                        <a:p>
                          <a:pPr algn="ctr"/>
                          <a:r>
                            <a:rPr lang="en-US" sz="2400" b="1" dirty="0" smtClean="0">
                              <a:solidFill>
                                <a:srgbClr val="FF0000"/>
                              </a:solidFill>
                            </a:rPr>
                            <a:t>?</a:t>
                          </a:r>
                          <a:endParaRPr lang="en-US" sz="2400" b="1" dirty="0">
                            <a:solidFill>
                              <a:srgbClr val="FF0000"/>
                            </a:solidFill>
                          </a:endParaRPr>
                        </a:p>
                      </a:txBody>
                      <a:tcPr marL="84076" marR="84076" marT="44577" marB="44577" anchor="ctr"/>
                    </a:tc>
                  </a:tr>
                </a:tbl>
              </a:graphicData>
            </a:graphic>
          </p:graphicFrame>
        </mc:Fallback>
      </mc:AlternateContent>
      <p:graphicFrame>
        <p:nvGraphicFramePr>
          <p:cNvPr id="8" name="Chart 7"/>
          <p:cNvGraphicFramePr/>
          <p:nvPr>
            <p:extLst>
              <p:ext uri="{D42A27DB-BD31-4B8C-83A1-F6EECF244321}">
                <p14:modId xmlns:p14="http://schemas.microsoft.com/office/powerpoint/2010/main" val="3287587122"/>
              </p:ext>
            </p:extLst>
          </p:nvPr>
        </p:nvGraphicFramePr>
        <p:xfrm>
          <a:off x="466344" y="100584"/>
          <a:ext cx="8577072" cy="6519672"/>
        </p:xfrm>
        <a:graphic>
          <a:graphicData uri="http://schemas.openxmlformats.org/drawingml/2006/chart">
            <c:chart xmlns:c="http://schemas.openxmlformats.org/drawingml/2006/chart" xmlns:r="http://schemas.openxmlformats.org/officeDocument/2006/relationships" r:id="rId3"/>
          </a:graphicData>
        </a:graphic>
      </p:graphicFrame>
      <mc:AlternateContent xmlns:mc="http://schemas.openxmlformats.org/markup-compatibility/2006" xmlns:a14="http://schemas.microsoft.com/office/drawing/2010/main">
        <mc:Choice Requires="a14">
          <p:sp>
            <p:nvSpPr>
              <p:cNvPr id="9" name="TextBox 8"/>
              <p:cNvSpPr txBox="1"/>
              <p:nvPr/>
            </p:nvSpPr>
            <p:spPr>
              <a:xfrm rot="16200000">
                <a:off x="-804574" y="3099816"/>
                <a:ext cx="223747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2800" b="0" i="1" smtClean="0">
                          <a:latin typeface="Cambria Math" panose="02040503050406030204" pitchFamily="18" charset="0"/>
                        </a:rPr>
                        <m:t>𝑃</m:t>
                      </m:r>
                      <m:r>
                        <a:rPr lang="it-IT" sz="2800" b="0" i="1" smtClean="0">
                          <a:latin typeface="Cambria Math" panose="02040503050406030204" pitchFamily="18" charset="0"/>
                        </a:rPr>
                        <m:t>.</m:t>
                      </m:r>
                      <m:r>
                        <a:rPr lang="it-IT" sz="2800" b="0" i="1" smtClean="0">
                          <a:latin typeface="Cambria Math" panose="02040503050406030204" pitchFamily="18" charset="0"/>
                        </a:rPr>
                        <m:t>𝑀</m:t>
                      </m:r>
                      <m:r>
                        <a:rPr lang="it-IT" sz="2800" b="0" i="1" smtClean="0">
                          <a:latin typeface="Cambria Math" panose="02040503050406030204" pitchFamily="18" charset="0"/>
                        </a:rPr>
                        <m:t>.</m:t>
                      </m:r>
                      <m:r>
                        <a:rPr lang="it-IT" sz="2800" b="0" i="1" smtClean="0">
                          <a:latin typeface="Cambria Math" panose="02040503050406030204" pitchFamily="18" charset="0"/>
                        </a:rPr>
                        <m:t>𝐸</m:t>
                      </m:r>
                      <m:r>
                        <a:rPr lang="it-IT" sz="2800" b="0" i="1" smtClean="0">
                          <a:latin typeface="Cambria Math" panose="02040503050406030204" pitchFamily="18" charset="0"/>
                        </a:rPr>
                        <m:t>.[</m:t>
                      </m:r>
                      <m:r>
                        <m:rPr>
                          <m:sty m:val="p"/>
                        </m:rPr>
                        <a:rPr lang="it-IT" sz="2800" b="0" i="0" smtClean="0">
                          <a:latin typeface="Cambria Math" panose="02040503050406030204" pitchFamily="18" charset="0"/>
                        </a:rPr>
                        <m:t>MeV</m:t>
                      </m:r>
                      <m:r>
                        <a:rPr lang="it-IT" sz="2800" b="0" i="1" smtClean="0">
                          <a:latin typeface="Cambria Math" panose="02040503050406030204" pitchFamily="18" charset="0"/>
                        </a:rPr>
                        <m:t>]</m:t>
                      </m:r>
                    </m:oMath>
                  </m:oMathPara>
                </a14:m>
                <a:endParaRPr lang="it-IT" sz="2800" dirty="0"/>
              </a:p>
            </p:txBody>
          </p:sp>
        </mc:Choice>
        <mc:Fallback xmlns="">
          <p:sp>
            <p:nvSpPr>
              <p:cNvPr id="9" name="TextBox 8"/>
              <p:cNvSpPr txBox="1">
                <a:spLocks noRot="1" noChangeAspect="1" noMove="1" noResize="1" noEditPoints="1" noAdjustHandles="1" noChangeArrowheads="1" noChangeShapeType="1" noTextEdit="1"/>
              </p:cNvSpPr>
              <p:nvPr/>
            </p:nvSpPr>
            <p:spPr>
              <a:xfrm rot="16200000">
                <a:off x="-804574" y="3099816"/>
                <a:ext cx="2237472" cy="430887"/>
              </a:xfrm>
              <a:prstGeom prst="rect">
                <a:avLst/>
              </a:prstGeom>
              <a:blipFill rotWithShape="0">
                <a:blip r:embed="rId4"/>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2517185553"/>
      </p:ext>
    </p:extLst>
  </p:cSld>
  <p:clrMapOvr>
    <a:masterClrMapping/>
  </p:clrMapOvr>
  <mc:AlternateContent xmlns:mc="http://schemas.openxmlformats.org/markup-compatibility/2006" xmlns:p14="http://schemas.microsoft.com/office/powerpoint/2010/main">
    <mc:Choice Requires="p14">
      <p:transition spd="slow" p14:dur="2000" advTm="104750"/>
    </mc:Choice>
    <mc:Fallback xmlns="">
      <p:transition spd="slow" advTm="10475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9722"/>
            <a:ext cx="8966200" cy="1384995"/>
          </a:xfrm>
          <a:prstGeom prst="rect">
            <a:avLst/>
          </a:prstGeom>
          <a:noFill/>
        </p:spPr>
        <p:txBody>
          <a:bodyPr wrap="square" rtlCol="0">
            <a:spAutoFit/>
          </a:bodyPr>
          <a:lstStyle/>
          <a:p>
            <a:pPr algn="ctr"/>
            <a:r>
              <a:rPr lang="it-IT" sz="2800" dirty="0" smtClean="0"/>
              <a:t>Landau Parameters are the coefficient of the p-h interaction expanded in the legendre polynomial basis for the different spin-isospin channels, calculated at the Fermi surface.</a:t>
            </a:r>
            <a:endParaRPr lang="it-IT" sz="2800" dirty="0"/>
          </a:p>
        </p:txBody>
      </p:sp>
      <mc:AlternateContent xmlns:mc="http://schemas.openxmlformats.org/markup-compatibility/2006" xmlns:a14="http://schemas.microsoft.com/office/drawing/2010/main">
        <mc:Choice Requires="a14">
          <p:sp>
            <p:nvSpPr>
              <p:cNvPr id="3" name="TextBox 2"/>
              <p:cNvSpPr txBox="1"/>
              <p:nvPr/>
            </p:nvSpPr>
            <p:spPr>
              <a:xfrm>
                <a:off x="1340104" y="3293195"/>
                <a:ext cx="4883837" cy="10455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it-IT" sz="2800" b="0" i="1" smtClean="0">
                              <a:latin typeface="Cambria Math" panose="02040503050406030204" pitchFamily="18" charset="0"/>
                            </a:rPr>
                          </m:ctrlPr>
                        </m:naryPr>
                        <m:sub>
                          <m:r>
                            <m:rPr>
                              <m:brk m:alnAt="7"/>
                            </m:rPr>
                            <a:rPr lang="it-IT" sz="2800" b="0" i="1" smtClean="0">
                              <a:latin typeface="Cambria Math" panose="02040503050406030204" pitchFamily="18" charset="0"/>
                            </a:rPr>
                            <m:t>𝑙</m:t>
                          </m:r>
                        </m:sub>
                        <m:sup/>
                        <m:e>
                          <m:sSubSup>
                            <m:sSubSupPr>
                              <m:ctrlPr>
                                <a:rPr lang="it-IT" sz="2800" b="0" i="1" smtClean="0">
                                  <a:latin typeface="Cambria Math" panose="02040503050406030204" pitchFamily="18" charset="0"/>
                                </a:rPr>
                              </m:ctrlPr>
                            </m:sSubSupPr>
                            <m:e>
                              <m:r>
                                <a:rPr lang="it-IT" sz="2800" i="1">
                                  <a:latin typeface="Cambria Math" panose="02040503050406030204" pitchFamily="18" charset="0"/>
                                </a:rPr>
                                <m:t>𝑓</m:t>
                              </m:r>
                            </m:e>
                            <m:sub>
                              <m:r>
                                <a:rPr lang="it-IT" sz="2800" i="1">
                                  <a:latin typeface="Cambria Math" panose="02040503050406030204" pitchFamily="18" charset="0"/>
                                </a:rPr>
                                <m:t>𝑙</m:t>
                              </m:r>
                            </m:sub>
                            <m:sup>
                              <m:r>
                                <a:rPr lang="it-IT" sz="2800" b="0" i="1" smtClean="0">
                                  <a:latin typeface="Cambria Math" panose="02040503050406030204" pitchFamily="18" charset="0"/>
                                </a:rPr>
                                <m:t>(</m:t>
                              </m:r>
                              <m:r>
                                <a:rPr lang="it-IT" sz="2800" b="0" i="1" smtClean="0">
                                  <a:latin typeface="Cambria Math" panose="02040503050406030204" pitchFamily="18" charset="0"/>
                                </a:rPr>
                                <m:t>𝛼</m:t>
                              </m:r>
                              <m:r>
                                <a:rPr lang="it-IT" sz="2800" b="0" i="1" smtClean="0">
                                  <a:latin typeface="Cambria Math" panose="02040503050406030204" pitchFamily="18" charset="0"/>
                                </a:rPr>
                                <m:t>)</m:t>
                              </m:r>
                            </m:sup>
                          </m:sSubSup>
                          <m:sSub>
                            <m:sSubPr>
                              <m:ctrlPr>
                                <a:rPr lang="it-IT" sz="2800" i="1">
                                  <a:latin typeface="Cambria Math" panose="02040503050406030204" pitchFamily="18" charset="0"/>
                                </a:rPr>
                              </m:ctrlPr>
                            </m:sSubPr>
                            <m:e>
                              <m:r>
                                <a:rPr lang="it-IT" sz="2800" i="1">
                                  <a:latin typeface="Cambria Math" panose="02040503050406030204" pitchFamily="18" charset="0"/>
                                </a:rPr>
                                <m:t>𝑃</m:t>
                              </m:r>
                            </m:e>
                            <m:sub>
                              <m:r>
                                <a:rPr lang="it-IT" sz="2800" i="1">
                                  <a:latin typeface="Cambria Math" panose="02040503050406030204" pitchFamily="18" charset="0"/>
                                </a:rPr>
                                <m:t>𝑙</m:t>
                              </m:r>
                            </m:sub>
                          </m:sSub>
                          <m:d>
                            <m:dPr>
                              <m:ctrlPr>
                                <a:rPr lang="it-IT" sz="2800" i="1">
                                  <a:latin typeface="Cambria Math" panose="02040503050406030204" pitchFamily="18" charset="0"/>
                                </a:rPr>
                              </m:ctrlPr>
                            </m:dPr>
                            <m:e>
                              <m:acc>
                                <m:accPr>
                                  <m:chr m:val="⃗"/>
                                  <m:ctrlPr>
                                    <a:rPr lang="it-IT" sz="2800" b="0" i="1" smtClean="0">
                                      <a:latin typeface="Cambria Math" panose="02040503050406030204" pitchFamily="18" charset="0"/>
                                    </a:rPr>
                                  </m:ctrlPr>
                                </m:accPr>
                                <m:e>
                                  <m:r>
                                    <a:rPr lang="it-IT" sz="2800" b="0" i="1" smtClean="0">
                                      <a:latin typeface="Cambria Math" panose="02040503050406030204" pitchFamily="18" charset="0"/>
                                    </a:rPr>
                                    <m:t>𝑘</m:t>
                                  </m:r>
                                </m:e>
                              </m:acc>
                              <m:r>
                                <a:rPr lang="it-IT" sz="2800" i="1">
                                  <a:latin typeface="Cambria Math" panose="02040503050406030204" pitchFamily="18" charset="0"/>
                                  <a:ea typeface="Cambria Math" panose="02040503050406030204" pitchFamily="18" charset="0"/>
                                </a:rPr>
                                <m:t>⋅</m:t>
                              </m:r>
                              <m:acc>
                                <m:accPr>
                                  <m:chr m:val="⃗"/>
                                  <m:ctrlPr>
                                    <a:rPr lang="it-IT" sz="2800" i="1">
                                      <a:latin typeface="Cambria Math" panose="02040503050406030204" pitchFamily="18" charset="0"/>
                                    </a:rPr>
                                  </m:ctrlPr>
                                </m:accPr>
                                <m:e>
                                  <m:r>
                                    <a:rPr lang="it-IT" sz="2800" i="1">
                                      <a:latin typeface="Cambria Math" panose="02040503050406030204" pitchFamily="18" charset="0"/>
                                    </a:rPr>
                                    <m:t>𝑘</m:t>
                                  </m:r>
                                </m:e>
                              </m:acc>
                              <m:r>
                                <a:rPr lang="it-IT" sz="2800" b="0" i="1" smtClean="0">
                                  <a:latin typeface="Cambria Math" panose="02040503050406030204" pitchFamily="18" charset="0"/>
                                </a:rPr>
                                <m:t>′</m:t>
                              </m:r>
                            </m:e>
                          </m:d>
                          <m:r>
                            <a:rPr lang="it-IT" sz="2800" b="0" i="1" smtClean="0">
                              <a:latin typeface="Cambria Math" panose="02040503050406030204" pitchFamily="18" charset="0"/>
                              <a:ea typeface="Cambria Math" panose="02040503050406030204" pitchFamily="18" charset="0"/>
                            </a:rPr>
                            <m:t>=</m:t>
                          </m:r>
                          <m:sSub>
                            <m:sSubPr>
                              <m:ctrlPr>
                                <a:rPr lang="it-IT" sz="2800" b="0" i="1" smtClean="0">
                                  <a:solidFill>
                                    <a:srgbClr val="FF0000"/>
                                  </a:solidFill>
                                  <a:latin typeface="Cambria Math" panose="02040503050406030204" pitchFamily="18" charset="0"/>
                                  <a:ea typeface="Cambria Math" panose="02040503050406030204" pitchFamily="18" charset="0"/>
                                </a:rPr>
                              </m:ctrlPr>
                            </m:sSubPr>
                            <m:e>
                              <m:r>
                                <a:rPr lang="it-IT" sz="2800" b="0" i="1" smtClean="0">
                                  <a:solidFill>
                                    <a:srgbClr val="FF0000"/>
                                  </a:solidFill>
                                  <a:latin typeface="Cambria Math" panose="02040503050406030204" pitchFamily="18" charset="0"/>
                                  <a:ea typeface="Cambria Math" panose="02040503050406030204" pitchFamily="18" charset="0"/>
                                </a:rPr>
                                <m:t>𝑣</m:t>
                              </m:r>
                            </m:e>
                            <m:sub>
                              <m:r>
                                <a:rPr lang="it-IT" sz="2800" b="0" i="1" smtClean="0">
                                  <a:solidFill>
                                    <a:srgbClr val="FF0000"/>
                                  </a:solidFill>
                                  <a:latin typeface="Cambria Math" panose="02040503050406030204" pitchFamily="18" charset="0"/>
                                  <a:ea typeface="Cambria Math" panose="02040503050406030204" pitchFamily="18" charset="0"/>
                                </a:rPr>
                                <m:t>𝑝</m:t>
                              </m:r>
                              <m:r>
                                <a:rPr lang="it-IT" sz="2800" b="0" i="1" smtClean="0">
                                  <a:solidFill>
                                    <a:srgbClr val="FF0000"/>
                                  </a:solidFill>
                                  <a:latin typeface="Cambria Math" panose="02040503050406030204" pitchFamily="18" charset="0"/>
                                  <a:ea typeface="Cambria Math" panose="02040503050406030204" pitchFamily="18" charset="0"/>
                                </a:rPr>
                                <m:t>−</m:t>
                              </m:r>
                              <m:r>
                                <a:rPr lang="it-IT" sz="2800" b="0" i="1" smtClean="0">
                                  <a:solidFill>
                                    <a:srgbClr val="FF0000"/>
                                  </a:solidFill>
                                  <a:latin typeface="Cambria Math" panose="02040503050406030204" pitchFamily="18" charset="0"/>
                                  <a:ea typeface="Cambria Math" panose="02040503050406030204" pitchFamily="18" charset="0"/>
                                </a:rPr>
                                <m:t>h</m:t>
                              </m:r>
                            </m:sub>
                          </m:sSub>
                          <m:r>
                            <a:rPr lang="it-IT" sz="2800" b="0" i="1" smtClean="0">
                              <a:solidFill>
                                <a:srgbClr val="0070C0"/>
                              </a:solidFill>
                              <a:latin typeface="Cambria Math" panose="02040503050406030204" pitchFamily="18" charset="0"/>
                              <a:ea typeface="Cambria Math" panose="02040503050406030204" pitchFamily="18" charset="0"/>
                            </a:rPr>
                            <m:t>(</m:t>
                          </m:r>
                          <m:acc>
                            <m:accPr>
                              <m:chr m:val="⃗"/>
                              <m:ctrlPr>
                                <a:rPr lang="it-IT" sz="2800" i="1">
                                  <a:solidFill>
                                    <a:srgbClr val="0070C0"/>
                                  </a:solidFill>
                                  <a:latin typeface="Cambria Math" panose="02040503050406030204" pitchFamily="18" charset="0"/>
                                </a:rPr>
                              </m:ctrlPr>
                            </m:accPr>
                            <m:e>
                              <m:r>
                                <a:rPr lang="it-IT" sz="2800" i="1">
                                  <a:solidFill>
                                    <a:srgbClr val="0070C0"/>
                                  </a:solidFill>
                                  <a:latin typeface="Cambria Math" panose="02040503050406030204" pitchFamily="18" charset="0"/>
                                </a:rPr>
                                <m:t>𝑘</m:t>
                              </m:r>
                            </m:e>
                          </m:acc>
                          <m:r>
                            <a:rPr lang="it-IT" sz="2800" b="0" i="1" smtClean="0">
                              <a:solidFill>
                                <a:srgbClr val="0070C0"/>
                              </a:solidFill>
                              <a:latin typeface="Cambria Math" panose="02040503050406030204" pitchFamily="18" charset="0"/>
                            </a:rPr>
                            <m:t>,</m:t>
                          </m:r>
                          <m:acc>
                            <m:accPr>
                              <m:chr m:val="⃗"/>
                              <m:ctrlPr>
                                <a:rPr lang="it-IT" sz="2800" i="1">
                                  <a:solidFill>
                                    <a:srgbClr val="0070C0"/>
                                  </a:solidFill>
                                  <a:latin typeface="Cambria Math" panose="02040503050406030204" pitchFamily="18" charset="0"/>
                                </a:rPr>
                              </m:ctrlPr>
                            </m:accPr>
                            <m:e>
                              <m:r>
                                <a:rPr lang="it-IT" sz="2800" i="1">
                                  <a:solidFill>
                                    <a:srgbClr val="0070C0"/>
                                  </a:solidFill>
                                  <a:latin typeface="Cambria Math" panose="02040503050406030204" pitchFamily="18" charset="0"/>
                                </a:rPr>
                                <m:t>𝑘</m:t>
                              </m:r>
                            </m:e>
                          </m:acc>
                          <m:r>
                            <a:rPr lang="it-IT" sz="2800" i="1">
                              <a:solidFill>
                                <a:srgbClr val="0070C0"/>
                              </a:solidFill>
                              <a:latin typeface="Cambria Math" panose="02040503050406030204" pitchFamily="18" charset="0"/>
                            </a:rPr>
                            <m:t>′</m:t>
                          </m:r>
                          <m:r>
                            <a:rPr lang="it-IT" sz="2800" b="0" i="1" smtClean="0">
                              <a:solidFill>
                                <a:srgbClr val="0070C0"/>
                              </a:solidFill>
                              <a:latin typeface="Cambria Math" panose="02040503050406030204" pitchFamily="18" charset="0"/>
                              <a:ea typeface="Cambria Math" panose="02040503050406030204" pitchFamily="18" charset="0"/>
                            </a:rPr>
                            <m:t>)</m:t>
                          </m:r>
                        </m:e>
                      </m:nary>
                    </m:oMath>
                  </m:oMathPara>
                </a14:m>
                <a:endParaRPr lang="it-IT" sz="2800" dirty="0"/>
              </a:p>
            </p:txBody>
          </p:sp>
        </mc:Choice>
        <mc:Fallback xmlns="">
          <p:sp>
            <p:nvSpPr>
              <p:cNvPr id="3" name="TextBox 2"/>
              <p:cNvSpPr txBox="1">
                <a:spLocks noRot="1" noChangeAspect="1" noMove="1" noResize="1" noEditPoints="1" noAdjustHandles="1" noChangeArrowheads="1" noChangeShapeType="1" noTextEdit="1"/>
              </p:cNvSpPr>
              <p:nvPr/>
            </p:nvSpPr>
            <p:spPr>
              <a:xfrm>
                <a:off x="1340104" y="3293195"/>
                <a:ext cx="4883837" cy="1045543"/>
              </a:xfrm>
              <a:prstGeom prst="rect">
                <a:avLst/>
              </a:prstGeom>
              <a:blipFill rotWithShape="0">
                <a:blip r:embed="rId2"/>
                <a:stretch>
                  <a:fillRect/>
                </a:stretch>
              </a:blipFill>
            </p:spPr>
            <p:txBody>
              <a:bodyPr/>
              <a:lstStyle/>
              <a:p>
                <a:r>
                  <a:rPr lang="it-IT">
                    <a:noFill/>
                  </a:rPr>
                  <a:t> </a:t>
                </a:r>
              </a:p>
            </p:txBody>
          </p:sp>
        </mc:Fallback>
      </mc:AlternateContent>
      <p:cxnSp>
        <p:nvCxnSpPr>
          <p:cNvPr id="4" name="Straight Arrow Connector 3"/>
          <p:cNvCxnSpPr/>
          <p:nvPr/>
        </p:nvCxnSpPr>
        <p:spPr>
          <a:xfrm flipH="1">
            <a:off x="4507992" y="4045166"/>
            <a:ext cx="115473" cy="4171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117336" y="3284051"/>
            <a:ext cx="2415533" cy="461665"/>
          </a:xfrm>
          <a:prstGeom prst="rect">
            <a:avLst/>
          </a:prstGeom>
          <a:noFill/>
        </p:spPr>
        <p:txBody>
          <a:bodyPr wrap="none" rtlCol="0">
            <a:spAutoFit/>
          </a:bodyPr>
          <a:lstStyle/>
          <a:p>
            <a:r>
              <a:rPr lang="it-IT" sz="2400" dirty="0" smtClean="0">
                <a:solidFill>
                  <a:srgbClr val="0070C0"/>
                </a:solidFill>
              </a:rPr>
              <a:t>Fourier Transform</a:t>
            </a:r>
            <a:endParaRPr lang="it-IT" sz="2400" dirty="0">
              <a:solidFill>
                <a:srgbClr val="0070C0"/>
              </a:solidFill>
            </a:endParaRPr>
          </a:p>
        </p:txBody>
      </p:sp>
      <mc:AlternateContent xmlns:mc="http://schemas.openxmlformats.org/markup-compatibility/2006" xmlns:a14="http://schemas.microsoft.com/office/drawing/2010/main">
        <mc:Choice Requires="a14">
          <p:sp>
            <p:nvSpPr>
              <p:cNvPr id="9" name="TextBox 8"/>
              <p:cNvSpPr txBox="1"/>
              <p:nvPr/>
            </p:nvSpPr>
            <p:spPr>
              <a:xfrm>
                <a:off x="3883152" y="4462272"/>
                <a:ext cx="3188822" cy="830997"/>
              </a:xfrm>
              <a:prstGeom prst="rect">
                <a:avLst/>
              </a:prstGeom>
              <a:noFill/>
            </p:spPr>
            <p:txBody>
              <a:bodyPr wrap="none" rtlCol="0">
                <a:spAutoFit/>
              </a:bodyPr>
              <a:lstStyle/>
              <a:p>
                <a:r>
                  <a:rPr lang="it-IT" sz="2400" dirty="0" smtClean="0">
                    <a:solidFill>
                      <a:srgbClr val="FF0000"/>
                    </a:solidFill>
                  </a:rPr>
                  <a:t>Particle-hole interaction</a:t>
                </a:r>
              </a:p>
              <a:p>
                <a:r>
                  <a:rPr lang="it-IT" sz="2400" dirty="0" smtClean="0">
                    <a:solidFill>
                      <a:srgbClr val="FF0000"/>
                    </a:solidFill>
                  </a:rPr>
                  <a:t>= </a:t>
                </a:r>
                <a14:m>
                  <m:oMath xmlns:m="http://schemas.openxmlformats.org/officeDocument/2006/math">
                    <m:r>
                      <a:rPr lang="it-IT" sz="2400" b="0" i="1" smtClean="0">
                        <a:solidFill>
                          <a:srgbClr val="FF0000"/>
                        </a:solidFill>
                        <a:latin typeface="Cambria Math" panose="02040503050406030204" pitchFamily="18" charset="0"/>
                      </a:rPr>
                      <m:t>𝑣</m:t>
                    </m:r>
                    <m:d>
                      <m:dPr>
                        <m:ctrlPr>
                          <a:rPr lang="it-IT" sz="2400" b="0" i="1" smtClean="0">
                            <a:solidFill>
                              <a:srgbClr val="FF0000"/>
                            </a:solidFill>
                            <a:latin typeface="Cambria Math" panose="02040503050406030204" pitchFamily="18" charset="0"/>
                          </a:rPr>
                        </m:ctrlPr>
                      </m:dPr>
                      <m:e>
                        <m:r>
                          <a:rPr lang="it-IT" sz="2400" b="0" i="1" smtClean="0">
                            <a:solidFill>
                              <a:srgbClr val="FF0000"/>
                            </a:solidFill>
                            <a:latin typeface="Cambria Math" panose="02040503050406030204" pitchFamily="18" charset="0"/>
                          </a:rPr>
                          <m:t>1−</m:t>
                        </m:r>
                        <m:sSup>
                          <m:sSupPr>
                            <m:ctrlPr>
                              <a:rPr lang="it-IT" sz="2400" b="0" i="1" smtClean="0">
                                <a:solidFill>
                                  <a:srgbClr val="FF0000"/>
                                </a:solidFill>
                                <a:latin typeface="Cambria Math" panose="02040503050406030204" pitchFamily="18" charset="0"/>
                              </a:rPr>
                            </m:ctrlPr>
                          </m:sSupPr>
                          <m:e>
                            <m:r>
                              <a:rPr lang="it-IT" sz="2400" b="0" i="1" smtClean="0">
                                <a:solidFill>
                                  <a:srgbClr val="FF0000"/>
                                </a:solidFill>
                                <a:latin typeface="Cambria Math" panose="02040503050406030204" pitchFamily="18" charset="0"/>
                              </a:rPr>
                              <m:t>𝑃</m:t>
                            </m:r>
                          </m:e>
                          <m:sup>
                            <m:r>
                              <a:rPr lang="it-IT" sz="2400" b="0" i="1" smtClean="0">
                                <a:solidFill>
                                  <a:srgbClr val="FF0000"/>
                                </a:solidFill>
                                <a:latin typeface="Cambria Math" panose="02040503050406030204" pitchFamily="18" charset="0"/>
                              </a:rPr>
                              <m:t>𝑥</m:t>
                            </m:r>
                          </m:sup>
                        </m:sSup>
                        <m:sSup>
                          <m:sSupPr>
                            <m:ctrlPr>
                              <a:rPr lang="it-IT" sz="2400" b="0" i="1" smtClean="0">
                                <a:solidFill>
                                  <a:srgbClr val="FF0000"/>
                                </a:solidFill>
                                <a:latin typeface="Cambria Math" panose="02040503050406030204" pitchFamily="18" charset="0"/>
                              </a:rPr>
                            </m:ctrlPr>
                          </m:sSupPr>
                          <m:e>
                            <m:r>
                              <a:rPr lang="it-IT" sz="2400" b="0" i="1" smtClean="0">
                                <a:solidFill>
                                  <a:srgbClr val="FF0000"/>
                                </a:solidFill>
                                <a:latin typeface="Cambria Math" panose="02040503050406030204" pitchFamily="18" charset="0"/>
                              </a:rPr>
                              <m:t>𝑃</m:t>
                            </m:r>
                          </m:e>
                          <m:sup>
                            <m:r>
                              <a:rPr lang="it-IT" sz="2400" b="0" i="1" smtClean="0">
                                <a:solidFill>
                                  <a:srgbClr val="FF0000"/>
                                </a:solidFill>
                                <a:latin typeface="Cambria Math" panose="02040503050406030204" pitchFamily="18" charset="0"/>
                              </a:rPr>
                              <m:t>𝜎</m:t>
                            </m:r>
                          </m:sup>
                        </m:sSup>
                        <m:sSup>
                          <m:sSupPr>
                            <m:ctrlPr>
                              <a:rPr lang="it-IT" sz="2400" b="0" i="1" smtClean="0">
                                <a:solidFill>
                                  <a:srgbClr val="FF0000"/>
                                </a:solidFill>
                                <a:latin typeface="Cambria Math" panose="02040503050406030204" pitchFamily="18" charset="0"/>
                              </a:rPr>
                            </m:ctrlPr>
                          </m:sSupPr>
                          <m:e>
                            <m:r>
                              <a:rPr lang="it-IT" sz="2400" b="0" i="1" smtClean="0">
                                <a:solidFill>
                                  <a:srgbClr val="FF0000"/>
                                </a:solidFill>
                                <a:latin typeface="Cambria Math" panose="02040503050406030204" pitchFamily="18" charset="0"/>
                              </a:rPr>
                              <m:t>𝑃</m:t>
                            </m:r>
                          </m:e>
                          <m:sup>
                            <m:r>
                              <a:rPr lang="it-IT" sz="2400" b="0" i="1" smtClean="0">
                                <a:solidFill>
                                  <a:srgbClr val="FF0000"/>
                                </a:solidFill>
                                <a:latin typeface="Cambria Math" panose="02040503050406030204" pitchFamily="18" charset="0"/>
                              </a:rPr>
                              <m:t>𝜏</m:t>
                            </m:r>
                          </m:sup>
                        </m:sSup>
                      </m:e>
                    </m:d>
                  </m:oMath>
                </a14:m>
                <a:endParaRPr lang="it-IT" sz="2400" dirty="0" smtClean="0">
                  <a:solidFill>
                    <a:srgbClr val="FF0000"/>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883152" y="4462272"/>
                <a:ext cx="3188822" cy="830997"/>
              </a:xfrm>
              <a:prstGeom prst="rect">
                <a:avLst/>
              </a:prstGeom>
              <a:blipFill rotWithShape="0">
                <a:blip r:embed="rId3"/>
                <a:stretch>
                  <a:fillRect l="-2868" t="-5882" r="-1530" b="-16176"/>
                </a:stretch>
              </a:blipFill>
            </p:spPr>
            <p:txBody>
              <a:bodyPr/>
              <a:lstStyle/>
              <a:p>
                <a:r>
                  <a:rPr lang="it-IT">
                    <a:noFill/>
                  </a:rPr>
                  <a:t> </a:t>
                </a:r>
              </a:p>
            </p:txBody>
          </p:sp>
        </mc:Fallback>
      </mc:AlternateContent>
      <p:cxnSp>
        <p:nvCxnSpPr>
          <p:cNvPr id="11" name="Straight Arrow Connector 10"/>
          <p:cNvCxnSpPr/>
          <p:nvPr/>
        </p:nvCxnSpPr>
        <p:spPr>
          <a:xfrm flipV="1">
            <a:off x="2404872" y="3081528"/>
            <a:ext cx="91440" cy="3566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404872" y="2769094"/>
            <a:ext cx="926857" cy="369332"/>
          </a:xfrm>
          <a:prstGeom prst="rect">
            <a:avLst/>
          </a:prstGeom>
          <a:noFill/>
        </p:spPr>
        <p:txBody>
          <a:bodyPr wrap="none" rtlCol="0">
            <a:spAutoFit/>
          </a:bodyPr>
          <a:lstStyle/>
          <a:p>
            <a:r>
              <a:rPr lang="it-IT" dirty="0" smtClean="0"/>
              <a:t>channel</a:t>
            </a:r>
            <a:endParaRPr lang="it-IT" dirty="0"/>
          </a:p>
        </p:txBody>
      </p:sp>
    </p:spTree>
    <p:extLst>
      <p:ext uri="{BB962C8B-B14F-4D97-AF65-F5344CB8AC3E}">
        <p14:creationId xmlns:p14="http://schemas.microsoft.com/office/powerpoint/2010/main" val="1781438694"/>
      </p:ext>
    </p:extLst>
  </p:cSld>
  <p:clrMapOvr>
    <a:masterClrMapping/>
  </p:clrMapOvr>
  <mc:AlternateContent xmlns:mc="http://schemas.openxmlformats.org/markup-compatibility/2006" xmlns:p14="http://schemas.microsoft.com/office/powerpoint/2010/main">
    <mc:Choice Requires="p14">
      <p:transition spd="slow" p14:dur="2000" advTm="67778"/>
    </mc:Choice>
    <mc:Fallback xmlns="">
      <p:transition spd="slow" advTm="67778"/>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251968" y="229955"/>
                <a:ext cx="4883837" cy="10455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it-IT" sz="2800" b="0" i="1" smtClean="0">
                              <a:latin typeface="Cambria Math" panose="02040503050406030204" pitchFamily="18" charset="0"/>
                            </a:rPr>
                          </m:ctrlPr>
                        </m:naryPr>
                        <m:sub>
                          <m:r>
                            <m:rPr>
                              <m:brk m:alnAt="7"/>
                            </m:rPr>
                            <a:rPr lang="it-IT" sz="2800" b="0" i="1" smtClean="0">
                              <a:latin typeface="Cambria Math" panose="02040503050406030204" pitchFamily="18" charset="0"/>
                            </a:rPr>
                            <m:t>𝑙</m:t>
                          </m:r>
                        </m:sub>
                        <m:sup/>
                        <m:e>
                          <m:sSubSup>
                            <m:sSubSupPr>
                              <m:ctrlPr>
                                <a:rPr lang="it-IT" sz="2800" b="0" i="1" smtClean="0">
                                  <a:latin typeface="Cambria Math" panose="02040503050406030204" pitchFamily="18" charset="0"/>
                                </a:rPr>
                              </m:ctrlPr>
                            </m:sSubSupPr>
                            <m:e>
                              <m:r>
                                <a:rPr lang="it-IT" sz="2800" i="1">
                                  <a:latin typeface="Cambria Math" panose="02040503050406030204" pitchFamily="18" charset="0"/>
                                </a:rPr>
                                <m:t>𝑓</m:t>
                              </m:r>
                            </m:e>
                            <m:sub>
                              <m:r>
                                <a:rPr lang="it-IT" sz="2800" i="1">
                                  <a:latin typeface="Cambria Math" panose="02040503050406030204" pitchFamily="18" charset="0"/>
                                </a:rPr>
                                <m:t>𝑙</m:t>
                              </m:r>
                            </m:sub>
                            <m:sup>
                              <m:r>
                                <a:rPr lang="it-IT" sz="2800" b="0" i="1" smtClean="0">
                                  <a:latin typeface="Cambria Math" panose="02040503050406030204" pitchFamily="18" charset="0"/>
                                </a:rPr>
                                <m:t>(</m:t>
                              </m:r>
                              <m:r>
                                <a:rPr lang="it-IT" sz="2800" b="0" i="1" smtClean="0">
                                  <a:latin typeface="Cambria Math" panose="02040503050406030204" pitchFamily="18" charset="0"/>
                                </a:rPr>
                                <m:t>𝛼</m:t>
                              </m:r>
                              <m:r>
                                <a:rPr lang="it-IT" sz="2800" b="0" i="1" smtClean="0">
                                  <a:latin typeface="Cambria Math" panose="02040503050406030204" pitchFamily="18" charset="0"/>
                                </a:rPr>
                                <m:t>)</m:t>
                              </m:r>
                            </m:sup>
                          </m:sSubSup>
                          <m:sSub>
                            <m:sSubPr>
                              <m:ctrlPr>
                                <a:rPr lang="it-IT" sz="2800" i="1">
                                  <a:latin typeface="Cambria Math" panose="02040503050406030204" pitchFamily="18" charset="0"/>
                                </a:rPr>
                              </m:ctrlPr>
                            </m:sSubPr>
                            <m:e>
                              <m:r>
                                <a:rPr lang="it-IT" sz="2800" i="1">
                                  <a:latin typeface="Cambria Math" panose="02040503050406030204" pitchFamily="18" charset="0"/>
                                </a:rPr>
                                <m:t>𝑃</m:t>
                              </m:r>
                            </m:e>
                            <m:sub>
                              <m:r>
                                <a:rPr lang="it-IT" sz="2800" i="1">
                                  <a:latin typeface="Cambria Math" panose="02040503050406030204" pitchFamily="18" charset="0"/>
                                </a:rPr>
                                <m:t>𝑙</m:t>
                              </m:r>
                            </m:sub>
                          </m:sSub>
                          <m:d>
                            <m:dPr>
                              <m:ctrlPr>
                                <a:rPr lang="it-IT" sz="2800" i="1">
                                  <a:latin typeface="Cambria Math" panose="02040503050406030204" pitchFamily="18" charset="0"/>
                                </a:rPr>
                              </m:ctrlPr>
                            </m:dPr>
                            <m:e>
                              <m:acc>
                                <m:accPr>
                                  <m:chr m:val="⃗"/>
                                  <m:ctrlPr>
                                    <a:rPr lang="it-IT" sz="2800" b="0" i="1" smtClean="0">
                                      <a:latin typeface="Cambria Math" panose="02040503050406030204" pitchFamily="18" charset="0"/>
                                    </a:rPr>
                                  </m:ctrlPr>
                                </m:accPr>
                                <m:e>
                                  <m:r>
                                    <a:rPr lang="it-IT" sz="2800" b="0" i="1" smtClean="0">
                                      <a:latin typeface="Cambria Math" panose="02040503050406030204" pitchFamily="18" charset="0"/>
                                    </a:rPr>
                                    <m:t>𝑘</m:t>
                                  </m:r>
                                </m:e>
                              </m:acc>
                              <m:r>
                                <a:rPr lang="it-IT" sz="2800" i="1">
                                  <a:latin typeface="Cambria Math" panose="02040503050406030204" pitchFamily="18" charset="0"/>
                                  <a:ea typeface="Cambria Math" panose="02040503050406030204" pitchFamily="18" charset="0"/>
                                </a:rPr>
                                <m:t>⋅</m:t>
                              </m:r>
                              <m:acc>
                                <m:accPr>
                                  <m:chr m:val="⃗"/>
                                  <m:ctrlPr>
                                    <a:rPr lang="it-IT" sz="2800" i="1">
                                      <a:latin typeface="Cambria Math" panose="02040503050406030204" pitchFamily="18" charset="0"/>
                                    </a:rPr>
                                  </m:ctrlPr>
                                </m:accPr>
                                <m:e>
                                  <m:r>
                                    <a:rPr lang="it-IT" sz="2800" i="1">
                                      <a:latin typeface="Cambria Math" panose="02040503050406030204" pitchFamily="18" charset="0"/>
                                    </a:rPr>
                                    <m:t>𝑘</m:t>
                                  </m:r>
                                </m:e>
                              </m:acc>
                              <m:r>
                                <a:rPr lang="it-IT" sz="2800" b="0" i="1" smtClean="0">
                                  <a:latin typeface="Cambria Math" panose="02040503050406030204" pitchFamily="18" charset="0"/>
                                </a:rPr>
                                <m:t>′</m:t>
                              </m:r>
                            </m:e>
                          </m:d>
                          <m:r>
                            <a:rPr lang="it-IT" sz="2800" b="0" i="1" smtClean="0">
                              <a:latin typeface="Cambria Math" panose="02040503050406030204" pitchFamily="18" charset="0"/>
                              <a:ea typeface="Cambria Math" panose="02040503050406030204" pitchFamily="18" charset="0"/>
                            </a:rPr>
                            <m:t>=</m:t>
                          </m:r>
                          <m:sSub>
                            <m:sSubPr>
                              <m:ctrlPr>
                                <a:rPr lang="it-IT" sz="2800" b="0" i="1" smtClean="0">
                                  <a:solidFill>
                                    <a:srgbClr val="FF0000"/>
                                  </a:solidFill>
                                  <a:latin typeface="Cambria Math" panose="02040503050406030204" pitchFamily="18" charset="0"/>
                                  <a:ea typeface="Cambria Math" panose="02040503050406030204" pitchFamily="18" charset="0"/>
                                </a:rPr>
                              </m:ctrlPr>
                            </m:sSubPr>
                            <m:e>
                              <m:r>
                                <a:rPr lang="it-IT" sz="2800" b="0" i="1" smtClean="0">
                                  <a:solidFill>
                                    <a:srgbClr val="FF0000"/>
                                  </a:solidFill>
                                  <a:latin typeface="Cambria Math" panose="02040503050406030204" pitchFamily="18" charset="0"/>
                                  <a:ea typeface="Cambria Math" panose="02040503050406030204" pitchFamily="18" charset="0"/>
                                </a:rPr>
                                <m:t>𝑣</m:t>
                              </m:r>
                            </m:e>
                            <m:sub>
                              <m:r>
                                <a:rPr lang="it-IT" sz="2800" b="0" i="1" smtClean="0">
                                  <a:solidFill>
                                    <a:srgbClr val="FF0000"/>
                                  </a:solidFill>
                                  <a:latin typeface="Cambria Math" panose="02040503050406030204" pitchFamily="18" charset="0"/>
                                  <a:ea typeface="Cambria Math" panose="02040503050406030204" pitchFamily="18" charset="0"/>
                                </a:rPr>
                                <m:t>𝑝</m:t>
                              </m:r>
                              <m:r>
                                <a:rPr lang="it-IT" sz="2800" b="0" i="1" smtClean="0">
                                  <a:solidFill>
                                    <a:srgbClr val="FF0000"/>
                                  </a:solidFill>
                                  <a:latin typeface="Cambria Math" panose="02040503050406030204" pitchFamily="18" charset="0"/>
                                  <a:ea typeface="Cambria Math" panose="02040503050406030204" pitchFamily="18" charset="0"/>
                                </a:rPr>
                                <m:t>−</m:t>
                              </m:r>
                              <m:r>
                                <a:rPr lang="it-IT" sz="2800" b="0" i="1" smtClean="0">
                                  <a:solidFill>
                                    <a:srgbClr val="FF0000"/>
                                  </a:solidFill>
                                  <a:latin typeface="Cambria Math" panose="02040503050406030204" pitchFamily="18" charset="0"/>
                                  <a:ea typeface="Cambria Math" panose="02040503050406030204" pitchFamily="18" charset="0"/>
                                </a:rPr>
                                <m:t>h</m:t>
                              </m:r>
                            </m:sub>
                          </m:sSub>
                          <m:r>
                            <a:rPr lang="it-IT" sz="2800" b="0" i="1" smtClean="0">
                              <a:solidFill>
                                <a:srgbClr val="0070C0"/>
                              </a:solidFill>
                              <a:latin typeface="Cambria Math" panose="02040503050406030204" pitchFamily="18" charset="0"/>
                              <a:ea typeface="Cambria Math" panose="02040503050406030204" pitchFamily="18" charset="0"/>
                            </a:rPr>
                            <m:t>(</m:t>
                          </m:r>
                          <m:acc>
                            <m:accPr>
                              <m:chr m:val="⃗"/>
                              <m:ctrlPr>
                                <a:rPr lang="it-IT" sz="2800" i="1">
                                  <a:solidFill>
                                    <a:srgbClr val="0070C0"/>
                                  </a:solidFill>
                                  <a:latin typeface="Cambria Math" panose="02040503050406030204" pitchFamily="18" charset="0"/>
                                </a:rPr>
                              </m:ctrlPr>
                            </m:accPr>
                            <m:e>
                              <m:r>
                                <a:rPr lang="it-IT" sz="2800" i="1">
                                  <a:solidFill>
                                    <a:srgbClr val="0070C0"/>
                                  </a:solidFill>
                                  <a:latin typeface="Cambria Math" panose="02040503050406030204" pitchFamily="18" charset="0"/>
                                </a:rPr>
                                <m:t>𝑘</m:t>
                              </m:r>
                            </m:e>
                          </m:acc>
                          <m:r>
                            <a:rPr lang="it-IT" sz="2800" b="0" i="1" smtClean="0">
                              <a:solidFill>
                                <a:srgbClr val="0070C0"/>
                              </a:solidFill>
                              <a:latin typeface="Cambria Math" panose="02040503050406030204" pitchFamily="18" charset="0"/>
                            </a:rPr>
                            <m:t>,</m:t>
                          </m:r>
                          <m:acc>
                            <m:accPr>
                              <m:chr m:val="⃗"/>
                              <m:ctrlPr>
                                <a:rPr lang="it-IT" sz="2800" i="1">
                                  <a:solidFill>
                                    <a:srgbClr val="0070C0"/>
                                  </a:solidFill>
                                  <a:latin typeface="Cambria Math" panose="02040503050406030204" pitchFamily="18" charset="0"/>
                                </a:rPr>
                              </m:ctrlPr>
                            </m:accPr>
                            <m:e>
                              <m:r>
                                <a:rPr lang="it-IT" sz="2800" i="1">
                                  <a:solidFill>
                                    <a:srgbClr val="0070C0"/>
                                  </a:solidFill>
                                  <a:latin typeface="Cambria Math" panose="02040503050406030204" pitchFamily="18" charset="0"/>
                                </a:rPr>
                                <m:t>𝑘</m:t>
                              </m:r>
                            </m:e>
                          </m:acc>
                          <m:r>
                            <a:rPr lang="it-IT" sz="2800" i="1">
                              <a:solidFill>
                                <a:srgbClr val="0070C0"/>
                              </a:solidFill>
                              <a:latin typeface="Cambria Math" panose="02040503050406030204" pitchFamily="18" charset="0"/>
                            </a:rPr>
                            <m:t>′</m:t>
                          </m:r>
                          <m:r>
                            <a:rPr lang="it-IT" sz="2800" b="0" i="1" smtClean="0">
                              <a:solidFill>
                                <a:srgbClr val="0070C0"/>
                              </a:solidFill>
                              <a:latin typeface="Cambria Math" panose="02040503050406030204" pitchFamily="18" charset="0"/>
                              <a:ea typeface="Cambria Math" panose="02040503050406030204" pitchFamily="18" charset="0"/>
                            </a:rPr>
                            <m:t>)</m:t>
                          </m:r>
                        </m:e>
                      </m:nary>
                    </m:oMath>
                  </m:oMathPara>
                </a14:m>
                <a:endParaRPr lang="it-IT" sz="2800" dirty="0"/>
              </a:p>
            </p:txBody>
          </p:sp>
        </mc:Choice>
        <mc:Fallback xmlns="">
          <p:sp>
            <p:nvSpPr>
              <p:cNvPr id="2" name="TextBox 1"/>
              <p:cNvSpPr txBox="1">
                <a:spLocks noRot="1" noChangeAspect="1" noMove="1" noResize="1" noEditPoints="1" noAdjustHandles="1" noChangeArrowheads="1" noChangeShapeType="1" noTextEdit="1"/>
              </p:cNvSpPr>
              <p:nvPr/>
            </p:nvSpPr>
            <p:spPr>
              <a:xfrm>
                <a:off x="251968" y="229955"/>
                <a:ext cx="4883837" cy="1045543"/>
              </a:xfrm>
              <a:prstGeom prst="rect">
                <a:avLst/>
              </a:prstGeom>
              <a:blipFill rotWithShape="0">
                <a:blip r:embed="rId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82296" y="1510842"/>
                <a:ext cx="8970264" cy="103143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it-IT" sz="2800" b="0" i="1" smtClean="0">
                              <a:latin typeface="Cambria Math" panose="02040503050406030204" pitchFamily="18" charset="0"/>
                            </a:rPr>
                          </m:ctrlPr>
                        </m:sSubSupPr>
                        <m:e>
                          <m:r>
                            <a:rPr lang="it-IT" sz="2800" i="1">
                              <a:latin typeface="Cambria Math" panose="02040503050406030204" pitchFamily="18" charset="0"/>
                            </a:rPr>
                            <m:t>𝑣</m:t>
                          </m:r>
                        </m:e>
                        <m:sub>
                          <m:r>
                            <m:rPr>
                              <m:sty m:val="p"/>
                            </m:rPr>
                            <a:rPr lang="it-IT" sz="2800">
                              <a:latin typeface="Cambria Math" panose="02040503050406030204" pitchFamily="18" charset="0"/>
                            </a:rPr>
                            <m:t>Reg</m:t>
                          </m:r>
                        </m:sub>
                        <m:sup>
                          <m:r>
                            <a:rPr lang="it-IT" sz="2800" b="0" i="1" smtClean="0">
                              <a:latin typeface="Cambria Math" panose="02040503050406030204" pitchFamily="18" charset="0"/>
                            </a:rPr>
                            <m:t>𝐿𝑂</m:t>
                          </m:r>
                        </m:sup>
                      </m:sSubSup>
                      <m:r>
                        <a:rPr lang="it-IT" sz="2800" b="0" i="1" smtClean="0">
                          <a:latin typeface="Cambria Math" panose="02040503050406030204" pitchFamily="18" charset="0"/>
                        </a:rPr>
                        <m:t>(</m:t>
                      </m:r>
                      <m:sSub>
                        <m:sSubPr>
                          <m:ctrlPr>
                            <a:rPr lang="it-IT" sz="2800" b="0" i="1" smtClean="0">
                              <a:latin typeface="Cambria Math" panose="02040503050406030204" pitchFamily="18" charset="0"/>
                            </a:rPr>
                          </m:ctrlPr>
                        </m:sSubPr>
                        <m:e>
                          <m:r>
                            <a:rPr lang="it-IT" sz="2800" b="0" i="1" smtClean="0">
                              <a:latin typeface="Cambria Math" panose="02040503050406030204" pitchFamily="18" charset="0"/>
                            </a:rPr>
                            <m:t>𝑟</m:t>
                          </m:r>
                        </m:e>
                        <m:sub>
                          <m:r>
                            <a:rPr lang="it-IT" sz="2800" b="0" i="1" smtClean="0">
                              <a:latin typeface="Cambria Math" panose="02040503050406030204" pitchFamily="18" charset="0"/>
                            </a:rPr>
                            <m:t>12</m:t>
                          </m:r>
                        </m:sub>
                      </m:sSub>
                      <m:r>
                        <a:rPr lang="it-IT" sz="2800" b="0" i="1" smtClean="0">
                          <a:latin typeface="Cambria Math" panose="02040503050406030204" pitchFamily="18" charset="0"/>
                        </a:rPr>
                        <m:t>,</m:t>
                      </m:r>
                      <m:sSubSup>
                        <m:sSubSupPr>
                          <m:ctrlPr>
                            <a:rPr lang="it-IT" sz="2800" b="0" i="1" smtClean="0">
                              <a:latin typeface="Cambria Math" panose="02040503050406030204" pitchFamily="18" charset="0"/>
                            </a:rPr>
                          </m:ctrlPr>
                        </m:sSubSupPr>
                        <m:e>
                          <m:r>
                            <a:rPr lang="it-IT" sz="2800" b="0" i="1" smtClean="0">
                              <a:latin typeface="Cambria Math" panose="02040503050406030204" pitchFamily="18" charset="0"/>
                            </a:rPr>
                            <m:t>𝑟</m:t>
                          </m:r>
                        </m:e>
                        <m:sub>
                          <m:r>
                            <a:rPr lang="it-IT" sz="2800" b="0" i="1" smtClean="0">
                              <a:latin typeface="Cambria Math" panose="02040503050406030204" pitchFamily="18" charset="0"/>
                            </a:rPr>
                            <m:t>12</m:t>
                          </m:r>
                        </m:sub>
                        <m:sup>
                          <m:r>
                            <a:rPr lang="it-IT" sz="2800" b="0" i="1" smtClean="0">
                              <a:latin typeface="Cambria Math" panose="02040503050406030204" pitchFamily="18" charset="0"/>
                            </a:rPr>
                            <m:t>′</m:t>
                          </m:r>
                        </m:sup>
                      </m:sSubSup>
                      <m:r>
                        <a:rPr lang="it-IT" sz="2800" b="0" i="1" smtClean="0">
                          <a:latin typeface="Cambria Math" panose="02040503050406030204" pitchFamily="18" charset="0"/>
                        </a:rPr>
                        <m:t>)=</m:t>
                      </m:r>
                      <m:sSub>
                        <m:sSubPr>
                          <m:ctrlPr>
                            <a:rPr lang="it-IT" sz="2800" i="1">
                              <a:latin typeface="Cambria Math" panose="02040503050406030204" pitchFamily="18" charset="0"/>
                            </a:rPr>
                          </m:ctrlPr>
                        </m:sSubPr>
                        <m:e>
                          <m:r>
                            <a:rPr lang="it-IT" sz="2800" i="1">
                              <a:latin typeface="Cambria Math" panose="02040503050406030204" pitchFamily="18" charset="0"/>
                            </a:rPr>
                            <m:t>𝑡</m:t>
                          </m:r>
                        </m:e>
                        <m:sub>
                          <m:r>
                            <a:rPr lang="it-IT" sz="2800" i="1">
                              <a:latin typeface="Cambria Math" panose="02040503050406030204" pitchFamily="18" charset="0"/>
                            </a:rPr>
                            <m:t>0</m:t>
                          </m:r>
                        </m:sub>
                      </m:sSub>
                      <m:d>
                        <m:dPr>
                          <m:ctrlPr>
                            <a:rPr lang="it-IT" sz="2800" i="1">
                              <a:latin typeface="Cambria Math" panose="02040503050406030204" pitchFamily="18" charset="0"/>
                            </a:rPr>
                          </m:ctrlPr>
                        </m:dPr>
                        <m:e>
                          <m:r>
                            <a:rPr lang="it-IT" sz="2800" i="1">
                              <a:latin typeface="Cambria Math" panose="02040503050406030204" pitchFamily="18" charset="0"/>
                            </a:rPr>
                            <m:t>1+</m:t>
                          </m:r>
                          <m:sSub>
                            <m:sSubPr>
                              <m:ctrlPr>
                                <a:rPr lang="it-IT" sz="2800" i="1">
                                  <a:latin typeface="Cambria Math" panose="02040503050406030204" pitchFamily="18" charset="0"/>
                                </a:rPr>
                              </m:ctrlPr>
                            </m:sSubPr>
                            <m:e>
                              <m:r>
                                <a:rPr lang="it-IT" sz="2800" i="1">
                                  <a:latin typeface="Cambria Math" panose="02040503050406030204" pitchFamily="18" charset="0"/>
                                </a:rPr>
                                <m:t>𝑥</m:t>
                              </m:r>
                            </m:e>
                            <m:sub>
                              <m:r>
                                <a:rPr lang="it-IT" sz="2800" i="1">
                                  <a:latin typeface="Cambria Math" panose="02040503050406030204" pitchFamily="18" charset="0"/>
                                </a:rPr>
                                <m:t>0</m:t>
                              </m:r>
                            </m:sub>
                          </m:sSub>
                          <m:sSup>
                            <m:sSupPr>
                              <m:ctrlPr>
                                <a:rPr lang="it-IT" sz="2800" b="0" i="1" smtClean="0">
                                  <a:latin typeface="Cambria Math" panose="02040503050406030204" pitchFamily="18" charset="0"/>
                                </a:rPr>
                              </m:ctrlPr>
                            </m:sSupPr>
                            <m:e>
                              <m:r>
                                <a:rPr lang="it-IT" sz="2800" b="0" i="1" smtClean="0">
                                  <a:latin typeface="Cambria Math" panose="02040503050406030204" pitchFamily="18" charset="0"/>
                                </a:rPr>
                                <m:t>𝑃</m:t>
                              </m:r>
                            </m:e>
                            <m:sup>
                              <m:r>
                                <a:rPr lang="it-IT" sz="2800" b="0" i="1" smtClean="0">
                                  <a:latin typeface="Cambria Math" panose="02040503050406030204" pitchFamily="18" charset="0"/>
                                </a:rPr>
                                <m:t>𝜎</m:t>
                              </m:r>
                            </m:sup>
                          </m:sSup>
                          <m:r>
                            <a:rPr lang="it-IT" sz="2800" i="1">
                              <a:latin typeface="Cambria Math" panose="02040503050406030204" pitchFamily="18" charset="0"/>
                            </a:rPr>
                            <m:t>−</m:t>
                          </m:r>
                          <m:sSub>
                            <m:sSubPr>
                              <m:ctrlPr>
                                <a:rPr lang="it-IT" sz="2800" i="1">
                                  <a:latin typeface="Cambria Math" panose="02040503050406030204" pitchFamily="18" charset="0"/>
                                </a:rPr>
                              </m:ctrlPr>
                            </m:sSubPr>
                            <m:e>
                              <m:r>
                                <a:rPr lang="it-IT" sz="2800" i="1">
                                  <a:latin typeface="Cambria Math" panose="02040503050406030204" pitchFamily="18" charset="0"/>
                                </a:rPr>
                                <m:t>𝑦</m:t>
                              </m:r>
                            </m:e>
                            <m:sub>
                              <m:r>
                                <a:rPr lang="it-IT" sz="2800" i="1">
                                  <a:latin typeface="Cambria Math" panose="02040503050406030204" pitchFamily="18" charset="0"/>
                                </a:rPr>
                                <m:t>0</m:t>
                              </m:r>
                            </m:sub>
                          </m:sSub>
                          <m:sSup>
                            <m:sSupPr>
                              <m:ctrlPr>
                                <a:rPr lang="it-IT" sz="2800" i="1">
                                  <a:latin typeface="Cambria Math" panose="02040503050406030204" pitchFamily="18" charset="0"/>
                                </a:rPr>
                              </m:ctrlPr>
                            </m:sSupPr>
                            <m:e>
                              <m:r>
                                <a:rPr lang="it-IT" sz="2800" i="1">
                                  <a:latin typeface="Cambria Math" panose="02040503050406030204" pitchFamily="18" charset="0"/>
                                </a:rPr>
                                <m:t>𝑃</m:t>
                              </m:r>
                            </m:e>
                            <m:sup>
                              <m:r>
                                <a:rPr lang="it-IT" sz="2800" b="0" i="1" smtClean="0">
                                  <a:latin typeface="Cambria Math" panose="02040503050406030204" pitchFamily="18" charset="0"/>
                                </a:rPr>
                                <m:t>𝜏</m:t>
                              </m:r>
                            </m:sup>
                          </m:sSup>
                          <m:r>
                            <a:rPr lang="it-IT" sz="2800" i="1">
                              <a:latin typeface="Cambria Math" panose="02040503050406030204" pitchFamily="18" charset="0"/>
                            </a:rPr>
                            <m:t>−</m:t>
                          </m:r>
                          <m:sSub>
                            <m:sSubPr>
                              <m:ctrlPr>
                                <a:rPr lang="it-IT" sz="2800" i="1">
                                  <a:latin typeface="Cambria Math" panose="02040503050406030204" pitchFamily="18" charset="0"/>
                                </a:rPr>
                              </m:ctrlPr>
                            </m:sSubPr>
                            <m:e>
                              <m:r>
                                <a:rPr lang="it-IT" sz="2800" i="1">
                                  <a:latin typeface="Cambria Math" panose="02040503050406030204" pitchFamily="18" charset="0"/>
                                </a:rPr>
                                <m:t>𝑧</m:t>
                              </m:r>
                            </m:e>
                            <m:sub>
                              <m:r>
                                <a:rPr lang="it-IT" sz="2800" i="1">
                                  <a:latin typeface="Cambria Math" panose="02040503050406030204" pitchFamily="18" charset="0"/>
                                </a:rPr>
                                <m:t>0</m:t>
                              </m:r>
                            </m:sub>
                          </m:sSub>
                          <m:sSup>
                            <m:sSupPr>
                              <m:ctrlPr>
                                <a:rPr lang="it-IT" sz="2800" i="1">
                                  <a:latin typeface="Cambria Math" panose="02040503050406030204" pitchFamily="18" charset="0"/>
                                </a:rPr>
                              </m:ctrlPr>
                            </m:sSupPr>
                            <m:e>
                              <m:r>
                                <a:rPr lang="it-IT" sz="2800" i="1">
                                  <a:latin typeface="Cambria Math" panose="02040503050406030204" pitchFamily="18" charset="0"/>
                                </a:rPr>
                                <m:t>𝑃</m:t>
                              </m:r>
                            </m:e>
                            <m:sup>
                              <m:r>
                                <a:rPr lang="it-IT" sz="2800" b="0" i="1" smtClean="0">
                                  <a:latin typeface="Cambria Math" panose="02040503050406030204" pitchFamily="18" charset="0"/>
                                </a:rPr>
                                <m:t>𝜎𝜏</m:t>
                              </m:r>
                            </m:sup>
                          </m:sSup>
                        </m:e>
                      </m:d>
                      <m:sSub>
                        <m:sSubPr>
                          <m:ctrlPr>
                            <a:rPr lang="it-IT" sz="2800" i="1">
                              <a:latin typeface="Cambria Math" panose="02040503050406030204" pitchFamily="18" charset="0"/>
                            </a:rPr>
                          </m:ctrlPr>
                        </m:sSubPr>
                        <m:e>
                          <m:r>
                            <a:rPr lang="it-IT" sz="2800" i="1">
                              <a:latin typeface="Cambria Math" panose="02040503050406030204" pitchFamily="18" charset="0"/>
                            </a:rPr>
                            <m:t>𝑔</m:t>
                          </m:r>
                        </m:e>
                        <m:sub>
                          <m:r>
                            <a:rPr lang="it-IT" sz="2800" i="1">
                              <a:latin typeface="Cambria Math" panose="02040503050406030204" pitchFamily="18" charset="0"/>
                            </a:rPr>
                            <m:t>𝑎</m:t>
                          </m:r>
                        </m:sub>
                      </m:sSub>
                      <m:d>
                        <m:dPr>
                          <m:ctrlPr>
                            <a:rPr lang="it-IT" sz="2800" i="1">
                              <a:latin typeface="Cambria Math" panose="02040503050406030204" pitchFamily="18" charset="0"/>
                            </a:rPr>
                          </m:ctrlPr>
                        </m:dPr>
                        <m:e>
                          <m:sSub>
                            <m:sSubPr>
                              <m:ctrlPr>
                                <a:rPr lang="it-IT" sz="2800" i="1">
                                  <a:latin typeface="Cambria Math" panose="02040503050406030204" pitchFamily="18" charset="0"/>
                                </a:rPr>
                              </m:ctrlPr>
                            </m:sSubPr>
                            <m:e>
                              <m:r>
                                <a:rPr lang="it-IT" sz="2800" i="1">
                                  <a:latin typeface="Cambria Math" panose="02040503050406030204" pitchFamily="18" charset="0"/>
                                </a:rPr>
                                <m:t>𝑟</m:t>
                              </m:r>
                            </m:e>
                            <m:sub>
                              <m:r>
                                <a:rPr lang="it-IT" sz="2800" i="1">
                                  <a:latin typeface="Cambria Math" panose="02040503050406030204" pitchFamily="18" charset="0"/>
                                </a:rPr>
                                <m:t>1</m:t>
                              </m:r>
                            </m:sub>
                          </m:sSub>
                          <m:r>
                            <a:rPr lang="it-IT" sz="2800" i="1">
                              <a:latin typeface="Cambria Math" panose="02040503050406030204" pitchFamily="18" charset="0"/>
                            </a:rPr>
                            <m:t>−</m:t>
                          </m:r>
                          <m:sSub>
                            <m:sSubPr>
                              <m:ctrlPr>
                                <a:rPr lang="it-IT" sz="2800" i="1">
                                  <a:latin typeface="Cambria Math" panose="02040503050406030204" pitchFamily="18" charset="0"/>
                                </a:rPr>
                              </m:ctrlPr>
                            </m:sSubPr>
                            <m:e>
                              <m:r>
                                <a:rPr lang="it-IT" sz="2800" i="1">
                                  <a:latin typeface="Cambria Math" panose="02040503050406030204" pitchFamily="18" charset="0"/>
                                </a:rPr>
                                <m:t>𝑟</m:t>
                              </m:r>
                            </m:e>
                            <m:sub>
                              <m:r>
                                <a:rPr lang="it-IT" sz="2800" i="1">
                                  <a:latin typeface="Cambria Math" panose="02040503050406030204" pitchFamily="18" charset="0"/>
                                </a:rPr>
                                <m:t>2</m:t>
                              </m:r>
                            </m:sub>
                          </m:sSub>
                        </m:e>
                      </m:d>
                    </m:oMath>
                  </m:oMathPara>
                </a14:m>
                <a:endParaRPr lang="it-IT" sz="280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d>
                        <m:dPr>
                          <m:ctrlPr>
                            <a:rPr lang="it-IT" sz="2800" b="0" i="1" smtClean="0">
                              <a:latin typeface="Cambria Math" panose="02040503050406030204" pitchFamily="18" charset="0"/>
                            </a:rPr>
                          </m:ctrlPr>
                        </m:dPr>
                        <m:e>
                          <m:r>
                            <a:rPr lang="it-IT" sz="2800" b="0" i="1" smtClean="0">
                              <a:solidFill>
                                <a:srgbClr val="0070C0"/>
                              </a:solidFill>
                              <a:latin typeface="Cambria Math" panose="02040503050406030204" pitchFamily="18" charset="0"/>
                            </a:rPr>
                            <m:t>𝛿</m:t>
                          </m:r>
                          <m:d>
                            <m:dPr>
                              <m:ctrlPr>
                                <a:rPr lang="it-IT" sz="2800" b="0" i="1" smtClean="0">
                                  <a:solidFill>
                                    <a:srgbClr val="0070C0"/>
                                  </a:solidFill>
                                  <a:latin typeface="Cambria Math" panose="02040503050406030204" pitchFamily="18" charset="0"/>
                                </a:rPr>
                              </m:ctrlPr>
                            </m:dPr>
                            <m:e>
                              <m:sSub>
                                <m:sSubPr>
                                  <m:ctrlPr>
                                    <a:rPr lang="it-IT" sz="2800" b="0" i="1" smtClean="0">
                                      <a:solidFill>
                                        <a:srgbClr val="0070C0"/>
                                      </a:solidFill>
                                      <a:latin typeface="Cambria Math" panose="02040503050406030204" pitchFamily="18" charset="0"/>
                                    </a:rPr>
                                  </m:ctrlPr>
                                </m:sSubPr>
                                <m:e>
                                  <m:r>
                                    <a:rPr lang="it-IT" sz="2800" b="0" i="1" smtClean="0">
                                      <a:solidFill>
                                        <a:srgbClr val="0070C0"/>
                                      </a:solidFill>
                                      <a:latin typeface="Cambria Math" panose="02040503050406030204" pitchFamily="18" charset="0"/>
                                    </a:rPr>
                                    <m:t>𝑟</m:t>
                                  </m:r>
                                </m:e>
                                <m:sub>
                                  <m:r>
                                    <a:rPr lang="it-IT" sz="2800" b="0" i="1" smtClean="0">
                                      <a:solidFill>
                                        <a:srgbClr val="0070C0"/>
                                      </a:solidFill>
                                      <a:latin typeface="Cambria Math" panose="02040503050406030204" pitchFamily="18" charset="0"/>
                                    </a:rPr>
                                    <m:t>1</m:t>
                                  </m:r>
                                </m:sub>
                              </m:sSub>
                              <m:r>
                                <a:rPr lang="it-IT" sz="2800" b="0" i="1" smtClean="0">
                                  <a:solidFill>
                                    <a:srgbClr val="0070C0"/>
                                  </a:solidFill>
                                  <a:latin typeface="Cambria Math" panose="02040503050406030204" pitchFamily="18" charset="0"/>
                                </a:rPr>
                                <m:t>−</m:t>
                              </m:r>
                              <m:sSubSup>
                                <m:sSubSupPr>
                                  <m:ctrlPr>
                                    <a:rPr lang="it-IT" sz="2800" b="0" i="1" smtClean="0">
                                      <a:solidFill>
                                        <a:srgbClr val="0070C0"/>
                                      </a:solidFill>
                                      <a:latin typeface="Cambria Math" panose="02040503050406030204" pitchFamily="18" charset="0"/>
                                    </a:rPr>
                                  </m:ctrlPr>
                                </m:sSubSupPr>
                                <m:e>
                                  <m:r>
                                    <a:rPr lang="it-IT" sz="2800" b="0" i="1" smtClean="0">
                                      <a:solidFill>
                                        <a:srgbClr val="0070C0"/>
                                      </a:solidFill>
                                      <a:latin typeface="Cambria Math" panose="02040503050406030204" pitchFamily="18" charset="0"/>
                                    </a:rPr>
                                    <m:t>𝑟</m:t>
                                  </m:r>
                                </m:e>
                                <m:sub>
                                  <m:r>
                                    <a:rPr lang="it-IT" sz="2800" b="0" i="1" smtClean="0">
                                      <a:solidFill>
                                        <a:srgbClr val="0070C0"/>
                                      </a:solidFill>
                                      <a:latin typeface="Cambria Math" panose="02040503050406030204" pitchFamily="18" charset="0"/>
                                    </a:rPr>
                                    <m:t>1</m:t>
                                  </m:r>
                                </m:sub>
                                <m:sup>
                                  <m:r>
                                    <a:rPr lang="it-IT" sz="2800" b="0" i="1" smtClean="0">
                                      <a:solidFill>
                                        <a:srgbClr val="0070C0"/>
                                      </a:solidFill>
                                      <a:latin typeface="Cambria Math" panose="02040503050406030204" pitchFamily="18" charset="0"/>
                                    </a:rPr>
                                    <m:t>′</m:t>
                                  </m:r>
                                </m:sup>
                              </m:sSubSup>
                            </m:e>
                          </m:d>
                          <m:r>
                            <a:rPr lang="it-IT" sz="2800" i="1">
                              <a:solidFill>
                                <a:srgbClr val="0070C0"/>
                              </a:solidFill>
                              <a:latin typeface="Cambria Math" panose="02040503050406030204" pitchFamily="18" charset="0"/>
                            </a:rPr>
                            <m:t>𝛿</m:t>
                          </m:r>
                          <m:d>
                            <m:dPr>
                              <m:ctrlPr>
                                <a:rPr lang="it-IT" sz="2800" i="1">
                                  <a:solidFill>
                                    <a:srgbClr val="0070C0"/>
                                  </a:solidFill>
                                  <a:latin typeface="Cambria Math" panose="02040503050406030204" pitchFamily="18" charset="0"/>
                                </a:rPr>
                              </m:ctrlPr>
                            </m:dPr>
                            <m:e>
                              <m:sSub>
                                <m:sSubPr>
                                  <m:ctrlPr>
                                    <a:rPr lang="it-IT" sz="2800" i="1">
                                      <a:solidFill>
                                        <a:srgbClr val="0070C0"/>
                                      </a:solidFill>
                                      <a:latin typeface="Cambria Math" panose="02040503050406030204" pitchFamily="18" charset="0"/>
                                    </a:rPr>
                                  </m:ctrlPr>
                                </m:sSubPr>
                                <m:e>
                                  <m:r>
                                    <a:rPr lang="it-IT" sz="2800" i="1">
                                      <a:solidFill>
                                        <a:srgbClr val="0070C0"/>
                                      </a:solidFill>
                                      <a:latin typeface="Cambria Math" panose="02040503050406030204" pitchFamily="18" charset="0"/>
                                    </a:rPr>
                                    <m:t>𝑟</m:t>
                                  </m:r>
                                </m:e>
                                <m:sub>
                                  <m:r>
                                    <a:rPr lang="it-IT" sz="2800" b="0" i="1" smtClean="0">
                                      <a:solidFill>
                                        <a:srgbClr val="0070C0"/>
                                      </a:solidFill>
                                      <a:latin typeface="Cambria Math" panose="02040503050406030204" pitchFamily="18" charset="0"/>
                                    </a:rPr>
                                    <m:t>2</m:t>
                                  </m:r>
                                </m:sub>
                              </m:sSub>
                              <m:r>
                                <a:rPr lang="it-IT" sz="2800" i="1">
                                  <a:solidFill>
                                    <a:srgbClr val="0070C0"/>
                                  </a:solidFill>
                                  <a:latin typeface="Cambria Math" panose="02040503050406030204" pitchFamily="18" charset="0"/>
                                </a:rPr>
                                <m:t>−</m:t>
                              </m:r>
                              <m:sSubSup>
                                <m:sSubSupPr>
                                  <m:ctrlPr>
                                    <a:rPr lang="it-IT" sz="2800" i="1">
                                      <a:solidFill>
                                        <a:srgbClr val="0070C0"/>
                                      </a:solidFill>
                                      <a:latin typeface="Cambria Math" panose="02040503050406030204" pitchFamily="18" charset="0"/>
                                    </a:rPr>
                                  </m:ctrlPr>
                                </m:sSubSupPr>
                                <m:e>
                                  <m:r>
                                    <a:rPr lang="it-IT" sz="2800" i="1">
                                      <a:solidFill>
                                        <a:srgbClr val="0070C0"/>
                                      </a:solidFill>
                                      <a:latin typeface="Cambria Math" panose="02040503050406030204" pitchFamily="18" charset="0"/>
                                    </a:rPr>
                                    <m:t>𝑟</m:t>
                                  </m:r>
                                </m:e>
                                <m:sub>
                                  <m:r>
                                    <a:rPr lang="it-IT" sz="2800" b="0" i="1" smtClean="0">
                                      <a:solidFill>
                                        <a:srgbClr val="0070C0"/>
                                      </a:solidFill>
                                      <a:latin typeface="Cambria Math" panose="02040503050406030204" pitchFamily="18" charset="0"/>
                                    </a:rPr>
                                    <m:t>2</m:t>
                                  </m:r>
                                </m:sub>
                                <m:sup>
                                  <m:r>
                                    <a:rPr lang="it-IT" sz="2800" i="1">
                                      <a:solidFill>
                                        <a:srgbClr val="0070C0"/>
                                      </a:solidFill>
                                      <a:latin typeface="Cambria Math" panose="02040503050406030204" pitchFamily="18" charset="0"/>
                                    </a:rPr>
                                    <m:t>′</m:t>
                                  </m:r>
                                </m:sup>
                              </m:sSubSup>
                            </m:e>
                          </m:d>
                          <m:r>
                            <a:rPr lang="it-IT" sz="2800" b="0" i="1" smtClean="0">
                              <a:latin typeface="Cambria Math" panose="02040503050406030204" pitchFamily="18" charset="0"/>
                            </a:rPr>
                            <m:t>−</m:t>
                          </m:r>
                          <m:r>
                            <a:rPr lang="it-IT" sz="2800" i="1" smtClean="0">
                              <a:solidFill>
                                <a:srgbClr val="FF0000"/>
                              </a:solidFill>
                              <a:latin typeface="Cambria Math" panose="02040503050406030204" pitchFamily="18" charset="0"/>
                            </a:rPr>
                            <m:t>𝛿</m:t>
                          </m:r>
                          <m:d>
                            <m:dPr>
                              <m:ctrlPr>
                                <a:rPr lang="it-IT" sz="2800" i="1">
                                  <a:solidFill>
                                    <a:srgbClr val="FF0000"/>
                                  </a:solidFill>
                                  <a:latin typeface="Cambria Math" panose="02040503050406030204" pitchFamily="18" charset="0"/>
                                </a:rPr>
                              </m:ctrlPr>
                            </m:dPr>
                            <m:e>
                              <m:sSub>
                                <m:sSubPr>
                                  <m:ctrlPr>
                                    <a:rPr lang="it-IT" sz="2800" i="1">
                                      <a:solidFill>
                                        <a:srgbClr val="FF0000"/>
                                      </a:solidFill>
                                      <a:latin typeface="Cambria Math" panose="02040503050406030204" pitchFamily="18" charset="0"/>
                                    </a:rPr>
                                  </m:ctrlPr>
                                </m:sSubPr>
                                <m:e>
                                  <m:r>
                                    <a:rPr lang="it-IT" sz="2800" i="1">
                                      <a:solidFill>
                                        <a:srgbClr val="FF0000"/>
                                      </a:solidFill>
                                      <a:latin typeface="Cambria Math" panose="02040503050406030204" pitchFamily="18" charset="0"/>
                                    </a:rPr>
                                    <m:t>𝑟</m:t>
                                  </m:r>
                                </m:e>
                                <m:sub>
                                  <m:r>
                                    <a:rPr lang="it-IT" sz="2800" i="1">
                                      <a:solidFill>
                                        <a:srgbClr val="FF0000"/>
                                      </a:solidFill>
                                      <a:latin typeface="Cambria Math" panose="02040503050406030204" pitchFamily="18" charset="0"/>
                                    </a:rPr>
                                    <m:t>1</m:t>
                                  </m:r>
                                </m:sub>
                              </m:sSub>
                              <m:r>
                                <a:rPr lang="it-IT" sz="2800" i="1">
                                  <a:solidFill>
                                    <a:srgbClr val="FF0000"/>
                                  </a:solidFill>
                                  <a:latin typeface="Cambria Math" panose="02040503050406030204" pitchFamily="18" charset="0"/>
                                </a:rPr>
                                <m:t>−</m:t>
                              </m:r>
                              <m:sSubSup>
                                <m:sSubSupPr>
                                  <m:ctrlPr>
                                    <a:rPr lang="it-IT" sz="2800" i="1">
                                      <a:solidFill>
                                        <a:srgbClr val="FF0000"/>
                                      </a:solidFill>
                                      <a:latin typeface="Cambria Math" panose="02040503050406030204" pitchFamily="18" charset="0"/>
                                    </a:rPr>
                                  </m:ctrlPr>
                                </m:sSubSupPr>
                                <m:e>
                                  <m:r>
                                    <a:rPr lang="it-IT" sz="2800" i="1">
                                      <a:solidFill>
                                        <a:srgbClr val="FF0000"/>
                                      </a:solidFill>
                                      <a:latin typeface="Cambria Math" panose="02040503050406030204" pitchFamily="18" charset="0"/>
                                    </a:rPr>
                                    <m:t>𝑟</m:t>
                                  </m:r>
                                </m:e>
                                <m:sub>
                                  <m:r>
                                    <a:rPr lang="it-IT" sz="2800" b="0" i="1" smtClean="0">
                                      <a:solidFill>
                                        <a:srgbClr val="FF0000"/>
                                      </a:solidFill>
                                      <a:latin typeface="Cambria Math" panose="02040503050406030204" pitchFamily="18" charset="0"/>
                                    </a:rPr>
                                    <m:t>2</m:t>
                                  </m:r>
                                </m:sub>
                                <m:sup>
                                  <m:r>
                                    <a:rPr lang="it-IT" sz="2800" i="1">
                                      <a:solidFill>
                                        <a:srgbClr val="FF0000"/>
                                      </a:solidFill>
                                      <a:latin typeface="Cambria Math" panose="02040503050406030204" pitchFamily="18" charset="0"/>
                                    </a:rPr>
                                    <m:t>′</m:t>
                                  </m:r>
                                </m:sup>
                              </m:sSubSup>
                            </m:e>
                          </m:d>
                          <m:r>
                            <a:rPr lang="it-IT" sz="2800" i="1">
                              <a:solidFill>
                                <a:srgbClr val="FF0000"/>
                              </a:solidFill>
                              <a:latin typeface="Cambria Math" panose="02040503050406030204" pitchFamily="18" charset="0"/>
                            </a:rPr>
                            <m:t>𝛿</m:t>
                          </m:r>
                          <m:d>
                            <m:dPr>
                              <m:ctrlPr>
                                <a:rPr lang="it-IT" sz="2800" i="1">
                                  <a:solidFill>
                                    <a:srgbClr val="FF0000"/>
                                  </a:solidFill>
                                  <a:latin typeface="Cambria Math" panose="02040503050406030204" pitchFamily="18" charset="0"/>
                                </a:rPr>
                              </m:ctrlPr>
                            </m:dPr>
                            <m:e>
                              <m:sSub>
                                <m:sSubPr>
                                  <m:ctrlPr>
                                    <a:rPr lang="it-IT" sz="2800" i="1">
                                      <a:solidFill>
                                        <a:srgbClr val="FF0000"/>
                                      </a:solidFill>
                                      <a:latin typeface="Cambria Math" panose="02040503050406030204" pitchFamily="18" charset="0"/>
                                    </a:rPr>
                                  </m:ctrlPr>
                                </m:sSubPr>
                                <m:e>
                                  <m:r>
                                    <a:rPr lang="it-IT" sz="2800" i="1">
                                      <a:solidFill>
                                        <a:srgbClr val="FF0000"/>
                                      </a:solidFill>
                                      <a:latin typeface="Cambria Math" panose="02040503050406030204" pitchFamily="18" charset="0"/>
                                    </a:rPr>
                                    <m:t>𝑟</m:t>
                                  </m:r>
                                </m:e>
                                <m:sub>
                                  <m:r>
                                    <a:rPr lang="it-IT" sz="2800" b="0" i="1" smtClean="0">
                                      <a:solidFill>
                                        <a:srgbClr val="FF0000"/>
                                      </a:solidFill>
                                      <a:latin typeface="Cambria Math" panose="02040503050406030204" pitchFamily="18" charset="0"/>
                                    </a:rPr>
                                    <m:t>2</m:t>
                                  </m:r>
                                </m:sub>
                              </m:sSub>
                              <m:r>
                                <a:rPr lang="it-IT" sz="2800" i="1">
                                  <a:solidFill>
                                    <a:srgbClr val="FF0000"/>
                                  </a:solidFill>
                                  <a:latin typeface="Cambria Math" panose="02040503050406030204" pitchFamily="18" charset="0"/>
                                </a:rPr>
                                <m:t>−</m:t>
                              </m:r>
                              <m:sSubSup>
                                <m:sSubSupPr>
                                  <m:ctrlPr>
                                    <a:rPr lang="it-IT" sz="2800" i="1">
                                      <a:solidFill>
                                        <a:srgbClr val="FF0000"/>
                                      </a:solidFill>
                                      <a:latin typeface="Cambria Math" panose="02040503050406030204" pitchFamily="18" charset="0"/>
                                    </a:rPr>
                                  </m:ctrlPr>
                                </m:sSubSupPr>
                                <m:e>
                                  <m:r>
                                    <a:rPr lang="it-IT" sz="2800" i="1">
                                      <a:solidFill>
                                        <a:srgbClr val="FF0000"/>
                                      </a:solidFill>
                                      <a:latin typeface="Cambria Math" panose="02040503050406030204" pitchFamily="18" charset="0"/>
                                    </a:rPr>
                                    <m:t>𝑟</m:t>
                                  </m:r>
                                </m:e>
                                <m:sub>
                                  <m:r>
                                    <a:rPr lang="it-IT" sz="2800" i="1">
                                      <a:solidFill>
                                        <a:srgbClr val="FF0000"/>
                                      </a:solidFill>
                                      <a:latin typeface="Cambria Math" panose="02040503050406030204" pitchFamily="18" charset="0"/>
                                    </a:rPr>
                                    <m:t>1</m:t>
                                  </m:r>
                                </m:sub>
                                <m:sup>
                                  <m:r>
                                    <a:rPr lang="it-IT" sz="2800" i="1">
                                      <a:solidFill>
                                        <a:srgbClr val="FF0000"/>
                                      </a:solidFill>
                                      <a:latin typeface="Cambria Math" panose="02040503050406030204" pitchFamily="18" charset="0"/>
                                    </a:rPr>
                                    <m:t>′</m:t>
                                  </m:r>
                                </m:sup>
                              </m:sSubSup>
                            </m:e>
                          </m:d>
                          <m:sSup>
                            <m:sSupPr>
                              <m:ctrlPr>
                                <a:rPr lang="it-IT" sz="2800" i="1">
                                  <a:solidFill>
                                    <a:srgbClr val="FF0000"/>
                                  </a:solidFill>
                                  <a:latin typeface="Cambria Math" panose="02040503050406030204" pitchFamily="18" charset="0"/>
                                </a:rPr>
                              </m:ctrlPr>
                            </m:sSupPr>
                            <m:e>
                              <m:r>
                                <a:rPr lang="it-IT" sz="2800" i="1">
                                  <a:solidFill>
                                    <a:srgbClr val="FF0000"/>
                                  </a:solidFill>
                                  <a:latin typeface="Cambria Math" panose="02040503050406030204" pitchFamily="18" charset="0"/>
                                </a:rPr>
                                <m:t>𝑃</m:t>
                              </m:r>
                            </m:e>
                            <m:sup>
                              <m:r>
                                <a:rPr lang="it-IT" sz="2800" i="1">
                                  <a:solidFill>
                                    <a:srgbClr val="FF0000"/>
                                  </a:solidFill>
                                  <a:latin typeface="Cambria Math" panose="02040503050406030204" pitchFamily="18" charset="0"/>
                                </a:rPr>
                                <m:t>𝜎</m:t>
                              </m:r>
                            </m:sup>
                          </m:sSup>
                          <m:sSup>
                            <m:sSupPr>
                              <m:ctrlPr>
                                <a:rPr lang="it-IT" sz="2800" i="1">
                                  <a:solidFill>
                                    <a:srgbClr val="FF0000"/>
                                  </a:solidFill>
                                  <a:latin typeface="Cambria Math" panose="02040503050406030204" pitchFamily="18" charset="0"/>
                                </a:rPr>
                              </m:ctrlPr>
                            </m:sSupPr>
                            <m:e>
                              <m:r>
                                <a:rPr lang="it-IT" sz="2800" i="1">
                                  <a:solidFill>
                                    <a:srgbClr val="FF0000"/>
                                  </a:solidFill>
                                  <a:latin typeface="Cambria Math" panose="02040503050406030204" pitchFamily="18" charset="0"/>
                                </a:rPr>
                                <m:t>𝑃</m:t>
                              </m:r>
                            </m:e>
                            <m:sup>
                              <m:r>
                                <a:rPr lang="it-IT" sz="2800" i="1">
                                  <a:solidFill>
                                    <a:srgbClr val="FF0000"/>
                                  </a:solidFill>
                                  <a:latin typeface="Cambria Math" panose="02040503050406030204" pitchFamily="18" charset="0"/>
                                </a:rPr>
                                <m:t>𝜏</m:t>
                              </m:r>
                            </m:sup>
                          </m:sSup>
                        </m:e>
                      </m:d>
                    </m:oMath>
                  </m:oMathPara>
                </a14:m>
                <a:endParaRPr lang="it-IT" sz="2800" dirty="0"/>
              </a:p>
            </p:txBody>
          </p:sp>
        </mc:Choice>
        <mc:Fallback xmlns="">
          <p:sp>
            <p:nvSpPr>
              <p:cNvPr id="14" name="Rectangle 13"/>
              <p:cNvSpPr>
                <a:spLocks noRot="1" noChangeAspect="1" noMove="1" noResize="1" noEditPoints="1" noAdjustHandles="1" noChangeArrowheads="1" noChangeShapeType="1" noTextEdit="1"/>
              </p:cNvSpPr>
              <p:nvPr/>
            </p:nvSpPr>
            <p:spPr>
              <a:xfrm>
                <a:off x="82296" y="1510842"/>
                <a:ext cx="8970264" cy="1031436"/>
              </a:xfrm>
              <a:prstGeom prst="rect">
                <a:avLst/>
              </a:prstGeom>
              <a:blipFill rotWithShape="0">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080881" y="3091475"/>
                <a:ext cx="5570243" cy="65017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it-IT" sz="2800"/>
                        <m:t>ℱ</m:t>
                      </m:r>
                      <m:d>
                        <m:dPr>
                          <m:begChr m:val="["/>
                          <m:endChr m:val="]"/>
                          <m:ctrlPr>
                            <a:rPr lang="it-IT" sz="2800" b="0" i="1" smtClean="0">
                              <a:latin typeface="Cambria Math" panose="02040503050406030204" pitchFamily="18" charset="0"/>
                            </a:rPr>
                          </m:ctrlPr>
                        </m:dPr>
                        <m:e>
                          <m:sSubSup>
                            <m:sSubSupPr>
                              <m:ctrlPr>
                                <a:rPr lang="it-IT" sz="2800" i="1">
                                  <a:latin typeface="Cambria Math" panose="02040503050406030204" pitchFamily="18" charset="0"/>
                                </a:rPr>
                              </m:ctrlPr>
                            </m:sSubSupPr>
                            <m:e>
                              <m:r>
                                <a:rPr lang="it-IT" sz="2800" i="1">
                                  <a:latin typeface="Cambria Math" panose="02040503050406030204" pitchFamily="18" charset="0"/>
                                </a:rPr>
                                <m:t>𝑣</m:t>
                              </m:r>
                            </m:e>
                            <m:sub>
                              <m:r>
                                <m:rPr>
                                  <m:sty m:val="p"/>
                                </m:rPr>
                                <a:rPr lang="it-IT" sz="2800">
                                  <a:latin typeface="Cambria Math" panose="02040503050406030204" pitchFamily="18" charset="0"/>
                                </a:rPr>
                                <m:t>Reg</m:t>
                              </m:r>
                            </m:sub>
                            <m:sup>
                              <m:r>
                                <a:rPr lang="it-IT" sz="2800" i="1">
                                  <a:latin typeface="Cambria Math" panose="02040503050406030204" pitchFamily="18" charset="0"/>
                                </a:rPr>
                                <m:t>𝐿𝑂</m:t>
                              </m:r>
                            </m:sup>
                          </m:sSubSup>
                        </m:e>
                      </m:d>
                      <m:r>
                        <a:rPr lang="it-IT" sz="2800" b="0" i="1" smtClean="0">
                          <a:latin typeface="Cambria Math" panose="02040503050406030204" pitchFamily="18" charset="0"/>
                        </a:rPr>
                        <m:t>=</m:t>
                      </m:r>
                      <m:sSup>
                        <m:sSupPr>
                          <m:ctrlPr>
                            <a:rPr lang="it-IT" sz="2800" b="0" i="1" smtClean="0">
                              <a:solidFill>
                                <a:srgbClr val="0070C0"/>
                              </a:solidFill>
                              <a:latin typeface="Cambria Math" panose="02040503050406030204" pitchFamily="18" charset="0"/>
                            </a:rPr>
                          </m:ctrlPr>
                        </m:sSupPr>
                        <m:e>
                          <m:r>
                            <a:rPr lang="it-IT" sz="2800" b="0" i="1" smtClean="0">
                              <a:solidFill>
                                <a:srgbClr val="0070C0"/>
                              </a:solidFill>
                              <a:latin typeface="Cambria Math" panose="02040503050406030204" pitchFamily="18" charset="0"/>
                            </a:rPr>
                            <m:t>𝐷</m:t>
                          </m:r>
                        </m:e>
                        <m:sup>
                          <m:r>
                            <a:rPr lang="it-IT" sz="2800" b="0" i="1" smtClean="0">
                              <a:solidFill>
                                <a:srgbClr val="0070C0"/>
                              </a:solidFill>
                              <a:latin typeface="Cambria Math" panose="02040503050406030204" pitchFamily="18" charset="0"/>
                            </a:rPr>
                            <m:t>(</m:t>
                          </m:r>
                          <m:r>
                            <a:rPr lang="it-IT" sz="2800" b="0" i="1" smtClean="0">
                              <a:solidFill>
                                <a:srgbClr val="0070C0"/>
                              </a:solidFill>
                              <a:latin typeface="Cambria Math" panose="02040503050406030204" pitchFamily="18" charset="0"/>
                            </a:rPr>
                            <m:t>𝛼</m:t>
                          </m:r>
                          <m:r>
                            <a:rPr lang="it-IT" sz="2800" b="0" i="1" smtClean="0">
                              <a:solidFill>
                                <a:srgbClr val="0070C0"/>
                              </a:solidFill>
                              <a:latin typeface="Cambria Math" panose="02040503050406030204" pitchFamily="18" charset="0"/>
                            </a:rPr>
                            <m:t>)</m:t>
                          </m:r>
                        </m:sup>
                      </m:sSup>
                      <m:d>
                        <m:dPr>
                          <m:ctrlPr>
                            <a:rPr lang="it-IT" sz="2800" b="0" i="1" smtClean="0">
                              <a:solidFill>
                                <a:srgbClr val="0070C0"/>
                              </a:solidFill>
                              <a:latin typeface="Cambria Math" panose="02040503050406030204" pitchFamily="18" charset="0"/>
                            </a:rPr>
                          </m:ctrlPr>
                        </m:dPr>
                        <m:e>
                          <m:r>
                            <a:rPr lang="it-IT" sz="2800" b="0" i="1" smtClean="0">
                              <a:solidFill>
                                <a:srgbClr val="0070C0"/>
                              </a:solidFill>
                              <a:latin typeface="Cambria Math" panose="02040503050406030204" pitchFamily="18" charset="0"/>
                            </a:rPr>
                            <m:t>𝑞</m:t>
                          </m:r>
                        </m:e>
                      </m:d>
                      <m:r>
                        <a:rPr lang="it-IT" sz="2800" b="0" i="1" smtClean="0">
                          <a:latin typeface="Cambria Math" panose="02040503050406030204" pitchFamily="18" charset="0"/>
                        </a:rPr>
                        <m:t>−</m:t>
                      </m:r>
                      <m:sSup>
                        <m:sSupPr>
                          <m:ctrlPr>
                            <a:rPr lang="it-IT" sz="2800" b="0" i="1" smtClean="0">
                              <a:solidFill>
                                <a:srgbClr val="FF0000"/>
                              </a:solidFill>
                              <a:latin typeface="Cambria Math" panose="02040503050406030204" pitchFamily="18" charset="0"/>
                            </a:rPr>
                          </m:ctrlPr>
                        </m:sSupPr>
                        <m:e>
                          <m:r>
                            <a:rPr lang="it-IT" sz="2800" b="0" i="1" smtClean="0">
                              <a:solidFill>
                                <a:srgbClr val="FF0000"/>
                              </a:solidFill>
                              <a:latin typeface="Cambria Math" panose="02040503050406030204" pitchFamily="18" charset="0"/>
                            </a:rPr>
                            <m:t>𝐸</m:t>
                          </m:r>
                        </m:e>
                        <m:sup>
                          <m:r>
                            <a:rPr lang="it-IT" sz="2800" b="0" i="1" smtClean="0">
                              <a:solidFill>
                                <a:srgbClr val="FF0000"/>
                              </a:solidFill>
                              <a:latin typeface="Cambria Math" panose="02040503050406030204" pitchFamily="18" charset="0"/>
                            </a:rPr>
                            <m:t>(</m:t>
                          </m:r>
                          <m:r>
                            <a:rPr lang="it-IT" sz="2800" b="0" i="1" smtClean="0">
                              <a:solidFill>
                                <a:srgbClr val="FF0000"/>
                              </a:solidFill>
                              <a:latin typeface="Cambria Math" panose="02040503050406030204" pitchFamily="18" charset="0"/>
                            </a:rPr>
                            <m:t>𝛼</m:t>
                          </m:r>
                          <m:r>
                            <a:rPr lang="it-IT" sz="2800" b="0" i="1" smtClean="0">
                              <a:solidFill>
                                <a:srgbClr val="FF0000"/>
                              </a:solidFill>
                              <a:latin typeface="Cambria Math" panose="02040503050406030204" pitchFamily="18" charset="0"/>
                            </a:rPr>
                            <m:t>)</m:t>
                          </m:r>
                        </m:sup>
                      </m:sSup>
                      <m:r>
                        <a:rPr lang="it-IT" sz="2800" b="0" i="1" smtClean="0">
                          <a:solidFill>
                            <a:srgbClr val="FF0000"/>
                          </a:solidFill>
                          <a:latin typeface="Cambria Math" panose="02040503050406030204" pitchFamily="18" charset="0"/>
                        </a:rPr>
                        <m:t>(</m:t>
                      </m:r>
                      <m:acc>
                        <m:accPr>
                          <m:chr m:val="⃗"/>
                          <m:ctrlPr>
                            <a:rPr lang="it-IT" sz="2800" i="1">
                              <a:solidFill>
                                <a:srgbClr val="FF0000"/>
                              </a:solidFill>
                              <a:latin typeface="Cambria Math" panose="02040503050406030204" pitchFamily="18" charset="0"/>
                            </a:rPr>
                          </m:ctrlPr>
                        </m:accPr>
                        <m:e>
                          <m:r>
                            <a:rPr lang="it-IT" sz="2800" i="1">
                              <a:solidFill>
                                <a:srgbClr val="FF0000"/>
                              </a:solidFill>
                              <a:latin typeface="Cambria Math" panose="02040503050406030204" pitchFamily="18" charset="0"/>
                            </a:rPr>
                            <m:t>𝑘</m:t>
                          </m:r>
                        </m:e>
                      </m:acc>
                      <m:r>
                        <a:rPr lang="it-IT" sz="2800" b="0" i="1" smtClean="0">
                          <a:solidFill>
                            <a:srgbClr val="FF0000"/>
                          </a:solidFill>
                          <a:latin typeface="Cambria Math" panose="02040503050406030204" pitchFamily="18" charset="0"/>
                        </a:rPr>
                        <m:t>−</m:t>
                      </m:r>
                      <m:acc>
                        <m:accPr>
                          <m:chr m:val="⃗"/>
                          <m:ctrlPr>
                            <a:rPr lang="it-IT" sz="2800" i="1">
                              <a:solidFill>
                                <a:srgbClr val="FF0000"/>
                              </a:solidFill>
                              <a:latin typeface="Cambria Math" panose="02040503050406030204" pitchFamily="18" charset="0"/>
                            </a:rPr>
                          </m:ctrlPr>
                        </m:accPr>
                        <m:e>
                          <m:r>
                            <a:rPr lang="it-IT" sz="2800" i="1">
                              <a:solidFill>
                                <a:srgbClr val="FF0000"/>
                              </a:solidFill>
                              <a:latin typeface="Cambria Math" panose="02040503050406030204" pitchFamily="18" charset="0"/>
                            </a:rPr>
                            <m:t>𝑘</m:t>
                          </m:r>
                        </m:e>
                      </m:acc>
                      <m:r>
                        <a:rPr lang="it-IT" sz="2800" i="1">
                          <a:solidFill>
                            <a:srgbClr val="FF0000"/>
                          </a:solidFill>
                          <a:latin typeface="Cambria Math" panose="02040503050406030204" pitchFamily="18" charset="0"/>
                        </a:rPr>
                        <m:t>′</m:t>
                      </m:r>
                      <m:r>
                        <a:rPr lang="it-IT" sz="2800" b="0" i="1" smtClean="0">
                          <a:solidFill>
                            <a:srgbClr val="FF0000"/>
                          </a:solidFill>
                          <a:latin typeface="Cambria Math" panose="02040503050406030204" pitchFamily="18" charset="0"/>
                        </a:rPr>
                        <m:t>)  </m:t>
                      </m:r>
                    </m:oMath>
                  </m:oMathPara>
                </a14:m>
                <a:endParaRPr lang="it-IT" sz="2800" dirty="0"/>
              </a:p>
            </p:txBody>
          </p:sp>
        </mc:Choice>
        <mc:Fallback xmlns="">
          <p:sp>
            <p:nvSpPr>
              <p:cNvPr id="15" name="Rectangle 14"/>
              <p:cNvSpPr>
                <a:spLocks noRot="1" noChangeAspect="1" noMove="1" noResize="1" noEditPoints="1" noAdjustHandles="1" noChangeArrowheads="1" noChangeShapeType="1" noTextEdit="1"/>
              </p:cNvSpPr>
              <p:nvPr/>
            </p:nvSpPr>
            <p:spPr>
              <a:xfrm>
                <a:off x="1080881" y="3091475"/>
                <a:ext cx="5570243" cy="650178"/>
              </a:xfrm>
              <a:prstGeom prst="rect">
                <a:avLst/>
              </a:prstGeom>
              <a:blipFill rotWithShape="0">
                <a:blip r:embed="rId4"/>
                <a:stretch>
                  <a:fillRect/>
                </a:stretch>
              </a:blipFill>
            </p:spPr>
            <p:txBody>
              <a:bodyPr/>
              <a:lstStyle/>
              <a:p>
                <a:r>
                  <a:rPr lang="it-IT">
                    <a:noFill/>
                  </a:rPr>
                  <a:t> </a:t>
                </a:r>
              </a:p>
            </p:txBody>
          </p:sp>
        </mc:Fallback>
      </mc:AlternateContent>
      <p:cxnSp>
        <p:nvCxnSpPr>
          <p:cNvPr id="17" name="Straight Arrow Connector 16"/>
          <p:cNvCxnSpPr/>
          <p:nvPr/>
        </p:nvCxnSpPr>
        <p:spPr>
          <a:xfrm>
            <a:off x="3127248" y="2499515"/>
            <a:ext cx="219456" cy="6742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751576" y="2499515"/>
            <a:ext cx="201168" cy="6742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518474" y="2609013"/>
            <a:ext cx="1608774" cy="461665"/>
          </a:xfrm>
          <a:prstGeom prst="rect">
            <a:avLst/>
          </a:prstGeom>
          <a:noFill/>
        </p:spPr>
        <p:txBody>
          <a:bodyPr wrap="none" rtlCol="0">
            <a:spAutoFit/>
          </a:bodyPr>
          <a:lstStyle/>
          <a:p>
            <a:r>
              <a:rPr lang="it-IT" sz="2400" dirty="0" smtClean="0">
                <a:solidFill>
                  <a:srgbClr val="0070C0"/>
                </a:solidFill>
              </a:rPr>
              <a:t>Direct term</a:t>
            </a:r>
          </a:p>
        </p:txBody>
      </p:sp>
      <p:sp>
        <p:nvSpPr>
          <p:cNvPr id="21" name="TextBox 20"/>
          <p:cNvSpPr txBox="1"/>
          <p:nvPr/>
        </p:nvSpPr>
        <p:spPr>
          <a:xfrm>
            <a:off x="6023418" y="2605810"/>
            <a:ext cx="2032929" cy="461665"/>
          </a:xfrm>
          <a:prstGeom prst="rect">
            <a:avLst/>
          </a:prstGeom>
          <a:noFill/>
        </p:spPr>
        <p:txBody>
          <a:bodyPr wrap="none" rtlCol="0">
            <a:spAutoFit/>
          </a:bodyPr>
          <a:lstStyle/>
          <a:p>
            <a:r>
              <a:rPr lang="it-IT" sz="2400" dirty="0" smtClean="0">
                <a:solidFill>
                  <a:srgbClr val="FF0000"/>
                </a:solidFill>
              </a:rPr>
              <a:t>Exchange term</a:t>
            </a:r>
          </a:p>
        </p:txBody>
      </p:sp>
      <mc:AlternateContent xmlns:mc="http://schemas.openxmlformats.org/markup-compatibility/2006" xmlns:a14="http://schemas.microsoft.com/office/drawing/2010/main">
        <mc:Choice Requires="a14">
          <p:sp>
            <p:nvSpPr>
              <p:cNvPr id="22" name="TextBox 21"/>
              <p:cNvSpPr txBox="1"/>
              <p:nvPr/>
            </p:nvSpPr>
            <p:spPr>
              <a:xfrm>
                <a:off x="174177" y="4058243"/>
                <a:ext cx="3997056" cy="4731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𝑓</m:t>
                          </m:r>
                        </m:e>
                        <m:sub>
                          <m:r>
                            <a:rPr lang="it-IT" sz="2400" b="0" i="1" smtClean="0">
                              <a:latin typeface="Cambria Math" panose="02040503050406030204" pitchFamily="18" charset="0"/>
                            </a:rPr>
                            <m:t>𝑙</m:t>
                          </m:r>
                        </m:sub>
                      </m:sSub>
                      <m:r>
                        <a:rPr lang="it-IT" sz="2400" b="0" i="1" smtClean="0">
                          <a:latin typeface="Cambria Math" panose="02040503050406030204" pitchFamily="18" charset="0"/>
                        </a:rPr>
                        <m:t>=</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𝐷</m:t>
                          </m:r>
                        </m:e>
                        <m:sup>
                          <m:r>
                            <a:rPr lang="it-IT" sz="2400" b="0" i="1" smtClean="0">
                              <a:latin typeface="Cambria Math" panose="02040503050406030204" pitchFamily="18" charset="0"/>
                            </a:rPr>
                            <m:t>(0,0)</m:t>
                          </m:r>
                        </m:sup>
                      </m:sSup>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𝛿</m:t>
                          </m:r>
                        </m:e>
                        <m:sub>
                          <m:r>
                            <a:rPr lang="it-IT" sz="2400" b="0" i="1" smtClean="0">
                              <a:latin typeface="Cambria Math" panose="02040503050406030204" pitchFamily="18" charset="0"/>
                            </a:rPr>
                            <m:t>𝑙</m:t>
                          </m:r>
                          <m:r>
                            <a:rPr lang="it-IT" sz="2400" b="0" i="1" smtClean="0">
                              <a:latin typeface="Cambria Math" panose="02040503050406030204" pitchFamily="18" charset="0"/>
                            </a:rPr>
                            <m:t>,0</m:t>
                          </m:r>
                        </m:sub>
                      </m:sSub>
                      <m:r>
                        <a:rPr lang="it-IT" sz="2400" b="0" i="1" smtClean="0">
                          <a:latin typeface="Cambria Math" panose="02040503050406030204" pitchFamily="18" charset="0"/>
                        </a:rPr>
                        <m:t>−</m:t>
                      </m:r>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𝐸</m:t>
                          </m:r>
                        </m:e>
                        <m:sub/>
                        <m:sup>
                          <m:d>
                            <m:dPr>
                              <m:ctrlPr>
                                <a:rPr lang="it-IT" sz="2400" i="1">
                                  <a:latin typeface="Cambria Math" panose="02040503050406030204" pitchFamily="18" charset="0"/>
                                </a:rPr>
                              </m:ctrlPr>
                            </m:dPr>
                            <m:e>
                              <m:r>
                                <a:rPr lang="it-IT" sz="2400" i="1">
                                  <a:latin typeface="Cambria Math" panose="02040503050406030204" pitchFamily="18" charset="0"/>
                                </a:rPr>
                                <m:t>0,0</m:t>
                              </m:r>
                            </m:e>
                          </m:d>
                        </m:sup>
                      </m:sSubSup>
                      <m:sSub>
                        <m:sSubPr>
                          <m:ctrlPr>
                            <a:rPr lang="it-IT" sz="2400" b="0" i="1" smtClean="0">
                              <a:latin typeface="Cambria Math" panose="02040503050406030204" pitchFamily="18" charset="0"/>
                            </a:rPr>
                          </m:ctrlPr>
                        </m:sSubPr>
                        <m:e>
                          <m:r>
                            <m:rPr>
                              <m:sty m:val="p"/>
                            </m:rPr>
                            <a:rPr lang="it-IT" sz="2400" b="0" i="0" smtClean="0">
                              <a:latin typeface="Cambria Math" panose="02040503050406030204" pitchFamily="18" charset="0"/>
                            </a:rPr>
                            <m:t>f</m:t>
                          </m:r>
                        </m:e>
                        <m:sub>
                          <m:r>
                            <a:rPr lang="it-IT" sz="2400" b="0" i="1" smtClean="0">
                              <a:latin typeface="Cambria Math" panose="02040503050406030204" pitchFamily="18" charset="0"/>
                            </a:rPr>
                            <m:t>𝑙</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𝑎</m:t>
                          </m:r>
                          <m:r>
                            <a:rPr lang="it-IT" sz="2400" b="0" i="1" smtClean="0">
                              <a:latin typeface="Cambria Math" panose="02040503050406030204" pitchFamily="18" charset="0"/>
                            </a:rPr>
                            <m:t>,</m:t>
                          </m:r>
                          <m:r>
                            <a:rPr lang="it-IT" sz="2400" b="0" i="1" smtClean="0">
                              <a:latin typeface="Cambria Math" panose="02040503050406030204" pitchFamily="18" charset="0"/>
                            </a:rPr>
                            <m:t>𝑘</m:t>
                          </m:r>
                        </m:e>
                        <m:sub>
                          <m:r>
                            <a:rPr lang="it-IT" sz="2400" b="0" i="1" smtClean="0">
                              <a:latin typeface="Cambria Math" panose="02040503050406030204" pitchFamily="18" charset="0"/>
                            </a:rPr>
                            <m:t>𝐹</m:t>
                          </m:r>
                        </m:sub>
                      </m:sSub>
                      <m:r>
                        <a:rPr lang="it-IT" sz="2400" b="0" i="1" smtClean="0">
                          <a:latin typeface="Cambria Math" panose="02040503050406030204" pitchFamily="18" charset="0"/>
                        </a:rPr>
                        <m:t>)</m:t>
                      </m:r>
                    </m:oMath>
                  </m:oMathPara>
                </a14:m>
                <a:endParaRPr lang="it-IT" sz="2400" dirty="0"/>
              </a:p>
            </p:txBody>
          </p:sp>
        </mc:Choice>
        <mc:Fallback xmlns="">
          <p:sp>
            <p:nvSpPr>
              <p:cNvPr id="22" name="TextBox 21"/>
              <p:cNvSpPr txBox="1">
                <a:spLocks noRot="1" noChangeAspect="1" noMove="1" noResize="1" noEditPoints="1" noAdjustHandles="1" noChangeArrowheads="1" noChangeShapeType="1" noTextEdit="1"/>
              </p:cNvSpPr>
              <p:nvPr/>
            </p:nvSpPr>
            <p:spPr>
              <a:xfrm>
                <a:off x="174177" y="4058243"/>
                <a:ext cx="3997056" cy="473143"/>
              </a:xfrm>
              <a:prstGeom prst="rect">
                <a:avLst/>
              </a:prstGeom>
              <a:blipFill rotWithShape="0">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174177" y="4559004"/>
                <a:ext cx="5425268" cy="653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𝑔</m:t>
                          </m:r>
                        </m:e>
                        <m:sub>
                          <m:r>
                            <a:rPr lang="it-IT" sz="2400" b="0" i="1" smtClean="0">
                              <a:latin typeface="Cambria Math" panose="02040503050406030204" pitchFamily="18" charset="0"/>
                            </a:rPr>
                            <m:t>𝑙</m:t>
                          </m:r>
                        </m:sub>
                      </m:sSub>
                      <m:r>
                        <a:rPr lang="it-IT" sz="2400" b="0" i="1" smtClean="0">
                          <a:latin typeface="Cambria Math" panose="02040503050406030204" pitchFamily="18" charset="0"/>
                        </a:rPr>
                        <m:t>∗ </m:t>
                      </m:r>
                      <m:acc>
                        <m:accPr>
                          <m:chr m:val="⃗"/>
                          <m:ctrlPr>
                            <a:rPr lang="it-IT" sz="2400" i="1">
                              <a:latin typeface="Cambria Math" panose="02040503050406030204" pitchFamily="18" charset="0"/>
                            </a:rPr>
                          </m:ctrlPr>
                        </m:accPr>
                        <m:e>
                          <m:r>
                            <a:rPr lang="it-IT" sz="2400" i="1">
                              <a:latin typeface="Cambria Math" panose="02040503050406030204" pitchFamily="18" charset="0"/>
                            </a:rPr>
                            <m:t>𝜎</m:t>
                          </m:r>
                        </m:e>
                      </m:acc>
                      <m:r>
                        <a:rPr lang="it-IT" sz="2400" i="1">
                          <a:latin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𝜎</m:t>
                          </m:r>
                        </m:e>
                      </m:acc>
                      <m:r>
                        <a:rPr lang="it-IT" sz="2400" b="0" i="1" smtClean="0">
                          <a:latin typeface="Cambria Math" panose="02040503050406030204" pitchFamily="18" charset="0"/>
                        </a:rPr>
                        <m:t>=</m:t>
                      </m:r>
                      <m:d>
                        <m:dPr>
                          <m:ctrlPr>
                            <a:rPr lang="it-IT" sz="2400" b="0" i="1" smtClean="0">
                              <a:latin typeface="Cambria Math" panose="02040503050406030204" pitchFamily="18" charset="0"/>
                            </a:rPr>
                          </m:ctrlPr>
                        </m:dPr>
                        <m:e>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𝐷</m:t>
                              </m:r>
                            </m:e>
                            <m:sup>
                              <m:d>
                                <m:dPr>
                                  <m:ctrlPr>
                                    <a:rPr lang="it-IT" sz="2400" b="0" i="1" smtClean="0">
                                      <a:latin typeface="Cambria Math" panose="02040503050406030204" pitchFamily="18" charset="0"/>
                                    </a:rPr>
                                  </m:ctrlPr>
                                </m:dPr>
                                <m:e>
                                  <m:r>
                                    <a:rPr lang="it-IT" sz="2400" b="0" i="1" smtClean="0">
                                      <a:latin typeface="Cambria Math" panose="02040503050406030204" pitchFamily="18" charset="0"/>
                                    </a:rPr>
                                    <m:t>1,0</m:t>
                                  </m:r>
                                </m:e>
                              </m:d>
                            </m:sup>
                          </m:sSup>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𝛿</m:t>
                              </m:r>
                            </m:e>
                            <m:sub>
                              <m:r>
                                <a:rPr lang="it-IT" sz="2400" b="0" i="1" smtClean="0">
                                  <a:latin typeface="Cambria Math" panose="02040503050406030204" pitchFamily="18" charset="0"/>
                                </a:rPr>
                                <m:t>𝑙</m:t>
                              </m:r>
                              <m:r>
                                <a:rPr lang="it-IT" sz="2400" b="0" i="1" smtClean="0">
                                  <a:latin typeface="Cambria Math" panose="02040503050406030204" pitchFamily="18" charset="0"/>
                                </a:rPr>
                                <m:t>,0</m:t>
                              </m:r>
                            </m:sub>
                          </m:sSub>
                          <m:r>
                            <a:rPr lang="it-IT" sz="2400" b="0" i="1" smtClean="0">
                              <a:latin typeface="Cambria Math" panose="02040503050406030204" pitchFamily="18" charset="0"/>
                            </a:rPr>
                            <m:t>−</m:t>
                          </m:r>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𝐸</m:t>
                              </m:r>
                            </m:e>
                            <m:sub/>
                            <m:sup>
                              <m:d>
                                <m:dPr>
                                  <m:ctrlPr>
                                    <a:rPr lang="it-IT" sz="2400" i="1">
                                      <a:latin typeface="Cambria Math" panose="02040503050406030204" pitchFamily="18" charset="0"/>
                                    </a:rPr>
                                  </m:ctrlPr>
                                </m:dPr>
                                <m:e>
                                  <m:r>
                                    <a:rPr lang="it-IT" sz="2400" b="0" i="1" smtClean="0">
                                      <a:latin typeface="Cambria Math" panose="02040503050406030204" pitchFamily="18" charset="0"/>
                                    </a:rPr>
                                    <m:t>1</m:t>
                                  </m:r>
                                  <m:r>
                                    <a:rPr lang="it-IT" sz="2400" i="1">
                                      <a:latin typeface="Cambria Math" panose="02040503050406030204" pitchFamily="18" charset="0"/>
                                    </a:rPr>
                                    <m:t>,0</m:t>
                                  </m:r>
                                </m:e>
                              </m:d>
                            </m:sup>
                          </m:sSubSup>
                          <m:sSub>
                            <m:sSubPr>
                              <m:ctrlPr>
                                <a:rPr lang="it-IT" sz="2400" b="0" i="1" smtClean="0">
                                  <a:latin typeface="Cambria Math" panose="02040503050406030204" pitchFamily="18" charset="0"/>
                                </a:rPr>
                              </m:ctrlPr>
                            </m:sSubPr>
                            <m:e>
                              <m:r>
                                <m:rPr>
                                  <m:sty m:val="p"/>
                                </m:rPr>
                                <a:rPr lang="it-IT" sz="2400" b="0" i="0" smtClean="0">
                                  <a:latin typeface="Cambria Math" panose="02040503050406030204" pitchFamily="18" charset="0"/>
                                </a:rPr>
                                <m:t>f</m:t>
                              </m:r>
                            </m:e>
                            <m:sub>
                              <m:r>
                                <a:rPr lang="it-IT" sz="2400" b="0" i="1" smtClean="0">
                                  <a:latin typeface="Cambria Math" panose="02040503050406030204" pitchFamily="18" charset="0"/>
                                </a:rPr>
                                <m:t>𝑙</m:t>
                              </m:r>
                            </m:sub>
                          </m:sSub>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𝑎</m:t>
                                  </m:r>
                                  <m:r>
                                    <a:rPr lang="it-IT" sz="2400" b="0" i="1" smtClean="0">
                                      <a:latin typeface="Cambria Math" panose="02040503050406030204" pitchFamily="18" charset="0"/>
                                    </a:rPr>
                                    <m:t>,</m:t>
                                  </m:r>
                                  <m:r>
                                    <a:rPr lang="it-IT" sz="2400" b="0" i="1" smtClean="0">
                                      <a:latin typeface="Cambria Math" panose="02040503050406030204" pitchFamily="18" charset="0"/>
                                    </a:rPr>
                                    <m:t>𝑘</m:t>
                                  </m:r>
                                </m:e>
                                <m:sub>
                                  <m:r>
                                    <a:rPr lang="it-IT" sz="2400" b="0" i="1" smtClean="0">
                                      <a:latin typeface="Cambria Math" panose="02040503050406030204" pitchFamily="18" charset="0"/>
                                    </a:rPr>
                                    <m:t>𝐹</m:t>
                                  </m:r>
                                </m:sub>
                              </m:sSub>
                            </m:e>
                          </m:d>
                        </m:e>
                      </m:d>
                      <m:r>
                        <a:rPr lang="it-IT" sz="2400" b="0" i="1" smtClean="0">
                          <a:latin typeface="Cambria Math" panose="02040503050406030204" pitchFamily="18" charset="0"/>
                        </a:rPr>
                        <m:t> </m:t>
                      </m:r>
                    </m:oMath>
                  </m:oMathPara>
                </a14:m>
                <a:endParaRPr lang="it-IT" sz="2400" dirty="0"/>
              </a:p>
            </p:txBody>
          </p:sp>
        </mc:Choice>
        <mc:Fallback xmlns="">
          <p:sp>
            <p:nvSpPr>
              <p:cNvPr id="23" name="TextBox 22"/>
              <p:cNvSpPr txBox="1">
                <a:spLocks noRot="1" noChangeAspect="1" noMove="1" noResize="1" noEditPoints="1" noAdjustHandles="1" noChangeArrowheads="1" noChangeShapeType="1" noTextEdit="1"/>
              </p:cNvSpPr>
              <p:nvPr/>
            </p:nvSpPr>
            <p:spPr>
              <a:xfrm>
                <a:off x="174177" y="4559004"/>
                <a:ext cx="5425268" cy="653128"/>
              </a:xfrm>
              <a:prstGeom prst="rect">
                <a:avLst/>
              </a:prstGeom>
              <a:blipFill rotWithShape="0">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174177" y="5269631"/>
                <a:ext cx="5215851" cy="6531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𝑓</m:t>
                          </m:r>
                        </m:e>
                        <m:sub>
                          <m:r>
                            <a:rPr lang="it-IT" sz="2400" b="0" i="1" smtClean="0">
                              <a:latin typeface="Cambria Math" panose="02040503050406030204" pitchFamily="18" charset="0"/>
                            </a:rPr>
                            <m:t>𝑙</m:t>
                          </m:r>
                        </m:sub>
                        <m:sup>
                          <m:r>
                            <a:rPr lang="it-IT" sz="2400" b="0" i="1" smtClean="0">
                              <a:latin typeface="Cambria Math" panose="02040503050406030204" pitchFamily="18" charset="0"/>
                            </a:rPr>
                            <m:t>′</m:t>
                          </m:r>
                        </m:sup>
                      </m:sSubSup>
                      <m:r>
                        <a:rPr lang="it-IT" sz="2400" b="0" i="1" smtClean="0">
                          <a:latin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𝜏</m:t>
                          </m:r>
                        </m:e>
                      </m:acc>
                      <m:r>
                        <a:rPr lang="it-IT" sz="2400" i="1">
                          <a:latin typeface="Cambria Math" panose="02040503050406030204" pitchFamily="18" charset="0"/>
                          <a:ea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𝜏</m:t>
                          </m:r>
                        </m:e>
                      </m:acc>
                      <m:r>
                        <a:rPr lang="it-IT" sz="2400" b="0" i="1" smtClean="0">
                          <a:latin typeface="Cambria Math" panose="02040503050406030204" pitchFamily="18" charset="0"/>
                        </a:rPr>
                        <m:t>=</m:t>
                      </m:r>
                      <m:d>
                        <m:dPr>
                          <m:ctrlPr>
                            <a:rPr lang="it-IT" sz="2400" b="0" i="1" smtClean="0">
                              <a:latin typeface="Cambria Math" panose="02040503050406030204" pitchFamily="18" charset="0"/>
                            </a:rPr>
                          </m:ctrlPr>
                        </m:dPr>
                        <m:e>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𝐷</m:t>
                              </m:r>
                            </m:e>
                            <m:sup>
                              <m:d>
                                <m:dPr>
                                  <m:ctrlPr>
                                    <a:rPr lang="it-IT" sz="2400" b="0" i="1" smtClean="0">
                                      <a:latin typeface="Cambria Math" panose="02040503050406030204" pitchFamily="18" charset="0"/>
                                    </a:rPr>
                                  </m:ctrlPr>
                                </m:dPr>
                                <m:e>
                                  <m:r>
                                    <a:rPr lang="it-IT" sz="2400" b="0" i="1" smtClean="0">
                                      <a:latin typeface="Cambria Math" panose="02040503050406030204" pitchFamily="18" charset="0"/>
                                    </a:rPr>
                                    <m:t>0,1</m:t>
                                  </m:r>
                                </m:e>
                              </m:d>
                            </m:sup>
                          </m:sSup>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𝛿</m:t>
                              </m:r>
                            </m:e>
                            <m:sub>
                              <m:r>
                                <a:rPr lang="it-IT" sz="2400" b="0" i="1" smtClean="0">
                                  <a:latin typeface="Cambria Math" panose="02040503050406030204" pitchFamily="18" charset="0"/>
                                </a:rPr>
                                <m:t>𝑙</m:t>
                              </m:r>
                              <m:r>
                                <a:rPr lang="it-IT" sz="2400" b="0" i="1" smtClean="0">
                                  <a:latin typeface="Cambria Math" panose="02040503050406030204" pitchFamily="18" charset="0"/>
                                </a:rPr>
                                <m:t>,0</m:t>
                              </m:r>
                            </m:sub>
                          </m:sSub>
                          <m:r>
                            <a:rPr lang="it-IT" sz="2400" b="0" i="1" smtClean="0">
                              <a:latin typeface="Cambria Math" panose="02040503050406030204" pitchFamily="18" charset="0"/>
                            </a:rPr>
                            <m:t>−</m:t>
                          </m:r>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𝐸</m:t>
                              </m:r>
                            </m:e>
                            <m:sub/>
                            <m:sup>
                              <m:d>
                                <m:dPr>
                                  <m:ctrlPr>
                                    <a:rPr lang="it-IT" sz="2400" i="1">
                                      <a:latin typeface="Cambria Math" panose="02040503050406030204" pitchFamily="18" charset="0"/>
                                    </a:rPr>
                                  </m:ctrlPr>
                                </m:dPr>
                                <m:e>
                                  <m:r>
                                    <a:rPr lang="it-IT" sz="2400" i="1">
                                      <a:latin typeface="Cambria Math" panose="02040503050406030204" pitchFamily="18" charset="0"/>
                                    </a:rPr>
                                    <m:t>0,</m:t>
                                  </m:r>
                                  <m:r>
                                    <a:rPr lang="it-IT" sz="2400" b="0" i="1" smtClean="0">
                                      <a:latin typeface="Cambria Math" panose="02040503050406030204" pitchFamily="18" charset="0"/>
                                    </a:rPr>
                                    <m:t>1</m:t>
                                  </m:r>
                                </m:e>
                              </m:d>
                            </m:sup>
                          </m:sSubSup>
                          <m:sSub>
                            <m:sSubPr>
                              <m:ctrlPr>
                                <a:rPr lang="it-IT" sz="2400" b="0" i="1" smtClean="0">
                                  <a:latin typeface="Cambria Math" panose="02040503050406030204" pitchFamily="18" charset="0"/>
                                </a:rPr>
                              </m:ctrlPr>
                            </m:sSubPr>
                            <m:e>
                              <m:r>
                                <m:rPr>
                                  <m:sty m:val="p"/>
                                </m:rPr>
                                <a:rPr lang="it-IT" sz="2400" b="0" i="0" smtClean="0">
                                  <a:latin typeface="Cambria Math" panose="02040503050406030204" pitchFamily="18" charset="0"/>
                                </a:rPr>
                                <m:t>f</m:t>
                              </m:r>
                            </m:e>
                            <m:sub>
                              <m:r>
                                <a:rPr lang="it-IT" sz="2400" b="0" i="1" smtClean="0">
                                  <a:latin typeface="Cambria Math" panose="02040503050406030204" pitchFamily="18" charset="0"/>
                                </a:rPr>
                                <m:t>𝑙</m:t>
                              </m:r>
                            </m:sub>
                          </m:sSub>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𝑎</m:t>
                                  </m:r>
                                  <m:r>
                                    <a:rPr lang="it-IT" sz="2400" b="0" i="1" smtClean="0">
                                      <a:latin typeface="Cambria Math" panose="02040503050406030204" pitchFamily="18" charset="0"/>
                                    </a:rPr>
                                    <m:t>,</m:t>
                                  </m:r>
                                  <m:r>
                                    <a:rPr lang="it-IT" sz="2400" b="0" i="1" smtClean="0">
                                      <a:latin typeface="Cambria Math" panose="02040503050406030204" pitchFamily="18" charset="0"/>
                                    </a:rPr>
                                    <m:t>𝑘</m:t>
                                  </m:r>
                                </m:e>
                                <m:sub>
                                  <m:r>
                                    <a:rPr lang="it-IT" sz="2400" b="0" i="1" smtClean="0">
                                      <a:latin typeface="Cambria Math" panose="02040503050406030204" pitchFamily="18" charset="0"/>
                                    </a:rPr>
                                    <m:t>𝐹</m:t>
                                  </m:r>
                                </m:sub>
                              </m:sSub>
                            </m:e>
                          </m:d>
                        </m:e>
                      </m:d>
                    </m:oMath>
                  </m:oMathPara>
                </a14:m>
                <a:endParaRPr lang="it-IT" sz="2400" dirty="0"/>
              </a:p>
            </p:txBody>
          </p:sp>
        </mc:Choice>
        <mc:Fallback xmlns="">
          <p:sp>
            <p:nvSpPr>
              <p:cNvPr id="24" name="TextBox 23"/>
              <p:cNvSpPr txBox="1">
                <a:spLocks noRot="1" noChangeAspect="1" noMove="1" noResize="1" noEditPoints="1" noAdjustHandles="1" noChangeArrowheads="1" noChangeShapeType="1" noTextEdit="1"/>
              </p:cNvSpPr>
              <p:nvPr/>
            </p:nvSpPr>
            <p:spPr>
              <a:xfrm>
                <a:off x="174177" y="5269631"/>
                <a:ext cx="5215851" cy="653128"/>
              </a:xfrm>
              <a:prstGeom prst="rect">
                <a:avLst/>
              </a:prstGeom>
              <a:blipFill rotWithShape="0">
                <a:blip r:embed="rId7"/>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74177" y="5980258"/>
                <a:ext cx="8174295" cy="653128"/>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𝑔</m:t>
                          </m:r>
                        </m:e>
                        <m:sub>
                          <m:r>
                            <a:rPr lang="it-IT" sz="2400" b="0" i="1" smtClean="0">
                              <a:latin typeface="Cambria Math" panose="02040503050406030204" pitchFamily="18" charset="0"/>
                            </a:rPr>
                            <m:t>𝑙</m:t>
                          </m:r>
                        </m:sub>
                        <m:sup>
                          <m:r>
                            <a:rPr lang="it-IT" sz="2400" b="0" i="1" smtClean="0">
                              <a:latin typeface="Cambria Math" panose="02040503050406030204" pitchFamily="18" charset="0"/>
                            </a:rPr>
                            <m:t>′</m:t>
                          </m:r>
                        </m:sup>
                      </m:sSubSup>
                      <m:r>
                        <a:rPr lang="it-IT" sz="2400" b="0" i="1" smtClean="0">
                          <a:latin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𝜎</m:t>
                          </m:r>
                        </m:e>
                      </m:acc>
                      <m:r>
                        <a:rPr lang="it-IT" sz="2400" i="1">
                          <a:latin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𝜎</m:t>
                          </m:r>
                        </m:e>
                      </m:acc>
                      <m:r>
                        <a:rPr lang="it-IT" sz="2400" i="1">
                          <a:latin typeface="Cambria Math" panose="02040503050406030204" pitchFamily="18" charset="0"/>
                        </a:rPr>
                        <m:t> </m:t>
                      </m:r>
                      <m:acc>
                        <m:accPr>
                          <m:chr m:val="⃗"/>
                          <m:ctrlPr>
                            <a:rPr lang="it-IT" sz="2400" i="1">
                              <a:latin typeface="Cambria Math" panose="02040503050406030204" pitchFamily="18" charset="0"/>
                            </a:rPr>
                          </m:ctrlPr>
                        </m:accPr>
                        <m:e>
                          <m:r>
                            <a:rPr lang="it-IT" sz="2400" i="1">
                              <a:latin typeface="Cambria Math" panose="02040503050406030204" pitchFamily="18" charset="0"/>
                            </a:rPr>
                            <m:t>𝜏</m:t>
                          </m:r>
                        </m:e>
                      </m:acc>
                      <m:r>
                        <a:rPr lang="it-IT" sz="2400" i="1">
                          <a:latin typeface="Cambria Math" panose="02040503050406030204" pitchFamily="18" charset="0"/>
                          <a:ea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𝜏</m:t>
                          </m:r>
                        </m:e>
                      </m:acc>
                      <m:r>
                        <a:rPr lang="it-IT" sz="2400" b="0" i="1" smtClean="0">
                          <a:latin typeface="Cambria Math" panose="02040503050406030204" pitchFamily="18" charset="0"/>
                        </a:rPr>
                        <m:t>=</m:t>
                      </m:r>
                      <m:d>
                        <m:dPr>
                          <m:ctrlPr>
                            <a:rPr lang="it-IT" sz="2400" b="0" i="1" smtClean="0">
                              <a:latin typeface="Cambria Math" panose="02040503050406030204" pitchFamily="18" charset="0"/>
                            </a:rPr>
                          </m:ctrlPr>
                        </m:dPr>
                        <m:e>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𝐷</m:t>
                              </m:r>
                            </m:e>
                            <m:sup>
                              <m:d>
                                <m:dPr>
                                  <m:ctrlPr>
                                    <a:rPr lang="it-IT" sz="2400" b="0" i="1" smtClean="0">
                                      <a:latin typeface="Cambria Math" panose="02040503050406030204" pitchFamily="18" charset="0"/>
                                    </a:rPr>
                                  </m:ctrlPr>
                                </m:dPr>
                                <m:e>
                                  <m:r>
                                    <a:rPr lang="it-IT" sz="2400" b="0" i="1" smtClean="0">
                                      <a:latin typeface="Cambria Math" panose="02040503050406030204" pitchFamily="18" charset="0"/>
                                    </a:rPr>
                                    <m:t>1,1</m:t>
                                  </m:r>
                                </m:e>
                              </m:d>
                            </m:sup>
                          </m:sSup>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𝛿</m:t>
                              </m:r>
                            </m:e>
                            <m:sub>
                              <m:r>
                                <a:rPr lang="it-IT" sz="2400" b="0" i="1" smtClean="0">
                                  <a:latin typeface="Cambria Math" panose="02040503050406030204" pitchFamily="18" charset="0"/>
                                </a:rPr>
                                <m:t>𝑙</m:t>
                              </m:r>
                              <m:r>
                                <a:rPr lang="it-IT" sz="2400" b="0" i="1" smtClean="0">
                                  <a:latin typeface="Cambria Math" panose="02040503050406030204" pitchFamily="18" charset="0"/>
                                </a:rPr>
                                <m:t>,0</m:t>
                              </m:r>
                            </m:sub>
                          </m:sSub>
                          <m:r>
                            <a:rPr lang="it-IT" sz="2400" b="0" i="1" smtClean="0">
                              <a:latin typeface="Cambria Math" panose="02040503050406030204" pitchFamily="18" charset="0"/>
                            </a:rPr>
                            <m:t>−</m:t>
                          </m:r>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𝐸</m:t>
                              </m:r>
                            </m:e>
                            <m:sub/>
                            <m:sup>
                              <m:d>
                                <m:dPr>
                                  <m:ctrlPr>
                                    <a:rPr lang="it-IT" sz="2400" i="1">
                                      <a:latin typeface="Cambria Math" panose="02040503050406030204" pitchFamily="18" charset="0"/>
                                    </a:rPr>
                                  </m:ctrlPr>
                                </m:dPr>
                                <m:e>
                                  <m:r>
                                    <a:rPr lang="it-IT" sz="2400" b="0" i="1" smtClean="0">
                                      <a:latin typeface="Cambria Math" panose="02040503050406030204" pitchFamily="18" charset="0"/>
                                    </a:rPr>
                                    <m:t>1</m:t>
                                  </m:r>
                                  <m:r>
                                    <a:rPr lang="it-IT" sz="2400" i="1">
                                      <a:latin typeface="Cambria Math" panose="02040503050406030204" pitchFamily="18" charset="0"/>
                                    </a:rPr>
                                    <m:t>,</m:t>
                                  </m:r>
                                  <m:r>
                                    <a:rPr lang="it-IT" sz="2400" b="0" i="1" smtClean="0">
                                      <a:latin typeface="Cambria Math" panose="02040503050406030204" pitchFamily="18" charset="0"/>
                                    </a:rPr>
                                    <m:t>1</m:t>
                                  </m:r>
                                </m:e>
                              </m:d>
                            </m:sup>
                          </m:sSubSup>
                          <m:sSub>
                            <m:sSubPr>
                              <m:ctrlPr>
                                <a:rPr lang="it-IT" sz="2400" b="0" i="1" smtClean="0">
                                  <a:latin typeface="Cambria Math" panose="02040503050406030204" pitchFamily="18" charset="0"/>
                                </a:rPr>
                              </m:ctrlPr>
                            </m:sSubPr>
                            <m:e>
                              <m:r>
                                <m:rPr>
                                  <m:sty m:val="p"/>
                                </m:rPr>
                                <a:rPr lang="it-IT" sz="2400" b="0" i="0" smtClean="0">
                                  <a:latin typeface="Cambria Math" panose="02040503050406030204" pitchFamily="18" charset="0"/>
                                </a:rPr>
                                <m:t>f</m:t>
                              </m:r>
                            </m:e>
                            <m:sub>
                              <m:r>
                                <a:rPr lang="it-IT" sz="2400" b="0" i="1" smtClean="0">
                                  <a:latin typeface="Cambria Math" panose="02040503050406030204" pitchFamily="18" charset="0"/>
                                </a:rPr>
                                <m:t>𝑙</m:t>
                              </m:r>
                            </m:sub>
                          </m:sSub>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𝑎</m:t>
                                  </m:r>
                                  <m:r>
                                    <a:rPr lang="it-IT" sz="2400" b="0" i="1" smtClean="0">
                                      <a:latin typeface="Cambria Math" panose="02040503050406030204" pitchFamily="18" charset="0"/>
                                    </a:rPr>
                                    <m:t>,</m:t>
                                  </m:r>
                                  <m:r>
                                    <a:rPr lang="it-IT" sz="2400" b="0" i="1" smtClean="0">
                                      <a:latin typeface="Cambria Math" panose="02040503050406030204" pitchFamily="18" charset="0"/>
                                    </a:rPr>
                                    <m:t>𝑘</m:t>
                                  </m:r>
                                </m:e>
                                <m:sub>
                                  <m:r>
                                    <a:rPr lang="it-IT" sz="2400" b="0" i="1" smtClean="0">
                                      <a:latin typeface="Cambria Math" panose="02040503050406030204" pitchFamily="18" charset="0"/>
                                    </a:rPr>
                                    <m:t>𝐹</m:t>
                                  </m:r>
                                </m:sub>
                              </m:sSub>
                            </m:e>
                          </m:d>
                        </m:e>
                      </m:d>
                      <m:r>
                        <a:rPr lang="it-IT" sz="2400" b="0" i="1" smtClean="0">
                          <a:latin typeface="Cambria Math" panose="02040503050406030204" pitchFamily="18" charset="0"/>
                        </a:rPr>
                        <m:t> </m:t>
                      </m:r>
                    </m:oMath>
                  </m:oMathPara>
                </a14:m>
                <a:endParaRPr lang="it-IT" sz="2400" dirty="0"/>
              </a:p>
            </p:txBody>
          </p:sp>
        </mc:Choice>
        <mc:Fallback xmlns="">
          <p:sp>
            <p:nvSpPr>
              <p:cNvPr id="25" name="TextBox 24"/>
              <p:cNvSpPr txBox="1">
                <a:spLocks noRot="1" noChangeAspect="1" noMove="1" noResize="1" noEditPoints="1" noAdjustHandles="1" noChangeArrowheads="1" noChangeShapeType="1" noTextEdit="1"/>
              </p:cNvSpPr>
              <p:nvPr/>
            </p:nvSpPr>
            <p:spPr>
              <a:xfrm>
                <a:off x="174177" y="5980258"/>
                <a:ext cx="8174295" cy="653128"/>
              </a:xfrm>
              <a:prstGeom prst="rect">
                <a:avLst/>
              </a:prstGeom>
              <a:blipFill rotWithShape="0">
                <a:blip r:embed="rId8"/>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2770074878"/>
      </p:ext>
    </p:extLst>
  </p:cSld>
  <p:clrMapOvr>
    <a:masterClrMapping/>
  </p:clrMapOvr>
  <mc:AlternateContent xmlns:mc="http://schemas.openxmlformats.org/markup-compatibility/2006" xmlns:p14="http://schemas.microsoft.com/office/powerpoint/2010/main">
    <mc:Choice Requires="p14">
      <p:transition spd="slow" p14:dur="2000" advTm="77789"/>
    </mc:Choice>
    <mc:Fallback xmlns="">
      <p:transition spd="slow" advTm="77789"/>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38096" y="0"/>
            <a:ext cx="8405903" cy="6300216"/>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4252827" y="6300216"/>
                <a:ext cx="1493614"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3200" b="0" i="1" smtClean="0">
                          <a:latin typeface="Cambria Math" panose="02040503050406030204" pitchFamily="18" charset="0"/>
                        </a:rPr>
                        <m:t>𝜌</m:t>
                      </m:r>
                      <m:r>
                        <a:rPr lang="it-IT" sz="3200" b="0" i="1" smtClean="0">
                          <a:latin typeface="Cambria Math" panose="02040503050406030204" pitchFamily="18" charset="0"/>
                        </a:rPr>
                        <m:t>[</m:t>
                      </m:r>
                      <m:r>
                        <m:rPr>
                          <m:sty m:val="p"/>
                        </m:rPr>
                        <a:rPr lang="it-IT" sz="3200" b="0" i="0" smtClean="0">
                          <a:latin typeface="Cambria Math" panose="02040503050406030204" pitchFamily="18" charset="0"/>
                        </a:rPr>
                        <m:t>f</m:t>
                      </m:r>
                      <m:sSup>
                        <m:sSupPr>
                          <m:ctrlPr>
                            <a:rPr lang="it-IT" sz="3200" b="0" i="1" smtClean="0">
                              <a:latin typeface="Cambria Math" panose="02040503050406030204" pitchFamily="18" charset="0"/>
                            </a:rPr>
                          </m:ctrlPr>
                        </m:sSupPr>
                        <m:e>
                          <m:r>
                            <m:rPr>
                              <m:sty m:val="p"/>
                            </m:rPr>
                            <a:rPr lang="it-IT" sz="3200" b="0" i="0" smtClean="0">
                              <a:latin typeface="Cambria Math" panose="02040503050406030204" pitchFamily="18" charset="0"/>
                            </a:rPr>
                            <m:t>m</m:t>
                          </m:r>
                        </m:e>
                        <m:sup>
                          <m:r>
                            <a:rPr lang="it-IT" sz="3200" b="0" i="1" smtClean="0">
                              <a:latin typeface="Cambria Math" panose="02040503050406030204" pitchFamily="18" charset="0"/>
                            </a:rPr>
                            <m:t>−3</m:t>
                          </m:r>
                        </m:sup>
                      </m:sSup>
                      <m:r>
                        <a:rPr lang="it-IT" sz="3200" b="0" i="1" smtClean="0">
                          <a:latin typeface="Cambria Math" panose="02040503050406030204" pitchFamily="18" charset="0"/>
                        </a:rPr>
                        <m:t>]</m:t>
                      </m:r>
                    </m:oMath>
                  </m:oMathPara>
                </a14:m>
                <a:endParaRPr lang="it-IT" sz="3200" dirty="0"/>
              </a:p>
            </p:txBody>
          </p:sp>
        </mc:Choice>
        <mc:Fallback xmlns="">
          <p:sp>
            <p:nvSpPr>
              <p:cNvPr id="4" name="TextBox 3"/>
              <p:cNvSpPr txBox="1">
                <a:spLocks noRot="1" noChangeAspect="1" noMove="1" noResize="1" noEditPoints="1" noAdjustHandles="1" noChangeArrowheads="1" noChangeShapeType="1" noTextEdit="1"/>
              </p:cNvSpPr>
              <p:nvPr/>
            </p:nvSpPr>
            <p:spPr>
              <a:xfrm>
                <a:off x="4252827" y="6300216"/>
                <a:ext cx="1493614" cy="492443"/>
              </a:xfrm>
              <a:prstGeom prst="rect">
                <a:avLst/>
              </a:prstGeom>
              <a:blipFill rotWithShape="0">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rot="16200000">
                <a:off x="206086" y="3047702"/>
                <a:ext cx="486735"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𝐹</m:t>
                          </m:r>
                        </m:e>
                        <m:sub>
                          <m:r>
                            <a:rPr lang="it-IT" sz="3200" b="0" i="1" smtClean="0">
                              <a:latin typeface="Cambria Math" panose="02040503050406030204" pitchFamily="18" charset="0"/>
                            </a:rPr>
                            <m:t>𝐿</m:t>
                          </m:r>
                        </m:sub>
                      </m:sSub>
                    </m:oMath>
                  </m:oMathPara>
                </a14:m>
                <a:endParaRPr lang="it-IT" sz="3200" dirty="0"/>
              </a:p>
            </p:txBody>
          </p:sp>
        </mc:Choice>
        <mc:Fallback xmlns="">
          <p:sp>
            <p:nvSpPr>
              <p:cNvPr id="5" name="TextBox 4"/>
              <p:cNvSpPr txBox="1">
                <a:spLocks noRot="1" noChangeAspect="1" noMove="1" noResize="1" noEditPoints="1" noAdjustHandles="1" noChangeArrowheads="1" noChangeShapeType="1" noTextEdit="1"/>
              </p:cNvSpPr>
              <p:nvPr/>
            </p:nvSpPr>
            <p:spPr>
              <a:xfrm rot="16200000">
                <a:off x="206086" y="3047702"/>
                <a:ext cx="486735" cy="492443"/>
              </a:xfrm>
              <a:prstGeom prst="rect">
                <a:avLst/>
              </a:prstGeom>
              <a:blipFill rotWithShape="0">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 name="TextBox 1"/>
              <p:cNvSpPr txBox="1"/>
              <p:nvPr/>
            </p:nvSpPr>
            <p:spPr>
              <a:xfrm>
                <a:off x="6232358" y="5067701"/>
                <a:ext cx="2490425" cy="5386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sz="2800" b="0" i="1" smtClean="0">
                              <a:latin typeface="Cambria Math" panose="02040503050406030204" pitchFamily="18" charset="0"/>
                            </a:rPr>
                          </m:ctrlPr>
                        </m:sSubSupPr>
                        <m:e>
                          <m:r>
                            <a:rPr lang="it-IT" sz="2800" b="0" i="1" smtClean="0">
                              <a:latin typeface="Cambria Math" panose="02040503050406030204" pitchFamily="18" charset="0"/>
                            </a:rPr>
                            <m:t>𝐹</m:t>
                          </m:r>
                        </m:e>
                        <m:sub>
                          <m:r>
                            <a:rPr lang="it-IT" sz="2800" b="0" i="1" smtClean="0">
                              <a:latin typeface="Cambria Math" panose="02040503050406030204" pitchFamily="18" charset="0"/>
                            </a:rPr>
                            <m:t>𝐿</m:t>
                          </m:r>
                        </m:sub>
                        <m:sup>
                          <m:r>
                            <a:rPr lang="it-IT" sz="2800" b="0" i="1" smtClean="0">
                              <a:latin typeface="Cambria Math" panose="02040503050406030204" pitchFamily="18" charset="0"/>
                            </a:rPr>
                            <m:t>(</m:t>
                          </m:r>
                          <m:r>
                            <a:rPr lang="it-IT" sz="2800" b="0" i="1" smtClean="0">
                              <a:latin typeface="Cambria Math" panose="02040503050406030204" pitchFamily="18" charset="0"/>
                            </a:rPr>
                            <m:t>𝛼</m:t>
                          </m:r>
                          <m:r>
                            <a:rPr lang="it-IT" sz="2800" b="0" i="1" smtClean="0">
                              <a:latin typeface="Cambria Math" panose="02040503050406030204" pitchFamily="18" charset="0"/>
                            </a:rPr>
                            <m:t>)</m:t>
                          </m:r>
                        </m:sup>
                      </m:sSubSup>
                      <m:r>
                        <a:rPr lang="it-IT" sz="2800" b="0" i="1" smtClean="0">
                          <a:latin typeface="Cambria Math" panose="02040503050406030204" pitchFamily="18" charset="0"/>
                        </a:rPr>
                        <m:t>&gt;−2</m:t>
                      </m:r>
                      <m:r>
                        <a:rPr lang="it-IT" sz="2800" b="0" i="1" smtClean="0">
                          <a:latin typeface="Cambria Math" panose="02040503050406030204" pitchFamily="18" charset="0"/>
                        </a:rPr>
                        <m:t>𝐿</m:t>
                      </m:r>
                      <m:r>
                        <a:rPr lang="it-IT" sz="2800" b="0" i="1" smtClean="0">
                          <a:latin typeface="Cambria Math" panose="02040503050406030204" pitchFamily="18" charset="0"/>
                        </a:rPr>
                        <m:t>−1</m:t>
                      </m:r>
                    </m:oMath>
                  </m:oMathPara>
                </a14:m>
                <a:endParaRPr lang="it-IT" sz="2800" dirty="0"/>
              </a:p>
            </p:txBody>
          </p:sp>
        </mc:Choice>
        <mc:Fallback xmlns="">
          <p:sp>
            <p:nvSpPr>
              <p:cNvPr id="2" name="TextBox 1"/>
              <p:cNvSpPr txBox="1">
                <a:spLocks noRot="1" noChangeAspect="1" noMove="1" noResize="1" noEditPoints="1" noAdjustHandles="1" noChangeArrowheads="1" noChangeShapeType="1" noTextEdit="1"/>
              </p:cNvSpPr>
              <p:nvPr/>
            </p:nvSpPr>
            <p:spPr>
              <a:xfrm>
                <a:off x="6232358" y="5067701"/>
                <a:ext cx="2490425" cy="538674"/>
              </a:xfrm>
              <a:prstGeom prst="rect">
                <a:avLst/>
              </a:prstGeom>
              <a:blipFill rotWithShape="0">
                <a:blip r:embed="rId5"/>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1886490362"/>
      </p:ext>
    </p:extLst>
  </p:cSld>
  <p:clrMapOvr>
    <a:masterClrMapping/>
  </p:clrMapOvr>
  <mc:AlternateContent xmlns:mc="http://schemas.openxmlformats.org/markup-compatibility/2006" xmlns:p14="http://schemas.microsoft.com/office/powerpoint/2010/main">
    <mc:Choice Requires="p14">
      <p:transition spd="slow" p14:dur="2000" advTm="98887"/>
    </mc:Choice>
    <mc:Fallback xmlns="">
      <p:transition spd="slow" advTm="98887"/>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38097" y="0"/>
            <a:ext cx="8405903" cy="6300216"/>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4252827" y="6300216"/>
                <a:ext cx="1493614"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3200" b="0" i="1" smtClean="0">
                          <a:latin typeface="Cambria Math" panose="02040503050406030204" pitchFamily="18" charset="0"/>
                        </a:rPr>
                        <m:t>𝜌</m:t>
                      </m:r>
                      <m:r>
                        <a:rPr lang="it-IT" sz="3200" b="0" i="1" smtClean="0">
                          <a:latin typeface="Cambria Math" panose="02040503050406030204" pitchFamily="18" charset="0"/>
                        </a:rPr>
                        <m:t>[</m:t>
                      </m:r>
                      <m:r>
                        <m:rPr>
                          <m:sty m:val="p"/>
                        </m:rPr>
                        <a:rPr lang="it-IT" sz="3200" b="0" i="0" smtClean="0">
                          <a:latin typeface="Cambria Math" panose="02040503050406030204" pitchFamily="18" charset="0"/>
                        </a:rPr>
                        <m:t>f</m:t>
                      </m:r>
                      <m:sSup>
                        <m:sSupPr>
                          <m:ctrlPr>
                            <a:rPr lang="it-IT" sz="3200" b="0" i="1" smtClean="0">
                              <a:latin typeface="Cambria Math" panose="02040503050406030204" pitchFamily="18" charset="0"/>
                            </a:rPr>
                          </m:ctrlPr>
                        </m:sSupPr>
                        <m:e>
                          <m:r>
                            <m:rPr>
                              <m:sty m:val="p"/>
                            </m:rPr>
                            <a:rPr lang="it-IT" sz="3200" b="0" i="0" smtClean="0">
                              <a:latin typeface="Cambria Math" panose="02040503050406030204" pitchFamily="18" charset="0"/>
                            </a:rPr>
                            <m:t>m</m:t>
                          </m:r>
                        </m:e>
                        <m:sup>
                          <m:r>
                            <a:rPr lang="it-IT" sz="3200" b="0" i="1" smtClean="0">
                              <a:latin typeface="Cambria Math" panose="02040503050406030204" pitchFamily="18" charset="0"/>
                            </a:rPr>
                            <m:t>−3</m:t>
                          </m:r>
                        </m:sup>
                      </m:sSup>
                      <m:r>
                        <a:rPr lang="it-IT" sz="3200" b="0" i="1" smtClean="0">
                          <a:latin typeface="Cambria Math" panose="02040503050406030204" pitchFamily="18" charset="0"/>
                        </a:rPr>
                        <m:t>]</m:t>
                      </m:r>
                    </m:oMath>
                  </m:oMathPara>
                </a14:m>
                <a:endParaRPr lang="it-IT" sz="3200" dirty="0"/>
              </a:p>
            </p:txBody>
          </p:sp>
        </mc:Choice>
        <mc:Fallback xmlns="">
          <p:sp>
            <p:nvSpPr>
              <p:cNvPr id="4" name="TextBox 3"/>
              <p:cNvSpPr txBox="1">
                <a:spLocks noRot="1" noChangeAspect="1" noMove="1" noResize="1" noEditPoints="1" noAdjustHandles="1" noChangeArrowheads="1" noChangeShapeType="1" noTextEdit="1"/>
              </p:cNvSpPr>
              <p:nvPr/>
            </p:nvSpPr>
            <p:spPr>
              <a:xfrm>
                <a:off x="4252827" y="6300216"/>
                <a:ext cx="1493614" cy="492443"/>
              </a:xfrm>
              <a:prstGeom prst="rect">
                <a:avLst/>
              </a:prstGeom>
              <a:blipFill rotWithShape="0">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rot="16200000">
                <a:off x="-796334" y="3047702"/>
                <a:ext cx="2491580"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3200" b="0" i="1" smtClean="0">
                              <a:latin typeface="Cambria Math" panose="02040503050406030204" pitchFamily="18" charset="0"/>
                            </a:rPr>
                          </m:ctrlPr>
                        </m:sSubPr>
                        <m:e>
                          <m:r>
                            <a:rPr lang="it-IT" sz="3200" b="0" i="1" smtClean="0">
                              <a:latin typeface="Cambria Math" panose="02040503050406030204" pitchFamily="18" charset="0"/>
                            </a:rPr>
                            <m:t>𝐺</m:t>
                          </m:r>
                        </m:e>
                        <m:sub>
                          <m:r>
                            <a:rPr lang="it-IT" sz="3200" b="0" i="1" smtClean="0">
                              <a:latin typeface="Cambria Math" panose="02040503050406030204" pitchFamily="18" charset="0"/>
                            </a:rPr>
                            <m:t>0</m:t>
                          </m:r>
                        </m:sub>
                      </m:sSub>
                      <m:r>
                        <a:rPr lang="it-IT" sz="3200" b="0" i="1" smtClean="0">
                          <a:latin typeface="Cambria Math" panose="02040503050406030204" pitchFamily="18" charset="0"/>
                        </a:rPr>
                        <m:t>                 </m:t>
                      </m:r>
                      <m:sSubSup>
                        <m:sSubSupPr>
                          <m:ctrlPr>
                            <a:rPr lang="it-IT" sz="3200" b="0" i="1" smtClean="0">
                              <a:latin typeface="Cambria Math" panose="02040503050406030204" pitchFamily="18" charset="0"/>
                            </a:rPr>
                          </m:ctrlPr>
                        </m:sSubSupPr>
                        <m:e>
                          <m:r>
                            <a:rPr lang="it-IT" sz="3200" b="0" i="1" smtClean="0">
                              <a:latin typeface="Cambria Math" panose="02040503050406030204" pitchFamily="18" charset="0"/>
                            </a:rPr>
                            <m:t>𝐺</m:t>
                          </m:r>
                        </m:e>
                        <m:sub>
                          <m:r>
                            <a:rPr lang="it-IT" sz="3200" b="0" i="1" smtClean="0">
                              <a:latin typeface="Cambria Math" panose="02040503050406030204" pitchFamily="18" charset="0"/>
                            </a:rPr>
                            <m:t>0</m:t>
                          </m:r>
                        </m:sub>
                        <m:sup>
                          <m:r>
                            <a:rPr lang="it-IT" sz="3200" b="0" i="1" smtClean="0">
                              <a:latin typeface="Cambria Math" panose="02040503050406030204" pitchFamily="18" charset="0"/>
                            </a:rPr>
                            <m:t>′</m:t>
                          </m:r>
                        </m:sup>
                      </m:sSubSup>
                    </m:oMath>
                  </m:oMathPara>
                </a14:m>
                <a:endParaRPr lang="it-IT" sz="3200" dirty="0"/>
              </a:p>
            </p:txBody>
          </p:sp>
        </mc:Choice>
        <mc:Fallback xmlns="">
          <p:sp>
            <p:nvSpPr>
              <p:cNvPr id="5" name="TextBox 4"/>
              <p:cNvSpPr txBox="1">
                <a:spLocks noRot="1" noChangeAspect="1" noMove="1" noResize="1" noEditPoints="1" noAdjustHandles="1" noChangeArrowheads="1" noChangeShapeType="1" noTextEdit="1"/>
              </p:cNvSpPr>
              <p:nvPr/>
            </p:nvSpPr>
            <p:spPr>
              <a:xfrm rot="16200000">
                <a:off x="-796334" y="3047702"/>
                <a:ext cx="2491580" cy="492443"/>
              </a:xfrm>
              <a:prstGeom prst="rect">
                <a:avLst/>
              </a:prstGeom>
              <a:blipFill rotWithShape="0">
                <a:blip r:embed="rId4"/>
                <a:stretch>
                  <a:fillRect/>
                </a:stretch>
              </a:blipFill>
            </p:spPr>
            <p:txBody>
              <a:bodyPr/>
              <a:lstStyle/>
              <a:p>
                <a:r>
                  <a:rPr lang="it-IT">
                    <a:noFill/>
                  </a:rPr>
                  <a:t> </a:t>
                </a:r>
              </a:p>
            </p:txBody>
          </p:sp>
        </mc:Fallback>
      </mc:AlternateContent>
      <p:sp>
        <p:nvSpPr>
          <p:cNvPr id="2" name="Rectangle 1"/>
          <p:cNvSpPr/>
          <p:nvPr/>
        </p:nvSpPr>
        <p:spPr>
          <a:xfrm>
            <a:off x="1689100" y="5029200"/>
            <a:ext cx="6997700" cy="812800"/>
          </a:xfrm>
          <a:prstGeom prst="rect">
            <a:avLst/>
          </a:prstGeom>
          <a:solidFill>
            <a:srgbClr val="FF0000">
              <a:alpha val="1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6" name="TextBox 5"/>
              <p:cNvSpPr txBox="1"/>
              <p:nvPr/>
            </p:nvSpPr>
            <p:spPr>
              <a:xfrm>
                <a:off x="7217339" y="5115827"/>
                <a:ext cx="1132041"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800" b="0" i="1" smtClean="0">
                              <a:latin typeface="Cambria Math" panose="02040503050406030204" pitchFamily="18" charset="0"/>
                            </a:rPr>
                          </m:ctrlPr>
                        </m:sSubPr>
                        <m:e>
                          <m:r>
                            <a:rPr lang="it-IT" sz="2800" b="0" i="1" smtClean="0">
                              <a:latin typeface="Cambria Math" panose="02040503050406030204" pitchFamily="18" charset="0"/>
                            </a:rPr>
                            <m:t>𝐺</m:t>
                          </m:r>
                        </m:e>
                        <m:sub>
                          <m:r>
                            <a:rPr lang="it-IT" sz="2800" b="0" i="1" smtClean="0">
                              <a:latin typeface="Cambria Math" panose="02040503050406030204" pitchFamily="18" charset="0"/>
                            </a:rPr>
                            <m:t>0</m:t>
                          </m:r>
                        </m:sub>
                      </m:sSub>
                      <m:r>
                        <a:rPr lang="it-IT" sz="2800" b="0" i="1" smtClean="0">
                          <a:latin typeface="Cambria Math" panose="02040503050406030204" pitchFamily="18" charset="0"/>
                        </a:rPr>
                        <m:t>&gt;0</m:t>
                      </m:r>
                    </m:oMath>
                  </m:oMathPara>
                </a14:m>
                <a:endParaRPr lang="it-IT" sz="2800" dirty="0"/>
              </a:p>
            </p:txBody>
          </p:sp>
        </mc:Choice>
        <mc:Fallback xmlns="">
          <p:sp>
            <p:nvSpPr>
              <p:cNvPr id="6" name="TextBox 5"/>
              <p:cNvSpPr txBox="1">
                <a:spLocks noRot="1" noChangeAspect="1" noMove="1" noResize="1" noEditPoints="1" noAdjustHandles="1" noChangeArrowheads="1" noChangeShapeType="1" noTextEdit="1"/>
              </p:cNvSpPr>
              <p:nvPr/>
            </p:nvSpPr>
            <p:spPr>
              <a:xfrm>
                <a:off x="7217339" y="5115827"/>
                <a:ext cx="1132041" cy="430887"/>
              </a:xfrm>
              <a:prstGeom prst="rect">
                <a:avLst/>
              </a:prstGeom>
              <a:blipFill rotWithShape="0">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058790" y="566341"/>
                <a:ext cx="1315938"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sz="2800" b="0" i="1" smtClean="0">
                              <a:latin typeface="Cambria Math" panose="02040503050406030204" pitchFamily="18" charset="0"/>
                            </a:rPr>
                          </m:ctrlPr>
                        </m:sSubSupPr>
                        <m:e>
                          <m:r>
                            <a:rPr lang="it-IT" sz="2800" b="0" i="1" smtClean="0">
                              <a:latin typeface="Cambria Math" panose="02040503050406030204" pitchFamily="18" charset="0"/>
                            </a:rPr>
                            <m:t>𝐺</m:t>
                          </m:r>
                        </m:e>
                        <m:sub>
                          <m:r>
                            <a:rPr lang="it-IT" sz="2800" b="0" i="1" smtClean="0">
                              <a:latin typeface="Cambria Math" panose="02040503050406030204" pitchFamily="18" charset="0"/>
                            </a:rPr>
                            <m:t>0</m:t>
                          </m:r>
                        </m:sub>
                        <m:sup>
                          <m:r>
                            <a:rPr lang="it-IT" sz="2800" b="0" i="1" smtClean="0">
                              <a:latin typeface="Cambria Math" panose="02040503050406030204" pitchFamily="18" charset="0"/>
                            </a:rPr>
                            <m:t>′</m:t>
                          </m:r>
                        </m:sup>
                      </m:sSubSup>
                      <m:r>
                        <a:rPr lang="it-IT" sz="2800" b="0" i="1" smtClean="0">
                          <a:latin typeface="Cambria Math" panose="02040503050406030204" pitchFamily="18" charset="0"/>
                        </a:rPr>
                        <m:t>&gt;</m:t>
                      </m:r>
                      <m:sSub>
                        <m:sSubPr>
                          <m:ctrlPr>
                            <a:rPr lang="it-IT" sz="2800" b="0" i="1" smtClean="0">
                              <a:latin typeface="Cambria Math" panose="02040503050406030204" pitchFamily="18" charset="0"/>
                            </a:rPr>
                          </m:ctrlPr>
                        </m:sSubPr>
                        <m:e>
                          <m:r>
                            <a:rPr lang="it-IT" sz="2800" b="0" i="1" smtClean="0">
                              <a:latin typeface="Cambria Math" panose="02040503050406030204" pitchFamily="18" charset="0"/>
                            </a:rPr>
                            <m:t>𝐺</m:t>
                          </m:r>
                        </m:e>
                        <m:sub>
                          <m:r>
                            <a:rPr lang="it-IT" sz="2800" b="0" i="1" smtClean="0">
                              <a:latin typeface="Cambria Math" panose="02040503050406030204" pitchFamily="18" charset="0"/>
                            </a:rPr>
                            <m:t>0</m:t>
                          </m:r>
                        </m:sub>
                      </m:sSub>
                    </m:oMath>
                  </m:oMathPara>
                </a14:m>
                <a:endParaRPr lang="it-IT"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7058790" y="566341"/>
                <a:ext cx="1315938" cy="430887"/>
              </a:xfrm>
              <a:prstGeom prst="rect">
                <a:avLst/>
              </a:prstGeom>
              <a:blipFill rotWithShape="0">
                <a:blip r:embed="rId6"/>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904408951"/>
      </p:ext>
    </p:extLst>
  </p:cSld>
  <p:clrMapOvr>
    <a:masterClrMapping/>
  </p:clrMapOvr>
  <mc:AlternateContent xmlns:mc="http://schemas.openxmlformats.org/markup-compatibility/2006" xmlns:p14="http://schemas.microsoft.com/office/powerpoint/2010/main">
    <mc:Choice Requires="p14">
      <p:transition spd="slow" p14:dur="2000" advTm="44744"/>
    </mc:Choice>
    <mc:Fallback xmlns="">
      <p:transition spd="slow" advTm="44744"/>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29878" y="100584"/>
            <a:ext cx="8875776" cy="6656832"/>
          </a:xfrm>
          <a:prstGeom prst="rect">
            <a:avLst/>
          </a:prstGeom>
        </p:spPr>
      </p:pic>
      <mc:AlternateContent xmlns:mc="http://schemas.openxmlformats.org/markup-compatibility/2006" xmlns:a14="http://schemas.microsoft.com/office/drawing/2010/main">
        <mc:Choice Requires="a14">
          <p:graphicFrame>
            <p:nvGraphicFramePr>
              <p:cNvPr id="2" name="Table 1"/>
              <p:cNvGraphicFramePr>
                <a:graphicFrameLocks noGrp="1"/>
              </p:cNvGraphicFramePr>
              <p:nvPr>
                <p:extLst>
                  <p:ext uri="{D42A27DB-BD31-4B8C-83A1-F6EECF244321}">
                    <p14:modId xmlns:p14="http://schemas.microsoft.com/office/powerpoint/2010/main" val="3599093838"/>
                  </p:ext>
                </p:extLst>
              </p:nvPr>
            </p:nvGraphicFramePr>
            <p:xfrm>
              <a:off x="6519672" y="166878"/>
              <a:ext cx="2389633" cy="1453896"/>
            </p:xfrm>
            <a:graphic>
              <a:graphicData uri="http://schemas.openxmlformats.org/drawingml/2006/table">
                <a:tbl>
                  <a:tblPr firstRow="1" bandRow="1">
                    <a:tableStyleId>{F5AB1C69-6EDB-4FF4-983F-18BD219EF322}</a:tableStyleId>
                  </a:tblPr>
                  <a:tblGrid>
                    <a:gridCol w="474093"/>
                    <a:gridCol w="697847"/>
                    <a:gridCol w="422321"/>
                    <a:gridCol w="795372"/>
                  </a:tblGrid>
                  <a:tr h="283210">
                    <a:tc>
                      <a:txBody>
                        <a:bodyPr/>
                        <a:lstStyle/>
                        <a:p>
                          <a:pPr algn="ctr"/>
                          <a14:m>
                            <m:oMathPara xmlns:m="http://schemas.openxmlformats.org/officeDocument/2006/math">
                              <m:oMathParaPr>
                                <m:jc m:val="centerGroup"/>
                              </m:oMathParaPr>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𝐹</m:t>
                                    </m:r>
                                  </m:e>
                                  <m:sub>
                                    <m:r>
                                      <a:rPr lang="it-IT" sz="1800" b="0" i="1" smtClean="0">
                                        <a:latin typeface="Cambria Math" panose="02040503050406030204" pitchFamily="18" charset="0"/>
                                      </a:rPr>
                                      <m:t>0</m:t>
                                    </m:r>
                                  </m:sub>
                                </m:sSub>
                              </m:oMath>
                            </m:oMathPara>
                          </a14:m>
                          <a:endParaRPr lang="en-US" sz="1800" dirty="0"/>
                        </a:p>
                      </a:txBody>
                      <a:tcPr marL="84076" marR="84076" marT="44577" marB="44577" anchor="ctr"/>
                    </a:tc>
                    <a:tc>
                      <a:txBody>
                        <a:bodyPr/>
                        <a:lstStyle/>
                        <a:p>
                          <a:pPr algn="ctr"/>
                          <a:r>
                            <a:rPr lang="en-US" sz="1800" dirty="0" smtClean="0"/>
                            <a:t>-0.58</a:t>
                          </a:r>
                          <a:endParaRPr lang="en-US" sz="1800" dirty="0"/>
                        </a:p>
                      </a:txBody>
                      <a:tcPr marL="84076" marR="84076" marT="44577" marB="44577" anchor="ctr"/>
                    </a:tc>
                    <a:tc>
                      <a:txBody>
                        <a:bodyPr/>
                        <a:lstStyle/>
                        <a:p>
                          <a:pPr algn="ctr"/>
                          <a14:m>
                            <m:oMathPara xmlns:m="http://schemas.openxmlformats.org/officeDocument/2006/math">
                              <m:oMathParaPr>
                                <m:jc m:val="centerGroup"/>
                              </m:oMathParaPr>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𝐹</m:t>
                                    </m:r>
                                  </m:e>
                                  <m:sub>
                                    <m:r>
                                      <a:rPr lang="it-IT" sz="1800" b="0" i="1" smtClean="0">
                                        <a:latin typeface="Cambria Math" panose="02040503050406030204" pitchFamily="18" charset="0"/>
                                      </a:rPr>
                                      <m:t>1</m:t>
                                    </m:r>
                                  </m:sub>
                                </m:sSub>
                              </m:oMath>
                            </m:oMathPara>
                          </a14:m>
                          <a:endParaRPr lang="en-US" sz="1800" dirty="0"/>
                        </a:p>
                      </a:txBody>
                      <a:tcPr marL="84076" marR="84076" marT="44577" marB="44577" anchor="ctr"/>
                    </a:tc>
                    <a:tc>
                      <a:txBody>
                        <a:bodyPr/>
                        <a:lstStyle/>
                        <a:p>
                          <a:pPr algn="ctr"/>
                          <a:r>
                            <a:rPr lang="en-US" sz="1800" dirty="0" smtClean="0"/>
                            <a:t>-1.77</a:t>
                          </a:r>
                          <a:endParaRPr lang="en-US" sz="1800" dirty="0"/>
                        </a:p>
                      </a:txBody>
                      <a:tcPr marL="84076" marR="84076" marT="44577" marB="44577" anchor="ctr"/>
                    </a:tc>
                  </a:tr>
                  <a:tr h="2832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𝐺</m:t>
                                    </m:r>
                                  </m:e>
                                  <m:sub>
                                    <m:r>
                                      <a:rPr lang="it-IT" sz="1800" b="0" i="1" smtClean="0">
                                        <a:latin typeface="Cambria Math" panose="02040503050406030204" pitchFamily="18" charset="0"/>
                                      </a:rPr>
                                      <m:t>0</m:t>
                                    </m:r>
                                  </m:sub>
                                </m:sSub>
                              </m:oMath>
                            </m:oMathPara>
                          </a14:m>
                          <a:endParaRPr lang="en-US" sz="1800" dirty="0" smtClean="0"/>
                        </a:p>
                      </a:txBody>
                      <a:tcPr marL="84076" marR="84076" marT="44577" marB="44577" anchor="ctr"/>
                    </a:tc>
                    <a:tc>
                      <a:txBody>
                        <a:bodyPr/>
                        <a:lstStyle/>
                        <a:p>
                          <a:pPr algn="ctr"/>
                          <a:r>
                            <a:rPr lang="en-US" sz="1800" b="1" dirty="0" smtClean="0">
                              <a:solidFill>
                                <a:srgbClr val="FF0000"/>
                              </a:solidFill>
                            </a:rPr>
                            <a:t>-0.15</a:t>
                          </a:r>
                        </a:p>
                      </a:txBody>
                      <a:tcPr marL="84076" marR="84076" marT="44577" marB="4457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𝐺</m:t>
                                    </m:r>
                                  </m:e>
                                  <m:sub>
                                    <m:r>
                                      <a:rPr lang="it-IT" sz="1800" b="0" i="1" smtClean="0">
                                        <a:latin typeface="Cambria Math" panose="02040503050406030204" pitchFamily="18" charset="0"/>
                                      </a:rPr>
                                      <m:t>1</m:t>
                                    </m:r>
                                  </m:sub>
                                </m:sSub>
                              </m:oMath>
                            </m:oMathPara>
                          </a14:m>
                          <a:endParaRPr lang="en-US" sz="1800" dirty="0" smtClean="0"/>
                        </a:p>
                      </a:txBody>
                      <a:tcPr marL="84076" marR="84076" marT="44577" marB="44577" anchor="ctr"/>
                    </a:tc>
                    <a:tc>
                      <a:txBody>
                        <a:bodyPr/>
                        <a:lstStyle/>
                        <a:p>
                          <a:pPr algn="ctr"/>
                          <a:r>
                            <a:rPr lang="en-US" sz="1800" dirty="0" smtClean="0"/>
                            <a:t>0.30</a:t>
                          </a:r>
                        </a:p>
                      </a:txBody>
                      <a:tcPr marL="84076" marR="84076" marT="44577" marB="44577" anchor="ctr"/>
                    </a:tc>
                  </a:tr>
                  <a:tr h="2832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lang="it-IT" sz="1800" b="0" i="1" dirty="0" smtClean="0">
                                        <a:latin typeface="Cambria Math" panose="02040503050406030204" pitchFamily="18" charset="0"/>
                                      </a:rPr>
                                    </m:ctrlPr>
                                  </m:sSubSupPr>
                                  <m:e>
                                    <m:r>
                                      <a:rPr lang="it-IT" sz="1800" b="0" i="1" dirty="0" smtClean="0">
                                        <a:latin typeface="Cambria Math" panose="02040503050406030204" pitchFamily="18" charset="0"/>
                                      </a:rPr>
                                      <m:t>𝐹</m:t>
                                    </m:r>
                                  </m:e>
                                  <m:sub>
                                    <m:r>
                                      <a:rPr lang="it-IT" sz="1800" b="0" i="1" dirty="0" smtClean="0">
                                        <a:latin typeface="Cambria Math" panose="02040503050406030204" pitchFamily="18" charset="0"/>
                                      </a:rPr>
                                      <m:t>0</m:t>
                                    </m:r>
                                  </m:sub>
                                  <m:sup>
                                    <m:r>
                                      <a:rPr lang="it-IT" sz="1800" b="0" i="1" dirty="0" smtClean="0">
                                        <a:latin typeface="Cambria Math" panose="02040503050406030204" pitchFamily="18" charset="0"/>
                                      </a:rPr>
                                      <m:t>′</m:t>
                                    </m:r>
                                  </m:sup>
                                </m:sSubSup>
                              </m:oMath>
                            </m:oMathPara>
                          </a14:m>
                          <a:endParaRPr lang="en-US" sz="1800" dirty="0" smtClean="0"/>
                        </a:p>
                      </a:txBody>
                      <a:tcPr marL="84076" marR="84076" marT="44577" marB="4457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0.07</a:t>
                          </a:r>
                          <a:endParaRPr lang="en-US" sz="1800" dirty="0"/>
                        </a:p>
                      </a:txBody>
                      <a:tcPr marL="84076" marR="84076" marT="44577" marB="4457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lang="it-IT" sz="1800" b="0" i="1" dirty="0" smtClean="0">
                                        <a:latin typeface="Cambria Math" panose="02040503050406030204" pitchFamily="18" charset="0"/>
                                      </a:rPr>
                                    </m:ctrlPr>
                                  </m:sSubSupPr>
                                  <m:e>
                                    <m:r>
                                      <a:rPr lang="it-IT" sz="1800" b="0" i="1" dirty="0" smtClean="0">
                                        <a:latin typeface="Cambria Math" panose="02040503050406030204" pitchFamily="18" charset="0"/>
                                      </a:rPr>
                                      <m:t>𝐹</m:t>
                                    </m:r>
                                  </m:e>
                                  <m:sub>
                                    <m:r>
                                      <a:rPr lang="it-IT" sz="1800" b="0" i="1" dirty="0" smtClean="0">
                                        <a:latin typeface="Cambria Math" panose="02040503050406030204" pitchFamily="18" charset="0"/>
                                      </a:rPr>
                                      <m:t>1</m:t>
                                    </m:r>
                                  </m:sub>
                                  <m:sup>
                                    <m:r>
                                      <a:rPr lang="it-IT" sz="1800" b="0" i="1" dirty="0" smtClean="0">
                                        <a:latin typeface="Cambria Math" panose="02040503050406030204" pitchFamily="18" charset="0"/>
                                      </a:rPr>
                                      <m:t>′</m:t>
                                    </m:r>
                                  </m:sup>
                                </m:sSubSup>
                              </m:oMath>
                            </m:oMathPara>
                          </a14:m>
                          <a:endParaRPr lang="en-US" sz="1800" dirty="0" smtClean="0"/>
                        </a:p>
                      </a:txBody>
                      <a:tcPr marL="84076" marR="84076" marT="44577" marB="4457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0.63</a:t>
                          </a:r>
                        </a:p>
                      </a:txBody>
                      <a:tcPr marL="84076" marR="84076" marT="44577" marB="44577" anchor="ctr"/>
                    </a:tc>
                  </a:tr>
                  <a:tr h="2832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𝐺</m:t>
                                    </m:r>
                                  </m:e>
                                  <m:sub>
                                    <m:r>
                                      <a:rPr lang="it-IT" sz="1800" b="0" i="1" smtClean="0">
                                        <a:latin typeface="Cambria Math" panose="02040503050406030204" pitchFamily="18" charset="0"/>
                                      </a:rPr>
                                      <m:t>0</m:t>
                                    </m:r>
                                  </m:sub>
                                  <m:sup>
                                    <m:r>
                                      <a:rPr lang="it-IT" sz="1800" b="0" i="1" smtClean="0">
                                        <a:latin typeface="Cambria Math" panose="02040503050406030204" pitchFamily="18" charset="0"/>
                                      </a:rPr>
                                      <m:t>′</m:t>
                                    </m:r>
                                  </m:sup>
                                </m:sSubSup>
                              </m:oMath>
                            </m:oMathPara>
                          </a14:m>
                          <a:endParaRPr lang="en-US" sz="1800" dirty="0" smtClean="0"/>
                        </a:p>
                      </a:txBody>
                      <a:tcPr marL="84076" marR="84076" marT="44577" marB="44577" anchor="ctr"/>
                    </a:tc>
                    <a:tc>
                      <a:txBody>
                        <a:bodyPr/>
                        <a:lstStyle/>
                        <a:p>
                          <a:pPr algn="ctr"/>
                          <a:r>
                            <a:rPr lang="en-US" sz="1800" dirty="0" smtClean="0"/>
                            <a:t>1.03</a:t>
                          </a:r>
                          <a:endParaRPr lang="en-US" sz="1800" dirty="0"/>
                        </a:p>
                      </a:txBody>
                      <a:tcPr marL="84076" marR="84076" marT="44577" marB="4457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Sup>
                                  <m:sSubSupPr>
                                    <m:ctrlPr>
                                      <a:rPr lang="it-IT" sz="1800" b="0" i="1" smtClean="0">
                                        <a:latin typeface="Cambria Math" panose="02040503050406030204" pitchFamily="18" charset="0"/>
                                      </a:rPr>
                                    </m:ctrlPr>
                                  </m:sSubSupPr>
                                  <m:e>
                                    <m:r>
                                      <a:rPr lang="it-IT" sz="1800" b="0" i="1" smtClean="0">
                                        <a:latin typeface="Cambria Math" panose="02040503050406030204" pitchFamily="18" charset="0"/>
                                      </a:rPr>
                                      <m:t>𝐺</m:t>
                                    </m:r>
                                  </m:e>
                                  <m:sub>
                                    <m:r>
                                      <a:rPr lang="it-IT" sz="1800" b="0" i="1" smtClean="0">
                                        <a:latin typeface="Cambria Math" panose="02040503050406030204" pitchFamily="18" charset="0"/>
                                      </a:rPr>
                                      <m:t>1</m:t>
                                    </m:r>
                                  </m:sub>
                                  <m:sup>
                                    <m:r>
                                      <a:rPr lang="it-IT" sz="1800" b="0" i="1" smtClean="0">
                                        <a:latin typeface="Cambria Math" panose="02040503050406030204" pitchFamily="18" charset="0"/>
                                      </a:rPr>
                                      <m:t>′</m:t>
                                    </m:r>
                                  </m:sup>
                                </m:sSubSup>
                              </m:oMath>
                            </m:oMathPara>
                          </a14:m>
                          <a:endParaRPr lang="en-US" sz="1800" dirty="0" smtClean="0"/>
                        </a:p>
                      </a:txBody>
                      <a:tcPr marL="84076" marR="84076" marT="44577" marB="44577" anchor="ctr"/>
                    </a:tc>
                    <a:tc>
                      <a:txBody>
                        <a:bodyPr/>
                        <a:lstStyle/>
                        <a:p>
                          <a:pPr algn="ctr"/>
                          <a:r>
                            <a:rPr lang="en-US" sz="1800" dirty="0" smtClean="0"/>
                            <a:t>0.02</a:t>
                          </a:r>
                          <a:endParaRPr lang="en-US" sz="1800" dirty="0"/>
                        </a:p>
                      </a:txBody>
                      <a:tcPr marL="84076" marR="84076" marT="44577" marB="44577" anchor="ctr"/>
                    </a:tc>
                  </a:tr>
                </a:tbl>
              </a:graphicData>
            </a:graphic>
          </p:graphicFrame>
        </mc:Choice>
        <mc:Fallback xmlns="">
          <p:graphicFrame>
            <p:nvGraphicFramePr>
              <p:cNvPr id="2" name="Table 1"/>
              <p:cNvGraphicFramePr>
                <a:graphicFrameLocks noGrp="1"/>
              </p:cNvGraphicFramePr>
              <p:nvPr>
                <p:extLst>
                  <p:ext uri="{D42A27DB-BD31-4B8C-83A1-F6EECF244321}">
                    <p14:modId xmlns:p14="http://schemas.microsoft.com/office/powerpoint/2010/main" val="3599093838"/>
                  </p:ext>
                </p:extLst>
              </p:nvPr>
            </p:nvGraphicFramePr>
            <p:xfrm>
              <a:off x="6519672" y="166878"/>
              <a:ext cx="2389633" cy="1453896"/>
            </p:xfrm>
            <a:graphic>
              <a:graphicData uri="http://schemas.openxmlformats.org/drawingml/2006/table">
                <a:tbl>
                  <a:tblPr firstRow="1" bandRow="1">
                    <a:tableStyleId>{F5AB1C69-6EDB-4FF4-983F-18BD219EF322}</a:tableStyleId>
                  </a:tblPr>
                  <a:tblGrid>
                    <a:gridCol w="474093"/>
                    <a:gridCol w="697847"/>
                    <a:gridCol w="422321"/>
                    <a:gridCol w="795372"/>
                  </a:tblGrid>
                  <a:tr h="363474">
                    <a:tc>
                      <a:txBody>
                        <a:bodyPr/>
                        <a:lstStyle/>
                        <a:p>
                          <a:endParaRPr lang="it-IT"/>
                        </a:p>
                      </a:txBody>
                      <a:tcPr marL="84076" marR="84076" marT="44577" marB="44577" anchor="ctr">
                        <a:blipFill rotWithShape="0">
                          <a:blip r:embed="rId3"/>
                          <a:stretch>
                            <a:fillRect l="-1282" t="-8333" r="-408974" b="-325000"/>
                          </a:stretch>
                        </a:blipFill>
                      </a:tcPr>
                    </a:tc>
                    <a:tc>
                      <a:txBody>
                        <a:bodyPr/>
                        <a:lstStyle/>
                        <a:p>
                          <a:pPr algn="ctr"/>
                          <a:r>
                            <a:rPr lang="en-US" sz="1800" dirty="0" smtClean="0"/>
                            <a:t>-0.58</a:t>
                          </a:r>
                          <a:endParaRPr lang="en-US" sz="1800" dirty="0"/>
                        </a:p>
                      </a:txBody>
                      <a:tcPr marL="84076" marR="84076" marT="44577" marB="44577" anchor="ctr"/>
                    </a:tc>
                    <a:tc>
                      <a:txBody>
                        <a:bodyPr/>
                        <a:lstStyle/>
                        <a:p>
                          <a:endParaRPr lang="it-IT"/>
                        </a:p>
                      </a:txBody>
                      <a:tcPr marL="84076" marR="84076" marT="44577" marB="44577" anchor="ctr">
                        <a:blipFill rotWithShape="0">
                          <a:blip r:embed="rId3"/>
                          <a:stretch>
                            <a:fillRect l="-281159" t="-8333" r="-195652" b="-325000"/>
                          </a:stretch>
                        </a:blipFill>
                      </a:tcPr>
                    </a:tc>
                    <a:tc>
                      <a:txBody>
                        <a:bodyPr/>
                        <a:lstStyle/>
                        <a:p>
                          <a:pPr algn="ctr"/>
                          <a:r>
                            <a:rPr lang="en-US" sz="1800" dirty="0" smtClean="0"/>
                            <a:t>-1.77</a:t>
                          </a:r>
                          <a:endParaRPr lang="en-US" sz="1800" dirty="0"/>
                        </a:p>
                      </a:txBody>
                      <a:tcPr marL="84076" marR="84076" marT="44577" marB="44577" anchor="ctr"/>
                    </a:tc>
                  </a:tr>
                  <a:tr h="363474">
                    <a:tc>
                      <a:txBody>
                        <a:bodyPr/>
                        <a:lstStyle/>
                        <a:p>
                          <a:endParaRPr lang="it-IT"/>
                        </a:p>
                      </a:txBody>
                      <a:tcPr marL="84076" marR="84076" marT="44577" marB="44577" anchor="ctr">
                        <a:blipFill rotWithShape="0">
                          <a:blip r:embed="rId3"/>
                          <a:stretch>
                            <a:fillRect l="-1282" t="-108333" r="-408974" b="-225000"/>
                          </a:stretch>
                        </a:blipFill>
                      </a:tcPr>
                    </a:tc>
                    <a:tc>
                      <a:txBody>
                        <a:bodyPr/>
                        <a:lstStyle/>
                        <a:p>
                          <a:pPr algn="ctr"/>
                          <a:r>
                            <a:rPr lang="en-US" sz="1800" b="1" dirty="0" smtClean="0">
                              <a:solidFill>
                                <a:srgbClr val="FF0000"/>
                              </a:solidFill>
                            </a:rPr>
                            <a:t>-0.15</a:t>
                          </a:r>
                        </a:p>
                      </a:txBody>
                      <a:tcPr marL="84076" marR="84076" marT="44577" marB="44577" anchor="ctr"/>
                    </a:tc>
                    <a:tc>
                      <a:txBody>
                        <a:bodyPr/>
                        <a:lstStyle/>
                        <a:p>
                          <a:endParaRPr lang="it-IT"/>
                        </a:p>
                      </a:txBody>
                      <a:tcPr marL="84076" marR="84076" marT="44577" marB="44577" anchor="ctr">
                        <a:blipFill rotWithShape="0">
                          <a:blip r:embed="rId3"/>
                          <a:stretch>
                            <a:fillRect l="-281159" t="-108333" r="-195652" b="-225000"/>
                          </a:stretch>
                        </a:blipFill>
                      </a:tcPr>
                    </a:tc>
                    <a:tc>
                      <a:txBody>
                        <a:bodyPr/>
                        <a:lstStyle/>
                        <a:p>
                          <a:pPr algn="ctr"/>
                          <a:r>
                            <a:rPr lang="en-US" sz="1800" dirty="0" smtClean="0"/>
                            <a:t>0.30</a:t>
                          </a:r>
                        </a:p>
                      </a:txBody>
                      <a:tcPr marL="84076" marR="84076" marT="44577" marB="44577" anchor="ctr"/>
                    </a:tc>
                  </a:tr>
                  <a:tr h="363474">
                    <a:tc>
                      <a:txBody>
                        <a:bodyPr/>
                        <a:lstStyle/>
                        <a:p>
                          <a:endParaRPr lang="it-IT"/>
                        </a:p>
                      </a:txBody>
                      <a:tcPr marL="84076" marR="84076" marT="44577" marB="44577" anchor="ctr">
                        <a:blipFill rotWithShape="0">
                          <a:blip r:embed="rId3"/>
                          <a:stretch>
                            <a:fillRect l="-1282" t="-211864" r="-408974" b="-128814"/>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0.07</a:t>
                          </a:r>
                          <a:endParaRPr lang="en-US" sz="1800" dirty="0"/>
                        </a:p>
                      </a:txBody>
                      <a:tcPr marL="84076" marR="84076" marT="44577" marB="44577" anchor="ctr"/>
                    </a:tc>
                    <a:tc>
                      <a:txBody>
                        <a:bodyPr/>
                        <a:lstStyle/>
                        <a:p>
                          <a:endParaRPr lang="it-IT"/>
                        </a:p>
                      </a:txBody>
                      <a:tcPr marL="84076" marR="84076" marT="44577" marB="44577" anchor="ctr">
                        <a:blipFill rotWithShape="0">
                          <a:blip r:embed="rId3"/>
                          <a:stretch>
                            <a:fillRect l="-281159" t="-211864" r="-195652" b="-128814"/>
                          </a:stretch>
                        </a:blip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t>0.63</a:t>
                          </a:r>
                        </a:p>
                      </a:txBody>
                      <a:tcPr marL="84076" marR="84076" marT="44577" marB="44577" anchor="ctr"/>
                    </a:tc>
                  </a:tr>
                  <a:tr h="363474">
                    <a:tc>
                      <a:txBody>
                        <a:bodyPr/>
                        <a:lstStyle/>
                        <a:p>
                          <a:endParaRPr lang="it-IT"/>
                        </a:p>
                      </a:txBody>
                      <a:tcPr marL="84076" marR="84076" marT="44577" marB="44577" anchor="ctr">
                        <a:blipFill rotWithShape="0">
                          <a:blip r:embed="rId3"/>
                          <a:stretch>
                            <a:fillRect l="-1282" t="-306667" r="-408974" b="-26667"/>
                          </a:stretch>
                        </a:blipFill>
                      </a:tcPr>
                    </a:tc>
                    <a:tc>
                      <a:txBody>
                        <a:bodyPr/>
                        <a:lstStyle/>
                        <a:p>
                          <a:pPr algn="ctr"/>
                          <a:r>
                            <a:rPr lang="en-US" sz="1800" dirty="0" smtClean="0"/>
                            <a:t>1.03</a:t>
                          </a:r>
                          <a:endParaRPr lang="en-US" sz="1800" dirty="0"/>
                        </a:p>
                      </a:txBody>
                      <a:tcPr marL="84076" marR="84076" marT="44577" marB="44577" anchor="ctr"/>
                    </a:tc>
                    <a:tc>
                      <a:txBody>
                        <a:bodyPr/>
                        <a:lstStyle/>
                        <a:p>
                          <a:endParaRPr lang="it-IT"/>
                        </a:p>
                      </a:txBody>
                      <a:tcPr marL="84076" marR="84076" marT="44577" marB="44577" anchor="ctr">
                        <a:blipFill rotWithShape="0">
                          <a:blip r:embed="rId3"/>
                          <a:stretch>
                            <a:fillRect l="-281159" t="-306667" r="-195652" b="-26667"/>
                          </a:stretch>
                        </a:blipFill>
                      </a:tcPr>
                    </a:tc>
                    <a:tc>
                      <a:txBody>
                        <a:bodyPr/>
                        <a:lstStyle/>
                        <a:p>
                          <a:pPr algn="ctr"/>
                          <a:r>
                            <a:rPr lang="en-US" sz="1800" dirty="0" smtClean="0"/>
                            <a:t>0.02</a:t>
                          </a:r>
                          <a:endParaRPr lang="en-US" sz="1800" dirty="0"/>
                        </a:p>
                      </a:txBody>
                      <a:tcPr marL="84076" marR="84076" marT="44577" marB="44577" anchor="ctr"/>
                    </a:tc>
                  </a:tr>
                </a:tbl>
              </a:graphicData>
            </a:graphic>
          </p:graphicFrame>
        </mc:Fallback>
      </mc:AlternateContent>
      <mc:AlternateContent xmlns:mc="http://schemas.openxmlformats.org/markup-compatibility/2006" xmlns:a14="http://schemas.microsoft.com/office/drawing/2010/main">
        <mc:Choice Requires="a14">
          <p:sp>
            <p:nvSpPr>
              <p:cNvPr id="13" name="Rectangle 12"/>
              <p:cNvSpPr/>
              <p:nvPr/>
            </p:nvSpPr>
            <p:spPr>
              <a:xfrm>
                <a:off x="1342416" y="6234196"/>
                <a:ext cx="613950"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800" i="1">
                              <a:latin typeface="Cambria Math" panose="02040503050406030204" pitchFamily="18" charset="0"/>
                            </a:rPr>
                          </m:ctrlPr>
                        </m:sSubPr>
                        <m:e>
                          <m:r>
                            <a:rPr lang="it-IT" sz="2800" i="1">
                              <a:latin typeface="Cambria Math" panose="02040503050406030204" pitchFamily="18" charset="0"/>
                            </a:rPr>
                            <m:t>𝐹</m:t>
                          </m:r>
                        </m:e>
                        <m:sub>
                          <m:r>
                            <a:rPr lang="it-IT" sz="2800" i="1">
                              <a:latin typeface="Cambria Math" panose="02040503050406030204" pitchFamily="18" charset="0"/>
                            </a:rPr>
                            <m:t>0</m:t>
                          </m:r>
                        </m:sub>
                      </m:sSub>
                    </m:oMath>
                  </m:oMathPara>
                </a14:m>
                <a:endParaRPr lang="it-IT" sz="2800" dirty="0"/>
              </a:p>
            </p:txBody>
          </p:sp>
        </mc:Choice>
        <mc:Fallback xmlns="">
          <p:sp>
            <p:nvSpPr>
              <p:cNvPr id="13" name="Rectangle 12"/>
              <p:cNvSpPr>
                <a:spLocks noRot="1" noChangeAspect="1" noMove="1" noResize="1" noEditPoints="1" noAdjustHandles="1" noChangeArrowheads="1" noChangeShapeType="1" noTextEdit="1"/>
              </p:cNvSpPr>
              <p:nvPr/>
            </p:nvSpPr>
            <p:spPr>
              <a:xfrm>
                <a:off x="1342416" y="6234196"/>
                <a:ext cx="613950" cy="523220"/>
              </a:xfrm>
              <a:prstGeom prst="rect">
                <a:avLst/>
              </a:prstGeom>
              <a:blipFill rotWithShape="0">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243159" y="6234196"/>
                <a:ext cx="649087"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800" i="1" smtClean="0">
                              <a:latin typeface="Cambria Math" panose="02040503050406030204" pitchFamily="18" charset="0"/>
                            </a:rPr>
                          </m:ctrlPr>
                        </m:sSubPr>
                        <m:e>
                          <m:r>
                            <a:rPr lang="it-IT" sz="2800" b="0" i="1" smtClean="0">
                              <a:latin typeface="Cambria Math" panose="02040503050406030204" pitchFamily="18" charset="0"/>
                            </a:rPr>
                            <m:t>𝐺</m:t>
                          </m:r>
                        </m:e>
                        <m:sub>
                          <m:r>
                            <a:rPr lang="it-IT" sz="2800" i="1">
                              <a:latin typeface="Cambria Math" panose="02040503050406030204" pitchFamily="18" charset="0"/>
                            </a:rPr>
                            <m:t>0</m:t>
                          </m:r>
                        </m:sub>
                      </m:sSub>
                    </m:oMath>
                  </m:oMathPara>
                </a14:m>
                <a:endParaRPr lang="it-IT" sz="2800" dirty="0"/>
              </a:p>
            </p:txBody>
          </p:sp>
        </mc:Choice>
        <mc:Fallback xmlns="">
          <p:sp>
            <p:nvSpPr>
              <p:cNvPr id="14" name="Rectangle 13"/>
              <p:cNvSpPr>
                <a:spLocks noRot="1" noChangeAspect="1" noMove="1" noResize="1" noEditPoints="1" noAdjustHandles="1" noChangeArrowheads="1" noChangeShapeType="1" noTextEdit="1"/>
              </p:cNvSpPr>
              <p:nvPr/>
            </p:nvSpPr>
            <p:spPr>
              <a:xfrm>
                <a:off x="2243159" y="6234196"/>
                <a:ext cx="649087" cy="523220"/>
              </a:xfrm>
              <a:prstGeom prst="rect">
                <a:avLst/>
              </a:prstGeom>
              <a:blipFill rotWithShape="0">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3179039" y="6234196"/>
                <a:ext cx="613950"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800" b="0" i="1" smtClean="0">
                              <a:latin typeface="Cambria Math" panose="02040503050406030204" pitchFamily="18" charset="0"/>
                            </a:rPr>
                          </m:ctrlPr>
                        </m:sSubSupPr>
                        <m:e>
                          <m:r>
                            <a:rPr lang="it-IT" sz="2800" b="0" i="1" smtClean="0">
                              <a:latin typeface="Cambria Math" panose="02040503050406030204" pitchFamily="18" charset="0"/>
                            </a:rPr>
                            <m:t>𝐹</m:t>
                          </m:r>
                        </m:e>
                        <m:sub>
                          <m:r>
                            <a:rPr lang="it-IT" sz="2800" i="1">
                              <a:latin typeface="Cambria Math" panose="02040503050406030204" pitchFamily="18" charset="0"/>
                            </a:rPr>
                            <m:t>0</m:t>
                          </m:r>
                        </m:sub>
                        <m:sup>
                          <m:r>
                            <a:rPr lang="it-IT" sz="2800" b="0" i="1" smtClean="0">
                              <a:latin typeface="Cambria Math" panose="02040503050406030204" pitchFamily="18" charset="0"/>
                            </a:rPr>
                            <m:t>′</m:t>
                          </m:r>
                        </m:sup>
                      </m:sSubSup>
                    </m:oMath>
                  </m:oMathPara>
                </a14:m>
                <a:endParaRPr lang="it-IT" sz="2800" dirty="0"/>
              </a:p>
            </p:txBody>
          </p:sp>
        </mc:Choice>
        <mc:Fallback xmlns="">
          <p:sp>
            <p:nvSpPr>
              <p:cNvPr id="15" name="Rectangle 14"/>
              <p:cNvSpPr>
                <a:spLocks noRot="1" noChangeAspect="1" noMove="1" noResize="1" noEditPoints="1" noAdjustHandles="1" noChangeArrowheads="1" noChangeShapeType="1" noTextEdit="1"/>
              </p:cNvSpPr>
              <p:nvPr/>
            </p:nvSpPr>
            <p:spPr>
              <a:xfrm>
                <a:off x="3179039" y="6234196"/>
                <a:ext cx="613950" cy="523220"/>
              </a:xfrm>
              <a:prstGeom prst="rect">
                <a:avLst/>
              </a:prstGeom>
              <a:blipFill rotWithShape="0">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4079782" y="6234196"/>
                <a:ext cx="649087"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800" b="0" i="1" smtClean="0">
                              <a:latin typeface="Cambria Math" panose="02040503050406030204" pitchFamily="18" charset="0"/>
                            </a:rPr>
                          </m:ctrlPr>
                        </m:sSubSupPr>
                        <m:e>
                          <m:r>
                            <a:rPr lang="it-IT" sz="2800" b="0" i="1" smtClean="0">
                              <a:latin typeface="Cambria Math" panose="02040503050406030204" pitchFamily="18" charset="0"/>
                            </a:rPr>
                            <m:t>𝐺</m:t>
                          </m:r>
                        </m:e>
                        <m:sub>
                          <m:r>
                            <a:rPr lang="it-IT" sz="2800" i="1">
                              <a:latin typeface="Cambria Math" panose="02040503050406030204" pitchFamily="18" charset="0"/>
                            </a:rPr>
                            <m:t>0</m:t>
                          </m:r>
                        </m:sub>
                        <m:sup>
                          <m:r>
                            <a:rPr lang="it-IT" sz="2800" b="0" i="1" smtClean="0">
                              <a:latin typeface="Cambria Math" panose="02040503050406030204" pitchFamily="18" charset="0"/>
                            </a:rPr>
                            <m:t>′</m:t>
                          </m:r>
                        </m:sup>
                      </m:sSubSup>
                    </m:oMath>
                  </m:oMathPara>
                </a14:m>
                <a:endParaRPr lang="it-IT" sz="2800" dirty="0"/>
              </a:p>
            </p:txBody>
          </p:sp>
        </mc:Choice>
        <mc:Fallback xmlns="">
          <p:sp>
            <p:nvSpPr>
              <p:cNvPr id="16" name="Rectangle 15"/>
              <p:cNvSpPr>
                <a:spLocks noRot="1" noChangeAspect="1" noMove="1" noResize="1" noEditPoints="1" noAdjustHandles="1" noChangeArrowheads="1" noChangeShapeType="1" noTextEdit="1"/>
              </p:cNvSpPr>
              <p:nvPr/>
            </p:nvSpPr>
            <p:spPr>
              <a:xfrm>
                <a:off x="4079782" y="6234196"/>
                <a:ext cx="649087" cy="523220"/>
              </a:xfrm>
              <a:prstGeom prst="rect">
                <a:avLst/>
              </a:prstGeom>
              <a:blipFill rotWithShape="0">
                <a:blip r:embed="rId7"/>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5015662" y="6234196"/>
                <a:ext cx="605679"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800" i="1" smtClean="0">
                              <a:latin typeface="Cambria Math" panose="02040503050406030204" pitchFamily="18" charset="0"/>
                            </a:rPr>
                          </m:ctrlPr>
                        </m:sSubPr>
                        <m:e>
                          <m:r>
                            <a:rPr lang="it-IT" sz="2800" i="1">
                              <a:latin typeface="Cambria Math" panose="02040503050406030204" pitchFamily="18" charset="0"/>
                            </a:rPr>
                            <m:t>𝐹</m:t>
                          </m:r>
                        </m:e>
                        <m:sub>
                          <m:r>
                            <a:rPr lang="it-IT" sz="2800" b="0" i="1" smtClean="0">
                              <a:latin typeface="Cambria Math" panose="02040503050406030204" pitchFamily="18" charset="0"/>
                            </a:rPr>
                            <m:t>1</m:t>
                          </m:r>
                        </m:sub>
                      </m:sSub>
                    </m:oMath>
                  </m:oMathPara>
                </a14:m>
                <a:endParaRPr lang="it-IT" sz="2800" dirty="0"/>
              </a:p>
            </p:txBody>
          </p:sp>
        </mc:Choice>
        <mc:Fallback xmlns="">
          <p:sp>
            <p:nvSpPr>
              <p:cNvPr id="17" name="Rectangle 16"/>
              <p:cNvSpPr>
                <a:spLocks noRot="1" noChangeAspect="1" noMove="1" noResize="1" noEditPoints="1" noAdjustHandles="1" noChangeArrowheads="1" noChangeShapeType="1" noTextEdit="1"/>
              </p:cNvSpPr>
              <p:nvPr/>
            </p:nvSpPr>
            <p:spPr>
              <a:xfrm>
                <a:off x="5015662" y="6234196"/>
                <a:ext cx="605679" cy="523220"/>
              </a:xfrm>
              <a:prstGeom prst="rect">
                <a:avLst/>
              </a:prstGeom>
              <a:blipFill rotWithShape="0">
                <a:blip r:embed="rId8"/>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5908134" y="6234196"/>
                <a:ext cx="64081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800" i="1" smtClean="0">
                              <a:latin typeface="Cambria Math" panose="02040503050406030204" pitchFamily="18" charset="0"/>
                            </a:rPr>
                          </m:ctrlPr>
                        </m:sSubPr>
                        <m:e>
                          <m:r>
                            <a:rPr lang="it-IT" sz="2800" b="0" i="1" smtClean="0">
                              <a:latin typeface="Cambria Math" panose="02040503050406030204" pitchFamily="18" charset="0"/>
                            </a:rPr>
                            <m:t>𝐺</m:t>
                          </m:r>
                        </m:e>
                        <m:sub>
                          <m:r>
                            <a:rPr lang="it-IT" sz="2800" b="0" i="1" smtClean="0">
                              <a:latin typeface="Cambria Math" panose="02040503050406030204" pitchFamily="18" charset="0"/>
                            </a:rPr>
                            <m:t>1</m:t>
                          </m:r>
                        </m:sub>
                      </m:sSub>
                    </m:oMath>
                  </m:oMathPara>
                </a14:m>
                <a:endParaRPr lang="it-IT" sz="2800" dirty="0"/>
              </a:p>
            </p:txBody>
          </p:sp>
        </mc:Choice>
        <mc:Fallback xmlns="">
          <p:sp>
            <p:nvSpPr>
              <p:cNvPr id="18" name="Rectangle 17"/>
              <p:cNvSpPr>
                <a:spLocks noRot="1" noChangeAspect="1" noMove="1" noResize="1" noEditPoints="1" noAdjustHandles="1" noChangeArrowheads="1" noChangeShapeType="1" noTextEdit="1"/>
              </p:cNvSpPr>
              <p:nvPr/>
            </p:nvSpPr>
            <p:spPr>
              <a:xfrm>
                <a:off x="5908134" y="6234196"/>
                <a:ext cx="640816" cy="523220"/>
              </a:xfrm>
              <a:prstGeom prst="rect">
                <a:avLst/>
              </a:prstGeom>
              <a:blipFill rotWithShape="0">
                <a:blip r:embed="rId9"/>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6835743" y="6234196"/>
                <a:ext cx="607922"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800" b="0" i="1" smtClean="0">
                              <a:latin typeface="Cambria Math" panose="02040503050406030204" pitchFamily="18" charset="0"/>
                            </a:rPr>
                          </m:ctrlPr>
                        </m:sSubSupPr>
                        <m:e>
                          <m:r>
                            <a:rPr lang="it-IT" sz="2800" i="1">
                              <a:latin typeface="Cambria Math" panose="02040503050406030204" pitchFamily="18" charset="0"/>
                            </a:rPr>
                            <m:t>𝐹</m:t>
                          </m:r>
                        </m:e>
                        <m:sub>
                          <m:r>
                            <a:rPr lang="it-IT" sz="2800" b="0" i="1" smtClean="0">
                              <a:latin typeface="Cambria Math" panose="02040503050406030204" pitchFamily="18" charset="0"/>
                            </a:rPr>
                            <m:t>1</m:t>
                          </m:r>
                        </m:sub>
                        <m:sup>
                          <m:r>
                            <a:rPr lang="it-IT" sz="2800" b="0" i="1" smtClean="0">
                              <a:latin typeface="Cambria Math" panose="02040503050406030204" pitchFamily="18" charset="0"/>
                            </a:rPr>
                            <m:t>′</m:t>
                          </m:r>
                        </m:sup>
                      </m:sSubSup>
                    </m:oMath>
                  </m:oMathPara>
                </a14:m>
                <a:endParaRPr lang="it-IT" sz="2800" dirty="0"/>
              </a:p>
            </p:txBody>
          </p:sp>
        </mc:Choice>
        <mc:Fallback xmlns="">
          <p:sp>
            <p:nvSpPr>
              <p:cNvPr id="19" name="Rectangle 18"/>
              <p:cNvSpPr>
                <a:spLocks noRot="1" noChangeAspect="1" noMove="1" noResize="1" noEditPoints="1" noAdjustHandles="1" noChangeArrowheads="1" noChangeShapeType="1" noTextEdit="1"/>
              </p:cNvSpPr>
              <p:nvPr/>
            </p:nvSpPr>
            <p:spPr>
              <a:xfrm>
                <a:off x="6835743" y="6234196"/>
                <a:ext cx="607922" cy="523220"/>
              </a:xfrm>
              <a:prstGeom prst="rect">
                <a:avLst/>
              </a:prstGeom>
              <a:blipFill rotWithShape="0">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7730458" y="6234196"/>
                <a:ext cx="64081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800" b="0" i="1" smtClean="0">
                              <a:latin typeface="Cambria Math" panose="02040503050406030204" pitchFamily="18" charset="0"/>
                            </a:rPr>
                          </m:ctrlPr>
                        </m:sSubSupPr>
                        <m:e>
                          <m:r>
                            <a:rPr lang="it-IT" sz="2800" b="0" i="1" smtClean="0">
                              <a:latin typeface="Cambria Math" panose="02040503050406030204" pitchFamily="18" charset="0"/>
                            </a:rPr>
                            <m:t>𝐺</m:t>
                          </m:r>
                        </m:e>
                        <m:sub>
                          <m:r>
                            <a:rPr lang="it-IT" sz="2800" b="0" i="1" smtClean="0">
                              <a:latin typeface="Cambria Math" panose="02040503050406030204" pitchFamily="18" charset="0"/>
                            </a:rPr>
                            <m:t>1</m:t>
                          </m:r>
                        </m:sub>
                        <m:sup>
                          <m:r>
                            <a:rPr lang="it-IT" sz="2800" b="0" i="1" smtClean="0">
                              <a:latin typeface="Cambria Math" panose="02040503050406030204" pitchFamily="18" charset="0"/>
                            </a:rPr>
                            <m:t>′</m:t>
                          </m:r>
                        </m:sup>
                      </m:sSubSup>
                    </m:oMath>
                  </m:oMathPara>
                </a14:m>
                <a:endParaRPr lang="it-IT" sz="2800" dirty="0"/>
              </a:p>
            </p:txBody>
          </p:sp>
        </mc:Choice>
        <mc:Fallback xmlns="">
          <p:sp>
            <p:nvSpPr>
              <p:cNvPr id="20" name="Rectangle 19"/>
              <p:cNvSpPr>
                <a:spLocks noRot="1" noChangeAspect="1" noMove="1" noResize="1" noEditPoints="1" noAdjustHandles="1" noChangeArrowheads="1" noChangeShapeType="1" noTextEdit="1"/>
              </p:cNvSpPr>
              <p:nvPr/>
            </p:nvSpPr>
            <p:spPr>
              <a:xfrm>
                <a:off x="7730458" y="6234196"/>
                <a:ext cx="640816" cy="523220"/>
              </a:xfrm>
              <a:prstGeom prst="rect">
                <a:avLst/>
              </a:prstGeom>
              <a:blipFill rotWithShape="0">
                <a:blip r:embed="rId11"/>
                <a:stretch>
                  <a:fillRect/>
                </a:stretch>
              </a:blipFill>
            </p:spPr>
            <p:txBody>
              <a:bodyPr/>
              <a:lstStyle/>
              <a:p>
                <a:r>
                  <a:rPr lang="it-IT">
                    <a:noFill/>
                  </a:rPr>
                  <a:t> </a:t>
                </a:r>
              </a:p>
            </p:txBody>
          </p:sp>
        </mc:Fallback>
      </mc:AlternateContent>
      <p:sp>
        <p:nvSpPr>
          <p:cNvPr id="22" name="Oval 21"/>
          <p:cNvSpPr/>
          <p:nvPr/>
        </p:nvSpPr>
        <p:spPr>
          <a:xfrm>
            <a:off x="6101192" y="5650845"/>
            <a:ext cx="173736" cy="17373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Flowchart: Decision 22"/>
          <p:cNvSpPr/>
          <p:nvPr/>
        </p:nvSpPr>
        <p:spPr>
          <a:xfrm>
            <a:off x="6087193" y="5118093"/>
            <a:ext cx="201735" cy="201168"/>
          </a:xfrm>
          <a:prstGeom prst="flowChartDecision">
            <a:avLst/>
          </a:prstGeom>
          <a:solidFill>
            <a:srgbClr val="0000F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lowchart: Decision 23"/>
          <p:cNvSpPr/>
          <p:nvPr/>
        </p:nvSpPr>
        <p:spPr>
          <a:xfrm>
            <a:off x="6087193" y="4364276"/>
            <a:ext cx="201735" cy="201168"/>
          </a:xfrm>
          <a:prstGeom prst="flowChartDecision">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TextBox 24"/>
          <p:cNvSpPr txBox="1"/>
          <p:nvPr/>
        </p:nvSpPr>
        <p:spPr>
          <a:xfrm>
            <a:off x="6467613" y="5559927"/>
            <a:ext cx="1993623" cy="369332"/>
          </a:xfrm>
          <a:prstGeom prst="rect">
            <a:avLst/>
          </a:prstGeom>
          <a:noFill/>
        </p:spPr>
        <p:txBody>
          <a:bodyPr wrap="none" rtlCol="0">
            <a:spAutoFit/>
          </a:bodyPr>
          <a:lstStyle/>
          <a:p>
            <a:r>
              <a:rPr lang="it-IT" dirty="0" smtClean="0"/>
              <a:t>Current Calculation</a:t>
            </a:r>
            <a:endParaRPr lang="it-IT" dirty="0"/>
          </a:p>
        </p:txBody>
      </p:sp>
      <p:sp>
        <p:nvSpPr>
          <p:cNvPr id="26" name="TextBox 25"/>
          <p:cNvSpPr txBox="1"/>
          <p:nvPr/>
        </p:nvSpPr>
        <p:spPr>
          <a:xfrm>
            <a:off x="6467613" y="5026965"/>
            <a:ext cx="1830950" cy="369332"/>
          </a:xfrm>
          <a:prstGeom prst="rect">
            <a:avLst/>
          </a:prstGeom>
          <a:noFill/>
        </p:spPr>
        <p:txBody>
          <a:bodyPr wrap="none" rtlCol="0">
            <a:spAutoFit/>
          </a:bodyPr>
          <a:lstStyle/>
          <a:p>
            <a:r>
              <a:rPr lang="it-IT" dirty="0"/>
              <a:t>PLB56,209 (1975)</a:t>
            </a:r>
          </a:p>
        </p:txBody>
      </p:sp>
      <p:sp>
        <p:nvSpPr>
          <p:cNvPr id="27" name="TextBox 26"/>
          <p:cNvSpPr txBox="1"/>
          <p:nvPr/>
        </p:nvSpPr>
        <p:spPr>
          <a:xfrm>
            <a:off x="6467613" y="4004400"/>
            <a:ext cx="2431628" cy="923330"/>
          </a:xfrm>
          <a:prstGeom prst="rect">
            <a:avLst/>
          </a:prstGeom>
          <a:noFill/>
        </p:spPr>
        <p:txBody>
          <a:bodyPr wrap="none" rtlCol="0">
            <a:spAutoFit/>
          </a:bodyPr>
          <a:lstStyle/>
          <a:p>
            <a:r>
              <a:rPr lang="it-IT" dirty="0" smtClean="0"/>
              <a:t>JPG28,189 (2002) + </a:t>
            </a:r>
          </a:p>
          <a:p>
            <a:r>
              <a:rPr lang="it-IT" dirty="0" smtClean="0"/>
              <a:t>PRC72:067303 (2005) + </a:t>
            </a:r>
          </a:p>
          <a:p>
            <a:r>
              <a:rPr lang="it-IT" dirty="0" smtClean="0"/>
              <a:t>PRC86:037306 (2012)</a:t>
            </a:r>
            <a:endParaRPr lang="it-IT" dirty="0"/>
          </a:p>
        </p:txBody>
      </p:sp>
      <p:sp>
        <p:nvSpPr>
          <p:cNvPr id="28" name="Oval 27"/>
          <p:cNvSpPr/>
          <p:nvPr/>
        </p:nvSpPr>
        <p:spPr>
          <a:xfrm>
            <a:off x="2243159" y="2935705"/>
            <a:ext cx="567418" cy="9721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29" name="Rectangle 28"/>
              <p:cNvSpPr/>
              <p:nvPr/>
            </p:nvSpPr>
            <p:spPr>
              <a:xfrm>
                <a:off x="4236964" y="3567198"/>
                <a:ext cx="1864228" cy="79707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2400" b="0" i="1" smtClean="0">
                              <a:solidFill>
                                <a:srgbClr val="222222"/>
                              </a:solidFill>
                              <a:latin typeface="Cambria Math" panose="02040503050406030204" pitchFamily="18" charset="0"/>
                            </a:rPr>
                          </m:ctrlPr>
                        </m:fPr>
                        <m:num>
                          <m:sSup>
                            <m:sSupPr>
                              <m:ctrlPr>
                                <a:rPr lang="it-IT" sz="2400" b="0" i="1" smtClean="0">
                                  <a:solidFill>
                                    <a:srgbClr val="222222"/>
                                  </a:solidFill>
                                  <a:latin typeface="Cambria Math" panose="02040503050406030204" pitchFamily="18" charset="0"/>
                                </a:rPr>
                              </m:ctrlPr>
                            </m:sSupPr>
                            <m:e>
                              <m:r>
                                <a:rPr lang="it-IT" sz="2400" b="0" i="1" smtClean="0">
                                  <a:solidFill>
                                    <a:srgbClr val="222222"/>
                                  </a:solidFill>
                                  <a:latin typeface="Cambria Math" panose="02040503050406030204" pitchFamily="18" charset="0"/>
                                </a:rPr>
                                <m:t>𝑚</m:t>
                              </m:r>
                            </m:e>
                            <m:sup>
                              <m:r>
                                <a:rPr lang="it-IT" sz="2400" b="0" i="1" smtClean="0">
                                  <a:solidFill>
                                    <a:srgbClr val="222222"/>
                                  </a:solidFill>
                                  <a:latin typeface="Cambria Math" panose="02040503050406030204" pitchFamily="18" charset="0"/>
                                </a:rPr>
                                <m:t>∗</m:t>
                              </m:r>
                            </m:sup>
                          </m:sSup>
                        </m:num>
                        <m:den>
                          <m:r>
                            <a:rPr lang="it-IT" sz="2400" b="0" i="1" smtClean="0">
                              <a:solidFill>
                                <a:srgbClr val="222222"/>
                              </a:solidFill>
                              <a:latin typeface="Cambria Math" panose="02040503050406030204" pitchFamily="18" charset="0"/>
                            </a:rPr>
                            <m:t>𝑚</m:t>
                          </m:r>
                        </m:den>
                      </m:f>
                      <m:r>
                        <a:rPr lang="it-IT" sz="2400" b="0" i="1" smtClean="0">
                          <a:solidFill>
                            <a:srgbClr val="222222"/>
                          </a:solidFill>
                          <a:latin typeface="Cambria Math" panose="02040503050406030204" pitchFamily="18" charset="0"/>
                        </a:rPr>
                        <m:t>=1+</m:t>
                      </m:r>
                      <m:f>
                        <m:fPr>
                          <m:ctrlPr>
                            <a:rPr lang="it-IT" sz="2400" b="0" i="1" smtClean="0">
                              <a:solidFill>
                                <a:srgbClr val="222222"/>
                              </a:solidFill>
                              <a:latin typeface="Cambria Math" panose="02040503050406030204" pitchFamily="18" charset="0"/>
                            </a:rPr>
                          </m:ctrlPr>
                        </m:fPr>
                        <m:num>
                          <m:sSub>
                            <m:sSubPr>
                              <m:ctrlPr>
                                <a:rPr lang="it-IT" sz="2400" b="0" i="1" smtClean="0">
                                  <a:solidFill>
                                    <a:srgbClr val="222222"/>
                                  </a:solidFill>
                                  <a:latin typeface="Cambria Math" panose="02040503050406030204" pitchFamily="18" charset="0"/>
                                </a:rPr>
                              </m:ctrlPr>
                            </m:sSubPr>
                            <m:e>
                              <m:r>
                                <a:rPr lang="it-IT" sz="2400" b="0" i="1" smtClean="0">
                                  <a:solidFill>
                                    <a:srgbClr val="222222"/>
                                  </a:solidFill>
                                  <a:latin typeface="Cambria Math" panose="02040503050406030204" pitchFamily="18" charset="0"/>
                                </a:rPr>
                                <m:t>𝐹</m:t>
                              </m:r>
                            </m:e>
                            <m:sub>
                              <m:r>
                                <a:rPr lang="it-IT" sz="2400" b="0" i="1" smtClean="0">
                                  <a:solidFill>
                                    <a:srgbClr val="222222"/>
                                  </a:solidFill>
                                  <a:latin typeface="Cambria Math" panose="02040503050406030204" pitchFamily="18" charset="0"/>
                                </a:rPr>
                                <m:t>1</m:t>
                              </m:r>
                            </m:sub>
                          </m:sSub>
                        </m:num>
                        <m:den>
                          <m:r>
                            <a:rPr lang="it-IT" sz="2400" b="0" i="1" smtClean="0">
                              <a:solidFill>
                                <a:srgbClr val="222222"/>
                              </a:solidFill>
                              <a:latin typeface="Cambria Math" panose="02040503050406030204" pitchFamily="18" charset="0"/>
                            </a:rPr>
                            <m:t>3</m:t>
                          </m:r>
                        </m:den>
                      </m:f>
                    </m:oMath>
                  </m:oMathPara>
                </a14:m>
                <a:endParaRPr lang="it-IT" sz="2400" dirty="0"/>
              </a:p>
            </p:txBody>
          </p:sp>
        </mc:Choice>
        <mc:Fallback xmlns="">
          <p:sp>
            <p:nvSpPr>
              <p:cNvPr id="29" name="Rectangle 28"/>
              <p:cNvSpPr>
                <a:spLocks noRot="1" noChangeAspect="1" noMove="1" noResize="1" noEditPoints="1" noAdjustHandles="1" noChangeArrowheads="1" noChangeShapeType="1" noTextEdit="1"/>
              </p:cNvSpPr>
              <p:nvPr/>
            </p:nvSpPr>
            <p:spPr>
              <a:xfrm>
                <a:off x="4236964" y="3567198"/>
                <a:ext cx="1864228" cy="797078"/>
              </a:xfrm>
              <a:prstGeom prst="rect">
                <a:avLst/>
              </a:prstGeom>
              <a:blipFill rotWithShape="0">
                <a:blip r:embed="rId12"/>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084274208"/>
      </p:ext>
    </p:extLst>
  </p:cSld>
  <p:clrMapOvr>
    <a:masterClrMapping/>
  </p:clrMapOvr>
  <mc:AlternateContent xmlns:mc="http://schemas.openxmlformats.org/markup-compatibility/2006" xmlns:p14="http://schemas.microsoft.com/office/powerpoint/2010/main">
    <mc:Choice Requires="p14">
      <p:transition spd="slow" p14:dur="2000" advTm="99491"/>
    </mc:Choice>
    <mc:Fallback xmlns="">
      <p:transition spd="slow" advTm="99491"/>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21323" y="3075057"/>
            <a:ext cx="1935210" cy="707886"/>
          </a:xfrm>
          <a:prstGeom prst="rect">
            <a:avLst/>
          </a:prstGeom>
        </p:spPr>
        <p:txBody>
          <a:bodyPr wrap="none">
            <a:spAutoFit/>
          </a:bodyPr>
          <a:lstStyle/>
          <a:p>
            <a:r>
              <a:rPr lang="it-IT" sz="4000" dirty="0">
                <a:latin typeface="Adobe Text Pro" panose="02050603050505020204" pitchFamily="18" charset="0"/>
              </a:rPr>
              <a:t>dziękuję</a:t>
            </a:r>
          </a:p>
        </p:txBody>
      </p:sp>
    </p:spTree>
    <p:extLst>
      <p:ext uri="{BB962C8B-B14F-4D97-AF65-F5344CB8AC3E}">
        <p14:creationId xmlns:p14="http://schemas.microsoft.com/office/powerpoint/2010/main" val="3441806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137186" y="1035452"/>
            <a:ext cx="8591976" cy="3781962"/>
            <a:chOff x="417138" y="362211"/>
            <a:chExt cx="8591976" cy="3781962"/>
          </a:xfrm>
        </p:grpSpPr>
        <mc:AlternateContent xmlns:mc="http://schemas.openxmlformats.org/markup-compatibility/2006" xmlns:a14="http://schemas.microsoft.com/office/drawing/2010/main">
          <mc:Choice Requires="a14">
            <p:sp>
              <p:nvSpPr>
                <p:cNvPr id="10" name="Rectangle 9"/>
                <p:cNvSpPr/>
                <p:nvPr/>
              </p:nvSpPr>
              <p:spPr>
                <a:xfrm>
                  <a:off x="1806835" y="1383877"/>
                  <a:ext cx="5181144" cy="2289088"/>
                </a:xfrm>
                <a:prstGeom prst="rect">
                  <a:avLst/>
                </a:prstGeom>
              </p:spPr>
              <p:txBody>
                <a:bodyPr wrap="square">
                  <a:spAutoFit/>
                </a:bodyPr>
                <a:lstStyle/>
                <a:p>
                  <a:pPr>
                    <a:lnSpc>
                      <a:spcPct val="200000"/>
                    </a:lnSpc>
                  </a:pPr>
                  <a14:m>
                    <m:oMathPara xmlns:m="http://schemas.openxmlformats.org/officeDocument/2006/math">
                      <m:oMathParaPr>
                        <m:jc m:val="centerGroup"/>
                      </m:oMathParaPr>
                      <m:oMath xmlns:m="http://schemas.openxmlformats.org/officeDocument/2006/math">
                        <m:r>
                          <a:rPr lang="it-IT" sz="2400" i="1" smtClean="0">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𝑡</m:t>
                            </m:r>
                          </m:e>
                          <m:sub>
                            <m:r>
                              <a:rPr lang="it-IT" sz="2400" i="1">
                                <a:latin typeface="Cambria Math" panose="02040503050406030204" pitchFamily="18" charset="0"/>
                              </a:rPr>
                              <m:t>1</m:t>
                            </m:r>
                          </m:sub>
                        </m:sSub>
                        <m:d>
                          <m:dPr>
                            <m:ctrlPr>
                              <a:rPr lang="it-IT" sz="2400" i="1">
                                <a:latin typeface="Cambria Math" panose="02040503050406030204" pitchFamily="18" charset="0"/>
                              </a:rPr>
                            </m:ctrlPr>
                          </m:dPr>
                          <m:e>
                            <m:r>
                              <a:rPr lang="it-IT" sz="2400" i="1">
                                <a:latin typeface="Cambria Math" panose="02040503050406030204" pitchFamily="18" charset="0"/>
                              </a:rPr>
                              <m:t>1+</m:t>
                            </m:r>
                            <m:sSub>
                              <m:sSubPr>
                                <m:ctrlPr>
                                  <a:rPr lang="it-IT" sz="2400" i="1">
                                    <a:latin typeface="Cambria Math" panose="02040503050406030204" pitchFamily="18" charset="0"/>
                                  </a:rPr>
                                </m:ctrlPr>
                              </m:sSubPr>
                              <m:e>
                                <m:r>
                                  <a:rPr lang="it-IT" sz="2400" i="1">
                                    <a:latin typeface="Cambria Math" panose="02040503050406030204" pitchFamily="18" charset="0"/>
                                  </a:rPr>
                                  <m:t>𝑥</m:t>
                                </m:r>
                              </m:e>
                              <m:sub>
                                <m:r>
                                  <a:rPr lang="it-IT" sz="2400" i="1">
                                    <a:latin typeface="Cambria Math" panose="02040503050406030204" pitchFamily="18" charset="0"/>
                                  </a:rPr>
                                  <m:t>1</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m:t>
                                </m:r>
                              </m:sup>
                            </m:sSup>
                          </m:e>
                        </m:d>
                        <m:r>
                          <a:rPr lang="it-IT" sz="2400" i="1">
                            <a:latin typeface="Cambria Math" panose="02040503050406030204" pitchFamily="18" charset="0"/>
                          </a:rPr>
                          <m:t>(</m:t>
                        </m:r>
                        <m:r>
                          <a:rPr lang="it-IT" sz="2400" i="1">
                            <a:solidFill>
                              <a:srgbClr val="0070C0"/>
                            </a:solidFill>
                            <a:latin typeface="Cambria Math" panose="02040503050406030204" pitchFamily="18" charset="0"/>
                          </a:rPr>
                          <m:t>𝛿</m:t>
                        </m:r>
                        <m:r>
                          <a:rPr lang="it-IT" sz="2400" i="1">
                            <a:solidFill>
                              <a:srgbClr val="0070C0"/>
                            </a:solidFill>
                            <a:latin typeface="Cambria Math" panose="02040503050406030204" pitchFamily="18" charset="0"/>
                          </a:rPr>
                          <m:t>(</m:t>
                        </m:r>
                        <m:r>
                          <a:rPr lang="it-IT" sz="2400" i="1">
                            <a:solidFill>
                              <a:srgbClr val="0070C0"/>
                            </a:solidFill>
                            <a:latin typeface="Cambria Math" panose="02040503050406030204" pitchFamily="18" charset="0"/>
                          </a:rPr>
                          <m:t>𝑟</m:t>
                        </m:r>
                        <m:r>
                          <a:rPr lang="it-IT" sz="2400" i="1">
                            <a:solidFill>
                              <a:srgbClr val="0070C0"/>
                            </a:solidFill>
                            <a:latin typeface="Cambria Math" panose="02040503050406030204" pitchFamily="18" charset="0"/>
                          </a:rPr>
                          <m:t>)</m:t>
                        </m:r>
                        <m:sSup>
                          <m:sSupPr>
                            <m:ctrlPr>
                              <a:rPr lang="it-IT" sz="2400" i="1">
                                <a:latin typeface="Cambria Math" panose="02040503050406030204" pitchFamily="18" charset="0"/>
                              </a:rPr>
                            </m:ctrlPr>
                          </m:sSupPr>
                          <m:e>
                            <m:r>
                              <a:rPr lang="it-IT" sz="2400" i="1">
                                <a:latin typeface="Cambria Math" panose="02040503050406030204" pitchFamily="18" charset="0"/>
                              </a:rPr>
                              <m:t>𝑘</m:t>
                            </m:r>
                          </m:e>
                          <m:sup>
                            <m:r>
                              <a:rPr lang="it-IT" sz="2400" i="1">
                                <a:latin typeface="Cambria Math" panose="02040503050406030204" pitchFamily="18" charset="0"/>
                              </a:rPr>
                              <m:t>2</m:t>
                            </m:r>
                          </m:sup>
                        </m:sSup>
                        <m:r>
                          <a:rPr lang="it-IT" sz="2400" i="1">
                            <a:latin typeface="Cambria Math" panose="02040503050406030204" pitchFamily="18" charset="0"/>
                          </a:rPr>
                          <m:t>+</m:t>
                        </m:r>
                        <m:sSup>
                          <m:sSupPr>
                            <m:ctrlPr>
                              <a:rPr lang="it-IT" sz="2400" i="1">
                                <a:latin typeface="Cambria Math" panose="02040503050406030204" pitchFamily="18" charset="0"/>
                              </a:rPr>
                            </m:ctrlPr>
                          </m:sSupPr>
                          <m:e>
                            <m:r>
                              <a:rPr lang="it-IT" sz="2400" i="1">
                                <a:latin typeface="Cambria Math" panose="02040503050406030204" pitchFamily="18" charset="0"/>
                              </a:rPr>
                              <m:t>𝑘</m:t>
                            </m:r>
                          </m:e>
                          <m:sup>
                            <m:r>
                              <a:rPr lang="it-IT" sz="2400" i="1">
                                <a:latin typeface="Cambria Math" panose="02040503050406030204" pitchFamily="18" charset="0"/>
                              </a:rPr>
                              <m:t>′2</m:t>
                            </m:r>
                          </m:sup>
                        </m:sSup>
                        <m:r>
                          <a:rPr lang="it-IT" sz="2400" i="1">
                            <a:solidFill>
                              <a:srgbClr val="0070C0"/>
                            </a:solidFill>
                            <a:latin typeface="Cambria Math" panose="02040503050406030204" pitchFamily="18" charset="0"/>
                          </a:rPr>
                          <m:t>𝛿</m:t>
                        </m:r>
                        <m:r>
                          <a:rPr lang="it-IT" sz="2400" i="1">
                            <a:solidFill>
                              <a:srgbClr val="0070C0"/>
                            </a:solidFill>
                            <a:latin typeface="Cambria Math" panose="02040503050406030204" pitchFamily="18" charset="0"/>
                          </a:rPr>
                          <m:t>(</m:t>
                        </m:r>
                        <m:r>
                          <a:rPr lang="it-IT" sz="2400" i="1">
                            <a:solidFill>
                              <a:srgbClr val="0070C0"/>
                            </a:solidFill>
                            <a:latin typeface="Cambria Math" panose="02040503050406030204" pitchFamily="18" charset="0"/>
                          </a:rPr>
                          <m:t>𝑟</m:t>
                        </m:r>
                        <m:r>
                          <a:rPr lang="it-IT" sz="2400" i="1">
                            <a:solidFill>
                              <a:srgbClr val="0070C0"/>
                            </a:solidFill>
                            <a:latin typeface="Cambria Math" panose="02040503050406030204" pitchFamily="18" charset="0"/>
                          </a:rPr>
                          <m:t>))/2+</m:t>
                        </m:r>
                        <m:sSub>
                          <m:sSubPr>
                            <m:ctrlPr>
                              <a:rPr lang="it-IT" sz="2400" i="1">
                                <a:latin typeface="Cambria Math" panose="02040503050406030204" pitchFamily="18" charset="0"/>
                              </a:rPr>
                            </m:ctrlPr>
                          </m:sSubPr>
                          <m:e>
                            <m:r>
                              <a:rPr lang="it-IT" sz="2400" i="1">
                                <a:latin typeface="Cambria Math" panose="02040503050406030204" pitchFamily="18" charset="0"/>
                              </a:rPr>
                              <m:t>𝑡</m:t>
                            </m:r>
                          </m:e>
                          <m:sub>
                            <m:r>
                              <a:rPr lang="it-IT" sz="2400" i="1">
                                <a:latin typeface="Cambria Math" panose="02040503050406030204" pitchFamily="18" charset="0"/>
                              </a:rPr>
                              <m:t>2</m:t>
                            </m:r>
                          </m:sub>
                        </m:sSub>
                        <m:d>
                          <m:dPr>
                            <m:ctrlPr>
                              <a:rPr lang="it-IT" sz="2400" i="1">
                                <a:latin typeface="Cambria Math" panose="02040503050406030204" pitchFamily="18" charset="0"/>
                              </a:rPr>
                            </m:ctrlPr>
                          </m:dPr>
                          <m:e>
                            <m:r>
                              <a:rPr lang="it-IT" sz="2400" i="1">
                                <a:latin typeface="Cambria Math" panose="02040503050406030204" pitchFamily="18" charset="0"/>
                              </a:rPr>
                              <m:t>1+</m:t>
                            </m:r>
                            <m:sSub>
                              <m:sSubPr>
                                <m:ctrlPr>
                                  <a:rPr lang="it-IT" sz="2400" i="1">
                                    <a:latin typeface="Cambria Math" panose="02040503050406030204" pitchFamily="18" charset="0"/>
                                  </a:rPr>
                                </m:ctrlPr>
                              </m:sSubPr>
                              <m:e>
                                <m:r>
                                  <a:rPr lang="it-IT" sz="2400" i="1">
                                    <a:latin typeface="Cambria Math" panose="02040503050406030204" pitchFamily="18" charset="0"/>
                                  </a:rPr>
                                  <m:t>𝑥</m:t>
                                </m:r>
                              </m:e>
                              <m:sub>
                                <m:r>
                                  <a:rPr lang="it-IT" sz="2400" i="1">
                                    <a:latin typeface="Cambria Math" panose="02040503050406030204" pitchFamily="18" charset="0"/>
                                  </a:rPr>
                                  <m:t>2</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m:t>
                                </m:r>
                              </m:sup>
                            </m:sSup>
                          </m:e>
                        </m:d>
                        <m:sSup>
                          <m:sSupPr>
                            <m:ctrlPr>
                              <a:rPr lang="it-IT" sz="2400" b="1" i="1">
                                <a:latin typeface="Cambria Math" panose="02040503050406030204" pitchFamily="18" charset="0"/>
                              </a:rPr>
                            </m:ctrlPr>
                          </m:sSupPr>
                          <m:e>
                            <m:r>
                              <a:rPr lang="it-IT" sz="2400" b="1" i="1">
                                <a:latin typeface="Cambria Math" panose="02040503050406030204" pitchFamily="18" charset="0"/>
                              </a:rPr>
                              <m:t>𝒌</m:t>
                            </m:r>
                          </m:e>
                          <m:sup>
                            <m:r>
                              <a:rPr lang="it-IT" sz="2400" b="1" i="1">
                                <a:latin typeface="Cambria Math" panose="02040503050406030204" pitchFamily="18" charset="0"/>
                              </a:rPr>
                              <m:t>′∗</m:t>
                            </m:r>
                          </m:sup>
                        </m:sSup>
                        <m:r>
                          <a:rPr lang="it-IT" sz="2400" i="1">
                            <a:solidFill>
                              <a:srgbClr val="0070C0"/>
                            </a:solidFill>
                            <a:latin typeface="Cambria Math" panose="02040503050406030204" pitchFamily="18" charset="0"/>
                          </a:rPr>
                          <m:t>𝛿</m:t>
                        </m:r>
                        <m:r>
                          <a:rPr lang="it-IT" sz="2400" i="1">
                            <a:solidFill>
                              <a:srgbClr val="0070C0"/>
                            </a:solidFill>
                            <a:latin typeface="Cambria Math" panose="02040503050406030204" pitchFamily="18" charset="0"/>
                          </a:rPr>
                          <m:t>(</m:t>
                        </m:r>
                        <m:r>
                          <a:rPr lang="it-IT" sz="2400" i="1">
                            <a:solidFill>
                              <a:srgbClr val="0070C0"/>
                            </a:solidFill>
                            <a:latin typeface="Cambria Math" panose="02040503050406030204" pitchFamily="18" charset="0"/>
                          </a:rPr>
                          <m:t>𝑟</m:t>
                        </m:r>
                        <m:r>
                          <a:rPr lang="it-IT" sz="2400" i="1">
                            <a:solidFill>
                              <a:srgbClr val="0070C0"/>
                            </a:solidFill>
                            <a:latin typeface="Cambria Math" panose="02040503050406030204" pitchFamily="18" charset="0"/>
                          </a:rPr>
                          <m:t>)</m:t>
                        </m:r>
                        <m:r>
                          <a:rPr lang="it-IT" sz="2400" b="1" i="1">
                            <a:latin typeface="Cambria Math" panose="02040503050406030204" pitchFamily="18" charset="0"/>
                          </a:rPr>
                          <m:t>⋅</m:t>
                        </m:r>
                        <m:r>
                          <a:rPr lang="it-IT" sz="2400" b="1" i="1">
                            <a:latin typeface="Cambria Math" panose="02040503050406030204" pitchFamily="18" charset="0"/>
                          </a:rPr>
                          <m:t>𝒌</m:t>
                        </m:r>
                        <m:r>
                          <a:rPr lang="it-IT" sz="2400">
                            <a:latin typeface="Cambria Math" panose="02040503050406030204" pitchFamily="18" charset="0"/>
                          </a:rPr>
                          <m:t> </m:t>
                        </m:r>
                        <m:r>
                          <a:rPr lang="it-IT" sz="2400" i="1">
                            <a:latin typeface="Cambria Math" panose="02040503050406030204" pitchFamily="18" charset="0"/>
                          </a:rPr>
                          <m:t>+</m:t>
                        </m:r>
                        <m:sSub>
                          <m:sSubPr>
                            <m:ctrlPr>
                              <a:rPr lang="it-IT" sz="2400" i="1">
                                <a:solidFill>
                                  <a:srgbClr val="FF0000"/>
                                </a:solidFill>
                                <a:latin typeface="Cambria Math" panose="02040503050406030204" pitchFamily="18" charset="0"/>
                              </a:rPr>
                            </m:ctrlPr>
                          </m:sSubPr>
                          <m:e>
                            <m:r>
                              <a:rPr lang="it-IT" sz="2400" i="1">
                                <a:solidFill>
                                  <a:srgbClr val="FF0000"/>
                                </a:solidFill>
                                <a:latin typeface="Cambria Math" panose="02040503050406030204" pitchFamily="18" charset="0"/>
                              </a:rPr>
                              <m:t>𝑡</m:t>
                            </m:r>
                          </m:e>
                          <m:sub>
                            <m:r>
                              <a:rPr lang="it-IT" sz="2400" i="1">
                                <a:solidFill>
                                  <a:srgbClr val="FF0000"/>
                                </a:solidFill>
                                <a:latin typeface="Cambria Math" panose="02040503050406030204" pitchFamily="18" charset="0"/>
                              </a:rPr>
                              <m:t>3</m:t>
                            </m:r>
                          </m:sub>
                        </m:sSub>
                        <m:r>
                          <a:rPr lang="it-IT" sz="2400" i="1">
                            <a:solidFill>
                              <a:srgbClr val="FF0000"/>
                            </a:solidFill>
                            <a:latin typeface="Cambria Math" panose="02040503050406030204" pitchFamily="18" charset="0"/>
                          </a:rPr>
                          <m:t>/6</m:t>
                        </m:r>
                        <m:d>
                          <m:dPr>
                            <m:ctrlPr>
                              <a:rPr lang="it-IT" sz="2400" i="1">
                                <a:solidFill>
                                  <a:srgbClr val="FF0000"/>
                                </a:solidFill>
                                <a:latin typeface="Cambria Math" panose="02040503050406030204" pitchFamily="18" charset="0"/>
                              </a:rPr>
                            </m:ctrlPr>
                          </m:dPr>
                          <m:e>
                            <m:r>
                              <a:rPr lang="it-IT" sz="2400" i="1">
                                <a:solidFill>
                                  <a:srgbClr val="FF0000"/>
                                </a:solidFill>
                                <a:latin typeface="Cambria Math" panose="02040503050406030204" pitchFamily="18" charset="0"/>
                              </a:rPr>
                              <m:t>1+</m:t>
                            </m:r>
                            <m:sSub>
                              <m:sSubPr>
                                <m:ctrlPr>
                                  <a:rPr lang="it-IT" sz="2400" i="1">
                                    <a:solidFill>
                                      <a:srgbClr val="FF0000"/>
                                    </a:solidFill>
                                    <a:latin typeface="Cambria Math" panose="02040503050406030204" pitchFamily="18" charset="0"/>
                                  </a:rPr>
                                </m:ctrlPr>
                              </m:sSubPr>
                              <m:e>
                                <m:r>
                                  <a:rPr lang="it-IT" sz="2400" i="1">
                                    <a:solidFill>
                                      <a:srgbClr val="FF0000"/>
                                    </a:solidFill>
                                    <a:latin typeface="Cambria Math" panose="02040503050406030204" pitchFamily="18" charset="0"/>
                                  </a:rPr>
                                  <m:t>𝑥</m:t>
                                </m:r>
                              </m:e>
                              <m:sub>
                                <m:r>
                                  <a:rPr lang="it-IT" sz="2400" i="1">
                                    <a:solidFill>
                                      <a:srgbClr val="FF0000"/>
                                    </a:solidFill>
                                    <a:latin typeface="Cambria Math" panose="02040503050406030204" pitchFamily="18" charset="0"/>
                                  </a:rPr>
                                  <m:t>3</m:t>
                                </m:r>
                              </m:sub>
                            </m:sSub>
                            <m:sSub>
                              <m:sSubPr>
                                <m:ctrlPr>
                                  <a:rPr lang="it-IT" sz="2400" i="1">
                                    <a:solidFill>
                                      <a:srgbClr val="FF0000"/>
                                    </a:solidFill>
                                    <a:latin typeface="Cambria Math" panose="02040503050406030204" pitchFamily="18" charset="0"/>
                                  </a:rPr>
                                </m:ctrlPr>
                              </m:sSubPr>
                              <m:e>
                                <m:r>
                                  <a:rPr lang="it-IT" sz="2400" i="1">
                                    <a:solidFill>
                                      <a:srgbClr val="FF0000"/>
                                    </a:solidFill>
                                    <a:latin typeface="Cambria Math" panose="02040503050406030204" pitchFamily="18" charset="0"/>
                                  </a:rPr>
                                  <m:t>𝑃</m:t>
                                </m:r>
                              </m:e>
                              <m:sub>
                                <m:r>
                                  <a:rPr lang="it-IT" sz="2400" i="1">
                                    <a:solidFill>
                                      <a:srgbClr val="FF0000"/>
                                    </a:solidFill>
                                    <a:latin typeface="Cambria Math" panose="02040503050406030204" pitchFamily="18" charset="0"/>
                                  </a:rPr>
                                  <m:t>𝜎</m:t>
                                </m:r>
                              </m:sub>
                            </m:sSub>
                          </m:e>
                        </m:d>
                        <m:sSup>
                          <m:sSupPr>
                            <m:ctrlPr>
                              <a:rPr lang="it-IT" sz="2400" i="1">
                                <a:solidFill>
                                  <a:srgbClr val="FF0000"/>
                                </a:solidFill>
                                <a:latin typeface="Cambria Math" panose="02040503050406030204" pitchFamily="18" charset="0"/>
                              </a:rPr>
                            </m:ctrlPr>
                          </m:sSupPr>
                          <m:e>
                            <m:r>
                              <a:rPr lang="it-IT" sz="2400" i="1">
                                <a:solidFill>
                                  <a:srgbClr val="FF0000"/>
                                </a:solidFill>
                                <a:latin typeface="Cambria Math" panose="02040503050406030204" pitchFamily="18" charset="0"/>
                              </a:rPr>
                              <m:t>𝜌</m:t>
                            </m:r>
                          </m:e>
                          <m:sup>
                            <m:r>
                              <a:rPr lang="it-IT" sz="2400" i="1">
                                <a:solidFill>
                                  <a:srgbClr val="FF0000"/>
                                </a:solidFill>
                                <a:latin typeface="Cambria Math" panose="02040503050406030204" pitchFamily="18" charset="0"/>
                              </a:rPr>
                              <m:t>𝛼</m:t>
                            </m:r>
                          </m:sup>
                        </m:sSup>
                        <m:r>
                          <a:rPr lang="it-IT" sz="2400" i="1">
                            <a:solidFill>
                              <a:srgbClr val="0070C0"/>
                            </a:solidFill>
                            <a:latin typeface="Cambria Math" panose="02040503050406030204" pitchFamily="18" charset="0"/>
                          </a:rPr>
                          <m:t>𝛿</m:t>
                        </m:r>
                        <m:r>
                          <a:rPr lang="it-IT" sz="2400" i="1">
                            <a:solidFill>
                              <a:srgbClr val="0070C0"/>
                            </a:solidFill>
                            <a:latin typeface="Cambria Math" panose="02040503050406030204" pitchFamily="18" charset="0"/>
                          </a:rPr>
                          <m:t>(</m:t>
                        </m:r>
                        <m:r>
                          <a:rPr lang="it-IT" sz="2400" i="1">
                            <a:solidFill>
                              <a:srgbClr val="0070C0"/>
                            </a:solidFill>
                            <a:latin typeface="Cambria Math" panose="02040503050406030204" pitchFamily="18" charset="0"/>
                          </a:rPr>
                          <m:t>𝑟</m:t>
                        </m:r>
                        <m:r>
                          <a:rPr lang="it-IT" sz="2400" i="1">
                            <a:solidFill>
                              <a:srgbClr val="0070C0"/>
                            </a:solidFill>
                            <a:latin typeface="Cambria Math" panose="02040503050406030204" pitchFamily="18" charset="0"/>
                          </a:rPr>
                          <m:t>)</m:t>
                        </m:r>
                      </m:oMath>
                    </m:oMathPara>
                  </a14:m>
                  <a:endParaRPr lang="it-IT" sz="2400" dirty="0" smtClean="0">
                    <a:solidFill>
                      <a:srgbClr val="0070C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1806835" y="1383877"/>
                  <a:ext cx="5181144" cy="2289088"/>
                </a:xfrm>
                <a:prstGeom prst="rect">
                  <a:avLst/>
                </a:prstGeom>
                <a:blipFill rotWithShape="0">
                  <a:blip r:embed="rId3"/>
                  <a:stretch>
                    <a:fillRect/>
                  </a:stretch>
                </a:blipFill>
              </p:spPr>
              <p:txBody>
                <a:bodyPr/>
                <a:lstStyle/>
                <a:p>
                  <a:r>
                    <a:rPr lang="it-IT">
                      <a:noFill/>
                    </a:rPr>
                    <a:t> </a:t>
                  </a:r>
                </a:p>
              </p:txBody>
            </p:sp>
          </mc:Fallback>
        </mc:AlternateContent>
        <p:grpSp>
          <p:nvGrpSpPr>
            <p:cNvPr id="9" name="Group 8"/>
            <p:cNvGrpSpPr/>
            <p:nvPr/>
          </p:nvGrpSpPr>
          <p:grpSpPr>
            <a:xfrm>
              <a:off x="417138" y="362211"/>
              <a:ext cx="8591976" cy="3357227"/>
              <a:chOff x="3529454" y="2566297"/>
              <a:chExt cx="13952420" cy="3357227"/>
            </a:xfrm>
          </p:grpSpPr>
          <mc:AlternateContent xmlns:mc="http://schemas.openxmlformats.org/markup-compatibility/2006" xmlns:a14="http://schemas.microsoft.com/office/drawing/2010/main">
            <mc:Choice Requires="a14">
              <p:sp>
                <p:nvSpPr>
                  <p:cNvPr id="3" name="TextBox 2"/>
                  <p:cNvSpPr txBox="1"/>
                  <p:nvPr/>
                </p:nvSpPr>
                <p:spPr>
                  <a:xfrm>
                    <a:off x="3632962" y="3246601"/>
                    <a:ext cx="6794820" cy="4033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𝑣</m:t>
                              </m:r>
                            </m:e>
                            <m:sub>
                              <m:r>
                                <m:rPr>
                                  <m:sty m:val="p"/>
                                </m:rPr>
                                <a:rPr lang="it-IT" sz="2400" b="0" i="0" smtClean="0">
                                  <a:latin typeface="Cambria Math" panose="02040503050406030204" pitchFamily="18" charset="0"/>
                                </a:rPr>
                                <m:t>Skyrme</m:t>
                              </m:r>
                            </m:sub>
                          </m:sSub>
                          <m:d>
                            <m:dPr>
                              <m:ctrlPr>
                                <a:rPr lang="it-IT" sz="2400" b="0" i="1" smtClean="0">
                                  <a:latin typeface="Cambria Math" panose="02040503050406030204" pitchFamily="18" charset="0"/>
                                </a:rPr>
                              </m:ctrlPr>
                            </m:dPr>
                            <m:e>
                              <m:r>
                                <a:rPr lang="it-IT" sz="2400" b="0" i="1" smtClean="0">
                                  <a:latin typeface="Cambria Math" panose="02040503050406030204" pitchFamily="18" charset="0"/>
                                </a:rPr>
                                <m:t>𝑟</m:t>
                              </m:r>
                            </m:e>
                          </m:d>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𝑡</m:t>
                              </m:r>
                            </m:e>
                            <m:sub>
                              <m:r>
                                <a:rPr lang="it-IT" sz="2400" b="0" i="1" smtClean="0">
                                  <a:latin typeface="Cambria Math" panose="02040503050406030204" pitchFamily="18" charset="0"/>
                                </a:rPr>
                                <m:t>0</m:t>
                              </m:r>
                            </m:sub>
                          </m:sSub>
                          <m:d>
                            <m:dPr>
                              <m:ctrlPr>
                                <a:rPr lang="it-IT" sz="2400" b="0" i="1" smtClean="0">
                                  <a:latin typeface="Cambria Math" panose="02040503050406030204" pitchFamily="18" charset="0"/>
                                </a:rPr>
                              </m:ctrlPr>
                            </m:dPr>
                            <m:e>
                              <m:r>
                                <a:rPr lang="it-IT" sz="2400" b="0" i="1" smtClean="0">
                                  <a:latin typeface="Cambria Math" panose="02040503050406030204" pitchFamily="18" charset="0"/>
                                </a:rPr>
                                <m:t>1+</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𝑥</m:t>
                                  </m:r>
                                </m:e>
                                <m:sub>
                                  <m:r>
                                    <a:rPr lang="it-IT" sz="2400" b="0" i="1" smtClean="0">
                                      <a:latin typeface="Cambria Math" panose="02040503050406030204" pitchFamily="18" charset="0"/>
                                    </a:rPr>
                                    <m:t>0</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m:t>
                                  </m:r>
                                </m:sup>
                              </m:sSup>
                            </m:e>
                          </m:d>
                          <m:r>
                            <a:rPr lang="it-IT" sz="2400" b="0" i="1" smtClean="0">
                              <a:solidFill>
                                <a:srgbClr val="0070C0"/>
                              </a:solidFill>
                              <a:latin typeface="Cambria Math" panose="02040503050406030204" pitchFamily="18" charset="0"/>
                            </a:rPr>
                            <m:t>𝛿</m:t>
                          </m:r>
                          <m:d>
                            <m:dPr>
                              <m:ctrlPr>
                                <a:rPr lang="it-IT" sz="2400" b="0" i="1" smtClean="0">
                                  <a:solidFill>
                                    <a:srgbClr val="0070C0"/>
                                  </a:solidFill>
                                  <a:latin typeface="Cambria Math" panose="02040503050406030204" pitchFamily="18" charset="0"/>
                                </a:rPr>
                              </m:ctrlPr>
                            </m:dPr>
                            <m:e>
                              <m:r>
                                <a:rPr lang="it-IT" sz="2400" b="0" i="1" smtClean="0">
                                  <a:solidFill>
                                    <a:srgbClr val="0070C0"/>
                                  </a:solidFill>
                                  <a:latin typeface="Cambria Math" panose="02040503050406030204" pitchFamily="18" charset="0"/>
                                </a:rPr>
                                <m:t>𝑟</m:t>
                              </m:r>
                            </m:e>
                          </m:d>
                        </m:oMath>
                      </m:oMathPara>
                    </a14:m>
                    <a:endParaRPr lang="it-IT" sz="2400" b="0" i="1" dirty="0" smtClean="0">
                      <a:solidFill>
                        <a:srgbClr val="0070C0"/>
                      </a:solidFill>
                      <a:latin typeface="Cambria Math" panose="02040503050406030204" pitchFamily="18"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632962" y="3246601"/>
                    <a:ext cx="6794820" cy="403316"/>
                  </a:xfrm>
                  <a:prstGeom prst="rect">
                    <a:avLst/>
                  </a:prstGeom>
                  <a:blipFill rotWithShape="0">
                    <a:blip r:embed="rId4"/>
                    <a:stretch>
                      <a:fillRect l="-583" b="-25758"/>
                    </a:stretch>
                  </a:blipFill>
                </p:spPr>
                <p:txBody>
                  <a:bodyPr/>
                  <a:lstStyle/>
                  <a:p>
                    <a:r>
                      <a:rPr lang="it-IT">
                        <a:noFill/>
                      </a:rPr>
                      <a:t> </a:t>
                    </a:r>
                  </a:p>
                </p:txBody>
              </p:sp>
            </mc:Fallback>
          </mc:AlternateContent>
          <p:sp>
            <p:nvSpPr>
              <p:cNvPr id="4" name="TextBox 3"/>
              <p:cNvSpPr txBox="1"/>
              <p:nvPr/>
            </p:nvSpPr>
            <p:spPr>
              <a:xfrm>
                <a:off x="3529454" y="2566297"/>
                <a:ext cx="5105400" cy="461665"/>
              </a:xfrm>
              <a:prstGeom prst="rect">
                <a:avLst/>
              </a:prstGeom>
              <a:noFill/>
            </p:spPr>
            <p:txBody>
              <a:bodyPr wrap="square" rtlCol="0">
                <a:spAutoFit/>
              </a:bodyPr>
              <a:lstStyle/>
              <a:p>
                <a:r>
                  <a:rPr lang="it-IT" sz="2400" dirty="0" smtClean="0">
                    <a:solidFill>
                      <a:srgbClr val="0070C0"/>
                    </a:solidFill>
                    <a:latin typeface="Cambria" panose="02040503050406030204" pitchFamily="18" charset="0"/>
                  </a:rPr>
                  <a:t>Contact interaction</a:t>
                </a:r>
                <a:endParaRPr lang="it-IT" sz="2400" dirty="0">
                  <a:solidFill>
                    <a:srgbClr val="0070C0"/>
                  </a:solidFill>
                  <a:latin typeface="Cambria" panose="02040503050406030204" pitchFamily="18" charset="0"/>
                </a:endParaRPr>
              </a:p>
            </p:txBody>
          </p:sp>
          <p:sp>
            <p:nvSpPr>
              <p:cNvPr id="5" name="Freeform 4"/>
              <p:cNvSpPr/>
              <p:nvPr/>
            </p:nvSpPr>
            <p:spPr>
              <a:xfrm>
                <a:off x="7923412" y="2819682"/>
                <a:ext cx="1880527" cy="380853"/>
              </a:xfrm>
              <a:custGeom>
                <a:avLst/>
                <a:gdLst>
                  <a:gd name="connsiteX0" fmla="*/ 693019 w 693019"/>
                  <a:gd name="connsiteY0" fmla="*/ 317634 h 317634"/>
                  <a:gd name="connsiteX1" fmla="*/ 0 w 693019"/>
                  <a:gd name="connsiteY1" fmla="*/ 0 h 317634"/>
                  <a:gd name="connsiteX0" fmla="*/ 693019 w 693019"/>
                  <a:gd name="connsiteY0" fmla="*/ 317634 h 317634"/>
                  <a:gd name="connsiteX1" fmla="*/ 0 w 693019"/>
                  <a:gd name="connsiteY1" fmla="*/ 0 h 317634"/>
                  <a:gd name="connsiteX0" fmla="*/ 693019 w 693019"/>
                  <a:gd name="connsiteY0" fmla="*/ 317634 h 317634"/>
                  <a:gd name="connsiteX1" fmla="*/ 0 w 693019"/>
                  <a:gd name="connsiteY1" fmla="*/ 0 h 317634"/>
                  <a:gd name="connsiteX0" fmla="*/ 693019 w 693019"/>
                  <a:gd name="connsiteY0" fmla="*/ 317634 h 317634"/>
                  <a:gd name="connsiteX1" fmla="*/ 0 w 693019"/>
                  <a:gd name="connsiteY1" fmla="*/ 0 h 317634"/>
                  <a:gd name="connsiteX0" fmla="*/ 693019 w 693019"/>
                  <a:gd name="connsiteY0" fmla="*/ 317634 h 317634"/>
                  <a:gd name="connsiteX1" fmla="*/ 0 w 693019"/>
                  <a:gd name="connsiteY1" fmla="*/ 0 h 317634"/>
                  <a:gd name="connsiteX0" fmla="*/ 693019 w 693019"/>
                  <a:gd name="connsiteY0" fmla="*/ 317634 h 317634"/>
                  <a:gd name="connsiteX1" fmla="*/ 0 w 693019"/>
                  <a:gd name="connsiteY1" fmla="*/ 0 h 317634"/>
                </a:gdLst>
                <a:ahLst/>
                <a:cxnLst>
                  <a:cxn ang="0">
                    <a:pos x="connsiteX0" y="connsiteY0"/>
                  </a:cxn>
                  <a:cxn ang="0">
                    <a:pos x="connsiteX1" y="connsiteY1"/>
                  </a:cxn>
                </a:cxnLst>
                <a:rect l="l" t="t" r="r" b="b"/>
                <a:pathLst>
                  <a:path w="693019" h="317634">
                    <a:moveTo>
                      <a:pt x="693019" y="317634"/>
                    </a:moveTo>
                    <a:cubicBezTo>
                      <a:pt x="665270" y="129999"/>
                      <a:pt x="346337" y="1879"/>
                      <a:pt x="0" y="0"/>
                    </a:cubicBezTo>
                  </a:path>
                </a:pathLst>
              </a:custGeom>
              <a:noFill/>
              <a:ln w="28575">
                <a:solidFill>
                  <a:srgbClr val="0070C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2400"/>
              </a:p>
            </p:txBody>
          </p:sp>
          <p:sp>
            <p:nvSpPr>
              <p:cNvPr id="7" name="TextBox 6"/>
              <p:cNvSpPr txBox="1"/>
              <p:nvPr/>
            </p:nvSpPr>
            <p:spPr>
              <a:xfrm>
                <a:off x="13996281" y="4001211"/>
                <a:ext cx="3485593" cy="830997"/>
              </a:xfrm>
              <a:prstGeom prst="rect">
                <a:avLst/>
              </a:prstGeom>
              <a:noFill/>
            </p:spPr>
            <p:txBody>
              <a:bodyPr wrap="square" rtlCol="0">
                <a:spAutoFit/>
              </a:bodyPr>
              <a:lstStyle/>
              <a:p>
                <a:pPr algn="r"/>
                <a:r>
                  <a:rPr lang="it-IT" sz="2400" dirty="0" smtClean="0">
                    <a:latin typeface="Cambria" panose="02040503050406030204" pitchFamily="18" charset="0"/>
                  </a:rPr>
                  <a:t>Momentum </a:t>
                </a:r>
              </a:p>
              <a:p>
                <a:pPr algn="r"/>
                <a:r>
                  <a:rPr lang="it-IT" sz="2400" dirty="0" smtClean="0">
                    <a:latin typeface="Cambria" panose="02040503050406030204" pitchFamily="18" charset="0"/>
                  </a:rPr>
                  <a:t>Dependent</a:t>
                </a:r>
              </a:p>
            </p:txBody>
          </p:sp>
          <mc:AlternateContent xmlns:mc="http://schemas.openxmlformats.org/markup-compatibility/2006" xmlns:a14="http://schemas.microsoft.com/office/drawing/2010/main">
            <mc:Choice Requires="a14">
              <p:sp>
                <p:nvSpPr>
                  <p:cNvPr id="8" name="TextBox 7"/>
                  <p:cNvSpPr txBox="1"/>
                  <p:nvPr/>
                </p:nvSpPr>
                <p:spPr>
                  <a:xfrm>
                    <a:off x="11297286" y="5092527"/>
                    <a:ext cx="4618045" cy="830997"/>
                  </a:xfrm>
                  <a:prstGeom prst="rect">
                    <a:avLst/>
                  </a:prstGeom>
                  <a:noFill/>
                </p:spPr>
                <p:txBody>
                  <a:bodyPr wrap="square" rtlCol="0">
                    <a:spAutoFit/>
                  </a:bodyPr>
                  <a:lstStyle/>
                  <a:p>
                    <a:pPr algn="r"/>
                    <a:r>
                      <a:rPr lang="it-IT" sz="2400" dirty="0" smtClean="0">
                        <a:solidFill>
                          <a:srgbClr val="FF0000"/>
                        </a:solidFill>
                        <a:latin typeface="Cambria" panose="02040503050406030204" pitchFamily="18" charset="0"/>
                      </a:rPr>
                      <a:t>Density dependent </a:t>
                    </a:r>
                    <a:endParaRPr lang="it-IT" sz="2400" dirty="0">
                      <a:solidFill>
                        <a:srgbClr val="FF0000"/>
                      </a:solidFill>
                      <a:latin typeface="Cambria" panose="02040503050406030204" pitchFamily="18" charset="0"/>
                    </a:endParaRPr>
                  </a:p>
                  <a:p>
                    <a:pPr algn="r"/>
                    <a14:m>
                      <m:oMathPara xmlns:m="http://schemas.openxmlformats.org/officeDocument/2006/math">
                        <m:oMathParaPr>
                          <m:jc m:val="centerGroup"/>
                        </m:oMathParaPr>
                        <m:oMath xmlns:m="http://schemas.openxmlformats.org/officeDocument/2006/math">
                          <m:r>
                            <a:rPr lang="it-IT" sz="2400">
                              <a:solidFill>
                                <a:srgbClr val="FF0000"/>
                              </a:solidFill>
                              <a:latin typeface="Cambria Math" panose="02040503050406030204" pitchFamily="18" charset="0"/>
                              <a:ea typeface="Cambria Math" panose="02040503050406030204" pitchFamily="18" charset="0"/>
                            </a:rPr>
                            <m:t>1</m:t>
                          </m:r>
                          <m:r>
                            <a:rPr lang="it-IT" sz="2400" b="0" i="0" smtClean="0">
                              <a:solidFill>
                                <a:srgbClr val="FF0000"/>
                              </a:solidFill>
                              <a:latin typeface="Cambria Math" panose="02040503050406030204" pitchFamily="18" charset="0"/>
                              <a:ea typeface="Cambria Math" panose="02040503050406030204" pitchFamily="18" charset="0"/>
                            </a:rPr>
                            <m:t>/</m:t>
                          </m:r>
                          <m:r>
                            <a:rPr lang="it-IT" sz="2400" b="0" i="1" smtClean="0">
                              <a:solidFill>
                                <a:srgbClr val="FF0000"/>
                              </a:solidFill>
                              <a:latin typeface="Cambria Math" panose="02040503050406030204" pitchFamily="18" charset="0"/>
                              <a:ea typeface="Cambria Math" panose="02040503050406030204" pitchFamily="18" charset="0"/>
                            </a:rPr>
                            <m:t>6</m:t>
                          </m:r>
                          <m:r>
                            <a:rPr lang="it-IT" sz="2400" i="1" smtClean="0">
                              <a:solidFill>
                                <a:srgbClr val="FF0000"/>
                              </a:solidFill>
                              <a:latin typeface="Cambria Math" panose="02040503050406030204" pitchFamily="18" charset="0"/>
                              <a:ea typeface="Cambria Math" panose="02040503050406030204" pitchFamily="18" charset="0"/>
                            </a:rPr>
                            <m:t>&lt;</m:t>
                          </m:r>
                          <m:r>
                            <a:rPr lang="it-IT" sz="2400" b="0" i="1" smtClean="0">
                              <a:solidFill>
                                <a:srgbClr val="FF0000"/>
                              </a:solidFill>
                              <a:latin typeface="Cambria Math" panose="02040503050406030204" pitchFamily="18" charset="0"/>
                              <a:ea typeface="Cambria Math" panose="02040503050406030204" pitchFamily="18" charset="0"/>
                            </a:rPr>
                            <m:t>𝛼</m:t>
                          </m:r>
                          <m:r>
                            <a:rPr lang="it-IT" sz="2400" i="1" smtClean="0">
                              <a:solidFill>
                                <a:srgbClr val="FF0000"/>
                              </a:solidFill>
                              <a:latin typeface="Cambria Math" panose="02040503050406030204" pitchFamily="18" charset="0"/>
                              <a:ea typeface="Cambria Math" panose="02040503050406030204" pitchFamily="18" charset="0"/>
                            </a:rPr>
                            <m:t>&lt;</m:t>
                          </m:r>
                          <m:r>
                            <a:rPr lang="it-IT" sz="2400" b="0" i="1" smtClean="0">
                              <a:solidFill>
                                <a:srgbClr val="FF0000"/>
                              </a:solidFill>
                              <a:latin typeface="Cambria Math" panose="02040503050406030204" pitchFamily="18" charset="0"/>
                              <a:ea typeface="Cambria Math" panose="02040503050406030204" pitchFamily="18" charset="0"/>
                            </a:rPr>
                            <m:t>2/3</m:t>
                          </m:r>
                        </m:oMath>
                      </m:oMathPara>
                    </a14:m>
                    <a:endParaRPr lang="it-IT" sz="2400" dirty="0" smtClean="0">
                      <a:solidFill>
                        <a:srgbClr val="FF0000"/>
                      </a:solidFill>
                      <a:latin typeface="Cambria"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1297286" y="5092527"/>
                    <a:ext cx="4618045" cy="830997"/>
                  </a:xfrm>
                  <a:prstGeom prst="rect">
                    <a:avLst/>
                  </a:prstGeom>
                  <a:blipFill rotWithShape="0">
                    <a:blip r:embed="rId5"/>
                    <a:stretch>
                      <a:fillRect t="-5882" r="-5782" b="-11029"/>
                    </a:stretch>
                  </a:blipFill>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11" name="Rectangle 10"/>
                <p:cNvSpPr/>
                <p:nvPr/>
              </p:nvSpPr>
              <p:spPr>
                <a:xfrm>
                  <a:off x="1869694" y="3682508"/>
                  <a:ext cx="3129446"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sz="2400" i="1">
                            <a:latin typeface="Cambria Math" panose="02040503050406030204" pitchFamily="18" charset="0"/>
                          </a:rPr>
                          <m:t>+</m:t>
                        </m:r>
                        <m:r>
                          <a:rPr lang="it-IT" sz="2400" i="1">
                            <a:latin typeface="Cambria Math" panose="02040503050406030204" pitchFamily="18" charset="0"/>
                          </a:rPr>
                          <m:t>𝑖</m:t>
                        </m:r>
                        <m:sSub>
                          <m:sSubPr>
                            <m:ctrlPr>
                              <a:rPr lang="it-IT" sz="2400" i="1">
                                <a:latin typeface="Cambria Math" panose="02040503050406030204" pitchFamily="18" charset="0"/>
                              </a:rPr>
                            </m:ctrlPr>
                          </m:sSubPr>
                          <m:e>
                            <m:r>
                              <a:rPr lang="it-IT" sz="2400" i="1">
                                <a:latin typeface="Cambria Math" panose="02040503050406030204" pitchFamily="18" charset="0"/>
                              </a:rPr>
                              <m:t>𝑊</m:t>
                            </m:r>
                          </m:e>
                          <m:sub>
                            <m:r>
                              <a:rPr lang="it-IT" sz="2400" i="1">
                                <a:latin typeface="Cambria Math" panose="02040503050406030204" pitchFamily="18" charset="0"/>
                              </a:rPr>
                              <m:t>0</m:t>
                            </m:r>
                          </m:sub>
                        </m:sSub>
                        <m:acc>
                          <m:accPr>
                            <m:chr m:val="̂"/>
                            <m:ctrlPr>
                              <a:rPr lang="it-IT" sz="2400" i="1">
                                <a:latin typeface="Cambria Math" panose="02040503050406030204" pitchFamily="18" charset="0"/>
                              </a:rPr>
                            </m:ctrlPr>
                          </m:accPr>
                          <m:e>
                            <m:r>
                              <a:rPr lang="it-IT" sz="2400" i="1">
                                <a:latin typeface="Cambria Math" panose="02040503050406030204" pitchFamily="18" charset="0"/>
                              </a:rPr>
                              <m:t>𝜎</m:t>
                            </m:r>
                          </m:e>
                        </m:acc>
                        <m:r>
                          <a:rPr lang="it-IT" sz="2400" b="1" i="1">
                            <a:latin typeface="Cambria Math" panose="02040503050406030204" pitchFamily="18" charset="0"/>
                          </a:rPr>
                          <m:t>⋅</m:t>
                        </m:r>
                        <m:d>
                          <m:dPr>
                            <m:begChr m:val="["/>
                            <m:endChr m:val="]"/>
                            <m:ctrlPr>
                              <a:rPr lang="it-IT" sz="2400" i="1">
                                <a:latin typeface="Cambria Math" panose="02040503050406030204" pitchFamily="18" charset="0"/>
                              </a:rPr>
                            </m:ctrlPr>
                          </m:dPr>
                          <m:e>
                            <m:sSup>
                              <m:sSupPr>
                                <m:ctrlPr>
                                  <a:rPr lang="it-IT" sz="2400" b="1" i="1">
                                    <a:latin typeface="Cambria Math" panose="02040503050406030204" pitchFamily="18" charset="0"/>
                                  </a:rPr>
                                </m:ctrlPr>
                              </m:sSupPr>
                              <m:e>
                                <m:r>
                                  <a:rPr lang="it-IT" sz="2400" b="1" i="1">
                                    <a:latin typeface="Cambria Math" panose="02040503050406030204" pitchFamily="18" charset="0"/>
                                  </a:rPr>
                                  <m:t>𝒌</m:t>
                                </m:r>
                              </m:e>
                              <m:sup>
                                <m:r>
                                  <a:rPr lang="it-IT" sz="2400" b="1" i="1">
                                    <a:latin typeface="Cambria Math" panose="02040503050406030204" pitchFamily="18" charset="0"/>
                                  </a:rPr>
                                  <m:t>′∗</m:t>
                                </m:r>
                              </m:sup>
                            </m:sSup>
                            <m:r>
                              <a:rPr lang="it-IT" sz="2400" i="1">
                                <a:solidFill>
                                  <a:srgbClr val="0070C0"/>
                                </a:solidFill>
                                <a:latin typeface="Cambria Math" panose="02040503050406030204" pitchFamily="18" charset="0"/>
                              </a:rPr>
                              <m:t>𝛿</m:t>
                            </m:r>
                            <m:r>
                              <a:rPr lang="it-IT" sz="2400" i="1">
                                <a:solidFill>
                                  <a:srgbClr val="0070C0"/>
                                </a:solidFill>
                                <a:latin typeface="Cambria Math" panose="02040503050406030204" pitchFamily="18" charset="0"/>
                              </a:rPr>
                              <m:t>(</m:t>
                            </m:r>
                            <m:r>
                              <a:rPr lang="it-IT" sz="2400" i="1">
                                <a:solidFill>
                                  <a:srgbClr val="0070C0"/>
                                </a:solidFill>
                                <a:latin typeface="Cambria Math" panose="02040503050406030204" pitchFamily="18" charset="0"/>
                              </a:rPr>
                              <m:t>𝑟</m:t>
                            </m:r>
                            <m:r>
                              <a:rPr lang="it-IT" sz="2400" i="1">
                                <a:solidFill>
                                  <a:srgbClr val="0070C0"/>
                                </a:solidFill>
                                <a:latin typeface="Cambria Math" panose="02040503050406030204" pitchFamily="18" charset="0"/>
                              </a:rPr>
                              <m:t>)</m:t>
                            </m:r>
                            <m:r>
                              <a:rPr lang="it-IT" sz="2400" b="1" i="1">
                                <a:latin typeface="Cambria Math" panose="02040503050406030204" pitchFamily="18" charset="0"/>
                                <a:ea typeface="Cambria Math" panose="02040503050406030204" pitchFamily="18" charset="0"/>
                              </a:rPr>
                              <m:t>×</m:t>
                            </m:r>
                            <m:r>
                              <a:rPr lang="it-IT" sz="2400" b="1" i="1">
                                <a:latin typeface="Cambria Math" panose="02040503050406030204" pitchFamily="18" charset="0"/>
                              </a:rPr>
                              <m:t>𝒌</m:t>
                            </m:r>
                          </m:e>
                        </m:d>
                      </m:oMath>
                    </m:oMathPara>
                  </a14:m>
                  <a:endParaRPr lang="it-IT" sz="2400" dirty="0">
                    <a:solidFill>
                      <a:srgbClr val="0070C0"/>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1869694" y="3682508"/>
                  <a:ext cx="3129446" cy="461665"/>
                </a:xfrm>
                <a:prstGeom prst="rect">
                  <a:avLst/>
                </a:prstGeom>
                <a:blipFill rotWithShape="0">
                  <a:blip r:embed="rId6"/>
                  <a:stretch>
                    <a:fillRect t="-3947" b="-17105"/>
                  </a:stretch>
                </a:blipFill>
              </p:spPr>
              <p:txBody>
                <a:bodyPr/>
                <a:lstStyle/>
                <a:p>
                  <a:r>
                    <a:rPr lang="it-IT">
                      <a:noFill/>
                    </a:rPr>
                    <a:t> </a:t>
                  </a:r>
                </a:p>
              </p:txBody>
            </p:sp>
          </mc:Fallback>
        </mc:AlternateContent>
      </p:grpSp>
      <p:sp>
        <p:nvSpPr>
          <p:cNvPr id="12" name="Right Brace 11"/>
          <p:cNvSpPr/>
          <p:nvPr/>
        </p:nvSpPr>
        <p:spPr>
          <a:xfrm>
            <a:off x="6582715" y="2349468"/>
            <a:ext cx="229874" cy="1072795"/>
          </a:xfrm>
          <a:prstGeom prst="rightBrace">
            <a:avLst>
              <a:gd name="adj1" fmla="val 129088"/>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4" name="TextBox 13"/>
          <p:cNvSpPr txBox="1"/>
          <p:nvPr/>
        </p:nvSpPr>
        <p:spPr>
          <a:xfrm>
            <a:off x="5102005" y="4355749"/>
            <a:ext cx="1528837" cy="461665"/>
          </a:xfrm>
          <a:prstGeom prst="rect">
            <a:avLst/>
          </a:prstGeom>
          <a:noFill/>
        </p:spPr>
        <p:txBody>
          <a:bodyPr wrap="square" rtlCol="0">
            <a:spAutoFit/>
          </a:bodyPr>
          <a:lstStyle/>
          <a:p>
            <a:pPr algn="r"/>
            <a:r>
              <a:rPr lang="it-IT" sz="2400" dirty="0" smtClean="0">
                <a:latin typeface="Cambria" panose="02040503050406030204" pitchFamily="18" charset="0"/>
              </a:rPr>
              <a:t>Spin-orbit</a:t>
            </a:r>
          </a:p>
        </p:txBody>
      </p:sp>
      <p:sp>
        <p:nvSpPr>
          <p:cNvPr id="15" name="TextBox 14"/>
          <p:cNvSpPr txBox="1"/>
          <p:nvPr/>
        </p:nvSpPr>
        <p:spPr>
          <a:xfrm>
            <a:off x="330238" y="325616"/>
            <a:ext cx="8161867" cy="523220"/>
          </a:xfrm>
          <a:prstGeom prst="rect">
            <a:avLst/>
          </a:prstGeom>
          <a:noFill/>
        </p:spPr>
        <p:txBody>
          <a:bodyPr wrap="square" rtlCol="0">
            <a:spAutoFit/>
          </a:bodyPr>
          <a:lstStyle/>
          <a:p>
            <a:r>
              <a:rPr lang="it-IT" sz="2800" dirty="0" smtClean="0"/>
              <a:t>Skyrme Interaction</a:t>
            </a:r>
            <a:endParaRPr lang="it-IT" sz="2800" dirty="0"/>
          </a:p>
        </p:txBody>
      </p:sp>
    </p:spTree>
    <p:extLst>
      <p:ext uri="{BB962C8B-B14F-4D97-AF65-F5344CB8AC3E}">
        <p14:creationId xmlns:p14="http://schemas.microsoft.com/office/powerpoint/2010/main" val="1632088790"/>
      </p:ext>
    </p:extLst>
  </p:cSld>
  <p:clrMapOvr>
    <a:masterClrMapping/>
  </p:clrMapOvr>
  <mc:AlternateContent xmlns:mc="http://schemas.openxmlformats.org/markup-compatibility/2006" xmlns:p14="http://schemas.microsoft.com/office/powerpoint/2010/main">
    <mc:Choice Requires="p14">
      <p:transition spd="slow" p14:dur="2000" advTm="81342"/>
    </mc:Choice>
    <mc:Fallback xmlns="">
      <p:transition spd="slow" advTm="81342"/>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608370" y="1531530"/>
                <a:ext cx="9097683" cy="2182649"/>
              </a:xfrm>
              <a:prstGeom prst="rect">
                <a:avLst/>
              </a:prstGeom>
              <a:noFill/>
            </p:spPr>
            <p:txBody>
              <a:bodyPr wrap="none" lIns="0" tIns="0" rIns="0" bIns="0" rtlCol="0">
                <a:spAutoFit/>
              </a:bodyPr>
              <a:lstStyle/>
              <a:p>
                <a:r>
                  <a:rPr lang="it-IT" sz="2400" b="0" dirty="0" smtClean="0"/>
                  <a:t>	</a:t>
                </a:r>
                <a14:m>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𝑣</m:t>
                        </m:r>
                      </m:e>
                      <m:sub>
                        <m:r>
                          <a:rPr lang="it-IT" sz="2400" b="0" i="1" smtClean="0">
                            <a:latin typeface="Cambria Math" panose="02040503050406030204" pitchFamily="18" charset="0"/>
                          </a:rPr>
                          <m:t>𝑅𝑒𝑔</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𝑔</m:t>
                        </m:r>
                      </m:e>
                      <m:sub>
                        <m:r>
                          <a:rPr lang="it-IT" sz="2400" b="0" i="1" smtClean="0">
                            <a:latin typeface="Cambria Math" panose="02040503050406030204" pitchFamily="18" charset="0"/>
                          </a:rPr>
                          <m:t>𝑎</m:t>
                        </m:r>
                      </m:sub>
                    </m:sSub>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acc>
                              <m:accPr>
                                <m:chr m:val="⃗"/>
                                <m:ctrlPr>
                                  <a:rPr lang="it-IT" sz="2400" b="0" i="1" smtClean="0">
                                    <a:latin typeface="Cambria Math" panose="02040503050406030204" pitchFamily="18" charset="0"/>
                                  </a:rPr>
                                </m:ctrlPr>
                              </m:accPr>
                              <m:e>
                                <m:r>
                                  <a:rPr lang="it-IT" sz="2400" b="0" i="1" smtClean="0">
                                    <a:latin typeface="Cambria Math" panose="02040503050406030204" pitchFamily="18" charset="0"/>
                                  </a:rPr>
                                  <m:t>𝑘</m:t>
                                </m:r>
                              </m:e>
                            </m:acc>
                          </m:e>
                          <m:sub>
                            <m:r>
                              <a:rPr lang="it-IT" sz="2400" b="0" i="1" smtClean="0">
                                <a:latin typeface="Cambria Math" panose="02040503050406030204" pitchFamily="18" charset="0"/>
                              </a:rPr>
                              <m:t>1</m:t>
                            </m:r>
                          </m:sub>
                        </m:sSub>
                        <m:r>
                          <a:rPr lang="it-IT" sz="2400" b="0" i="1" smtClean="0">
                            <a:latin typeface="Cambria Math" panose="02040503050406030204" pitchFamily="18" charset="0"/>
                          </a:rPr>
                          <m:t>−</m:t>
                        </m:r>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b="0" i="1" smtClean="0">
                                    <a:latin typeface="Cambria Math" panose="02040503050406030204" pitchFamily="18" charset="0"/>
                                  </a:rPr>
                                  <m:t>𝑘</m:t>
                                </m:r>
                              </m:e>
                            </m:acc>
                          </m:e>
                          <m:sub>
                            <m:r>
                              <a:rPr lang="it-IT" sz="2400" b="0" i="1" smtClean="0">
                                <a:latin typeface="Cambria Math" panose="02040503050406030204" pitchFamily="18" charset="0"/>
                              </a:rPr>
                              <m:t>2</m:t>
                            </m:r>
                          </m:sub>
                        </m:sSub>
                      </m:e>
                    </m:d>
                    <m:r>
                      <a:rPr lang="it-IT" sz="2400" b="0" i="1" smtClean="0">
                        <a:latin typeface="Cambria Math" panose="02040503050406030204" pitchFamily="18" charset="0"/>
                      </a:rPr>
                      <m:t>=</m:t>
                    </m:r>
                    <m:f>
                      <m:fPr>
                        <m:ctrlPr>
                          <a:rPr lang="it-IT" sz="2400" b="0" i="1" smtClean="0">
                            <a:latin typeface="Cambria Math" panose="02040503050406030204" pitchFamily="18" charset="0"/>
                          </a:rPr>
                        </m:ctrlPr>
                      </m:fPr>
                      <m:num>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𝑒</m:t>
                            </m:r>
                          </m:e>
                          <m:sup>
                            <m:r>
                              <a:rPr lang="it-IT" sz="2400" b="0" i="1" smtClean="0">
                                <a:latin typeface="Cambria Math" panose="02040503050406030204" pitchFamily="18" charset="0"/>
                              </a:rPr>
                              <m:t>−</m:t>
                            </m:r>
                            <m:f>
                              <m:fPr>
                                <m:type m:val="skw"/>
                                <m:ctrlPr>
                                  <a:rPr lang="it-IT" sz="2400" b="0" i="1" smtClean="0">
                                    <a:latin typeface="Cambria Math" panose="02040503050406030204" pitchFamily="18" charset="0"/>
                                  </a:rPr>
                                </m:ctrlPr>
                              </m:fPr>
                              <m:num>
                                <m:sSup>
                                  <m:sSupPr>
                                    <m:ctrlPr>
                                      <a:rPr lang="it-IT" sz="2400" i="1">
                                        <a:latin typeface="Cambria Math" panose="02040503050406030204" pitchFamily="18" charset="0"/>
                                      </a:rPr>
                                    </m:ctrlPr>
                                  </m:sSupPr>
                                  <m:e>
                                    <m:d>
                                      <m:dPr>
                                        <m:begChr m:val="|"/>
                                        <m:endChr m:val="|"/>
                                        <m:ctrlPr>
                                          <a:rPr lang="it-IT" sz="2400" i="1">
                                            <a:latin typeface="Cambria Math" panose="02040503050406030204" pitchFamily="18" charset="0"/>
                                          </a:rPr>
                                        </m:ctrlPr>
                                      </m:dPr>
                                      <m:e>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b="0" i="1" smtClean="0">
                                                    <a:latin typeface="Cambria Math" panose="02040503050406030204" pitchFamily="18" charset="0"/>
                                                  </a:rPr>
                                                  <m:t>𝑘</m:t>
                                                </m:r>
                                              </m:e>
                                            </m:acc>
                                          </m:e>
                                          <m:sub>
                                            <m:r>
                                              <a:rPr lang="it-IT" sz="2400" i="1">
                                                <a:latin typeface="Cambria Math" panose="02040503050406030204" pitchFamily="18" charset="0"/>
                                              </a:rPr>
                                              <m:t>1</m:t>
                                            </m:r>
                                          </m:sub>
                                        </m:sSub>
                                        <m:r>
                                          <a:rPr lang="it-IT" sz="2400" i="1">
                                            <a:latin typeface="Cambria Math" panose="02040503050406030204" pitchFamily="18" charset="0"/>
                                          </a:rPr>
                                          <m:t>−</m:t>
                                        </m:r>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b="0" i="1" smtClean="0">
                                                    <a:latin typeface="Cambria Math" panose="02040503050406030204" pitchFamily="18" charset="0"/>
                                                  </a:rPr>
                                                  <m:t>𝑘</m:t>
                                                </m:r>
                                              </m:e>
                                            </m:acc>
                                          </m:e>
                                          <m:sub>
                                            <m:r>
                                              <a:rPr lang="it-IT" sz="2400" i="1">
                                                <a:latin typeface="Cambria Math" panose="02040503050406030204" pitchFamily="18" charset="0"/>
                                              </a:rPr>
                                              <m:t>2</m:t>
                                            </m:r>
                                          </m:sub>
                                        </m:sSub>
                                      </m:e>
                                    </m:d>
                                  </m:e>
                                  <m:sup>
                                    <m:r>
                                      <a:rPr lang="it-IT" sz="2400" i="1">
                                        <a:latin typeface="Cambria Math" panose="02040503050406030204" pitchFamily="18" charset="0"/>
                                      </a:rPr>
                                      <m:t>2</m:t>
                                    </m:r>
                                  </m:sup>
                                </m:sSup>
                              </m:num>
                              <m:den>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𝑎</m:t>
                                    </m:r>
                                  </m:e>
                                  <m:sup>
                                    <m:r>
                                      <a:rPr lang="it-IT" sz="2400" b="0" i="1" smtClean="0">
                                        <a:latin typeface="Cambria Math" panose="02040503050406030204" pitchFamily="18" charset="0"/>
                                      </a:rPr>
                                      <m:t>2</m:t>
                                    </m:r>
                                  </m:sup>
                                </m:sSup>
                              </m:den>
                            </m:f>
                          </m:sup>
                        </m:sSup>
                      </m:num>
                      <m:den>
                        <m:sSup>
                          <m:sSupPr>
                            <m:ctrlPr>
                              <a:rPr lang="it-IT" sz="2400" b="0" i="1" smtClean="0">
                                <a:latin typeface="Cambria Math" panose="02040503050406030204" pitchFamily="18" charset="0"/>
                              </a:rPr>
                            </m:ctrlPr>
                          </m:sSupPr>
                          <m:e>
                            <m:d>
                              <m:dPr>
                                <m:ctrlPr>
                                  <a:rPr lang="it-IT" sz="2400" b="0" i="1" smtClean="0">
                                    <a:latin typeface="Cambria Math" panose="02040503050406030204" pitchFamily="18" charset="0"/>
                                  </a:rPr>
                                </m:ctrlPr>
                              </m:dPr>
                              <m:e>
                                <m:r>
                                  <a:rPr lang="it-IT" sz="2400" b="0" i="1" smtClean="0">
                                    <a:latin typeface="Cambria Math" panose="02040503050406030204" pitchFamily="18" charset="0"/>
                                  </a:rPr>
                                  <m:t>𝑎</m:t>
                                </m:r>
                                <m:rad>
                                  <m:radPr>
                                    <m:degHide m:val="on"/>
                                    <m:ctrlPr>
                                      <a:rPr lang="it-IT" sz="2400" b="0" i="1" smtClean="0">
                                        <a:latin typeface="Cambria Math" panose="02040503050406030204" pitchFamily="18" charset="0"/>
                                      </a:rPr>
                                    </m:ctrlPr>
                                  </m:radPr>
                                  <m:deg/>
                                  <m:e>
                                    <m:r>
                                      <a:rPr lang="it-IT" sz="2400" b="0" i="1" smtClean="0">
                                        <a:latin typeface="Cambria Math" panose="02040503050406030204" pitchFamily="18" charset="0"/>
                                      </a:rPr>
                                      <m:t>𝜋</m:t>
                                    </m:r>
                                  </m:e>
                                </m:rad>
                              </m:e>
                            </m:d>
                          </m:e>
                          <m:sup>
                            <m:r>
                              <a:rPr lang="it-IT" sz="2400" b="0" i="1" smtClean="0">
                                <a:latin typeface="Cambria Math" panose="02040503050406030204" pitchFamily="18" charset="0"/>
                              </a:rPr>
                              <m:t>3</m:t>
                            </m:r>
                          </m:sup>
                        </m:sSup>
                      </m:den>
                    </m:f>
                  </m:oMath>
                </a14:m>
                <a:endParaRPr lang="it-IT" sz="2400" dirty="0" smtClean="0"/>
              </a:p>
              <a:p>
                <a:r>
                  <a:rPr lang="it-IT" sz="2400" dirty="0" smtClean="0"/>
                  <a:t>	</a:t>
                </a:r>
                <a:r>
                  <a:rPr lang="it-IT" sz="2400" dirty="0"/>
                  <a:t>	</a:t>
                </a:r>
                <a:r>
                  <a:rPr lang="it-IT" sz="2400" dirty="0" smtClean="0"/>
                  <a:t>         </a:t>
                </a:r>
                <a14:m>
                  <m:oMath xmlns:m="http://schemas.openxmlformats.org/officeDocument/2006/math">
                    <m:r>
                      <a:rPr lang="it-IT" sz="2400" i="1">
                        <a:latin typeface="Cambria Math" panose="02040503050406030204" pitchFamily="18" charset="0"/>
                      </a:rPr>
                      <m:t>=</m:t>
                    </m:r>
                    <m:f>
                      <m:fPr>
                        <m:ctrlPr>
                          <a:rPr lang="it-IT" sz="2400" i="1">
                            <a:latin typeface="Cambria Math" panose="02040503050406030204" pitchFamily="18" charset="0"/>
                          </a:rPr>
                        </m:ctrlPr>
                      </m:fPr>
                      <m:num>
                        <m:r>
                          <a:rPr lang="it-IT" sz="2400" i="1">
                            <a:latin typeface="Cambria Math" panose="02040503050406030204" pitchFamily="18" charset="0"/>
                          </a:rPr>
                          <m:t>4</m:t>
                        </m:r>
                        <m:r>
                          <a:rPr lang="it-IT" sz="2400" i="1">
                            <a:latin typeface="Cambria Math" panose="02040503050406030204" pitchFamily="18" charset="0"/>
                          </a:rPr>
                          <m:t>𝜋</m:t>
                        </m:r>
                      </m:num>
                      <m:den>
                        <m:sSup>
                          <m:sSupPr>
                            <m:ctrlPr>
                              <a:rPr lang="it-IT" sz="2400" i="1">
                                <a:latin typeface="Cambria Math" panose="02040503050406030204" pitchFamily="18" charset="0"/>
                              </a:rPr>
                            </m:ctrlPr>
                          </m:sSupPr>
                          <m:e>
                            <m:d>
                              <m:dPr>
                                <m:ctrlPr>
                                  <a:rPr lang="it-IT" sz="2400" i="1">
                                    <a:latin typeface="Cambria Math" panose="02040503050406030204" pitchFamily="18" charset="0"/>
                                  </a:rPr>
                                </m:ctrlPr>
                              </m:dPr>
                              <m:e>
                                <m:r>
                                  <a:rPr lang="it-IT" sz="2400" i="1">
                                    <a:latin typeface="Cambria Math" panose="02040503050406030204" pitchFamily="18" charset="0"/>
                                  </a:rPr>
                                  <m:t>𝑎</m:t>
                                </m:r>
                                <m:rad>
                                  <m:radPr>
                                    <m:degHide m:val="on"/>
                                    <m:ctrlPr>
                                      <a:rPr lang="it-IT" sz="2400" i="1">
                                        <a:latin typeface="Cambria Math" panose="02040503050406030204" pitchFamily="18" charset="0"/>
                                      </a:rPr>
                                    </m:ctrlPr>
                                  </m:radPr>
                                  <m:deg/>
                                  <m:e>
                                    <m:r>
                                      <a:rPr lang="it-IT" sz="2400" i="1">
                                        <a:latin typeface="Cambria Math" panose="02040503050406030204" pitchFamily="18" charset="0"/>
                                      </a:rPr>
                                      <m:t>𝜋</m:t>
                                    </m:r>
                                  </m:e>
                                </m:rad>
                              </m:e>
                            </m:d>
                          </m:e>
                          <m:sup>
                            <m:r>
                              <a:rPr lang="it-IT" sz="2400" i="1">
                                <a:latin typeface="Cambria Math" panose="02040503050406030204" pitchFamily="18" charset="0"/>
                              </a:rPr>
                              <m:t>3</m:t>
                            </m:r>
                          </m:sup>
                        </m:sSup>
                      </m:den>
                    </m:f>
                    <m:sSup>
                      <m:sSupPr>
                        <m:ctrlPr>
                          <a:rPr lang="it-IT" sz="2400" i="1">
                            <a:latin typeface="Cambria Math" panose="02040503050406030204" pitchFamily="18" charset="0"/>
                          </a:rPr>
                        </m:ctrlPr>
                      </m:sSupPr>
                      <m:e>
                        <m:r>
                          <a:rPr lang="it-IT" sz="2400" i="1">
                            <a:latin typeface="Cambria Math" panose="02040503050406030204" pitchFamily="18" charset="0"/>
                          </a:rPr>
                          <m:t>𝑒</m:t>
                        </m:r>
                      </m:e>
                      <m:sup>
                        <m:r>
                          <a:rPr lang="it-IT" sz="2400" i="1">
                            <a:latin typeface="Cambria Math" panose="02040503050406030204" pitchFamily="18" charset="0"/>
                          </a:rPr>
                          <m:t>−</m:t>
                        </m:r>
                        <m:f>
                          <m:fPr>
                            <m:type m:val="skw"/>
                            <m:ctrlPr>
                              <a:rPr lang="it-IT" sz="2400" i="1">
                                <a:latin typeface="Cambria Math" panose="02040503050406030204" pitchFamily="18" charset="0"/>
                              </a:rPr>
                            </m:ctrlPr>
                          </m:fPr>
                          <m:num>
                            <m:r>
                              <a:rPr lang="it-IT" sz="2400" b="0" i="1" smtClean="0">
                                <a:latin typeface="Cambria Math" panose="02040503050406030204" pitchFamily="18" charset="0"/>
                              </a:rPr>
                              <m:t>(</m:t>
                            </m:r>
                            <m:sSubSup>
                              <m:sSubSupPr>
                                <m:ctrlPr>
                                  <a:rPr lang="it-IT" sz="2400" i="1">
                                    <a:latin typeface="Cambria Math" panose="02040503050406030204" pitchFamily="18" charset="0"/>
                                  </a:rPr>
                                </m:ctrlPr>
                              </m:sSubSupPr>
                              <m:e>
                                <m:r>
                                  <a:rPr lang="it-IT" sz="2400" b="0" i="1" smtClean="0">
                                    <a:latin typeface="Cambria Math" panose="02040503050406030204" pitchFamily="18" charset="0"/>
                                  </a:rPr>
                                  <m:t>𝑘</m:t>
                                </m:r>
                              </m:e>
                              <m:sub>
                                <m:r>
                                  <a:rPr lang="it-IT" sz="2400" i="1">
                                    <a:latin typeface="Cambria Math" panose="02040503050406030204" pitchFamily="18" charset="0"/>
                                  </a:rPr>
                                  <m:t>1</m:t>
                                </m:r>
                              </m:sub>
                              <m:sup>
                                <m:r>
                                  <a:rPr lang="it-IT" sz="2400" i="1">
                                    <a:latin typeface="Cambria Math" panose="02040503050406030204" pitchFamily="18" charset="0"/>
                                  </a:rPr>
                                  <m:t>2</m:t>
                                </m:r>
                              </m:sup>
                            </m:sSubSup>
                            <m:r>
                              <a:rPr lang="it-IT" sz="2400" i="1">
                                <a:latin typeface="Cambria Math" panose="02040503050406030204" pitchFamily="18" charset="0"/>
                              </a:rPr>
                              <m:t>+</m:t>
                            </m:r>
                            <m:sSubSup>
                              <m:sSubSupPr>
                                <m:ctrlPr>
                                  <a:rPr lang="it-IT" sz="2400" i="1">
                                    <a:latin typeface="Cambria Math" panose="02040503050406030204" pitchFamily="18" charset="0"/>
                                  </a:rPr>
                                </m:ctrlPr>
                              </m:sSubSupPr>
                              <m:e>
                                <m:r>
                                  <a:rPr lang="it-IT" sz="2400" b="0" i="1" smtClean="0">
                                    <a:latin typeface="Cambria Math" panose="02040503050406030204" pitchFamily="18" charset="0"/>
                                  </a:rPr>
                                  <m:t>𝑘</m:t>
                                </m:r>
                              </m:e>
                              <m:sub>
                                <m:r>
                                  <a:rPr lang="it-IT" sz="2400" i="1">
                                    <a:latin typeface="Cambria Math" panose="02040503050406030204" pitchFamily="18" charset="0"/>
                                  </a:rPr>
                                  <m:t>2</m:t>
                                </m:r>
                              </m:sub>
                              <m:sup>
                                <m:r>
                                  <a:rPr lang="it-IT" sz="2400" i="1">
                                    <a:latin typeface="Cambria Math" panose="02040503050406030204" pitchFamily="18" charset="0"/>
                                  </a:rPr>
                                  <m:t>2</m:t>
                                </m:r>
                              </m:sup>
                            </m:sSubSup>
                            <m:r>
                              <a:rPr lang="it-IT" sz="2400" b="0" i="1" smtClean="0">
                                <a:latin typeface="Cambria Math" panose="02040503050406030204" pitchFamily="18" charset="0"/>
                              </a:rPr>
                              <m:t>)</m:t>
                            </m:r>
                          </m:num>
                          <m:den>
                            <m:sSup>
                              <m:sSupPr>
                                <m:ctrlPr>
                                  <a:rPr lang="it-IT" sz="2400" i="1">
                                    <a:latin typeface="Cambria Math" panose="02040503050406030204" pitchFamily="18" charset="0"/>
                                  </a:rPr>
                                </m:ctrlPr>
                              </m:sSupPr>
                              <m:e>
                                <m:r>
                                  <a:rPr lang="it-IT" sz="2400" i="1">
                                    <a:latin typeface="Cambria Math" panose="02040503050406030204" pitchFamily="18" charset="0"/>
                                  </a:rPr>
                                  <m:t>𝑎</m:t>
                                </m:r>
                              </m:e>
                              <m:sup>
                                <m:r>
                                  <a:rPr lang="it-IT" sz="2400" i="1">
                                    <a:latin typeface="Cambria Math" panose="02040503050406030204" pitchFamily="18" charset="0"/>
                                  </a:rPr>
                                  <m:t>2</m:t>
                                </m:r>
                              </m:sup>
                            </m:sSup>
                          </m:den>
                        </m:f>
                      </m:sup>
                    </m:sSup>
                    <m:nary>
                      <m:naryPr>
                        <m:chr m:val="∑"/>
                        <m:supHide m:val="on"/>
                        <m:ctrlPr>
                          <a:rPr lang="it-IT" sz="2400" i="1" smtClean="0">
                            <a:latin typeface="Cambria Math" panose="02040503050406030204" pitchFamily="18" charset="0"/>
                          </a:rPr>
                        </m:ctrlPr>
                      </m:naryPr>
                      <m:sub>
                        <m:r>
                          <m:rPr>
                            <m:brk m:alnAt="7"/>
                          </m:rPr>
                          <a:rPr lang="it-IT" sz="2400" i="1" smtClean="0">
                            <a:latin typeface="Cambria Math" panose="02040503050406030204" pitchFamily="18" charset="0"/>
                          </a:rPr>
                          <m:t>𝐿</m:t>
                        </m:r>
                        <m:r>
                          <a:rPr lang="it-IT" sz="2400" i="1">
                            <a:latin typeface="Cambria Math" panose="02040503050406030204" pitchFamily="18" charset="0"/>
                          </a:rPr>
                          <m:t>𝑀</m:t>
                        </m:r>
                      </m:sub>
                      <m:sup/>
                      <m:e>
                        <m:sSub>
                          <m:sSubPr>
                            <m:ctrlPr>
                              <a:rPr lang="it-IT" sz="2400" i="1" smtClean="0">
                                <a:latin typeface="Cambria Math" panose="02040503050406030204" pitchFamily="18" charset="0"/>
                              </a:rPr>
                            </m:ctrlPr>
                          </m:sSubPr>
                          <m:e>
                            <m:r>
                              <a:rPr lang="it-IT" sz="2400" i="1">
                                <a:latin typeface="Cambria Math" panose="02040503050406030204" pitchFamily="18" charset="0"/>
                              </a:rPr>
                              <m:t>𝑖</m:t>
                            </m:r>
                          </m:e>
                          <m:sub>
                            <m:r>
                              <a:rPr lang="it-IT" sz="2400" i="1">
                                <a:latin typeface="Cambria Math" panose="02040503050406030204" pitchFamily="18" charset="0"/>
                              </a:rPr>
                              <m:t>𝐿</m:t>
                            </m:r>
                          </m:sub>
                        </m:sSub>
                        <m:d>
                          <m:dPr>
                            <m:ctrlPr>
                              <a:rPr lang="it-IT" sz="2400" i="1">
                                <a:latin typeface="Cambria Math" panose="02040503050406030204" pitchFamily="18" charset="0"/>
                              </a:rPr>
                            </m:ctrlPr>
                          </m:dPr>
                          <m:e>
                            <m:r>
                              <a:rPr lang="it-IT" sz="2400" i="1">
                                <a:latin typeface="Cambria Math" panose="02040503050406030204" pitchFamily="18" charset="0"/>
                              </a:rPr>
                              <m:t>2</m:t>
                            </m:r>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it-IT" sz="2400" b="0" i="1" smtClean="0">
                                        <a:latin typeface="Cambria Math" panose="02040503050406030204" pitchFamily="18" charset="0"/>
                                      </a:rPr>
                                      <m:t>𝑘</m:t>
                                    </m:r>
                                  </m:e>
                                  <m:sub>
                                    <m:r>
                                      <a:rPr lang="it-IT" sz="2400" i="1">
                                        <a:latin typeface="Cambria Math" panose="02040503050406030204" pitchFamily="18" charset="0"/>
                                      </a:rPr>
                                      <m:t>1</m:t>
                                    </m:r>
                                  </m:sub>
                                </m:sSub>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𝑘</m:t>
                                    </m:r>
                                  </m:e>
                                  <m:sub>
                                    <m:r>
                                      <a:rPr lang="it-IT" sz="2400" b="0" i="1" smtClean="0">
                                        <a:latin typeface="Cambria Math" panose="02040503050406030204" pitchFamily="18" charset="0"/>
                                      </a:rPr>
                                      <m:t>2</m:t>
                                    </m:r>
                                  </m:sub>
                                </m:sSub>
                              </m:num>
                              <m:den>
                                <m:sSup>
                                  <m:sSupPr>
                                    <m:ctrlPr>
                                      <a:rPr lang="it-IT" sz="2400" i="1">
                                        <a:latin typeface="Cambria Math" panose="02040503050406030204" pitchFamily="18" charset="0"/>
                                      </a:rPr>
                                    </m:ctrlPr>
                                  </m:sSupPr>
                                  <m:e>
                                    <m:r>
                                      <a:rPr lang="it-IT" sz="2400" i="1">
                                        <a:latin typeface="Cambria Math" panose="02040503050406030204" pitchFamily="18" charset="0"/>
                                      </a:rPr>
                                      <m:t>𝑎</m:t>
                                    </m:r>
                                  </m:e>
                                  <m:sup>
                                    <m:r>
                                      <a:rPr lang="it-IT" sz="2400" i="1">
                                        <a:latin typeface="Cambria Math" panose="02040503050406030204" pitchFamily="18" charset="0"/>
                                      </a:rPr>
                                      <m:t>2</m:t>
                                    </m:r>
                                  </m:sup>
                                </m:sSup>
                              </m:den>
                            </m:f>
                          </m:e>
                        </m:d>
                        <m:sSup>
                          <m:sSupPr>
                            <m:ctrlPr>
                              <a:rPr lang="it-IT" sz="2400" i="1" smtClean="0">
                                <a:solidFill>
                                  <a:srgbClr val="FF0000"/>
                                </a:solidFill>
                                <a:latin typeface="Cambria Math" panose="02040503050406030204" pitchFamily="18" charset="0"/>
                              </a:rPr>
                            </m:ctrlPr>
                          </m:sSupPr>
                          <m:e>
                            <m:sSubSup>
                              <m:sSubSupPr>
                                <m:ctrlPr>
                                  <a:rPr lang="it-IT" sz="2400" i="1">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𝑌</m:t>
                                </m:r>
                              </m:e>
                              <m:sub>
                                <m:r>
                                  <a:rPr lang="it-IT" sz="2400" i="1">
                                    <a:solidFill>
                                      <a:srgbClr val="FF0000"/>
                                    </a:solidFill>
                                    <a:latin typeface="Cambria Math" panose="02040503050406030204" pitchFamily="18" charset="0"/>
                                  </a:rPr>
                                  <m:t>𝑀</m:t>
                                </m:r>
                              </m:sub>
                              <m:sup>
                                <m:r>
                                  <a:rPr lang="it-IT" sz="2400" i="1">
                                    <a:solidFill>
                                      <a:srgbClr val="FF0000"/>
                                    </a:solidFill>
                                    <a:latin typeface="Cambria Math" panose="02040503050406030204" pitchFamily="18" charset="0"/>
                                  </a:rPr>
                                  <m:t>𝐿</m:t>
                                </m:r>
                              </m:sup>
                            </m:sSubSup>
                          </m:e>
                          <m:sup>
                            <m:r>
                              <a:rPr lang="it-IT" sz="2400" i="1">
                                <a:solidFill>
                                  <a:srgbClr val="FF0000"/>
                                </a:solidFill>
                                <a:latin typeface="Cambria Math" panose="02040503050406030204" pitchFamily="18" charset="0"/>
                              </a:rPr>
                              <m:t>∗</m:t>
                            </m:r>
                          </m:sup>
                        </m:sSup>
                        <m:d>
                          <m:dPr>
                            <m:ctrlPr>
                              <a:rPr lang="it-IT" sz="2400" i="1">
                                <a:solidFill>
                                  <a:srgbClr val="FF0000"/>
                                </a:solidFill>
                                <a:latin typeface="Cambria Math" panose="02040503050406030204" pitchFamily="18" charset="0"/>
                              </a:rPr>
                            </m:ctrlPr>
                          </m:dPr>
                          <m:e>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b="0" i="1" smtClean="0">
                                        <a:solidFill>
                                          <a:srgbClr val="FF0000"/>
                                        </a:solidFill>
                                        <a:latin typeface="Cambria Math" panose="02040503050406030204" pitchFamily="18" charset="0"/>
                                      </a:rPr>
                                      <m:t>𝑘</m:t>
                                    </m:r>
                                  </m:e>
                                </m:acc>
                              </m:e>
                              <m:sub>
                                <m:r>
                                  <a:rPr lang="it-IT" sz="2400" i="1">
                                    <a:solidFill>
                                      <a:srgbClr val="FF0000"/>
                                    </a:solidFill>
                                    <a:latin typeface="Cambria Math" panose="02040503050406030204" pitchFamily="18" charset="0"/>
                                  </a:rPr>
                                  <m:t>1</m:t>
                                </m:r>
                              </m:sub>
                            </m:sSub>
                          </m:e>
                        </m:d>
                        <m:sSubSup>
                          <m:sSubSupPr>
                            <m:ctrlPr>
                              <a:rPr lang="it-IT" sz="2400" i="1">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𝑌</m:t>
                            </m:r>
                          </m:e>
                          <m:sub>
                            <m:r>
                              <a:rPr lang="it-IT" sz="2400" i="1">
                                <a:solidFill>
                                  <a:srgbClr val="FF0000"/>
                                </a:solidFill>
                                <a:latin typeface="Cambria Math" panose="02040503050406030204" pitchFamily="18" charset="0"/>
                              </a:rPr>
                              <m:t>𝑀</m:t>
                            </m:r>
                          </m:sub>
                          <m:sup>
                            <m:r>
                              <a:rPr lang="it-IT" sz="2400" i="1">
                                <a:solidFill>
                                  <a:srgbClr val="FF0000"/>
                                </a:solidFill>
                                <a:latin typeface="Cambria Math" panose="02040503050406030204" pitchFamily="18" charset="0"/>
                              </a:rPr>
                              <m:t>𝐿</m:t>
                            </m:r>
                          </m:sup>
                        </m:sSubSup>
                        <m:r>
                          <a:rPr lang="it-IT" sz="2400" i="1">
                            <a:solidFill>
                              <a:srgbClr val="FF0000"/>
                            </a:solidFill>
                            <a:latin typeface="Cambria Math" panose="02040503050406030204" pitchFamily="18" charset="0"/>
                          </a:rPr>
                          <m:t>(</m:t>
                        </m:r>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b="0" i="1" smtClean="0">
                                    <a:solidFill>
                                      <a:srgbClr val="FF0000"/>
                                    </a:solidFill>
                                    <a:latin typeface="Cambria Math" panose="02040503050406030204" pitchFamily="18" charset="0"/>
                                  </a:rPr>
                                  <m:t>𝑘</m:t>
                                </m:r>
                              </m:e>
                            </m:acc>
                          </m:e>
                          <m:sub>
                            <m:r>
                              <a:rPr lang="it-IT" sz="2400" i="1">
                                <a:solidFill>
                                  <a:srgbClr val="FF0000"/>
                                </a:solidFill>
                                <a:latin typeface="Cambria Math" panose="02040503050406030204" pitchFamily="18" charset="0"/>
                              </a:rPr>
                              <m:t>2</m:t>
                            </m:r>
                          </m:sub>
                        </m:sSub>
                        <m:r>
                          <a:rPr lang="it-IT" sz="2400" i="1">
                            <a:solidFill>
                              <a:srgbClr val="FF0000"/>
                            </a:solidFill>
                            <a:latin typeface="Cambria Math" panose="02040503050406030204" pitchFamily="18" charset="0"/>
                          </a:rPr>
                          <m:t>)</m:t>
                        </m:r>
                      </m:e>
                    </m:nary>
                  </m:oMath>
                </a14:m>
                <a:endParaRPr lang="it-IT" sz="2400" dirty="0"/>
              </a:p>
              <a:p>
                <a:endParaRPr lang="it-IT" sz="2400" dirty="0"/>
              </a:p>
            </p:txBody>
          </p:sp>
        </mc:Choice>
        <mc:Fallback xmlns="">
          <p:sp>
            <p:nvSpPr>
              <p:cNvPr id="2" name="TextBox 1"/>
              <p:cNvSpPr txBox="1">
                <a:spLocks noRot="1" noChangeAspect="1" noMove="1" noResize="1" noEditPoints="1" noAdjustHandles="1" noChangeArrowheads="1" noChangeShapeType="1" noTextEdit="1"/>
              </p:cNvSpPr>
              <p:nvPr/>
            </p:nvSpPr>
            <p:spPr>
              <a:xfrm>
                <a:off x="-608370" y="1531530"/>
                <a:ext cx="9097683" cy="2182649"/>
              </a:xfrm>
              <a:prstGeom prst="rect">
                <a:avLst/>
              </a:prstGeom>
              <a:blipFill rotWithShape="0">
                <a:blip r:embed="rId2"/>
                <a:stretch>
                  <a:fillRect/>
                </a:stretch>
              </a:blipFill>
            </p:spPr>
            <p:txBody>
              <a:bodyPr/>
              <a:lstStyle/>
              <a:p>
                <a:r>
                  <a:rPr lang="it-IT">
                    <a:noFill/>
                  </a:rPr>
                  <a:t> </a:t>
                </a:r>
              </a:p>
            </p:txBody>
          </p:sp>
        </mc:Fallback>
      </mc:AlternateContent>
      <p:sp>
        <p:nvSpPr>
          <p:cNvPr id="3" name="TextBox 2"/>
          <p:cNvSpPr txBox="1"/>
          <p:nvPr/>
        </p:nvSpPr>
        <p:spPr>
          <a:xfrm>
            <a:off x="4035890" y="996404"/>
            <a:ext cx="4745210" cy="461665"/>
          </a:xfrm>
          <a:prstGeom prst="rect">
            <a:avLst/>
          </a:prstGeom>
          <a:noFill/>
        </p:spPr>
        <p:txBody>
          <a:bodyPr wrap="none" rtlCol="0">
            <a:spAutoFit/>
          </a:bodyPr>
          <a:lstStyle/>
          <a:p>
            <a:r>
              <a:rPr lang="it-IT" sz="2400" dirty="0" smtClean="0"/>
              <a:t>Multipole Expansion of the Gaussian</a:t>
            </a:r>
            <a:endParaRPr lang="it-IT" sz="2400" dirty="0"/>
          </a:p>
        </p:txBody>
      </p:sp>
      <p:cxnSp>
        <p:nvCxnSpPr>
          <p:cNvPr id="4" name="Straight Arrow Connector 3"/>
          <p:cNvCxnSpPr/>
          <p:nvPr/>
        </p:nvCxnSpPr>
        <p:spPr>
          <a:xfrm>
            <a:off x="7168896" y="3172968"/>
            <a:ext cx="0" cy="2651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 name="TextBox 4"/>
              <p:cNvSpPr txBox="1"/>
              <p:nvPr/>
            </p:nvSpPr>
            <p:spPr>
              <a:xfrm>
                <a:off x="5672364" y="3511605"/>
                <a:ext cx="3108736" cy="38901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2400" b="0" i="1" smtClean="0">
                          <a:solidFill>
                            <a:srgbClr val="FF0000"/>
                          </a:solidFill>
                          <a:latin typeface="Cambria Math" panose="02040503050406030204" pitchFamily="18" charset="0"/>
                        </a:rPr>
                        <m:t>(2</m:t>
                      </m:r>
                      <m:r>
                        <a:rPr lang="it-IT" sz="2400" b="0" i="1" smtClean="0">
                          <a:solidFill>
                            <a:srgbClr val="FF0000"/>
                          </a:solidFill>
                          <a:latin typeface="Cambria Math" panose="02040503050406030204" pitchFamily="18" charset="0"/>
                        </a:rPr>
                        <m:t>𝐿</m:t>
                      </m:r>
                      <m:r>
                        <a:rPr lang="it-IT" sz="2400" b="0" i="1" smtClean="0">
                          <a:solidFill>
                            <a:srgbClr val="FF0000"/>
                          </a:solidFill>
                          <a:latin typeface="Cambria Math" panose="02040503050406030204" pitchFamily="18" charset="0"/>
                        </a:rPr>
                        <m:t>+1)</m:t>
                      </m:r>
                      <m:sSub>
                        <m:sSubPr>
                          <m:ctrlPr>
                            <a:rPr lang="it-IT" sz="2400" b="0" i="1" smtClean="0">
                              <a:solidFill>
                                <a:srgbClr val="FF0000"/>
                              </a:solidFill>
                              <a:latin typeface="Cambria Math" panose="02040503050406030204" pitchFamily="18" charset="0"/>
                            </a:rPr>
                          </m:ctrlPr>
                        </m:sSubPr>
                        <m:e>
                          <m:r>
                            <a:rPr lang="it-IT" sz="2400" b="0" i="1" smtClean="0">
                              <a:solidFill>
                                <a:srgbClr val="FF0000"/>
                              </a:solidFill>
                              <a:latin typeface="Cambria Math" panose="02040503050406030204" pitchFamily="18" charset="0"/>
                            </a:rPr>
                            <m:t>𝑃</m:t>
                          </m:r>
                        </m:e>
                        <m:sub>
                          <m:r>
                            <a:rPr lang="it-IT" sz="2400" b="0" i="1" smtClean="0">
                              <a:solidFill>
                                <a:srgbClr val="FF0000"/>
                              </a:solidFill>
                              <a:latin typeface="Cambria Math" panose="02040503050406030204" pitchFamily="18" charset="0"/>
                            </a:rPr>
                            <m:t>𝐿</m:t>
                          </m:r>
                        </m:sub>
                      </m:sSub>
                      <m:r>
                        <a:rPr lang="it-IT" sz="2400" b="0" i="1" smtClean="0">
                          <a:solidFill>
                            <a:srgbClr val="FF0000"/>
                          </a:solidFill>
                          <a:latin typeface="Cambria Math" panose="02040503050406030204" pitchFamily="18" charset="0"/>
                        </a:rPr>
                        <m:t>(</m:t>
                      </m:r>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b="0" i="1" smtClean="0">
                                  <a:solidFill>
                                    <a:srgbClr val="FF0000"/>
                                  </a:solidFill>
                                  <a:latin typeface="Cambria Math" panose="02040503050406030204" pitchFamily="18" charset="0"/>
                                </a:rPr>
                                <m:t>𝑘</m:t>
                              </m:r>
                            </m:e>
                          </m:acc>
                        </m:e>
                        <m:sub>
                          <m:r>
                            <a:rPr lang="it-IT" sz="2400" i="1">
                              <a:solidFill>
                                <a:srgbClr val="FF0000"/>
                              </a:solidFill>
                              <a:latin typeface="Cambria Math" panose="02040503050406030204" pitchFamily="18" charset="0"/>
                            </a:rPr>
                            <m:t>1</m:t>
                          </m:r>
                        </m:sub>
                      </m:sSub>
                      <m:r>
                        <a:rPr lang="it-IT" sz="2400" i="1">
                          <a:solidFill>
                            <a:srgbClr val="FF0000"/>
                          </a:solidFill>
                          <a:latin typeface="Cambria Math" panose="02040503050406030204" pitchFamily="18" charset="0"/>
                          <a:ea typeface="Cambria Math" panose="02040503050406030204" pitchFamily="18" charset="0"/>
                        </a:rPr>
                        <m:t>⋅</m:t>
                      </m:r>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b="0" i="1" smtClean="0">
                                  <a:solidFill>
                                    <a:srgbClr val="FF0000"/>
                                  </a:solidFill>
                                  <a:latin typeface="Cambria Math" panose="02040503050406030204" pitchFamily="18" charset="0"/>
                                </a:rPr>
                                <m:t>𝑘</m:t>
                              </m:r>
                            </m:e>
                          </m:acc>
                        </m:e>
                        <m:sub>
                          <m:r>
                            <a:rPr lang="it-IT" sz="2400" i="1">
                              <a:solidFill>
                                <a:srgbClr val="FF0000"/>
                              </a:solidFill>
                              <a:latin typeface="Cambria Math" panose="02040503050406030204" pitchFamily="18" charset="0"/>
                            </a:rPr>
                            <m:t>2</m:t>
                          </m:r>
                        </m:sub>
                      </m:sSub>
                      <m:r>
                        <a:rPr lang="it-IT" sz="2400" b="0" i="1" smtClean="0">
                          <a:solidFill>
                            <a:srgbClr val="FF0000"/>
                          </a:solidFill>
                          <a:latin typeface="Cambria Math" panose="02040503050406030204" pitchFamily="18" charset="0"/>
                        </a:rPr>
                        <m:t>)/4</m:t>
                      </m:r>
                      <m:r>
                        <a:rPr lang="it-IT" sz="2400" b="0" i="1" smtClean="0">
                          <a:solidFill>
                            <a:srgbClr val="FF0000"/>
                          </a:solidFill>
                          <a:latin typeface="Cambria Math" panose="02040503050406030204" pitchFamily="18" charset="0"/>
                        </a:rPr>
                        <m:t>𝜋</m:t>
                      </m:r>
                    </m:oMath>
                  </m:oMathPara>
                </a14:m>
                <a:endParaRPr lang="it-IT" sz="2400" dirty="0">
                  <a:solidFill>
                    <a:srgbClr val="FF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672364" y="3511605"/>
                <a:ext cx="3108736" cy="389017"/>
              </a:xfrm>
              <a:prstGeom prst="rect">
                <a:avLst/>
              </a:prstGeom>
              <a:blipFill rotWithShape="0">
                <a:blip r:embed="rId3"/>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2682298797"/>
      </p:ext>
    </p:extLst>
  </p:cSld>
  <p:clrMapOvr>
    <a:masterClrMapping/>
  </p:clrMapOvr>
  <mc:AlternateContent xmlns:mc="http://schemas.openxmlformats.org/markup-compatibility/2006" xmlns:p14="http://schemas.microsoft.com/office/powerpoint/2010/main">
    <mc:Choice Requires="p14">
      <p:transition spd="slow" p14:dur="2000" advTm="878"/>
    </mc:Choice>
    <mc:Fallback xmlns="">
      <p:transition spd="slow" advTm="878"/>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272479" y="1315599"/>
            <a:ext cx="6712522" cy="1676276"/>
            <a:chOff x="255545" y="1832067"/>
            <a:chExt cx="5019188" cy="1253410"/>
          </a:xfrm>
        </p:grpSpPr>
        <p:pic>
          <p:nvPicPr>
            <p:cNvPr id="3" name="Picture 2"/>
            <p:cNvPicPr>
              <a:picLocks noChangeAspect="1"/>
            </p:cNvPicPr>
            <p:nvPr/>
          </p:nvPicPr>
          <p:blipFill rotWithShape="1">
            <a:blip r:embed="rId2"/>
            <a:srcRect l="1" r="40597"/>
            <a:stretch/>
          </p:blipFill>
          <p:spPr>
            <a:xfrm>
              <a:off x="255545" y="1832067"/>
              <a:ext cx="4942987" cy="626705"/>
            </a:xfrm>
            <a:prstGeom prst="rect">
              <a:avLst/>
            </a:prstGeom>
          </p:spPr>
        </p:pic>
        <p:pic>
          <p:nvPicPr>
            <p:cNvPr id="4" name="Picture 3"/>
            <p:cNvPicPr>
              <a:picLocks noChangeAspect="1"/>
            </p:cNvPicPr>
            <p:nvPr/>
          </p:nvPicPr>
          <p:blipFill rotWithShape="1">
            <a:blip r:embed="rId2"/>
            <a:srcRect l="56859"/>
            <a:stretch/>
          </p:blipFill>
          <p:spPr>
            <a:xfrm>
              <a:off x="1684867" y="2458772"/>
              <a:ext cx="3589866" cy="626705"/>
            </a:xfrm>
            <a:prstGeom prst="rect">
              <a:avLst/>
            </a:prstGeom>
          </p:spPr>
        </p:pic>
      </p:grpSp>
      <mc:AlternateContent xmlns:mc="http://schemas.openxmlformats.org/markup-compatibility/2006" xmlns:a14="http://schemas.microsoft.com/office/drawing/2010/main">
        <mc:Choice Requires="a14">
          <p:sp>
            <p:nvSpPr>
              <p:cNvPr id="6" name="Rectangle 5"/>
              <p:cNvSpPr/>
              <p:nvPr/>
            </p:nvSpPr>
            <p:spPr>
              <a:xfrm>
                <a:off x="-1" y="3605362"/>
                <a:ext cx="8965210"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i="1" smtClean="0">
                          <a:latin typeface="Cambria Math" panose="02040503050406030204" pitchFamily="18" charset="0"/>
                          <a:ea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𝑔</m:t>
                          </m:r>
                        </m:e>
                        <m:sub>
                          <m:r>
                            <a:rPr lang="it-IT" i="1">
                              <a:latin typeface="Cambria Math" panose="02040503050406030204" pitchFamily="18" charset="0"/>
                            </a:rPr>
                            <m:t>𝑎</m:t>
                          </m:r>
                        </m:sub>
                      </m:sSub>
                      <m:d>
                        <m:dPr>
                          <m:ctrlPr>
                            <a:rPr lang="it-IT" i="1">
                              <a:latin typeface="Cambria Math" panose="02040503050406030204" pitchFamily="18" charset="0"/>
                            </a:rPr>
                          </m:ctrlPr>
                        </m:dPr>
                        <m:e>
                          <m:sSub>
                            <m:sSubPr>
                              <m:ctrlPr>
                                <a:rPr lang="it-IT" i="1">
                                  <a:latin typeface="Cambria Math" panose="02040503050406030204" pitchFamily="18" charset="0"/>
                                </a:rPr>
                              </m:ctrlPr>
                            </m:sSubPr>
                            <m:e>
                              <m:acc>
                                <m:accPr>
                                  <m:chr m:val="⃗"/>
                                  <m:ctrlPr>
                                    <a:rPr lang="it-IT" i="1">
                                      <a:latin typeface="Cambria Math" panose="02040503050406030204" pitchFamily="18" charset="0"/>
                                    </a:rPr>
                                  </m:ctrlPr>
                                </m:accPr>
                                <m:e>
                                  <m:r>
                                    <a:rPr lang="it-IT" i="1">
                                      <a:latin typeface="Cambria Math" panose="02040503050406030204" pitchFamily="18" charset="0"/>
                                    </a:rPr>
                                    <m:t>𝑟</m:t>
                                  </m:r>
                                </m:e>
                              </m:acc>
                            </m:e>
                            <m:sub>
                              <m:r>
                                <a:rPr lang="it-IT" i="1">
                                  <a:latin typeface="Cambria Math" panose="02040503050406030204" pitchFamily="18" charset="0"/>
                                </a:rPr>
                                <m:t>1</m:t>
                              </m:r>
                            </m:sub>
                          </m:sSub>
                          <m:r>
                            <a:rPr lang="it-IT" i="1">
                              <a:latin typeface="Cambria Math" panose="02040503050406030204" pitchFamily="18" charset="0"/>
                            </a:rPr>
                            <m:t>−</m:t>
                          </m:r>
                          <m:sSub>
                            <m:sSubPr>
                              <m:ctrlPr>
                                <a:rPr lang="it-IT" i="1">
                                  <a:latin typeface="Cambria Math" panose="02040503050406030204" pitchFamily="18" charset="0"/>
                                </a:rPr>
                              </m:ctrlPr>
                            </m:sSubPr>
                            <m:e>
                              <m:acc>
                                <m:accPr>
                                  <m:chr m:val="⃗"/>
                                  <m:ctrlPr>
                                    <a:rPr lang="it-IT" i="1">
                                      <a:latin typeface="Cambria Math" panose="02040503050406030204" pitchFamily="18" charset="0"/>
                                    </a:rPr>
                                  </m:ctrlPr>
                                </m:accPr>
                                <m:e>
                                  <m:r>
                                    <a:rPr lang="it-IT" i="1">
                                      <a:latin typeface="Cambria Math" panose="02040503050406030204" pitchFamily="18" charset="0"/>
                                    </a:rPr>
                                    <m:t>𝑟</m:t>
                                  </m:r>
                                </m:e>
                              </m:acc>
                            </m:e>
                            <m:sub>
                              <m:r>
                                <a:rPr lang="it-IT" i="1">
                                  <a:latin typeface="Cambria Math" panose="02040503050406030204" pitchFamily="18" charset="0"/>
                                </a:rPr>
                                <m:t>2</m:t>
                              </m:r>
                            </m:sub>
                          </m:sSub>
                        </m:e>
                      </m:d>
                      <m:sSub>
                        <m:sSubPr>
                          <m:ctrlPr>
                            <a:rPr lang="it-IT" b="0" i="1" smtClean="0">
                              <a:latin typeface="Cambria Math" panose="02040503050406030204" pitchFamily="18" charset="0"/>
                            </a:rPr>
                          </m:ctrlPr>
                        </m:sSubPr>
                        <m:e>
                          <m:sSup>
                            <m:sSupPr>
                              <m:ctrlPr>
                                <a:rPr lang="it-IT" b="0" i="1" smtClean="0">
                                  <a:latin typeface="Cambria Math" panose="02040503050406030204" pitchFamily="18" charset="0"/>
                                  <a:ea typeface="Cambria Math" panose="02040503050406030204" pitchFamily="18" charset="0"/>
                                </a:rPr>
                              </m:ctrlPr>
                            </m:sSupPr>
                            <m:e>
                              <m:acc>
                                <m:accPr>
                                  <m:chr m:val="⃗"/>
                                  <m:ctrlPr>
                                    <a:rPr lang="it-IT" b="0" i="1" smtClean="0">
                                      <a:latin typeface="Cambria Math" panose="02040503050406030204" pitchFamily="18" charset="0"/>
                                      <a:ea typeface="Cambria Math" panose="02040503050406030204" pitchFamily="18" charset="0"/>
                                    </a:rPr>
                                  </m:ctrlPr>
                                </m:accPr>
                                <m:e>
                                  <m:r>
                                    <a:rPr lang="it-IT">
                                      <a:latin typeface="Cambria Math" panose="02040503050406030204" pitchFamily="18" charset="0"/>
                                    </a:rPr>
                                    <m:t>𝛻</m:t>
                                  </m:r>
                                </m:e>
                              </m:acc>
                            </m:e>
                            <m:sup>
                              <m:r>
                                <a:rPr lang="it-IT" b="0" i="1" smtClean="0">
                                  <a:latin typeface="Cambria Math" panose="02040503050406030204" pitchFamily="18" charset="0"/>
                                  <a:ea typeface="Cambria Math" panose="02040503050406030204" pitchFamily="18" charset="0"/>
                                </a:rPr>
                                <m:t>′</m:t>
                              </m:r>
                            </m:sup>
                          </m:sSup>
                        </m:e>
                        <m:sub>
                          <m:r>
                            <a:rPr lang="it-IT" b="0" i="0" smtClean="0">
                              <a:latin typeface="Cambria Math" panose="02040503050406030204" pitchFamily="18" charset="0"/>
                            </a:rPr>
                            <m:t>1</m:t>
                          </m:r>
                        </m:sub>
                      </m:sSub>
                      <m:r>
                        <a:rPr lang="it-IT" b="0" i="1" smtClean="0">
                          <a:latin typeface="Cambria Math" panose="02040503050406030204" pitchFamily="18" charset="0"/>
                          <a:ea typeface="Cambria Math" panose="02040503050406030204" pitchFamily="18" charset="0"/>
                        </a:rPr>
                        <m:t>⋅</m:t>
                      </m:r>
                      <m:sSub>
                        <m:sSubPr>
                          <m:ctrlPr>
                            <a:rPr lang="it-IT" i="1">
                              <a:latin typeface="Cambria Math" panose="02040503050406030204" pitchFamily="18" charset="0"/>
                            </a:rPr>
                          </m:ctrlPr>
                        </m:sSubPr>
                        <m:e>
                          <m:acc>
                            <m:accPr>
                              <m:chr m:val="⃗"/>
                              <m:ctrlPr>
                                <a:rPr lang="it-IT" i="1">
                                  <a:latin typeface="Cambria Math" panose="02040503050406030204" pitchFamily="18" charset="0"/>
                                  <a:ea typeface="Cambria Math" panose="02040503050406030204" pitchFamily="18" charset="0"/>
                                </a:rPr>
                              </m:ctrlPr>
                            </m:accPr>
                            <m:e>
                              <m:r>
                                <a:rPr lang="it-IT">
                                  <a:latin typeface="Cambria Math" panose="02040503050406030204" pitchFamily="18" charset="0"/>
                                </a:rPr>
                                <m:t>𝛻</m:t>
                              </m:r>
                            </m:e>
                          </m:acc>
                        </m:e>
                        <m:sub>
                          <m:r>
                            <a:rPr lang="it-IT">
                              <a:latin typeface="Cambria Math" panose="02040503050406030204" pitchFamily="18" charset="0"/>
                            </a:rPr>
                            <m:t>1</m:t>
                          </m:r>
                        </m:sub>
                      </m:sSub>
                      <m:r>
                        <a:rPr lang="it-IT" i="1">
                          <a:latin typeface="Cambria Math" panose="02040503050406030204" pitchFamily="18" charset="0"/>
                          <a:ea typeface="Cambria Math" panose="02040503050406030204" pitchFamily="18" charset="0"/>
                        </a:rPr>
                        <m:t>∝</m:t>
                      </m:r>
                      <m:nary>
                        <m:naryPr>
                          <m:limLoc m:val="undOvr"/>
                          <m:subHide m:val="on"/>
                          <m:supHide m:val="on"/>
                          <m:ctrlPr>
                            <a:rPr lang="it-IT" i="1" smtClean="0">
                              <a:latin typeface="Cambria Math" panose="02040503050406030204" pitchFamily="18" charset="0"/>
                              <a:ea typeface="Cambria Math" panose="02040503050406030204" pitchFamily="18" charset="0"/>
                            </a:rPr>
                          </m:ctrlPr>
                        </m:naryPr>
                        <m:sub/>
                        <m:sup/>
                        <m:e>
                          <m:sSup>
                            <m:sSupPr>
                              <m:ctrlPr>
                                <a:rPr lang="it-IT" i="1" smtClean="0">
                                  <a:solidFill>
                                    <a:schemeClr val="tx1"/>
                                  </a:solidFill>
                                  <a:latin typeface="Cambria Math" panose="02040503050406030204" pitchFamily="18" charset="0"/>
                                </a:rPr>
                              </m:ctrlPr>
                            </m:sSupPr>
                            <m:e>
                              <m:sSubSup>
                                <m:sSubSupPr>
                                  <m:ctrlPr>
                                    <a:rPr lang="it-IT" i="1">
                                      <a:solidFill>
                                        <a:schemeClr val="tx1"/>
                                      </a:solidFill>
                                      <a:latin typeface="Cambria Math" panose="02040503050406030204" pitchFamily="18" charset="0"/>
                                    </a:rPr>
                                  </m:ctrlPr>
                                </m:sSubSupPr>
                                <m:e>
                                  <m:acc>
                                    <m:accPr>
                                      <m:chr m:val="⃗"/>
                                      <m:ctrlPr>
                                        <a:rPr lang="it-IT" i="1" smtClean="0">
                                          <a:solidFill>
                                            <a:schemeClr val="tx1"/>
                                          </a:solidFill>
                                          <a:latin typeface="Cambria Math" panose="02040503050406030204" pitchFamily="18" charset="0"/>
                                          <a:ea typeface="Cambria Math" panose="02040503050406030204" pitchFamily="18" charset="0"/>
                                        </a:rPr>
                                      </m:ctrlPr>
                                    </m:accPr>
                                    <m:e>
                                      <m:r>
                                        <a:rPr lang="it-IT" i="1">
                                          <a:latin typeface="Cambria Math" panose="02040503050406030204" pitchFamily="18" charset="0"/>
                                        </a:rPr>
                                        <m:t>𝑌</m:t>
                                      </m:r>
                                    </m:e>
                                  </m:acc>
                                </m:e>
                                <m:sub>
                                  <m:r>
                                    <a:rPr lang="it-IT" b="0" i="1" smtClean="0">
                                      <a:solidFill>
                                        <a:schemeClr val="tx1"/>
                                      </a:solidFill>
                                      <a:latin typeface="Cambria Math" panose="02040503050406030204" pitchFamily="18" charset="0"/>
                                    </a:rPr>
                                    <m:t>𝑙</m:t>
                                  </m:r>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𝑚</m:t>
                                      </m:r>
                                    </m:e>
                                    <m:sub>
                                      <m:r>
                                        <a:rPr lang="it-IT" b="0" i="1" smtClean="0">
                                          <a:solidFill>
                                            <a:schemeClr val="tx1"/>
                                          </a:solidFill>
                                          <a:latin typeface="Cambria Math" panose="02040503050406030204" pitchFamily="18" charset="0"/>
                                        </a:rPr>
                                        <m:t>𝑙</m:t>
                                      </m:r>
                                    </m:sub>
                                  </m:sSub>
                                </m:sub>
                                <m:sup>
                                  <m:r>
                                    <a:rPr lang="it-IT" b="0" i="1" smtClean="0">
                                      <a:solidFill>
                                        <a:schemeClr val="tx1"/>
                                      </a:solidFill>
                                      <a:latin typeface="Cambria Math" panose="02040503050406030204" pitchFamily="18" charset="0"/>
                                    </a:rPr>
                                    <m:t>𝑙</m:t>
                                  </m:r>
                                  <m:r>
                                    <a:rPr lang="it-IT" b="0" i="1" smtClean="0">
                                      <a:solidFill>
                                        <a:schemeClr val="tx1"/>
                                      </a:solidFill>
                                      <a:latin typeface="Cambria Math" panose="02040503050406030204" pitchFamily="18" charset="0"/>
                                    </a:rPr>
                                    <m:t>±1</m:t>
                                  </m:r>
                                </m:sup>
                              </m:sSubSup>
                            </m:e>
                            <m:sup>
                              <m:r>
                                <a:rPr lang="it-IT" i="1">
                                  <a:solidFill>
                                    <a:schemeClr val="tx1"/>
                                  </a:solidFill>
                                  <a:latin typeface="Cambria Math" panose="02040503050406030204" pitchFamily="18" charset="0"/>
                                </a:rPr>
                                <m:t>∗</m:t>
                              </m:r>
                            </m:sup>
                          </m:sSup>
                          <m:d>
                            <m:dPr>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i="1">
                                      <a:solidFill>
                                        <a:schemeClr val="tx1"/>
                                      </a:solidFill>
                                      <a:latin typeface="Cambria Math" panose="02040503050406030204" pitchFamily="18" charset="0"/>
                                    </a:rPr>
                                    <m:t>1</m:t>
                                  </m:r>
                                </m:sub>
                              </m:sSub>
                            </m:e>
                          </m:d>
                          <m:r>
                            <a:rPr lang="it-IT" i="1">
                              <a:latin typeface="Cambria Math" panose="02040503050406030204" pitchFamily="18" charset="0"/>
                              <a:ea typeface="Cambria Math" panose="02040503050406030204" pitchFamily="18" charset="0"/>
                            </a:rPr>
                            <m:t>⋅</m:t>
                          </m:r>
                          <m:sSubSup>
                            <m:sSubSupPr>
                              <m:ctrlPr>
                                <a:rPr lang="it-IT" i="1">
                                  <a:latin typeface="Cambria Math" panose="02040503050406030204" pitchFamily="18" charset="0"/>
                                </a:rPr>
                              </m:ctrlPr>
                            </m:sSubSupPr>
                            <m:e>
                              <m:acc>
                                <m:accPr>
                                  <m:chr m:val="⃗"/>
                                  <m:ctrlPr>
                                    <a:rPr lang="it-IT" i="1">
                                      <a:latin typeface="Cambria Math" panose="02040503050406030204" pitchFamily="18" charset="0"/>
                                      <a:ea typeface="Cambria Math" panose="02040503050406030204" pitchFamily="18" charset="0"/>
                                    </a:rPr>
                                  </m:ctrlPr>
                                </m:accPr>
                                <m:e>
                                  <m:r>
                                    <a:rPr lang="it-IT" i="1">
                                      <a:latin typeface="Cambria Math" panose="02040503050406030204" pitchFamily="18" charset="0"/>
                                    </a:rPr>
                                    <m:t>𝑌</m:t>
                                  </m:r>
                                </m:e>
                              </m:acc>
                            </m:e>
                            <m:sub>
                              <m:r>
                                <a:rPr lang="it-IT" i="1">
                                  <a:latin typeface="Cambria Math" panose="02040503050406030204" pitchFamily="18" charset="0"/>
                                </a:rPr>
                                <m:t>𝑙</m:t>
                              </m:r>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𝑚</m:t>
                                  </m:r>
                                </m:e>
                                <m:sub>
                                  <m:r>
                                    <a:rPr lang="it-IT" i="1">
                                      <a:latin typeface="Cambria Math" panose="02040503050406030204" pitchFamily="18" charset="0"/>
                                    </a:rPr>
                                    <m:t>𝑙</m:t>
                                  </m:r>
                                </m:sub>
                              </m:sSub>
                              <m:r>
                                <a:rPr lang="it-IT" i="1">
                                  <a:latin typeface="Cambria Math" panose="02040503050406030204" pitchFamily="18" charset="0"/>
                                </a:rPr>
                                <m:t>′</m:t>
                              </m:r>
                            </m:sub>
                            <m:sup>
                              <m:r>
                                <a:rPr lang="it-IT" i="1">
                                  <a:latin typeface="Cambria Math" panose="02040503050406030204" pitchFamily="18" charset="0"/>
                                </a:rPr>
                                <m:t>𝑙</m:t>
                              </m:r>
                              <m:r>
                                <a:rPr lang="it-IT" i="1">
                                  <a:latin typeface="Cambria Math" panose="02040503050406030204" pitchFamily="18" charset="0"/>
                                </a:rPr>
                                <m:t>±1</m:t>
                              </m:r>
                            </m:sup>
                          </m:sSubSup>
                          <m:d>
                            <m:dPr>
                              <m:ctrlPr>
                                <a:rPr lang="it-IT" i="1">
                                  <a:latin typeface="Cambria Math" panose="02040503050406030204" pitchFamily="18" charset="0"/>
                                </a:rPr>
                              </m:ctrlPr>
                            </m:dPr>
                            <m:e>
                              <m:sSub>
                                <m:sSubPr>
                                  <m:ctrlPr>
                                    <a:rPr lang="it-IT" i="1">
                                      <a:latin typeface="Cambria Math" panose="02040503050406030204" pitchFamily="18" charset="0"/>
                                    </a:rPr>
                                  </m:ctrlPr>
                                </m:sSubPr>
                                <m:e>
                                  <m:acc>
                                    <m:accPr>
                                      <m:chr m:val="̂"/>
                                      <m:ctrlPr>
                                        <a:rPr lang="it-IT" i="1">
                                          <a:latin typeface="Cambria Math" panose="02040503050406030204" pitchFamily="18" charset="0"/>
                                        </a:rPr>
                                      </m:ctrlPr>
                                    </m:accPr>
                                    <m:e>
                                      <m:r>
                                        <a:rPr lang="it-IT" i="1">
                                          <a:latin typeface="Cambria Math" panose="02040503050406030204" pitchFamily="18" charset="0"/>
                                        </a:rPr>
                                        <m:t>𝑟</m:t>
                                      </m:r>
                                    </m:e>
                                  </m:acc>
                                </m:e>
                                <m:sub>
                                  <m:r>
                                    <a:rPr lang="it-IT" i="1">
                                      <a:latin typeface="Cambria Math" panose="02040503050406030204" pitchFamily="18" charset="0"/>
                                    </a:rPr>
                                    <m:t>1</m:t>
                                  </m:r>
                                </m:sub>
                              </m:sSub>
                            </m:e>
                          </m:d>
                          <m:sSup>
                            <m:sSupPr>
                              <m:ctrlPr>
                                <a:rPr lang="it-IT" b="0" i="1" smtClean="0">
                                  <a:solidFill>
                                    <a:schemeClr val="tx1"/>
                                  </a:solidFill>
                                  <a:latin typeface="Cambria Math" panose="02040503050406030204" pitchFamily="18" charset="0"/>
                                </a:rPr>
                              </m:ctrlPr>
                            </m:sSupPr>
                            <m:e>
                              <m:sSubSup>
                                <m:sSubSupPr>
                                  <m:ctrlPr>
                                    <a:rPr lang="it-IT" i="1">
                                      <a:solidFill>
                                        <a:schemeClr val="tx1"/>
                                      </a:solidFill>
                                      <a:latin typeface="Cambria Math" panose="02040503050406030204" pitchFamily="18" charset="0"/>
                                    </a:rPr>
                                  </m:ctrlPr>
                                </m:sSubSupPr>
                                <m:e>
                                  <m:r>
                                    <a:rPr lang="it-IT" i="1">
                                      <a:solidFill>
                                        <a:schemeClr val="tx1"/>
                                      </a:solidFill>
                                      <a:latin typeface="Cambria Math" panose="02040503050406030204" pitchFamily="18" charset="0"/>
                                    </a:rPr>
                                    <m:t>𝑌</m:t>
                                  </m:r>
                                </m:e>
                                <m:sub>
                                  <m:r>
                                    <a:rPr lang="it-IT" i="1">
                                      <a:solidFill>
                                        <a:schemeClr val="tx1"/>
                                      </a:solidFill>
                                      <a:latin typeface="Cambria Math" panose="02040503050406030204" pitchFamily="18" charset="0"/>
                                    </a:rPr>
                                    <m:t>𝑀</m:t>
                                  </m:r>
                                </m:sub>
                                <m:sup>
                                  <m:r>
                                    <a:rPr lang="it-IT" i="1">
                                      <a:solidFill>
                                        <a:schemeClr val="tx1"/>
                                      </a:solidFill>
                                      <a:latin typeface="Cambria Math" panose="02040503050406030204" pitchFamily="18" charset="0"/>
                                    </a:rPr>
                                    <m:t>𝐿</m:t>
                                  </m:r>
                                </m:sup>
                              </m:sSubSup>
                            </m:e>
                            <m:sup>
                              <m:r>
                                <a:rPr lang="it-IT" b="0" i="1" smtClean="0">
                                  <a:solidFill>
                                    <a:schemeClr val="tx1"/>
                                  </a:solidFill>
                                  <a:latin typeface="Cambria Math" panose="02040503050406030204" pitchFamily="18" charset="0"/>
                                </a:rPr>
                                <m:t>∗</m:t>
                              </m:r>
                            </m:sup>
                          </m:sSup>
                          <m:d>
                            <m:dPr>
                              <m:ctrlPr>
                                <a:rPr lang="it-IT" b="0"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b="0" i="1" smtClean="0">
                                      <a:solidFill>
                                        <a:schemeClr val="tx1"/>
                                      </a:solidFill>
                                      <a:latin typeface="Cambria Math" panose="02040503050406030204" pitchFamily="18" charset="0"/>
                                    </a:rPr>
                                    <m:t>1</m:t>
                                  </m:r>
                                </m:sub>
                              </m:sSub>
                            </m:e>
                          </m:d>
                          <m:r>
                            <a:rPr lang="it-IT" b="0" i="1" smtClean="0">
                              <a:solidFill>
                                <a:schemeClr val="tx1"/>
                              </a:solidFill>
                              <a:latin typeface="Cambria Math" panose="02040503050406030204" pitchFamily="18" charset="0"/>
                            </a:rPr>
                            <m:t>𝑑</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𝑟</m:t>
                              </m:r>
                            </m:e>
                            <m:sub>
                              <m:r>
                                <a:rPr lang="it-IT" b="0" i="1" smtClean="0">
                                  <a:solidFill>
                                    <a:schemeClr val="tx1"/>
                                  </a:solidFill>
                                  <a:latin typeface="Cambria Math" panose="02040503050406030204" pitchFamily="18" charset="0"/>
                                </a:rPr>
                                <m:t>1</m:t>
                              </m:r>
                            </m:sub>
                          </m:sSub>
                        </m:e>
                      </m:nary>
                      <m:nary>
                        <m:naryPr>
                          <m:limLoc m:val="undOvr"/>
                          <m:subHide m:val="on"/>
                          <m:supHide m:val="on"/>
                          <m:ctrlPr>
                            <a:rPr lang="it-IT" i="1">
                              <a:latin typeface="Cambria Math" panose="02040503050406030204" pitchFamily="18" charset="0"/>
                              <a:ea typeface="Cambria Math" panose="02040503050406030204" pitchFamily="18" charset="0"/>
                            </a:rPr>
                          </m:ctrlPr>
                        </m:naryPr>
                        <m:sub/>
                        <m:sup/>
                        <m:e>
                          <m:sSup>
                            <m:sSupPr>
                              <m:ctrlPr>
                                <a:rPr lang="it-IT" b="0" i="1" smtClean="0">
                                  <a:solidFill>
                                    <a:schemeClr val="tx1"/>
                                  </a:solidFill>
                                  <a:latin typeface="Cambria Math" panose="02040503050406030204" pitchFamily="18" charset="0"/>
                                </a:rPr>
                              </m:ctrlPr>
                            </m:sSupPr>
                            <m:e>
                              <m:sSubSup>
                                <m:sSubSupPr>
                                  <m:ctrlPr>
                                    <a:rPr lang="it-IT" i="1" smtClean="0">
                                      <a:solidFill>
                                        <a:schemeClr val="tx1"/>
                                      </a:solidFill>
                                      <a:latin typeface="Cambria Math" panose="02040503050406030204" pitchFamily="18" charset="0"/>
                                    </a:rPr>
                                  </m:ctrlPr>
                                </m:sSubSupPr>
                                <m:e>
                                  <m:r>
                                    <a:rPr lang="it-IT" i="1">
                                      <a:solidFill>
                                        <a:schemeClr val="tx1"/>
                                      </a:solidFill>
                                      <a:latin typeface="Cambria Math" panose="02040503050406030204" pitchFamily="18" charset="0"/>
                                    </a:rPr>
                                    <m:t>𝑌</m:t>
                                  </m:r>
                                </m:e>
                                <m:sub>
                                  <m:r>
                                    <a:rPr lang="it-IT" b="0" i="1" smtClean="0">
                                      <a:solidFill>
                                        <a:schemeClr val="tx1"/>
                                      </a:solidFill>
                                      <a:latin typeface="Cambria Math" panose="02040503050406030204" pitchFamily="18" charset="0"/>
                                    </a:rPr>
                                    <m:t>−</m:t>
                                  </m:r>
                                  <m:sSub>
                                    <m:sSubPr>
                                      <m:ctrlPr>
                                        <a:rPr lang="it-IT" i="1">
                                          <a:solidFill>
                                            <a:schemeClr val="tx1"/>
                                          </a:solidFill>
                                          <a:latin typeface="Cambria Math" panose="02040503050406030204" pitchFamily="18" charset="0"/>
                                        </a:rPr>
                                      </m:ctrlPr>
                                    </m:sSubPr>
                                    <m:e>
                                      <m:r>
                                        <a:rPr lang="it-IT" i="1">
                                          <a:solidFill>
                                            <a:schemeClr val="tx1"/>
                                          </a:solidFill>
                                          <a:latin typeface="Cambria Math" panose="02040503050406030204" pitchFamily="18" charset="0"/>
                                        </a:rPr>
                                        <m:t>𝑚</m:t>
                                      </m:r>
                                    </m:e>
                                    <m:sub>
                                      <m:r>
                                        <a:rPr lang="it-IT" b="0" i="1" smtClean="0">
                                          <a:solidFill>
                                            <a:schemeClr val="tx1"/>
                                          </a:solidFill>
                                          <a:latin typeface="Cambria Math" panose="02040503050406030204" pitchFamily="18" charset="0"/>
                                        </a:rPr>
                                        <m:t>𝑙</m:t>
                                      </m:r>
                                    </m:sub>
                                  </m:sSub>
                                </m:sub>
                                <m:sup>
                                  <m:r>
                                    <a:rPr lang="it-IT" i="1">
                                      <a:solidFill>
                                        <a:schemeClr val="tx1"/>
                                      </a:solidFill>
                                      <a:latin typeface="Cambria Math" panose="02040503050406030204" pitchFamily="18" charset="0"/>
                                    </a:rPr>
                                    <m:t>𝑙</m:t>
                                  </m:r>
                                </m:sup>
                              </m:sSubSup>
                            </m:e>
                            <m:sup>
                              <m:r>
                                <a:rPr lang="it-IT" b="0" i="1" smtClean="0">
                                  <a:solidFill>
                                    <a:schemeClr val="tx1"/>
                                  </a:solidFill>
                                  <a:latin typeface="Cambria Math" panose="02040503050406030204" pitchFamily="18" charset="0"/>
                                </a:rPr>
                                <m:t>∗</m:t>
                              </m:r>
                            </m:sup>
                          </m:sSup>
                          <m:d>
                            <m:dPr>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b="0" i="1" smtClean="0">
                                      <a:solidFill>
                                        <a:schemeClr val="tx1"/>
                                      </a:solidFill>
                                      <a:latin typeface="Cambria Math" panose="02040503050406030204" pitchFamily="18" charset="0"/>
                                    </a:rPr>
                                    <m:t>2</m:t>
                                  </m:r>
                                </m:sub>
                              </m:sSub>
                            </m:e>
                          </m:d>
                          <m:sSubSup>
                            <m:sSubSupPr>
                              <m:ctrlPr>
                                <a:rPr lang="it-IT" i="1">
                                  <a:solidFill>
                                    <a:schemeClr val="tx1"/>
                                  </a:solidFill>
                                  <a:latin typeface="Cambria Math" panose="02040503050406030204" pitchFamily="18" charset="0"/>
                                </a:rPr>
                              </m:ctrlPr>
                            </m:sSubSupPr>
                            <m:e>
                              <m:r>
                                <a:rPr lang="it-IT" i="1">
                                  <a:solidFill>
                                    <a:schemeClr val="tx1"/>
                                  </a:solidFill>
                                  <a:latin typeface="Cambria Math" panose="02040503050406030204" pitchFamily="18" charset="0"/>
                                </a:rPr>
                                <m:t>𝑌</m:t>
                              </m:r>
                            </m:e>
                            <m:sub>
                              <m:r>
                                <a:rPr lang="it-IT" i="1">
                                  <a:solidFill>
                                    <a:schemeClr val="tx1"/>
                                  </a:solidFill>
                                  <a:latin typeface="Cambria Math" panose="02040503050406030204" pitchFamily="18" charset="0"/>
                                </a:rPr>
                                <m:t>−</m:t>
                              </m:r>
                              <m:sSub>
                                <m:sSubPr>
                                  <m:ctrlPr>
                                    <a:rPr lang="it-IT" i="1">
                                      <a:solidFill>
                                        <a:schemeClr val="tx1"/>
                                      </a:solidFill>
                                      <a:latin typeface="Cambria Math" panose="02040503050406030204" pitchFamily="18" charset="0"/>
                                    </a:rPr>
                                  </m:ctrlPr>
                                </m:sSubPr>
                                <m:e>
                                  <m:r>
                                    <a:rPr lang="it-IT" i="1">
                                      <a:solidFill>
                                        <a:schemeClr val="tx1"/>
                                      </a:solidFill>
                                      <a:latin typeface="Cambria Math" panose="02040503050406030204" pitchFamily="18" charset="0"/>
                                    </a:rPr>
                                    <m:t>𝑚</m:t>
                                  </m:r>
                                </m:e>
                                <m:sub>
                                  <m:r>
                                    <a:rPr lang="it-IT" b="0" i="1" smtClean="0">
                                      <a:solidFill>
                                        <a:schemeClr val="tx1"/>
                                      </a:solidFill>
                                      <a:latin typeface="Cambria Math" panose="02040503050406030204" pitchFamily="18" charset="0"/>
                                    </a:rPr>
                                    <m:t>𝑙</m:t>
                                  </m:r>
                                  <m:r>
                                    <a:rPr lang="it-IT" b="0" i="1" smtClean="0">
                                      <a:solidFill>
                                        <a:schemeClr val="tx1"/>
                                      </a:solidFill>
                                      <a:latin typeface="Cambria Math" panose="02040503050406030204" pitchFamily="18" charset="0"/>
                                    </a:rPr>
                                    <m:t>′</m:t>
                                  </m:r>
                                </m:sub>
                              </m:sSub>
                            </m:sub>
                            <m:sup>
                              <m:r>
                                <a:rPr lang="it-IT" i="1">
                                  <a:solidFill>
                                    <a:schemeClr val="tx1"/>
                                  </a:solidFill>
                                  <a:latin typeface="Cambria Math" panose="02040503050406030204" pitchFamily="18" charset="0"/>
                                </a:rPr>
                                <m:t>𝑙</m:t>
                              </m:r>
                            </m:sup>
                          </m:sSubSup>
                          <m:d>
                            <m:dPr>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i="1">
                                      <a:solidFill>
                                        <a:schemeClr val="tx1"/>
                                      </a:solidFill>
                                      <a:latin typeface="Cambria Math" panose="02040503050406030204" pitchFamily="18" charset="0"/>
                                    </a:rPr>
                                    <m:t>2</m:t>
                                  </m:r>
                                </m:sub>
                              </m:sSub>
                            </m:e>
                          </m:d>
                          <m:sSubSup>
                            <m:sSubSupPr>
                              <m:ctrlPr>
                                <a:rPr lang="it-IT" i="1" smtClean="0">
                                  <a:solidFill>
                                    <a:schemeClr val="tx1"/>
                                  </a:solidFill>
                                  <a:latin typeface="Cambria Math" panose="02040503050406030204" pitchFamily="18" charset="0"/>
                                </a:rPr>
                              </m:ctrlPr>
                            </m:sSubSupPr>
                            <m:e>
                              <m:r>
                                <a:rPr lang="it-IT" i="1">
                                  <a:solidFill>
                                    <a:schemeClr val="tx1"/>
                                  </a:solidFill>
                                  <a:latin typeface="Cambria Math" panose="02040503050406030204" pitchFamily="18" charset="0"/>
                                </a:rPr>
                                <m:t>𝑌</m:t>
                              </m:r>
                            </m:e>
                            <m:sub>
                              <m:r>
                                <a:rPr lang="it-IT" i="1">
                                  <a:solidFill>
                                    <a:schemeClr val="tx1"/>
                                  </a:solidFill>
                                  <a:latin typeface="Cambria Math" panose="02040503050406030204" pitchFamily="18" charset="0"/>
                                </a:rPr>
                                <m:t>𝑀</m:t>
                              </m:r>
                            </m:sub>
                            <m:sup>
                              <m:r>
                                <a:rPr lang="it-IT" i="1">
                                  <a:solidFill>
                                    <a:schemeClr val="tx1"/>
                                  </a:solidFill>
                                  <a:latin typeface="Cambria Math" panose="02040503050406030204" pitchFamily="18" charset="0"/>
                                </a:rPr>
                                <m:t>𝐿</m:t>
                              </m:r>
                            </m:sup>
                          </m:sSubSup>
                          <m:d>
                            <m:dPr>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b="0" i="1" smtClean="0">
                                      <a:solidFill>
                                        <a:schemeClr val="tx1"/>
                                      </a:solidFill>
                                      <a:latin typeface="Cambria Math" panose="02040503050406030204" pitchFamily="18" charset="0"/>
                                    </a:rPr>
                                    <m:t>2</m:t>
                                  </m:r>
                                </m:sub>
                              </m:sSub>
                            </m:e>
                          </m:d>
                          <m:r>
                            <a:rPr lang="it-IT" b="0" i="1" smtClean="0">
                              <a:solidFill>
                                <a:schemeClr val="tx1"/>
                              </a:solidFill>
                              <a:latin typeface="Cambria Math" panose="02040503050406030204" pitchFamily="18" charset="0"/>
                            </a:rPr>
                            <m:t>𝑑</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𝑟</m:t>
                              </m:r>
                            </m:e>
                            <m:sub>
                              <m:r>
                                <a:rPr lang="it-IT" b="0" i="1" smtClean="0">
                                  <a:solidFill>
                                    <a:schemeClr val="tx1"/>
                                  </a:solidFill>
                                  <a:latin typeface="Cambria Math" panose="02040503050406030204" pitchFamily="18" charset="0"/>
                                </a:rPr>
                                <m:t>2</m:t>
                              </m:r>
                            </m:sub>
                          </m:sSub>
                        </m:e>
                      </m:nary>
                    </m:oMath>
                  </m:oMathPara>
                </a14:m>
                <a:endParaRPr lang="it-IT" dirty="0"/>
              </a:p>
            </p:txBody>
          </p:sp>
        </mc:Choice>
        <mc:Fallback xmlns="">
          <p:sp>
            <p:nvSpPr>
              <p:cNvPr id="6" name="Rectangle 5"/>
              <p:cNvSpPr>
                <a:spLocks noRot="1" noChangeAspect="1" noMove="1" noResize="1" noEditPoints="1" noAdjustHandles="1" noChangeArrowheads="1" noChangeShapeType="1" noTextEdit="1"/>
              </p:cNvSpPr>
              <p:nvPr/>
            </p:nvSpPr>
            <p:spPr>
              <a:xfrm>
                <a:off x="-1" y="3605362"/>
                <a:ext cx="8965210" cy="818879"/>
              </a:xfrm>
              <a:prstGeom prst="rect">
                <a:avLst/>
              </a:prstGeom>
              <a:blipFill rotWithShape="0">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0" y="5156565"/>
                <a:ext cx="9200276"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i="1" smtClean="0">
                          <a:latin typeface="Cambria Math" panose="02040503050406030204" pitchFamily="18" charset="0"/>
                          <a:ea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𝑔</m:t>
                          </m:r>
                        </m:e>
                        <m:sub>
                          <m:r>
                            <a:rPr lang="it-IT" i="1">
                              <a:latin typeface="Cambria Math" panose="02040503050406030204" pitchFamily="18" charset="0"/>
                            </a:rPr>
                            <m:t>𝑎</m:t>
                          </m:r>
                        </m:sub>
                      </m:sSub>
                      <m:d>
                        <m:dPr>
                          <m:ctrlPr>
                            <a:rPr lang="it-IT" i="1">
                              <a:latin typeface="Cambria Math" panose="02040503050406030204" pitchFamily="18" charset="0"/>
                            </a:rPr>
                          </m:ctrlPr>
                        </m:dPr>
                        <m:e>
                          <m:sSub>
                            <m:sSubPr>
                              <m:ctrlPr>
                                <a:rPr lang="it-IT" i="1">
                                  <a:latin typeface="Cambria Math" panose="02040503050406030204" pitchFamily="18" charset="0"/>
                                </a:rPr>
                              </m:ctrlPr>
                            </m:sSubPr>
                            <m:e>
                              <m:acc>
                                <m:accPr>
                                  <m:chr m:val="⃗"/>
                                  <m:ctrlPr>
                                    <a:rPr lang="it-IT" i="1">
                                      <a:latin typeface="Cambria Math" panose="02040503050406030204" pitchFamily="18" charset="0"/>
                                    </a:rPr>
                                  </m:ctrlPr>
                                </m:accPr>
                                <m:e>
                                  <m:r>
                                    <a:rPr lang="it-IT" i="1">
                                      <a:latin typeface="Cambria Math" panose="02040503050406030204" pitchFamily="18" charset="0"/>
                                    </a:rPr>
                                    <m:t>𝑟</m:t>
                                  </m:r>
                                </m:e>
                              </m:acc>
                            </m:e>
                            <m:sub>
                              <m:r>
                                <a:rPr lang="it-IT" i="1">
                                  <a:latin typeface="Cambria Math" panose="02040503050406030204" pitchFamily="18" charset="0"/>
                                </a:rPr>
                                <m:t>1</m:t>
                              </m:r>
                            </m:sub>
                          </m:sSub>
                          <m:r>
                            <a:rPr lang="it-IT" i="1">
                              <a:latin typeface="Cambria Math" panose="02040503050406030204" pitchFamily="18" charset="0"/>
                            </a:rPr>
                            <m:t>−</m:t>
                          </m:r>
                          <m:sSub>
                            <m:sSubPr>
                              <m:ctrlPr>
                                <a:rPr lang="it-IT" i="1">
                                  <a:latin typeface="Cambria Math" panose="02040503050406030204" pitchFamily="18" charset="0"/>
                                </a:rPr>
                              </m:ctrlPr>
                            </m:sSubPr>
                            <m:e>
                              <m:acc>
                                <m:accPr>
                                  <m:chr m:val="⃗"/>
                                  <m:ctrlPr>
                                    <a:rPr lang="it-IT" i="1">
                                      <a:latin typeface="Cambria Math" panose="02040503050406030204" pitchFamily="18" charset="0"/>
                                    </a:rPr>
                                  </m:ctrlPr>
                                </m:accPr>
                                <m:e>
                                  <m:r>
                                    <a:rPr lang="it-IT" i="1">
                                      <a:latin typeface="Cambria Math" panose="02040503050406030204" pitchFamily="18" charset="0"/>
                                    </a:rPr>
                                    <m:t>𝑟</m:t>
                                  </m:r>
                                </m:e>
                              </m:acc>
                            </m:e>
                            <m:sub>
                              <m:r>
                                <a:rPr lang="it-IT" i="1">
                                  <a:latin typeface="Cambria Math" panose="02040503050406030204" pitchFamily="18" charset="0"/>
                                </a:rPr>
                                <m:t>2</m:t>
                              </m:r>
                            </m:sub>
                          </m:sSub>
                        </m:e>
                      </m:d>
                      <m:sSub>
                        <m:sSubPr>
                          <m:ctrlPr>
                            <a:rPr lang="it-IT" b="0" i="1" smtClean="0">
                              <a:latin typeface="Cambria Math" panose="02040503050406030204" pitchFamily="18" charset="0"/>
                            </a:rPr>
                          </m:ctrlPr>
                        </m:sSubPr>
                        <m:e>
                          <m:sSup>
                            <m:sSupPr>
                              <m:ctrlPr>
                                <a:rPr lang="it-IT" b="0" i="1" smtClean="0">
                                  <a:latin typeface="Cambria Math" panose="02040503050406030204" pitchFamily="18" charset="0"/>
                                  <a:ea typeface="Cambria Math" panose="02040503050406030204" pitchFamily="18" charset="0"/>
                                </a:rPr>
                              </m:ctrlPr>
                            </m:sSupPr>
                            <m:e>
                              <m:acc>
                                <m:accPr>
                                  <m:chr m:val="⃗"/>
                                  <m:ctrlPr>
                                    <a:rPr lang="it-IT" b="0" i="1" smtClean="0">
                                      <a:latin typeface="Cambria Math" panose="02040503050406030204" pitchFamily="18" charset="0"/>
                                      <a:ea typeface="Cambria Math" panose="02040503050406030204" pitchFamily="18" charset="0"/>
                                    </a:rPr>
                                  </m:ctrlPr>
                                </m:accPr>
                                <m:e>
                                  <m:r>
                                    <a:rPr lang="it-IT">
                                      <a:latin typeface="Cambria Math" panose="02040503050406030204" pitchFamily="18" charset="0"/>
                                    </a:rPr>
                                    <m:t>𝛻</m:t>
                                  </m:r>
                                </m:e>
                              </m:acc>
                            </m:e>
                            <m:sup>
                              <m:r>
                                <a:rPr lang="it-IT" b="0" i="1" smtClean="0">
                                  <a:latin typeface="Cambria Math" panose="02040503050406030204" pitchFamily="18" charset="0"/>
                                  <a:ea typeface="Cambria Math" panose="02040503050406030204" pitchFamily="18" charset="0"/>
                                </a:rPr>
                                <m:t>′</m:t>
                              </m:r>
                            </m:sup>
                          </m:sSup>
                        </m:e>
                        <m:sub>
                          <m:r>
                            <a:rPr lang="it-IT" b="0" i="0" smtClean="0">
                              <a:latin typeface="Cambria Math" panose="02040503050406030204" pitchFamily="18" charset="0"/>
                            </a:rPr>
                            <m:t>1</m:t>
                          </m:r>
                        </m:sub>
                      </m:sSub>
                      <m:r>
                        <a:rPr lang="it-IT" b="0" i="1" smtClean="0">
                          <a:latin typeface="Cambria Math" panose="02040503050406030204" pitchFamily="18" charset="0"/>
                          <a:ea typeface="Cambria Math" panose="02040503050406030204" pitchFamily="18" charset="0"/>
                        </a:rPr>
                        <m:t>⋅</m:t>
                      </m:r>
                      <m:sSub>
                        <m:sSubPr>
                          <m:ctrlPr>
                            <a:rPr lang="it-IT" i="1">
                              <a:latin typeface="Cambria Math" panose="02040503050406030204" pitchFamily="18" charset="0"/>
                            </a:rPr>
                          </m:ctrlPr>
                        </m:sSubPr>
                        <m:e>
                          <m:acc>
                            <m:accPr>
                              <m:chr m:val="⃗"/>
                              <m:ctrlPr>
                                <a:rPr lang="it-IT" i="1">
                                  <a:latin typeface="Cambria Math" panose="02040503050406030204" pitchFamily="18" charset="0"/>
                                  <a:ea typeface="Cambria Math" panose="02040503050406030204" pitchFamily="18" charset="0"/>
                                </a:rPr>
                              </m:ctrlPr>
                            </m:accPr>
                            <m:e>
                              <m:r>
                                <a:rPr lang="it-IT">
                                  <a:latin typeface="Cambria Math" panose="02040503050406030204" pitchFamily="18" charset="0"/>
                                </a:rPr>
                                <m:t>𝛻</m:t>
                              </m:r>
                            </m:e>
                          </m:acc>
                        </m:e>
                        <m:sub>
                          <m:r>
                            <a:rPr lang="it-IT" b="0" i="0" smtClean="0">
                              <a:latin typeface="Cambria Math" panose="02040503050406030204" pitchFamily="18" charset="0"/>
                            </a:rPr>
                            <m:t>2</m:t>
                          </m:r>
                        </m:sub>
                      </m:sSub>
                      <m:r>
                        <a:rPr lang="it-IT" i="1">
                          <a:latin typeface="Cambria Math" panose="02040503050406030204" pitchFamily="18" charset="0"/>
                          <a:ea typeface="Cambria Math" panose="02040503050406030204" pitchFamily="18" charset="0"/>
                        </a:rPr>
                        <m:t>∝</m:t>
                      </m:r>
                      <m:nary>
                        <m:naryPr>
                          <m:limLoc m:val="undOvr"/>
                          <m:subHide m:val="on"/>
                          <m:supHide m:val="on"/>
                          <m:ctrlPr>
                            <a:rPr lang="it-IT" i="1" smtClean="0">
                              <a:latin typeface="Cambria Math" panose="02040503050406030204" pitchFamily="18" charset="0"/>
                              <a:ea typeface="Cambria Math" panose="02040503050406030204" pitchFamily="18" charset="0"/>
                            </a:rPr>
                          </m:ctrlPr>
                        </m:naryPr>
                        <m:sub/>
                        <m:sup/>
                        <m:e>
                          <m:sSup>
                            <m:sSupPr>
                              <m:ctrlPr>
                                <a:rPr lang="it-IT" i="1" smtClean="0">
                                  <a:solidFill>
                                    <a:schemeClr val="tx1"/>
                                  </a:solidFill>
                                  <a:latin typeface="Cambria Math" panose="02040503050406030204" pitchFamily="18" charset="0"/>
                                </a:rPr>
                              </m:ctrlPr>
                            </m:sSupPr>
                            <m:e>
                              <m:sSubSup>
                                <m:sSubSupPr>
                                  <m:ctrlPr>
                                    <a:rPr lang="it-IT" i="1">
                                      <a:solidFill>
                                        <a:schemeClr val="tx1"/>
                                      </a:solidFill>
                                      <a:latin typeface="Cambria Math" panose="02040503050406030204" pitchFamily="18" charset="0"/>
                                    </a:rPr>
                                  </m:ctrlPr>
                                </m:sSubSupPr>
                                <m:e>
                                  <m:acc>
                                    <m:accPr>
                                      <m:chr m:val="⃗"/>
                                      <m:ctrlPr>
                                        <a:rPr lang="it-IT" i="1" smtClean="0">
                                          <a:solidFill>
                                            <a:schemeClr val="tx1"/>
                                          </a:solidFill>
                                          <a:latin typeface="Cambria Math" panose="02040503050406030204" pitchFamily="18" charset="0"/>
                                          <a:ea typeface="Cambria Math" panose="02040503050406030204" pitchFamily="18" charset="0"/>
                                        </a:rPr>
                                      </m:ctrlPr>
                                    </m:accPr>
                                    <m:e>
                                      <m:r>
                                        <a:rPr lang="it-IT" i="1">
                                          <a:latin typeface="Cambria Math" panose="02040503050406030204" pitchFamily="18" charset="0"/>
                                        </a:rPr>
                                        <m:t>𝑌</m:t>
                                      </m:r>
                                    </m:e>
                                  </m:acc>
                                </m:e>
                                <m:sub>
                                  <m:r>
                                    <a:rPr lang="it-IT" b="0" i="1" smtClean="0">
                                      <a:solidFill>
                                        <a:schemeClr val="tx1"/>
                                      </a:solidFill>
                                      <a:latin typeface="Cambria Math" panose="02040503050406030204" pitchFamily="18" charset="0"/>
                                    </a:rPr>
                                    <m:t>𝑙</m:t>
                                  </m:r>
                                  <m:r>
                                    <a:rPr lang="it-IT" b="0" i="1" smtClean="0">
                                      <a:solidFill>
                                        <a:schemeClr val="tx1"/>
                                      </a:solidFill>
                                      <a:latin typeface="Cambria Math" panose="02040503050406030204" pitchFamily="18" charset="0"/>
                                    </a:rPr>
                                    <m:t>,</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𝑚</m:t>
                                      </m:r>
                                    </m:e>
                                    <m:sub>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𝑙</m:t>
                                          </m:r>
                                        </m:e>
                                        <m:sub>
                                          <m:r>
                                            <a:rPr lang="it-IT" b="0" i="1" smtClean="0">
                                              <a:solidFill>
                                                <a:schemeClr val="tx1"/>
                                              </a:solidFill>
                                              <a:latin typeface="Cambria Math" panose="02040503050406030204" pitchFamily="18" charset="0"/>
                                            </a:rPr>
                                            <m:t>1</m:t>
                                          </m:r>
                                        </m:sub>
                                      </m:sSub>
                                    </m:sub>
                                  </m:sSub>
                                </m:sub>
                                <m:sup>
                                  <m:r>
                                    <a:rPr lang="it-IT" b="0" i="1" smtClean="0">
                                      <a:solidFill>
                                        <a:schemeClr val="tx1"/>
                                      </a:solidFill>
                                      <a:latin typeface="Cambria Math" panose="02040503050406030204" pitchFamily="18" charset="0"/>
                                    </a:rPr>
                                    <m:t>𝑙</m:t>
                                  </m:r>
                                  <m:r>
                                    <a:rPr lang="it-IT" b="0" i="1" smtClean="0">
                                      <a:solidFill>
                                        <a:schemeClr val="tx1"/>
                                      </a:solidFill>
                                      <a:latin typeface="Cambria Math" panose="02040503050406030204" pitchFamily="18" charset="0"/>
                                    </a:rPr>
                                    <m:t>±1</m:t>
                                  </m:r>
                                </m:sup>
                              </m:sSubSup>
                            </m:e>
                            <m:sup>
                              <m:r>
                                <a:rPr lang="it-IT" i="1">
                                  <a:solidFill>
                                    <a:schemeClr val="tx1"/>
                                  </a:solidFill>
                                  <a:latin typeface="Cambria Math" panose="02040503050406030204" pitchFamily="18" charset="0"/>
                                </a:rPr>
                                <m:t>∗</m:t>
                              </m:r>
                            </m:sup>
                          </m:sSup>
                          <m:d>
                            <m:dPr>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i="1">
                                      <a:solidFill>
                                        <a:schemeClr val="tx1"/>
                                      </a:solidFill>
                                      <a:latin typeface="Cambria Math" panose="02040503050406030204" pitchFamily="18" charset="0"/>
                                    </a:rPr>
                                    <m:t>1</m:t>
                                  </m:r>
                                </m:sub>
                              </m:sSub>
                            </m:e>
                          </m:d>
                          <m:sSubSup>
                            <m:sSubSupPr>
                              <m:ctrlPr>
                                <a:rPr lang="it-IT" i="1">
                                  <a:latin typeface="Cambria Math" panose="02040503050406030204" pitchFamily="18" charset="0"/>
                                </a:rPr>
                              </m:ctrlPr>
                            </m:sSubSupPr>
                            <m:e>
                              <m:r>
                                <a:rPr lang="it-IT" i="1">
                                  <a:latin typeface="Cambria Math" panose="02040503050406030204" pitchFamily="18" charset="0"/>
                                </a:rPr>
                                <m:t>𝑌</m:t>
                              </m:r>
                            </m:e>
                            <m:sub>
                              <m:r>
                                <a:rPr lang="it-IT"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𝑚</m:t>
                                  </m:r>
                                  <m:r>
                                    <a:rPr lang="it-IT" b="0" i="1" smtClean="0">
                                      <a:latin typeface="Cambria Math" panose="02040503050406030204" pitchFamily="18" charset="0"/>
                                    </a:rPr>
                                    <m:t>′</m:t>
                                  </m:r>
                                </m:e>
                                <m:sub>
                                  <m:sSub>
                                    <m:sSubPr>
                                      <m:ctrlPr>
                                        <a:rPr lang="it-IT" b="0" i="1" smtClean="0">
                                          <a:latin typeface="Cambria Math" panose="02040503050406030204" pitchFamily="18" charset="0"/>
                                        </a:rPr>
                                      </m:ctrlPr>
                                    </m:sSubPr>
                                    <m:e>
                                      <m:r>
                                        <a:rPr lang="it-IT" i="1">
                                          <a:latin typeface="Cambria Math" panose="02040503050406030204" pitchFamily="18" charset="0"/>
                                        </a:rPr>
                                        <m:t>𝑙</m:t>
                                      </m:r>
                                    </m:e>
                                    <m:sub>
                                      <m:r>
                                        <a:rPr lang="it-IT" b="0" i="1" smtClean="0">
                                          <a:latin typeface="Cambria Math" panose="02040503050406030204" pitchFamily="18" charset="0"/>
                                        </a:rPr>
                                        <m:t>1</m:t>
                                      </m:r>
                                    </m:sub>
                                  </m:sSub>
                                </m:sub>
                              </m:sSub>
                            </m:sub>
                            <m:sup>
                              <m:r>
                                <a:rPr lang="it-IT" i="1">
                                  <a:latin typeface="Cambria Math" panose="02040503050406030204" pitchFamily="18" charset="0"/>
                                </a:rPr>
                                <m:t>𝑙</m:t>
                              </m:r>
                            </m:sup>
                          </m:sSubSup>
                          <m:d>
                            <m:dPr>
                              <m:ctrlPr>
                                <a:rPr lang="it-IT" i="1">
                                  <a:latin typeface="Cambria Math" panose="02040503050406030204" pitchFamily="18" charset="0"/>
                                </a:rPr>
                              </m:ctrlPr>
                            </m:dPr>
                            <m:e>
                              <m:sSub>
                                <m:sSubPr>
                                  <m:ctrlPr>
                                    <a:rPr lang="it-IT" i="1">
                                      <a:latin typeface="Cambria Math" panose="02040503050406030204" pitchFamily="18" charset="0"/>
                                    </a:rPr>
                                  </m:ctrlPr>
                                </m:sSubPr>
                                <m:e>
                                  <m:acc>
                                    <m:accPr>
                                      <m:chr m:val="̂"/>
                                      <m:ctrlPr>
                                        <a:rPr lang="it-IT" i="1">
                                          <a:latin typeface="Cambria Math" panose="02040503050406030204" pitchFamily="18" charset="0"/>
                                        </a:rPr>
                                      </m:ctrlPr>
                                    </m:accPr>
                                    <m:e>
                                      <m:r>
                                        <a:rPr lang="it-IT" i="1">
                                          <a:latin typeface="Cambria Math" panose="02040503050406030204" pitchFamily="18" charset="0"/>
                                        </a:rPr>
                                        <m:t>𝑟</m:t>
                                      </m:r>
                                    </m:e>
                                  </m:acc>
                                </m:e>
                                <m:sub>
                                  <m:r>
                                    <a:rPr lang="it-IT" i="1">
                                      <a:latin typeface="Cambria Math" panose="02040503050406030204" pitchFamily="18" charset="0"/>
                                    </a:rPr>
                                    <m:t>1</m:t>
                                  </m:r>
                                </m:sub>
                              </m:sSub>
                            </m:e>
                          </m:d>
                          <m:sSup>
                            <m:sSupPr>
                              <m:ctrlPr>
                                <a:rPr lang="it-IT" b="0" i="1" smtClean="0">
                                  <a:solidFill>
                                    <a:schemeClr val="tx1"/>
                                  </a:solidFill>
                                  <a:latin typeface="Cambria Math" panose="02040503050406030204" pitchFamily="18" charset="0"/>
                                </a:rPr>
                              </m:ctrlPr>
                            </m:sSupPr>
                            <m:e>
                              <m:sSubSup>
                                <m:sSubSupPr>
                                  <m:ctrlPr>
                                    <a:rPr lang="it-IT" i="1">
                                      <a:solidFill>
                                        <a:schemeClr val="tx1"/>
                                      </a:solidFill>
                                      <a:latin typeface="Cambria Math" panose="02040503050406030204" pitchFamily="18" charset="0"/>
                                    </a:rPr>
                                  </m:ctrlPr>
                                </m:sSubSupPr>
                                <m:e>
                                  <m:r>
                                    <a:rPr lang="it-IT" i="1">
                                      <a:solidFill>
                                        <a:schemeClr val="tx1"/>
                                      </a:solidFill>
                                      <a:latin typeface="Cambria Math" panose="02040503050406030204" pitchFamily="18" charset="0"/>
                                    </a:rPr>
                                    <m:t>𝑌</m:t>
                                  </m:r>
                                </m:e>
                                <m:sub>
                                  <m:r>
                                    <a:rPr lang="it-IT" i="1">
                                      <a:solidFill>
                                        <a:schemeClr val="tx1"/>
                                      </a:solidFill>
                                      <a:latin typeface="Cambria Math" panose="02040503050406030204" pitchFamily="18" charset="0"/>
                                    </a:rPr>
                                    <m:t>𝑀</m:t>
                                  </m:r>
                                </m:sub>
                                <m:sup>
                                  <m:r>
                                    <a:rPr lang="it-IT" i="1">
                                      <a:solidFill>
                                        <a:schemeClr val="tx1"/>
                                      </a:solidFill>
                                      <a:latin typeface="Cambria Math" panose="02040503050406030204" pitchFamily="18" charset="0"/>
                                    </a:rPr>
                                    <m:t>𝐿</m:t>
                                  </m:r>
                                </m:sup>
                              </m:sSubSup>
                            </m:e>
                            <m:sup>
                              <m:r>
                                <a:rPr lang="it-IT" b="0" i="1" smtClean="0">
                                  <a:solidFill>
                                    <a:schemeClr val="tx1"/>
                                  </a:solidFill>
                                  <a:latin typeface="Cambria Math" panose="02040503050406030204" pitchFamily="18" charset="0"/>
                                </a:rPr>
                                <m:t>∗</m:t>
                              </m:r>
                            </m:sup>
                          </m:sSup>
                          <m:d>
                            <m:dPr>
                              <m:ctrlPr>
                                <a:rPr lang="it-IT" b="0"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b="0" i="1" smtClean="0">
                                      <a:solidFill>
                                        <a:schemeClr val="tx1"/>
                                      </a:solidFill>
                                      <a:latin typeface="Cambria Math" panose="02040503050406030204" pitchFamily="18" charset="0"/>
                                    </a:rPr>
                                    <m:t>1</m:t>
                                  </m:r>
                                </m:sub>
                              </m:sSub>
                            </m:e>
                          </m:d>
                          <m:r>
                            <a:rPr lang="it-IT" b="0" i="1" smtClean="0">
                              <a:solidFill>
                                <a:schemeClr val="tx1"/>
                              </a:solidFill>
                              <a:latin typeface="Cambria Math" panose="02040503050406030204" pitchFamily="18" charset="0"/>
                            </a:rPr>
                            <m:t>𝑑</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𝑟</m:t>
                              </m:r>
                            </m:e>
                            <m:sub>
                              <m:r>
                                <a:rPr lang="it-IT" b="0" i="1" smtClean="0">
                                  <a:solidFill>
                                    <a:schemeClr val="tx1"/>
                                  </a:solidFill>
                                  <a:latin typeface="Cambria Math" panose="02040503050406030204" pitchFamily="18" charset="0"/>
                                </a:rPr>
                                <m:t>1</m:t>
                              </m:r>
                            </m:sub>
                          </m:sSub>
                        </m:e>
                      </m:nary>
                      <m:r>
                        <a:rPr lang="it-IT" i="1">
                          <a:latin typeface="Cambria Math" panose="02040503050406030204" pitchFamily="18" charset="0"/>
                          <a:ea typeface="Cambria Math" panose="02040503050406030204" pitchFamily="18" charset="0"/>
                        </a:rPr>
                        <m:t>⋅</m:t>
                      </m:r>
                      <m:nary>
                        <m:naryPr>
                          <m:limLoc m:val="undOvr"/>
                          <m:subHide m:val="on"/>
                          <m:supHide m:val="on"/>
                          <m:ctrlPr>
                            <a:rPr lang="it-IT" i="1">
                              <a:latin typeface="Cambria Math" panose="02040503050406030204" pitchFamily="18" charset="0"/>
                              <a:ea typeface="Cambria Math" panose="02040503050406030204" pitchFamily="18" charset="0"/>
                            </a:rPr>
                          </m:ctrlPr>
                        </m:naryPr>
                        <m:sub/>
                        <m:sup/>
                        <m:e>
                          <m:sSup>
                            <m:sSupPr>
                              <m:ctrlPr>
                                <a:rPr lang="it-IT" b="0" i="1" smtClean="0">
                                  <a:latin typeface="Cambria Math" panose="02040503050406030204" pitchFamily="18" charset="0"/>
                                </a:rPr>
                              </m:ctrlPr>
                            </m:sSupPr>
                            <m:e>
                              <m:sSubSup>
                                <m:sSubSupPr>
                                  <m:ctrlPr>
                                    <a:rPr lang="it-IT" i="1">
                                      <a:latin typeface="Cambria Math" panose="02040503050406030204" pitchFamily="18" charset="0"/>
                                    </a:rPr>
                                  </m:ctrlPr>
                                </m:sSubSupPr>
                                <m:e>
                                  <m:acc>
                                    <m:accPr>
                                      <m:chr m:val="⃗"/>
                                      <m:ctrlPr>
                                        <a:rPr lang="it-IT" i="1">
                                          <a:latin typeface="Cambria Math" panose="02040503050406030204" pitchFamily="18" charset="0"/>
                                          <a:ea typeface="Cambria Math" panose="02040503050406030204" pitchFamily="18" charset="0"/>
                                        </a:rPr>
                                      </m:ctrlPr>
                                    </m:accPr>
                                    <m:e>
                                      <m:r>
                                        <a:rPr lang="it-IT" i="1">
                                          <a:latin typeface="Cambria Math" panose="02040503050406030204" pitchFamily="18" charset="0"/>
                                        </a:rPr>
                                        <m:t>𝑌</m:t>
                                      </m:r>
                                    </m:e>
                                  </m:acc>
                                </m:e>
                                <m:sub>
                                  <m:r>
                                    <a:rPr lang="it-IT" i="1">
                                      <a:latin typeface="Cambria Math" panose="02040503050406030204" pitchFamily="18" charset="0"/>
                                    </a:rPr>
                                    <m:t>𝑙</m:t>
                                  </m:r>
                                  <m:r>
                                    <a:rPr lang="it-IT" i="1">
                                      <a:latin typeface="Cambria Math" panose="02040503050406030204" pitchFamily="18" charset="0"/>
                                    </a:rPr>
                                    <m:t>,</m:t>
                                  </m:r>
                                  <m:sSub>
                                    <m:sSubPr>
                                      <m:ctrlPr>
                                        <a:rPr lang="it-IT" b="0" i="1" smtClean="0">
                                          <a:latin typeface="Cambria Math" panose="02040503050406030204" pitchFamily="18" charset="0"/>
                                        </a:rPr>
                                      </m:ctrlPr>
                                    </m:sSubPr>
                                    <m:e>
                                      <m:sSub>
                                        <m:sSubPr>
                                          <m:ctrlPr>
                                            <a:rPr lang="it-IT" i="1">
                                              <a:latin typeface="Cambria Math" panose="02040503050406030204" pitchFamily="18" charset="0"/>
                                            </a:rPr>
                                          </m:ctrlPr>
                                        </m:sSubPr>
                                        <m:e>
                                          <m:r>
                                            <a:rPr lang="it-IT" i="1">
                                              <a:latin typeface="Cambria Math" panose="02040503050406030204" pitchFamily="18" charset="0"/>
                                            </a:rPr>
                                            <m:t>𝑚</m:t>
                                          </m:r>
                                        </m:e>
                                        <m:sub>
                                          <m:r>
                                            <a:rPr lang="it-IT" i="1">
                                              <a:latin typeface="Cambria Math" panose="02040503050406030204" pitchFamily="18" charset="0"/>
                                            </a:rPr>
                                            <m:t>𝑙</m:t>
                                          </m:r>
                                        </m:sub>
                                      </m:sSub>
                                    </m:e>
                                    <m:sub>
                                      <m:r>
                                        <a:rPr lang="it-IT" b="0" i="1" smtClean="0">
                                          <a:latin typeface="Cambria Math" panose="02040503050406030204" pitchFamily="18" charset="0"/>
                                        </a:rPr>
                                        <m:t>2</m:t>
                                      </m:r>
                                    </m:sub>
                                  </m:sSub>
                                </m:sub>
                                <m:sup>
                                  <m:r>
                                    <a:rPr lang="it-IT" i="1">
                                      <a:latin typeface="Cambria Math" panose="02040503050406030204" pitchFamily="18" charset="0"/>
                                    </a:rPr>
                                    <m:t>𝑙</m:t>
                                  </m:r>
                                  <m:r>
                                    <a:rPr lang="it-IT" i="1">
                                      <a:latin typeface="Cambria Math" panose="02040503050406030204" pitchFamily="18" charset="0"/>
                                    </a:rPr>
                                    <m:t>±1</m:t>
                                  </m:r>
                                </m:sup>
                              </m:sSubSup>
                            </m:e>
                            <m:sup>
                              <m:r>
                                <a:rPr lang="it-IT" b="0" i="1" smtClean="0">
                                  <a:latin typeface="Cambria Math" panose="02040503050406030204" pitchFamily="18" charset="0"/>
                                </a:rPr>
                                <m:t>∗</m:t>
                              </m:r>
                            </m:sup>
                          </m:sSup>
                          <m:d>
                            <m:dPr>
                              <m:ctrlPr>
                                <a:rPr lang="it-IT" i="1">
                                  <a:latin typeface="Cambria Math" panose="02040503050406030204" pitchFamily="18" charset="0"/>
                                </a:rPr>
                              </m:ctrlPr>
                            </m:dPr>
                            <m:e>
                              <m:sSub>
                                <m:sSubPr>
                                  <m:ctrlPr>
                                    <a:rPr lang="it-IT" i="1">
                                      <a:latin typeface="Cambria Math" panose="02040503050406030204" pitchFamily="18" charset="0"/>
                                    </a:rPr>
                                  </m:ctrlPr>
                                </m:sSubPr>
                                <m:e>
                                  <m:acc>
                                    <m:accPr>
                                      <m:chr m:val="̂"/>
                                      <m:ctrlPr>
                                        <a:rPr lang="it-IT" i="1">
                                          <a:latin typeface="Cambria Math" panose="02040503050406030204" pitchFamily="18" charset="0"/>
                                        </a:rPr>
                                      </m:ctrlPr>
                                    </m:accPr>
                                    <m:e>
                                      <m:r>
                                        <a:rPr lang="it-IT" i="1">
                                          <a:latin typeface="Cambria Math" panose="02040503050406030204" pitchFamily="18" charset="0"/>
                                        </a:rPr>
                                        <m:t>𝑟</m:t>
                                      </m:r>
                                    </m:e>
                                  </m:acc>
                                </m:e>
                                <m:sub>
                                  <m:r>
                                    <a:rPr lang="it-IT" i="1">
                                      <a:latin typeface="Cambria Math" panose="02040503050406030204" pitchFamily="18" charset="0"/>
                                    </a:rPr>
                                    <m:t>1</m:t>
                                  </m:r>
                                </m:sub>
                              </m:sSub>
                            </m:e>
                          </m:d>
                          <m:sSubSup>
                            <m:sSubSupPr>
                              <m:ctrlPr>
                                <a:rPr lang="it-IT" i="1">
                                  <a:latin typeface="Cambria Math" panose="02040503050406030204" pitchFamily="18" charset="0"/>
                                </a:rPr>
                              </m:ctrlPr>
                            </m:sSubSupPr>
                            <m:e>
                              <m:r>
                                <a:rPr lang="it-IT" i="1">
                                  <a:latin typeface="Cambria Math" panose="02040503050406030204" pitchFamily="18" charset="0"/>
                                </a:rPr>
                                <m:t>𝑌</m:t>
                              </m:r>
                            </m:e>
                            <m:sub>
                              <m:r>
                                <a:rPr lang="it-IT" i="1">
                                  <a:latin typeface="Cambria Math" panose="02040503050406030204" pitchFamily="18" charset="0"/>
                                </a:rPr>
                                <m:t>−</m:t>
                              </m:r>
                              <m:sSub>
                                <m:sSubPr>
                                  <m:ctrlPr>
                                    <a:rPr lang="it-IT" i="1">
                                      <a:latin typeface="Cambria Math" panose="02040503050406030204" pitchFamily="18" charset="0"/>
                                    </a:rPr>
                                  </m:ctrlPr>
                                </m:sSubPr>
                                <m:e>
                                  <m:sSub>
                                    <m:sSubPr>
                                      <m:ctrlPr>
                                        <a:rPr lang="it-IT" i="1">
                                          <a:latin typeface="Cambria Math" panose="02040503050406030204" pitchFamily="18" charset="0"/>
                                        </a:rPr>
                                      </m:ctrlPr>
                                    </m:sSubPr>
                                    <m:e>
                                      <m:r>
                                        <a:rPr lang="it-IT" i="1">
                                          <a:latin typeface="Cambria Math" panose="02040503050406030204" pitchFamily="18" charset="0"/>
                                        </a:rPr>
                                        <m:t>𝑚</m:t>
                                      </m:r>
                                      <m:r>
                                        <a:rPr lang="it-IT" b="0" i="1" smtClean="0">
                                          <a:latin typeface="Cambria Math" panose="02040503050406030204" pitchFamily="18" charset="0"/>
                                        </a:rPr>
                                        <m:t>′</m:t>
                                      </m:r>
                                    </m:e>
                                    <m:sub>
                                      <m:r>
                                        <a:rPr lang="it-IT" i="1">
                                          <a:latin typeface="Cambria Math" panose="02040503050406030204" pitchFamily="18" charset="0"/>
                                        </a:rPr>
                                        <m:t>𝑙</m:t>
                                      </m:r>
                                    </m:sub>
                                  </m:sSub>
                                </m:e>
                                <m:sub>
                                  <m:r>
                                    <a:rPr lang="it-IT" i="1">
                                      <a:latin typeface="Cambria Math" panose="02040503050406030204" pitchFamily="18" charset="0"/>
                                    </a:rPr>
                                    <m:t>2</m:t>
                                  </m:r>
                                </m:sub>
                              </m:sSub>
                            </m:sub>
                            <m:sup>
                              <m:r>
                                <a:rPr lang="it-IT" i="1">
                                  <a:latin typeface="Cambria Math" panose="02040503050406030204" pitchFamily="18" charset="0"/>
                                </a:rPr>
                                <m:t>𝑙</m:t>
                              </m:r>
                            </m:sup>
                          </m:sSubSup>
                          <m:d>
                            <m:dPr>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b="0" i="1" smtClean="0">
                                      <a:solidFill>
                                        <a:schemeClr val="tx1"/>
                                      </a:solidFill>
                                      <a:latin typeface="Cambria Math" panose="02040503050406030204" pitchFamily="18" charset="0"/>
                                    </a:rPr>
                                    <m:t>2</m:t>
                                  </m:r>
                                </m:sub>
                              </m:sSub>
                            </m:e>
                          </m:d>
                          <m:sSubSup>
                            <m:sSubSupPr>
                              <m:ctrlPr>
                                <a:rPr lang="it-IT" i="1" smtClean="0">
                                  <a:solidFill>
                                    <a:schemeClr val="tx1"/>
                                  </a:solidFill>
                                  <a:latin typeface="Cambria Math" panose="02040503050406030204" pitchFamily="18" charset="0"/>
                                </a:rPr>
                              </m:ctrlPr>
                            </m:sSubSupPr>
                            <m:e>
                              <m:r>
                                <a:rPr lang="it-IT" i="1">
                                  <a:solidFill>
                                    <a:schemeClr val="tx1"/>
                                  </a:solidFill>
                                  <a:latin typeface="Cambria Math" panose="02040503050406030204" pitchFamily="18" charset="0"/>
                                </a:rPr>
                                <m:t>𝑌</m:t>
                              </m:r>
                            </m:e>
                            <m:sub>
                              <m:r>
                                <a:rPr lang="it-IT" i="1">
                                  <a:solidFill>
                                    <a:schemeClr val="tx1"/>
                                  </a:solidFill>
                                  <a:latin typeface="Cambria Math" panose="02040503050406030204" pitchFamily="18" charset="0"/>
                                </a:rPr>
                                <m:t>𝑀</m:t>
                              </m:r>
                            </m:sub>
                            <m:sup>
                              <m:r>
                                <a:rPr lang="it-IT" i="1">
                                  <a:solidFill>
                                    <a:schemeClr val="tx1"/>
                                  </a:solidFill>
                                  <a:latin typeface="Cambria Math" panose="02040503050406030204" pitchFamily="18" charset="0"/>
                                </a:rPr>
                                <m:t>𝐿</m:t>
                              </m:r>
                            </m:sup>
                          </m:sSubSup>
                          <m:d>
                            <m:dPr>
                              <m:ctrlPr>
                                <a:rPr lang="it-IT" i="1">
                                  <a:solidFill>
                                    <a:schemeClr val="tx1"/>
                                  </a:solidFill>
                                  <a:latin typeface="Cambria Math" panose="02040503050406030204" pitchFamily="18" charset="0"/>
                                </a:rPr>
                              </m:ctrlPr>
                            </m:dPr>
                            <m:e>
                              <m:sSub>
                                <m:sSubPr>
                                  <m:ctrlPr>
                                    <a:rPr lang="it-IT" i="1">
                                      <a:solidFill>
                                        <a:schemeClr val="tx1"/>
                                      </a:solidFill>
                                      <a:latin typeface="Cambria Math" panose="02040503050406030204" pitchFamily="18" charset="0"/>
                                    </a:rPr>
                                  </m:ctrlPr>
                                </m:sSubPr>
                                <m:e>
                                  <m:acc>
                                    <m:accPr>
                                      <m:chr m:val="̂"/>
                                      <m:ctrlPr>
                                        <a:rPr lang="it-IT" i="1">
                                          <a:solidFill>
                                            <a:schemeClr val="tx1"/>
                                          </a:solidFill>
                                          <a:latin typeface="Cambria Math" panose="02040503050406030204" pitchFamily="18" charset="0"/>
                                        </a:rPr>
                                      </m:ctrlPr>
                                    </m:accPr>
                                    <m:e>
                                      <m:r>
                                        <a:rPr lang="it-IT" i="1">
                                          <a:solidFill>
                                            <a:schemeClr val="tx1"/>
                                          </a:solidFill>
                                          <a:latin typeface="Cambria Math" panose="02040503050406030204" pitchFamily="18" charset="0"/>
                                        </a:rPr>
                                        <m:t>𝑟</m:t>
                                      </m:r>
                                    </m:e>
                                  </m:acc>
                                </m:e>
                                <m:sub>
                                  <m:r>
                                    <a:rPr lang="it-IT" b="0" i="1" smtClean="0">
                                      <a:solidFill>
                                        <a:schemeClr val="tx1"/>
                                      </a:solidFill>
                                      <a:latin typeface="Cambria Math" panose="02040503050406030204" pitchFamily="18" charset="0"/>
                                    </a:rPr>
                                    <m:t>2</m:t>
                                  </m:r>
                                </m:sub>
                              </m:sSub>
                            </m:e>
                          </m:d>
                          <m:r>
                            <a:rPr lang="it-IT" b="0" i="1" smtClean="0">
                              <a:solidFill>
                                <a:schemeClr val="tx1"/>
                              </a:solidFill>
                              <a:latin typeface="Cambria Math" panose="02040503050406030204" pitchFamily="18" charset="0"/>
                            </a:rPr>
                            <m:t>𝑑</m:t>
                          </m:r>
                          <m:sSub>
                            <m:sSubPr>
                              <m:ctrlPr>
                                <a:rPr lang="it-IT" b="0" i="1" smtClean="0">
                                  <a:solidFill>
                                    <a:schemeClr val="tx1"/>
                                  </a:solidFill>
                                  <a:latin typeface="Cambria Math" panose="02040503050406030204" pitchFamily="18" charset="0"/>
                                </a:rPr>
                              </m:ctrlPr>
                            </m:sSubPr>
                            <m:e>
                              <m:r>
                                <a:rPr lang="it-IT" b="0" i="1" smtClean="0">
                                  <a:solidFill>
                                    <a:schemeClr val="tx1"/>
                                  </a:solidFill>
                                  <a:latin typeface="Cambria Math" panose="02040503050406030204" pitchFamily="18" charset="0"/>
                                </a:rPr>
                                <m:t>𝑟</m:t>
                              </m:r>
                            </m:e>
                            <m:sub>
                              <m:r>
                                <a:rPr lang="it-IT" b="0" i="1" smtClean="0">
                                  <a:solidFill>
                                    <a:schemeClr val="tx1"/>
                                  </a:solidFill>
                                  <a:latin typeface="Cambria Math" panose="02040503050406030204" pitchFamily="18" charset="0"/>
                                </a:rPr>
                                <m:t>2</m:t>
                              </m:r>
                            </m:sub>
                          </m:sSub>
                        </m:e>
                      </m:nary>
                    </m:oMath>
                  </m:oMathPara>
                </a14:m>
                <a:endParaRPr lang="it-IT" dirty="0"/>
              </a:p>
            </p:txBody>
          </p:sp>
        </mc:Choice>
        <mc:Fallback xmlns="">
          <p:sp>
            <p:nvSpPr>
              <p:cNvPr id="7" name="Rectangle 6"/>
              <p:cNvSpPr>
                <a:spLocks noRot="1" noChangeAspect="1" noMove="1" noResize="1" noEditPoints="1" noAdjustHandles="1" noChangeArrowheads="1" noChangeShapeType="1" noTextEdit="1"/>
              </p:cNvSpPr>
              <p:nvPr/>
            </p:nvSpPr>
            <p:spPr>
              <a:xfrm>
                <a:off x="0" y="5156565"/>
                <a:ext cx="9200276" cy="818879"/>
              </a:xfrm>
              <a:prstGeom prst="rect">
                <a:avLst/>
              </a:prstGeom>
              <a:blipFill rotWithShape="0">
                <a:blip r:embed="rId4"/>
                <a:stretch>
                  <a:fillRect/>
                </a:stretch>
              </a:blipFill>
            </p:spPr>
            <p:txBody>
              <a:bodyPr/>
              <a:lstStyle/>
              <a:p>
                <a:r>
                  <a:rPr lang="it-IT">
                    <a:noFill/>
                  </a:rPr>
                  <a:t> </a:t>
                </a:r>
              </a:p>
            </p:txBody>
          </p:sp>
        </mc:Fallback>
      </mc:AlternateContent>
      <p:sp>
        <p:nvSpPr>
          <p:cNvPr id="8" name="TextBox 7"/>
          <p:cNvSpPr txBox="1"/>
          <p:nvPr/>
        </p:nvSpPr>
        <p:spPr>
          <a:xfrm>
            <a:off x="272479" y="858458"/>
            <a:ext cx="3428118" cy="461665"/>
          </a:xfrm>
          <a:prstGeom prst="rect">
            <a:avLst/>
          </a:prstGeom>
          <a:noFill/>
        </p:spPr>
        <p:txBody>
          <a:bodyPr wrap="none" rtlCol="0">
            <a:spAutoFit/>
          </a:bodyPr>
          <a:lstStyle/>
          <a:p>
            <a:r>
              <a:rPr lang="it-IT" sz="2400" dirty="0" smtClean="0"/>
              <a:t>Gradient on wavefunction</a:t>
            </a:r>
            <a:endParaRPr lang="it-IT" sz="2400" dirty="0"/>
          </a:p>
        </p:txBody>
      </p:sp>
      <p:sp>
        <p:nvSpPr>
          <p:cNvPr id="9" name="Oval 8"/>
          <p:cNvSpPr/>
          <p:nvPr/>
        </p:nvSpPr>
        <p:spPr>
          <a:xfrm>
            <a:off x="5604933" y="1315599"/>
            <a:ext cx="1066800" cy="838138"/>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 9"/>
          <p:cNvSpPr/>
          <p:nvPr/>
        </p:nvSpPr>
        <p:spPr>
          <a:xfrm>
            <a:off x="5918201" y="2153737"/>
            <a:ext cx="1066800" cy="838138"/>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TextBox 10"/>
          <p:cNvSpPr txBox="1"/>
          <p:nvPr/>
        </p:nvSpPr>
        <p:spPr>
          <a:xfrm>
            <a:off x="6766412" y="1780685"/>
            <a:ext cx="2252796" cy="830997"/>
          </a:xfrm>
          <a:prstGeom prst="rect">
            <a:avLst/>
          </a:prstGeom>
          <a:noFill/>
        </p:spPr>
        <p:txBody>
          <a:bodyPr wrap="none" rtlCol="0">
            <a:spAutoFit/>
          </a:bodyPr>
          <a:lstStyle/>
          <a:p>
            <a:r>
              <a:rPr lang="it-IT" sz="2400" b="1" dirty="0" smtClean="0">
                <a:solidFill>
                  <a:srgbClr val="0070C0"/>
                </a:solidFill>
              </a:rPr>
              <a:t>Vector Spherical</a:t>
            </a:r>
          </a:p>
          <a:p>
            <a:pPr algn="r"/>
            <a:r>
              <a:rPr lang="it-IT" sz="2400" b="1" dirty="0" smtClean="0">
                <a:solidFill>
                  <a:srgbClr val="0070C0"/>
                </a:solidFill>
              </a:rPr>
              <a:t>Harmonics</a:t>
            </a:r>
            <a:endParaRPr lang="it-IT" sz="2400" b="1" dirty="0">
              <a:solidFill>
                <a:srgbClr val="0070C0"/>
              </a:solidFill>
            </a:endParaRPr>
          </a:p>
        </p:txBody>
      </p:sp>
      <mc:AlternateContent xmlns:mc="http://schemas.openxmlformats.org/markup-compatibility/2006" xmlns:a14="http://schemas.microsoft.com/office/drawing/2010/main">
        <mc:Choice Requires="a14">
          <p:sp>
            <p:nvSpPr>
              <p:cNvPr id="12" name="TextBox 11"/>
              <p:cNvSpPr txBox="1"/>
              <p:nvPr/>
            </p:nvSpPr>
            <p:spPr>
              <a:xfrm>
                <a:off x="149667" y="3143697"/>
                <a:ext cx="3964290" cy="471539"/>
              </a:xfrm>
              <a:prstGeom prst="rect">
                <a:avLst/>
              </a:prstGeom>
              <a:noFill/>
            </p:spPr>
            <p:txBody>
              <a:bodyPr wrap="none" rtlCol="0">
                <a:spAutoFit/>
              </a:bodyPr>
              <a:lstStyle/>
              <a:p>
                <a:pPr marL="342900" indent="-342900">
                  <a:buFont typeface="Arial" panose="020B0604020202020204" pitchFamily="34" charset="0"/>
                  <a:buChar char="•"/>
                </a:pPr>
                <a:r>
                  <a:rPr lang="it-IT" sz="2400" dirty="0" smtClean="0"/>
                  <a:t>Term  </a:t>
                </a:r>
                <a14:m>
                  <m:oMath xmlns:m="http://schemas.openxmlformats.org/officeDocument/2006/math">
                    <m:r>
                      <a:rPr lang="it-IT" sz="2400" i="1">
                        <a:latin typeface="Cambria Math" panose="02040503050406030204" pitchFamily="18" charset="0"/>
                        <a:ea typeface="Cambria Math" panose="02040503050406030204" pitchFamily="18" charset="0"/>
                      </a:rPr>
                      <m:t>∝</m:t>
                    </m:r>
                    <m:sSub>
                      <m:sSubPr>
                        <m:ctrlPr>
                          <a:rPr lang="it-IT" sz="2400" b="0" i="1" smtClean="0">
                            <a:latin typeface="Cambria Math" panose="02040503050406030204" pitchFamily="18" charset="0"/>
                            <a:ea typeface="Cambria Math" panose="02040503050406030204" pitchFamily="18" charset="0"/>
                          </a:rPr>
                        </m:ctrlPr>
                      </m:sSubPr>
                      <m:e>
                        <m:acc>
                          <m:accPr>
                            <m:chr m:val="̂"/>
                            <m:ctrlPr>
                              <a:rPr lang="it-IT" sz="2400" b="0" i="1" smtClean="0">
                                <a:latin typeface="Cambria Math" panose="02040503050406030204" pitchFamily="18" charset="0"/>
                                <a:ea typeface="Cambria Math" panose="02040503050406030204" pitchFamily="18" charset="0"/>
                              </a:rPr>
                            </m:ctrlPr>
                          </m:accPr>
                          <m:e>
                            <m:r>
                              <a:rPr lang="it-IT" sz="2400" b="0" i="1" smtClean="0">
                                <a:latin typeface="Cambria Math" panose="02040503050406030204" pitchFamily="18" charset="0"/>
                                <a:ea typeface="Cambria Math" panose="02040503050406030204" pitchFamily="18" charset="0"/>
                              </a:rPr>
                              <m:t>𝑇</m:t>
                            </m:r>
                          </m:e>
                        </m:acc>
                      </m:e>
                      <m:sub>
                        <m:r>
                          <a:rPr lang="it-IT" sz="2400" b="0" i="1" smtClean="0">
                            <a:latin typeface="Cambria Math" panose="02040503050406030204" pitchFamily="18" charset="0"/>
                            <a:ea typeface="Cambria Math" panose="02040503050406030204" pitchFamily="18" charset="0"/>
                          </a:rPr>
                          <m:t>1</m:t>
                        </m:r>
                      </m:sub>
                    </m:sSub>
                    <m:r>
                      <a:rPr lang="it-IT" sz="2400" b="0" i="1" smtClean="0">
                        <a:latin typeface="Cambria Math" panose="02040503050406030204" pitchFamily="18" charset="0"/>
                        <a:ea typeface="Cambria Math" panose="02040503050406030204" pitchFamily="18" charset="0"/>
                      </a:rPr>
                      <m:t>=(</m:t>
                    </m:r>
                    <m:sSup>
                      <m:sSupPr>
                        <m:ctrlPr>
                          <a:rPr lang="it-IT" sz="2400" b="0" i="1" smtClean="0">
                            <a:latin typeface="Cambria Math" panose="02040503050406030204" pitchFamily="18" charset="0"/>
                            <a:ea typeface="Cambria Math" panose="02040503050406030204" pitchFamily="18" charset="0"/>
                          </a:rPr>
                        </m:ctrlPr>
                      </m:sSupPr>
                      <m:e>
                        <m:r>
                          <a:rPr lang="it-IT" sz="2400" b="0" i="1" smtClean="0">
                            <a:latin typeface="Cambria Math" panose="02040503050406030204" pitchFamily="18" charset="0"/>
                            <a:ea typeface="Cambria Math" panose="02040503050406030204" pitchFamily="18" charset="0"/>
                          </a:rPr>
                          <m:t>𝑘</m:t>
                        </m:r>
                      </m:e>
                      <m:sup>
                        <m:r>
                          <a:rPr lang="it-IT" sz="2400" b="0" i="1" smtClean="0">
                            <a:latin typeface="Cambria Math" panose="02040503050406030204" pitchFamily="18" charset="0"/>
                            <a:ea typeface="Cambria Math" panose="02040503050406030204" pitchFamily="18" charset="0"/>
                          </a:rPr>
                          <m:t>′2</m:t>
                        </m:r>
                      </m:sup>
                    </m:sSup>
                    <m:r>
                      <a:rPr lang="it-IT" sz="2400" b="0" i="1" smtClean="0">
                        <a:latin typeface="Cambria Math" panose="02040503050406030204" pitchFamily="18" charset="0"/>
                        <a:ea typeface="Cambria Math" panose="02040503050406030204" pitchFamily="18" charset="0"/>
                      </a:rPr>
                      <m:t>+</m:t>
                    </m:r>
                    <m:sSup>
                      <m:sSupPr>
                        <m:ctrlPr>
                          <a:rPr lang="it-IT" sz="2400" b="0" i="1" smtClean="0">
                            <a:latin typeface="Cambria Math" panose="02040503050406030204" pitchFamily="18" charset="0"/>
                            <a:ea typeface="Cambria Math" panose="02040503050406030204" pitchFamily="18" charset="0"/>
                          </a:rPr>
                        </m:ctrlPr>
                      </m:sSupPr>
                      <m:e>
                        <m:r>
                          <a:rPr lang="it-IT" sz="2400" b="0" i="1" smtClean="0">
                            <a:latin typeface="Cambria Math" panose="02040503050406030204" pitchFamily="18" charset="0"/>
                            <a:ea typeface="Cambria Math" panose="02040503050406030204" pitchFamily="18" charset="0"/>
                          </a:rPr>
                          <m:t>𝑘</m:t>
                        </m:r>
                      </m:e>
                      <m:sup>
                        <m:r>
                          <a:rPr lang="it-IT" sz="2400" b="0" i="1" smtClean="0">
                            <a:latin typeface="Cambria Math" panose="02040503050406030204" pitchFamily="18" charset="0"/>
                            <a:ea typeface="Cambria Math" panose="02040503050406030204" pitchFamily="18" charset="0"/>
                          </a:rPr>
                          <m:t>2</m:t>
                        </m:r>
                      </m:sup>
                    </m:sSup>
                    <m:r>
                      <a:rPr lang="it-IT" sz="2400" b="0" i="1" smtClean="0">
                        <a:latin typeface="Cambria Math" panose="02040503050406030204" pitchFamily="18" charset="0"/>
                        <a:ea typeface="Cambria Math" panose="02040503050406030204" pitchFamily="18" charset="0"/>
                      </a:rPr>
                      <m:t>)/2</m:t>
                    </m:r>
                  </m:oMath>
                </a14:m>
                <a:endParaRPr lang="it-IT" sz="2400" dirty="0"/>
              </a:p>
            </p:txBody>
          </p:sp>
        </mc:Choice>
        <mc:Fallback xmlns="">
          <p:sp>
            <p:nvSpPr>
              <p:cNvPr id="12" name="TextBox 11"/>
              <p:cNvSpPr txBox="1">
                <a:spLocks noRot="1" noChangeAspect="1" noMove="1" noResize="1" noEditPoints="1" noAdjustHandles="1" noChangeArrowheads="1" noChangeShapeType="1" noTextEdit="1"/>
              </p:cNvSpPr>
              <p:nvPr/>
            </p:nvSpPr>
            <p:spPr>
              <a:xfrm>
                <a:off x="149667" y="3143697"/>
                <a:ext cx="3964290" cy="471539"/>
              </a:xfrm>
              <a:prstGeom prst="rect">
                <a:avLst/>
              </a:prstGeom>
              <a:blipFill rotWithShape="0">
                <a:blip r:embed="rId5"/>
                <a:stretch>
                  <a:fillRect l="-2154" t="-7792" b="-2987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49668" y="4809705"/>
                <a:ext cx="2941574" cy="516232"/>
              </a:xfrm>
              <a:prstGeom prst="rect">
                <a:avLst/>
              </a:prstGeom>
              <a:noFill/>
            </p:spPr>
            <p:txBody>
              <a:bodyPr wrap="none" rtlCol="0">
                <a:spAutoFit/>
              </a:bodyPr>
              <a:lstStyle/>
              <a:p>
                <a:pPr marL="342900" indent="-342900">
                  <a:buFont typeface="Arial" panose="020B0604020202020204" pitchFamily="34" charset="0"/>
                  <a:buChar char="•"/>
                </a:pPr>
                <a:r>
                  <a:rPr lang="it-IT" sz="2400" dirty="0" smtClean="0"/>
                  <a:t>Term  </a:t>
                </a:r>
                <a14:m>
                  <m:oMath xmlns:m="http://schemas.openxmlformats.org/officeDocument/2006/math">
                    <m:r>
                      <a:rPr lang="it-IT" sz="2400" b="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𝑇</m:t>
                            </m:r>
                          </m:e>
                        </m:acc>
                      </m:e>
                      <m:sub>
                        <m:r>
                          <a:rPr lang="it-IT" sz="2400" b="0" i="1" smtClean="0">
                            <a:latin typeface="Cambria Math" panose="02040503050406030204" pitchFamily="18" charset="0"/>
                            <a:ea typeface="Cambria Math" panose="02040503050406030204" pitchFamily="18" charset="0"/>
                          </a:rPr>
                          <m:t>2</m:t>
                        </m:r>
                      </m:sub>
                    </m:sSub>
                    <m:r>
                      <a:rPr lang="it-IT" sz="2400" b="0" i="1">
                        <a:latin typeface="Cambria Math" panose="02040503050406030204" pitchFamily="18" charset="0"/>
                        <a:ea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𝑘</m:t>
                        </m:r>
                      </m:e>
                    </m:acc>
                    <m:r>
                      <a:rPr lang="it-IT" sz="2400" i="1">
                        <a:latin typeface="Cambria Math" panose="02040503050406030204" pitchFamily="18" charset="0"/>
                        <a:ea typeface="Cambria Math" panose="02040503050406030204" pitchFamily="18" charset="0"/>
                      </a:rPr>
                      <m:t>⋅</m:t>
                    </m:r>
                    <m:acc>
                      <m:accPr>
                        <m:chr m:val="⃗"/>
                        <m:ctrlPr>
                          <a:rPr lang="it-IT" sz="2400" i="1">
                            <a:latin typeface="Cambria Math" panose="02040503050406030204" pitchFamily="18" charset="0"/>
                          </a:rPr>
                        </m:ctrlPr>
                      </m:accPr>
                      <m:e>
                        <m:r>
                          <a:rPr lang="it-IT" sz="2400" i="1">
                            <a:latin typeface="Cambria Math" panose="02040503050406030204" pitchFamily="18" charset="0"/>
                          </a:rPr>
                          <m:t>𝑘</m:t>
                        </m:r>
                      </m:e>
                    </m:acc>
                    <m:r>
                      <a:rPr lang="it-IT" sz="2400" i="1">
                        <a:latin typeface="Cambria Math" panose="02040503050406030204" pitchFamily="18" charset="0"/>
                      </a:rPr>
                      <m:t>′</m:t>
                    </m:r>
                  </m:oMath>
                </a14:m>
                <a:endParaRPr lang="it-IT" sz="2400" dirty="0"/>
              </a:p>
            </p:txBody>
          </p:sp>
        </mc:Choice>
        <mc:Fallback xmlns="">
          <p:sp>
            <p:nvSpPr>
              <p:cNvPr id="13" name="TextBox 12"/>
              <p:cNvSpPr txBox="1">
                <a:spLocks noRot="1" noChangeAspect="1" noMove="1" noResize="1" noEditPoints="1" noAdjustHandles="1" noChangeArrowheads="1" noChangeShapeType="1" noTextEdit="1"/>
              </p:cNvSpPr>
              <p:nvPr/>
            </p:nvSpPr>
            <p:spPr>
              <a:xfrm>
                <a:off x="149668" y="4809705"/>
                <a:ext cx="2941574" cy="516232"/>
              </a:xfrm>
              <a:prstGeom prst="rect">
                <a:avLst/>
              </a:prstGeom>
              <a:blipFill rotWithShape="0">
                <a:blip r:embed="rId6"/>
                <a:stretch>
                  <a:fillRect l="-2905" b="-25882"/>
                </a:stretch>
              </a:blipFill>
            </p:spPr>
            <p:txBody>
              <a:bodyPr/>
              <a:lstStyle/>
              <a:p>
                <a:r>
                  <a:rPr lang="it-IT">
                    <a:noFill/>
                  </a:rPr>
                  <a:t> </a:t>
                </a:r>
              </a:p>
            </p:txBody>
          </p:sp>
        </mc:Fallback>
      </mc:AlternateContent>
      <p:sp>
        <p:nvSpPr>
          <p:cNvPr id="14" name="TextBox 13"/>
          <p:cNvSpPr txBox="1"/>
          <p:nvPr/>
        </p:nvSpPr>
        <p:spPr>
          <a:xfrm rot="19950050">
            <a:off x="7905300" y="4159648"/>
            <a:ext cx="1010405" cy="461665"/>
          </a:xfrm>
          <a:prstGeom prst="rect">
            <a:avLst/>
          </a:prstGeom>
          <a:noFill/>
        </p:spPr>
        <p:txBody>
          <a:bodyPr wrap="none" rtlCol="0">
            <a:spAutoFit/>
          </a:bodyPr>
          <a:lstStyle/>
          <a:p>
            <a:r>
              <a:rPr lang="it-IT" sz="2400" dirty="0" smtClean="0">
                <a:solidFill>
                  <a:srgbClr val="FF0000"/>
                </a:solidFill>
              </a:rPr>
              <a:t>Solved</a:t>
            </a:r>
            <a:endParaRPr lang="it-IT" sz="2400" dirty="0">
              <a:solidFill>
                <a:srgbClr val="FF0000"/>
              </a:solidFill>
            </a:endParaRPr>
          </a:p>
        </p:txBody>
      </p:sp>
      <p:sp>
        <p:nvSpPr>
          <p:cNvPr id="15" name="TextBox 14"/>
          <p:cNvSpPr txBox="1"/>
          <p:nvPr/>
        </p:nvSpPr>
        <p:spPr>
          <a:xfrm>
            <a:off x="330238" y="325616"/>
            <a:ext cx="8161867" cy="523220"/>
          </a:xfrm>
          <a:prstGeom prst="rect">
            <a:avLst/>
          </a:prstGeom>
          <a:noFill/>
        </p:spPr>
        <p:txBody>
          <a:bodyPr wrap="square" rtlCol="0">
            <a:spAutoFit/>
          </a:bodyPr>
          <a:lstStyle/>
          <a:p>
            <a:r>
              <a:rPr lang="it-IT" sz="2800" dirty="0" smtClean="0"/>
              <a:t>NLO contribution to the Matrix Element</a:t>
            </a:r>
            <a:endParaRPr lang="it-IT" sz="2800" dirty="0"/>
          </a:p>
        </p:txBody>
      </p:sp>
      <p:sp>
        <p:nvSpPr>
          <p:cNvPr id="16" name="TextBox 15"/>
          <p:cNvSpPr txBox="1"/>
          <p:nvPr/>
        </p:nvSpPr>
        <p:spPr>
          <a:xfrm rot="19950050">
            <a:off x="8166622" y="5744610"/>
            <a:ext cx="612668" cy="461665"/>
          </a:xfrm>
          <a:prstGeom prst="rect">
            <a:avLst/>
          </a:prstGeom>
          <a:noFill/>
        </p:spPr>
        <p:txBody>
          <a:bodyPr wrap="none" rtlCol="0">
            <a:spAutoFit/>
          </a:bodyPr>
          <a:lstStyle/>
          <a:p>
            <a:r>
              <a:rPr lang="it-IT" sz="2400" dirty="0" smtClean="0">
                <a:solidFill>
                  <a:srgbClr val="FF0000"/>
                </a:solidFill>
              </a:rPr>
              <a:t>???</a:t>
            </a:r>
            <a:endParaRPr lang="it-IT" sz="2400" dirty="0">
              <a:solidFill>
                <a:srgbClr val="FF0000"/>
              </a:solidFill>
            </a:endParaRPr>
          </a:p>
        </p:txBody>
      </p:sp>
    </p:spTree>
    <p:extLst>
      <p:ext uri="{BB962C8B-B14F-4D97-AF65-F5344CB8AC3E}">
        <p14:creationId xmlns:p14="http://schemas.microsoft.com/office/powerpoint/2010/main" val="25418225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38097" y="0"/>
            <a:ext cx="8405903" cy="6300216"/>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4252827" y="6300216"/>
                <a:ext cx="1493614"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3200" b="0" i="1" smtClean="0">
                          <a:latin typeface="Cambria Math" panose="02040503050406030204" pitchFamily="18" charset="0"/>
                        </a:rPr>
                        <m:t>𝜌</m:t>
                      </m:r>
                      <m:r>
                        <a:rPr lang="it-IT" sz="3200" b="0" i="1" smtClean="0">
                          <a:latin typeface="Cambria Math" panose="02040503050406030204" pitchFamily="18" charset="0"/>
                        </a:rPr>
                        <m:t>[</m:t>
                      </m:r>
                      <m:r>
                        <m:rPr>
                          <m:sty m:val="p"/>
                        </m:rPr>
                        <a:rPr lang="it-IT" sz="3200" b="0" i="0" smtClean="0">
                          <a:latin typeface="Cambria Math" panose="02040503050406030204" pitchFamily="18" charset="0"/>
                        </a:rPr>
                        <m:t>f</m:t>
                      </m:r>
                      <m:sSup>
                        <m:sSupPr>
                          <m:ctrlPr>
                            <a:rPr lang="it-IT" sz="3200" b="0" i="1" smtClean="0">
                              <a:latin typeface="Cambria Math" panose="02040503050406030204" pitchFamily="18" charset="0"/>
                            </a:rPr>
                          </m:ctrlPr>
                        </m:sSupPr>
                        <m:e>
                          <m:r>
                            <m:rPr>
                              <m:sty m:val="p"/>
                            </m:rPr>
                            <a:rPr lang="it-IT" sz="3200" b="0" i="0" smtClean="0">
                              <a:latin typeface="Cambria Math" panose="02040503050406030204" pitchFamily="18" charset="0"/>
                            </a:rPr>
                            <m:t>m</m:t>
                          </m:r>
                        </m:e>
                        <m:sup>
                          <m:r>
                            <a:rPr lang="it-IT" sz="3200" b="0" i="1" smtClean="0">
                              <a:latin typeface="Cambria Math" panose="02040503050406030204" pitchFamily="18" charset="0"/>
                            </a:rPr>
                            <m:t>−3</m:t>
                          </m:r>
                        </m:sup>
                      </m:sSup>
                      <m:r>
                        <a:rPr lang="it-IT" sz="3200" b="0" i="1" smtClean="0">
                          <a:latin typeface="Cambria Math" panose="02040503050406030204" pitchFamily="18" charset="0"/>
                        </a:rPr>
                        <m:t>]</m:t>
                      </m:r>
                    </m:oMath>
                  </m:oMathPara>
                </a14:m>
                <a:endParaRPr lang="it-IT" sz="3200" dirty="0"/>
              </a:p>
            </p:txBody>
          </p:sp>
        </mc:Choice>
        <mc:Fallback xmlns="">
          <p:sp>
            <p:nvSpPr>
              <p:cNvPr id="6" name="TextBox 5"/>
              <p:cNvSpPr txBox="1">
                <a:spLocks noRot="1" noChangeAspect="1" noMove="1" noResize="1" noEditPoints="1" noAdjustHandles="1" noChangeArrowheads="1" noChangeShapeType="1" noTextEdit="1"/>
              </p:cNvSpPr>
              <p:nvPr/>
            </p:nvSpPr>
            <p:spPr>
              <a:xfrm>
                <a:off x="4252827" y="6300216"/>
                <a:ext cx="1493614" cy="492443"/>
              </a:xfrm>
              <a:prstGeom prst="rect">
                <a:avLst/>
              </a:prstGeom>
              <a:blipFill rotWithShape="0">
                <a:blip r:embed="rId3"/>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6945699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0664" y="0"/>
            <a:ext cx="8403336" cy="6302502"/>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4252827" y="6300216"/>
                <a:ext cx="1493614"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3200" b="0" i="1" smtClean="0">
                          <a:latin typeface="Cambria Math" panose="02040503050406030204" pitchFamily="18" charset="0"/>
                        </a:rPr>
                        <m:t>𝜌</m:t>
                      </m:r>
                      <m:r>
                        <a:rPr lang="it-IT" sz="3200" b="0" i="1" smtClean="0">
                          <a:latin typeface="Cambria Math" panose="02040503050406030204" pitchFamily="18" charset="0"/>
                        </a:rPr>
                        <m:t>[</m:t>
                      </m:r>
                      <m:r>
                        <m:rPr>
                          <m:sty m:val="p"/>
                        </m:rPr>
                        <a:rPr lang="it-IT" sz="3200" b="0" i="0" smtClean="0">
                          <a:latin typeface="Cambria Math" panose="02040503050406030204" pitchFamily="18" charset="0"/>
                        </a:rPr>
                        <m:t>f</m:t>
                      </m:r>
                      <m:sSup>
                        <m:sSupPr>
                          <m:ctrlPr>
                            <a:rPr lang="it-IT" sz="3200" b="0" i="1" smtClean="0">
                              <a:latin typeface="Cambria Math" panose="02040503050406030204" pitchFamily="18" charset="0"/>
                            </a:rPr>
                          </m:ctrlPr>
                        </m:sSupPr>
                        <m:e>
                          <m:r>
                            <m:rPr>
                              <m:sty m:val="p"/>
                            </m:rPr>
                            <a:rPr lang="it-IT" sz="3200" b="0" i="0" smtClean="0">
                              <a:latin typeface="Cambria Math" panose="02040503050406030204" pitchFamily="18" charset="0"/>
                            </a:rPr>
                            <m:t>m</m:t>
                          </m:r>
                        </m:e>
                        <m:sup>
                          <m:r>
                            <a:rPr lang="it-IT" sz="3200" b="0" i="1" smtClean="0">
                              <a:latin typeface="Cambria Math" panose="02040503050406030204" pitchFamily="18" charset="0"/>
                            </a:rPr>
                            <m:t>−3</m:t>
                          </m:r>
                        </m:sup>
                      </m:sSup>
                      <m:r>
                        <a:rPr lang="it-IT" sz="3200" b="0" i="1" smtClean="0">
                          <a:latin typeface="Cambria Math" panose="02040503050406030204" pitchFamily="18" charset="0"/>
                        </a:rPr>
                        <m:t>]</m:t>
                      </m:r>
                    </m:oMath>
                  </m:oMathPara>
                </a14:m>
                <a:endParaRPr lang="it-IT" sz="3200" dirty="0"/>
              </a:p>
            </p:txBody>
          </p:sp>
        </mc:Choice>
        <mc:Fallback xmlns="">
          <p:sp>
            <p:nvSpPr>
              <p:cNvPr id="3" name="TextBox 2"/>
              <p:cNvSpPr txBox="1">
                <a:spLocks noRot="1" noChangeAspect="1" noMove="1" noResize="1" noEditPoints="1" noAdjustHandles="1" noChangeArrowheads="1" noChangeShapeType="1" noTextEdit="1"/>
              </p:cNvSpPr>
              <p:nvPr/>
            </p:nvSpPr>
            <p:spPr>
              <a:xfrm>
                <a:off x="4252827" y="6300216"/>
                <a:ext cx="1493614" cy="492443"/>
              </a:xfrm>
              <a:prstGeom prst="rect">
                <a:avLst/>
              </a:prstGeom>
              <a:blipFill rotWithShape="0">
                <a:blip r:embed="rId3"/>
                <a:stretch>
                  <a:fillRect/>
                </a:stretch>
              </a:blipFill>
            </p:spPr>
            <p:txBody>
              <a:bodyPr/>
              <a:lstStyle/>
              <a:p>
                <a:r>
                  <a:rPr lang="it-IT">
                    <a:noFill/>
                  </a:rPr>
                  <a:t> </a:t>
                </a:r>
              </a:p>
            </p:txBody>
          </p:sp>
        </mc:Fallback>
      </mc:AlternateContent>
      <p:cxnSp>
        <p:nvCxnSpPr>
          <p:cNvPr id="5" name="Straight Connector 4"/>
          <p:cNvCxnSpPr/>
          <p:nvPr/>
        </p:nvCxnSpPr>
        <p:spPr>
          <a:xfrm>
            <a:off x="5188657" y="316242"/>
            <a:ext cx="749808" cy="0"/>
          </a:xfrm>
          <a:prstGeom prst="line">
            <a:avLst/>
          </a:prstGeom>
          <a:ln w="38100">
            <a:solidFill>
              <a:srgbClr val="000086"/>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5179513" y="1203960"/>
            <a:ext cx="749808" cy="0"/>
          </a:xfrm>
          <a:prstGeom prst="line">
            <a:avLst/>
          </a:prstGeom>
          <a:ln w="38100">
            <a:solidFill>
              <a:srgbClr val="000086"/>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p:cNvSpPr txBox="1"/>
              <p:nvPr/>
            </p:nvSpPr>
            <p:spPr>
              <a:xfrm>
                <a:off x="6035040" y="0"/>
                <a:ext cx="2778261" cy="7110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limLoc m:val="subSup"/>
                          <m:supHide m:val="on"/>
                          <m:ctrlPr>
                            <a:rPr lang="it-IT" sz="2400" i="1" smtClean="0">
                              <a:latin typeface="Cambria Math" panose="02040503050406030204" pitchFamily="18" charset="0"/>
                            </a:rPr>
                          </m:ctrlPr>
                        </m:naryPr>
                        <m:sub>
                          <m:r>
                            <m:rPr>
                              <m:brk m:alnAt="9"/>
                            </m:rPr>
                            <a:rPr lang="it-IT" sz="2400" b="0" i="1" smtClean="0">
                              <a:latin typeface="Cambria Math" panose="02040503050406030204" pitchFamily="18" charset="0"/>
                            </a:rPr>
                            <m:t>𝑙</m:t>
                          </m:r>
                          <m:r>
                            <a:rPr lang="it-IT" sz="2400" b="0" i="1" smtClean="0">
                              <a:latin typeface="Cambria Math" panose="02040503050406030204" pitchFamily="18" charset="0"/>
                            </a:rPr>
                            <m:t>=0</m:t>
                          </m:r>
                          <m:r>
                            <m:rPr>
                              <m:brk m:alnAt="9"/>
                            </m:rPr>
                            <a:rPr lang="it-IT" sz="2400" b="1" i="1" smtClean="0">
                              <a:latin typeface="Cambria Math" panose="02040503050406030204" pitchFamily="18" charset="0"/>
                            </a:rPr>
                            <m:t>,</m:t>
                          </m:r>
                          <m:r>
                            <a:rPr lang="it-IT" sz="2400" b="1" i="1" smtClean="0">
                              <a:latin typeface="Cambria Math" panose="02040503050406030204" pitchFamily="18" charset="0"/>
                            </a:rPr>
                            <m:t>𝟑</m:t>
                          </m:r>
                        </m:sub>
                        <m:sup/>
                        <m:e>
                          <m:sSubSup>
                            <m:sSubSupPr>
                              <m:ctrlPr>
                                <a:rPr lang="it-IT" sz="2400" i="1">
                                  <a:latin typeface="Cambria Math" panose="02040503050406030204" pitchFamily="18" charset="0"/>
                                </a:rPr>
                              </m:ctrlPr>
                            </m:sSubSupPr>
                            <m:e>
                              <m:r>
                                <a:rPr lang="it-IT" sz="2400" i="1">
                                  <a:latin typeface="Cambria Math" panose="02040503050406030204" pitchFamily="18" charset="0"/>
                                </a:rPr>
                                <m:t>𝑓</m:t>
                              </m:r>
                            </m:e>
                            <m:sub>
                              <m:r>
                                <a:rPr lang="it-IT" sz="2400" i="1">
                                  <a:latin typeface="Cambria Math" panose="02040503050406030204" pitchFamily="18" charset="0"/>
                                </a:rPr>
                                <m:t>𝑙</m:t>
                              </m:r>
                            </m:sub>
                            <m:sup>
                              <m:r>
                                <a:rPr lang="it-IT" sz="2400" i="1">
                                  <a:latin typeface="Cambria Math" panose="02040503050406030204" pitchFamily="18" charset="0"/>
                                </a:rPr>
                                <m:t>′</m:t>
                              </m:r>
                            </m:sup>
                          </m:sSub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𝑔</m:t>
                              </m:r>
                            </m:e>
                            <m:sub>
                              <m:r>
                                <a:rPr lang="it-IT" sz="2400" i="1">
                                  <a:latin typeface="Cambria Math" panose="02040503050406030204" pitchFamily="18" charset="0"/>
                                </a:rPr>
                                <m:t>𝑙</m:t>
                              </m:r>
                            </m:sub>
                          </m:sSub>
                          <m:r>
                            <a:rPr lang="it-IT" sz="2400" i="1">
                              <a:latin typeface="Cambria Math" panose="02040503050406030204" pitchFamily="18" charset="0"/>
                            </a:rPr>
                            <m:t>−2</m:t>
                          </m:r>
                          <m:sSubSup>
                            <m:sSubSupPr>
                              <m:ctrlPr>
                                <a:rPr lang="it-IT" sz="2400" i="1">
                                  <a:latin typeface="Cambria Math" panose="02040503050406030204" pitchFamily="18" charset="0"/>
                                </a:rPr>
                              </m:ctrlPr>
                            </m:sSubSupPr>
                            <m:e>
                              <m:r>
                                <a:rPr lang="it-IT" sz="2400" i="1">
                                  <a:latin typeface="Cambria Math" panose="02040503050406030204" pitchFamily="18" charset="0"/>
                                </a:rPr>
                                <m:t>𝑔</m:t>
                              </m:r>
                            </m:e>
                            <m:sub>
                              <m:r>
                                <a:rPr lang="it-IT" sz="2400" i="1">
                                  <a:latin typeface="Cambria Math" panose="02040503050406030204" pitchFamily="18" charset="0"/>
                                </a:rPr>
                                <m:t>𝑙</m:t>
                              </m:r>
                            </m:sub>
                            <m:sup>
                              <m:r>
                                <a:rPr lang="it-IT" sz="2400" i="1">
                                  <a:latin typeface="Cambria Math" panose="02040503050406030204" pitchFamily="18" charset="0"/>
                                </a:rPr>
                                <m:t>′</m:t>
                              </m:r>
                            </m:sup>
                          </m:sSubSup>
                        </m:e>
                      </m:nary>
                    </m:oMath>
                  </m:oMathPara>
                </a14:m>
                <a:endParaRPr lang="it-IT"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6035040" y="0"/>
                <a:ext cx="2778261" cy="711028"/>
              </a:xfrm>
              <a:prstGeom prst="rect">
                <a:avLst/>
              </a:prstGeom>
              <a:blipFill rotWithShape="0">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035039" y="875878"/>
                <a:ext cx="2778261" cy="7110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limLoc m:val="subSup"/>
                          <m:supHide m:val="on"/>
                          <m:ctrlPr>
                            <a:rPr lang="it-IT" sz="2400" i="1" smtClean="0">
                              <a:latin typeface="Cambria Math" panose="02040503050406030204" pitchFamily="18" charset="0"/>
                            </a:rPr>
                          </m:ctrlPr>
                        </m:naryPr>
                        <m:sub>
                          <m:r>
                            <m:rPr>
                              <m:brk m:alnAt="9"/>
                            </m:rPr>
                            <a:rPr lang="it-IT" sz="2400" b="0" i="1" smtClean="0">
                              <a:latin typeface="Cambria Math" panose="02040503050406030204" pitchFamily="18" charset="0"/>
                            </a:rPr>
                            <m:t>𝑙</m:t>
                          </m:r>
                          <m:r>
                            <a:rPr lang="it-IT" sz="2400" b="0" i="1" smtClean="0">
                              <a:latin typeface="Cambria Math" panose="02040503050406030204" pitchFamily="18" charset="0"/>
                            </a:rPr>
                            <m:t>=0</m:t>
                          </m:r>
                          <m:r>
                            <m:rPr>
                              <m:brk m:alnAt="9"/>
                            </m:rPr>
                            <a:rPr lang="it-IT" sz="2400" b="1" i="1" smtClean="0">
                              <a:latin typeface="Cambria Math" panose="02040503050406030204" pitchFamily="18" charset="0"/>
                            </a:rPr>
                            <m:t>,</m:t>
                          </m:r>
                          <m:r>
                            <a:rPr lang="it-IT" sz="2400" b="1" i="1" smtClean="0">
                              <a:latin typeface="Cambria Math" panose="02040503050406030204" pitchFamily="18" charset="0"/>
                            </a:rPr>
                            <m:t>𝟒</m:t>
                          </m:r>
                        </m:sub>
                        <m:sup/>
                        <m:e>
                          <m:sSubSup>
                            <m:sSubSupPr>
                              <m:ctrlPr>
                                <a:rPr lang="it-IT" sz="2400" i="1">
                                  <a:latin typeface="Cambria Math" panose="02040503050406030204" pitchFamily="18" charset="0"/>
                                </a:rPr>
                              </m:ctrlPr>
                            </m:sSubSupPr>
                            <m:e>
                              <m:r>
                                <a:rPr lang="it-IT" sz="2400" i="1">
                                  <a:latin typeface="Cambria Math" panose="02040503050406030204" pitchFamily="18" charset="0"/>
                                </a:rPr>
                                <m:t>𝑓</m:t>
                              </m:r>
                            </m:e>
                            <m:sub>
                              <m:r>
                                <a:rPr lang="it-IT" sz="2400" i="1">
                                  <a:latin typeface="Cambria Math" panose="02040503050406030204" pitchFamily="18" charset="0"/>
                                </a:rPr>
                                <m:t>𝑙</m:t>
                              </m:r>
                            </m:sub>
                            <m:sup>
                              <m:r>
                                <a:rPr lang="it-IT" sz="2400" i="1">
                                  <a:latin typeface="Cambria Math" panose="02040503050406030204" pitchFamily="18" charset="0"/>
                                </a:rPr>
                                <m:t>′</m:t>
                              </m:r>
                            </m:sup>
                          </m:sSub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𝑔</m:t>
                              </m:r>
                            </m:e>
                            <m:sub>
                              <m:r>
                                <a:rPr lang="it-IT" sz="2400" i="1">
                                  <a:latin typeface="Cambria Math" panose="02040503050406030204" pitchFamily="18" charset="0"/>
                                </a:rPr>
                                <m:t>𝑙</m:t>
                              </m:r>
                            </m:sub>
                          </m:sSub>
                          <m:r>
                            <a:rPr lang="it-IT" sz="2400" i="1">
                              <a:latin typeface="Cambria Math" panose="02040503050406030204" pitchFamily="18" charset="0"/>
                            </a:rPr>
                            <m:t>−2</m:t>
                          </m:r>
                          <m:sSubSup>
                            <m:sSubSupPr>
                              <m:ctrlPr>
                                <a:rPr lang="it-IT" sz="2400" i="1">
                                  <a:latin typeface="Cambria Math" panose="02040503050406030204" pitchFamily="18" charset="0"/>
                                </a:rPr>
                              </m:ctrlPr>
                            </m:sSubSupPr>
                            <m:e>
                              <m:r>
                                <a:rPr lang="it-IT" sz="2400" i="1">
                                  <a:latin typeface="Cambria Math" panose="02040503050406030204" pitchFamily="18" charset="0"/>
                                </a:rPr>
                                <m:t>𝑔</m:t>
                              </m:r>
                            </m:e>
                            <m:sub>
                              <m:r>
                                <a:rPr lang="it-IT" sz="2400" i="1">
                                  <a:latin typeface="Cambria Math" panose="02040503050406030204" pitchFamily="18" charset="0"/>
                                </a:rPr>
                                <m:t>𝑙</m:t>
                              </m:r>
                            </m:sub>
                            <m:sup>
                              <m:r>
                                <a:rPr lang="it-IT" sz="2400" i="1">
                                  <a:latin typeface="Cambria Math" panose="02040503050406030204" pitchFamily="18" charset="0"/>
                                </a:rPr>
                                <m:t>′</m:t>
                              </m:r>
                            </m:sup>
                          </m:sSubSup>
                        </m:e>
                      </m:nary>
                    </m:oMath>
                  </m:oMathPara>
                </a14:m>
                <a:endParaRPr lang="it-IT"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6035039" y="875878"/>
                <a:ext cx="2778261" cy="711028"/>
              </a:xfrm>
              <a:prstGeom prst="rect">
                <a:avLst/>
              </a:prstGeom>
              <a:blipFill rotWithShape="0">
                <a:blip r:embed="rId5"/>
                <a:stretch>
                  <a:fillRect/>
                </a:stretch>
              </a:blipFill>
            </p:spPr>
            <p:txBody>
              <a:bodyPr/>
              <a:lstStyle/>
              <a:p>
                <a:r>
                  <a:rPr lang="it-IT">
                    <a:noFill/>
                  </a:rPr>
                  <a:t> </a:t>
                </a:r>
              </a:p>
            </p:txBody>
          </p:sp>
        </mc:Fallback>
      </mc:AlternateContent>
      <p:sp>
        <p:nvSpPr>
          <p:cNvPr id="13" name="Rectangle 12"/>
          <p:cNvSpPr/>
          <p:nvPr/>
        </p:nvSpPr>
        <p:spPr>
          <a:xfrm>
            <a:off x="3547872" y="3813048"/>
            <a:ext cx="347472" cy="2075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Straight Connector 8"/>
          <p:cNvCxnSpPr/>
          <p:nvPr/>
        </p:nvCxnSpPr>
        <p:spPr>
          <a:xfrm>
            <a:off x="2121797" y="4581660"/>
            <a:ext cx="74980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112653" y="5469378"/>
            <a:ext cx="749808" cy="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2968180" y="4265418"/>
                <a:ext cx="3200043" cy="7110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limLoc m:val="subSup"/>
                          <m:supHide m:val="on"/>
                          <m:ctrlPr>
                            <a:rPr lang="it-IT" sz="2400" i="1" smtClean="0">
                              <a:latin typeface="Cambria Math" panose="02040503050406030204" pitchFamily="18" charset="0"/>
                            </a:rPr>
                          </m:ctrlPr>
                        </m:naryPr>
                        <m:sub>
                          <m:r>
                            <m:rPr>
                              <m:brk m:alnAt="9"/>
                            </m:rPr>
                            <a:rPr lang="it-IT" sz="2400" b="0" i="1" smtClean="0">
                              <a:latin typeface="Cambria Math" panose="02040503050406030204" pitchFamily="18" charset="0"/>
                            </a:rPr>
                            <m:t>𝑙</m:t>
                          </m:r>
                          <m:r>
                            <a:rPr lang="it-IT" sz="2400" b="0" i="1" smtClean="0">
                              <a:latin typeface="Cambria Math" panose="02040503050406030204" pitchFamily="18" charset="0"/>
                            </a:rPr>
                            <m:t>=0</m:t>
                          </m:r>
                          <m:r>
                            <m:rPr>
                              <m:brk m:alnAt="9"/>
                            </m:rPr>
                            <a:rPr lang="it-IT" sz="2400" b="1" i="1" smtClean="0">
                              <a:latin typeface="Cambria Math" panose="02040503050406030204" pitchFamily="18" charset="0"/>
                            </a:rPr>
                            <m:t>,</m:t>
                          </m:r>
                          <m:r>
                            <a:rPr lang="it-IT" sz="2400" b="1" i="1" smtClean="0">
                              <a:latin typeface="Cambria Math" panose="02040503050406030204" pitchFamily="18" charset="0"/>
                            </a:rPr>
                            <m:t>𝟑</m:t>
                          </m:r>
                        </m:sub>
                        <m:sup/>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𝑓</m:t>
                              </m:r>
                            </m:e>
                            <m:sub>
                              <m:r>
                                <a:rPr lang="it-IT" sz="2400" b="0" i="1" smtClean="0">
                                  <a:latin typeface="Cambria Math" panose="02040503050406030204" pitchFamily="18" charset="0"/>
                                </a:rPr>
                                <m:t>𝑙</m:t>
                              </m:r>
                            </m:sub>
                          </m:sSub>
                          <m:r>
                            <a:rPr lang="it-IT" sz="2400" b="0" i="1" smtClean="0">
                              <a:latin typeface="Cambria Math" panose="02040503050406030204" pitchFamily="18" charset="0"/>
                            </a:rPr>
                            <m:t>+</m:t>
                          </m:r>
                          <m:sSubSup>
                            <m:sSubSupPr>
                              <m:ctrlPr>
                                <a:rPr lang="it-IT" sz="2400" i="1">
                                  <a:latin typeface="Cambria Math" panose="02040503050406030204" pitchFamily="18" charset="0"/>
                                </a:rPr>
                              </m:ctrlPr>
                            </m:sSubSupPr>
                            <m:e>
                              <m:r>
                                <a:rPr lang="it-IT" sz="2400" i="1">
                                  <a:latin typeface="Cambria Math" panose="02040503050406030204" pitchFamily="18" charset="0"/>
                                </a:rPr>
                                <m:t>𝑓</m:t>
                              </m:r>
                            </m:e>
                            <m:sub>
                              <m:r>
                                <a:rPr lang="it-IT" sz="2400" i="1">
                                  <a:latin typeface="Cambria Math" panose="02040503050406030204" pitchFamily="18" charset="0"/>
                                </a:rPr>
                                <m:t>𝑙</m:t>
                              </m:r>
                            </m:sub>
                            <m:sup>
                              <m:r>
                                <a:rPr lang="it-IT" sz="2400" i="1">
                                  <a:latin typeface="Cambria Math" panose="02040503050406030204" pitchFamily="18" charset="0"/>
                                </a:rPr>
                                <m:t>′</m:t>
                              </m:r>
                            </m:sup>
                          </m:sSub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𝑔</m:t>
                              </m:r>
                            </m:e>
                            <m:sub>
                              <m:r>
                                <a:rPr lang="it-IT" sz="2400" i="1">
                                  <a:latin typeface="Cambria Math" panose="02040503050406030204" pitchFamily="18" charset="0"/>
                                </a:rPr>
                                <m:t>𝑙</m:t>
                              </m:r>
                            </m:sub>
                          </m:sSub>
                          <m:r>
                            <a:rPr lang="it-IT" sz="2400" b="0" i="1" smtClean="0">
                              <a:latin typeface="Cambria Math" panose="02040503050406030204" pitchFamily="18" charset="0"/>
                            </a:rPr>
                            <m:t>+</m:t>
                          </m:r>
                          <m:sSubSup>
                            <m:sSubSupPr>
                              <m:ctrlPr>
                                <a:rPr lang="it-IT" sz="2400" i="1">
                                  <a:latin typeface="Cambria Math" panose="02040503050406030204" pitchFamily="18" charset="0"/>
                                </a:rPr>
                              </m:ctrlPr>
                            </m:sSubSupPr>
                            <m:e>
                              <m:r>
                                <a:rPr lang="it-IT" sz="2400" i="1">
                                  <a:latin typeface="Cambria Math" panose="02040503050406030204" pitchFamily="18" charset="0"/>
                                </a:rPr>
                                <m:t>𝑔</m:t>
                              </m:r>
                            </m:e>
                            <m:sub>
                              <m:r>
                                <a:rPr lang="it-IT" sz="2400" i="1">
                                  <a:latin typeface="Cambria Math" panose="02040503050406030204" pitchFamily="18" charset="0"/>
                                </a:rPr>
                                <m:t>𝑙</m:t>
                              </m:r>
                            </m:sub>
                            <m:sup>
                              <m:r>
                                <a:rPr lang="it-IT" sz="2400" i="1">
                                  <a:latin typeface="Cambria Math" panose="02040503050406030204" pitchFamily="18" charset="0"/>
                                </a:rPr>
                                <m:t>′</m:t>
                              </m:r>
                            </m:sup>
                          </m:sSubSup>
                        </m:e>
                      </m:nary>
                    </m:oMath>
                  </m:oMathPara>
                </a14:m>
                <a:endParaRPr lang="it-IT" sz="2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2968180" y="4265418"/>
                <a:ext cx="3200043" cy="711028"/>
              </a:xfrm>
              <a:prstGeom prst="rect">
                <a:avLst/>
              </a:prstGeom>
              <a:blipFill rotWithShape="0">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968179" y="5141296"/>
                <a:ext cx="3200043" cy="7110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limLoc m:val="subSup"/>
                          <m:supHide m:val="on"/>
                          <m:ctrlPr>
                            <a:rPr lang="it-IT" sz="2400" i="1" smtClean="0">
                              <a:latin typeface="Cambria Math" panose="02040503050406030204" pitchFamily="18" charset="0"/>
                            </a:rPr>
                          </m:ctrlPr>
                        </m:naryPr>
                        <m:sub>
                          <m:r>
                            <m:rPr>
                              <m:brk m:alnAt="9"/>
                            </m:rPr>
                            <a:rPr lang="it-IT" sz="2400" b="0" i="1" smtClean="0">
                              <a:latin typeface="Cambria Math" panose="02040503050406030204" pitchFamily="18" charset="0"/>
                            </a:rPr>
                            <m:t>𝑙</m:t>
                          </m:r>
                          <m:r>
                            <a:rPr lang="it-IT" sz="2400" b="0" i="1" smtClean="0">
                              <a:latin typeface="Cambria Math" panose="02040503050406030204" pitchFamily="18" charset="0"/>
                            </a:rPr>
                            <m:t>=0</m:t>
                          </m:r>
                          <m:r>
                            <m:rPr>
                              <m:brk m:alnAt="9"/>
                            </m:rPr>
                            <a:rPr lang="it-IT" sz="2400" b="1" i="1" smtClean="0">
                              <a:latin typeface="Cambria Math" panose="02040503050406030204" pitchFamily="18" charset="0"/>
                            </a:rPr>
                            <m:t>,</m:t>
                          </m:r>
                          <m:r>
                            <a:rPr lang="it-IT" sz="2400" b="1" i="1" smtClean="0">
                              <a:latin typeface="Cambria Math" panose="02040503050406030204" pitchFamily="18" charset="0"/>
                            </a:rPr>
                            <m:t>𝟒</m:t>
                          </m:r>
                        </m:sub>
                        <m:sup/>
                        <m:e>
                          <m:sSub>
                            <m:sSubPr>
                              <m:ctrlPr>
                                <a:rPr lang="it-IT" sz="2400" i="1">
                                  <a:latin typeface="Cambria Math" panose="02040503050406030204" pitchFamily="18" charset="0"/>
                                </a:rPr>
                              </m:ctrlPr>
                            </m:sSubPr>
                            <m:e>
                              <m:r>
                                <a:rPr lang="it-IT" sz="2400" i="1">
                                  <a:latin typeface="Cambria Math" panose="02040503050406030204" pitchFamily="18" charset="0"/>
                                </a:rPr>
                                <m:t>𝑓</m:t>
                              </m:r>
                            </m:e>
                            <m:sub>
                              <m:r>
                                <a:rPr lang="it-IT" sz="2400" i="1">
                                  <a:latin typeface="Cambria Math" panose="02040503050406030204" pitchFamily="18" charset="0"/>
                                </a:rPr>
                                <m:t>𝑙</m:t>
                              </m:r>
                            </m:sub>
                          </m:sSub>
                          <m:r>
                            <a:rPr lang="it-IT" sz="2400" i="1">
                              <a:latin typeface="Cambria Math" panose="02040503050406030204" pitchFamily="18" charset="0"/>
                            </a:rPr>
                            <m:t>+</m:t>
                          </m:r>
                          <m:sSubSup>
                            <m:sSubSupPr>
                              <m:ctrlPr>
                                <a:rPr lang="it-IT" sz="2400" i="1">
                                  <a:latin typeface="Cambria Math" panose="02040503050406030204" pitchFamily="18" charset="0"/>
                                </a:rPr>
                              </m:ctrlPr>
                            </m:sSubSupPr>
                            <m:e>
                              <m:r>
                                <a:rPr lang="it-IT" sz="2400" i="1">
                                  <a:latin typeface="Cambria Math" panose="02040503050406030204" pitchFamily="18" charset="0"/>
                                </a:rPr>
                                <m:t>𝑓</m:t>
                              </m:r>
                            </m:e>
                            <m:sub>
                              <m:r>
                                <a:rPr lang="it-IT" sz="2400" i="1">
                                  <a:latin typeface="Cambria Math" panose="02040503050406030204" pitchFamily="18" charset="0"/>
                                </a:rPr>
                                <m:t>𝑙</m:t>
                              </m:r>
                            </m:sub>
                            <m:sup>
                              <m:r>
                                <a:rPr lang="it-IT" sz="2400" i="1">
                                  <a:latin typeface="Cambria Math" panose="02040503050406030204" pitchFamily="18" charset="0"/>
                                </a:rPr>
                                <m:t>′</m:t>
                              </m:r>
                            </m:sup>
                          </m:sSub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𝑔</m:t>
                              </m:r>
                            </m:e>
                            <m:sub>
                              <m:r>
                                <a:rPr lang="it-IT" sz="2400" i="1">
                                  <a:latin typeface="Cambria Math" panose="02040503050406030204" pitchFamily="18" charset="0"/>
                                </a:rPr>
                                <m:t>𝑙</m:t>
                              </m:r>
                            </m:sub>
                          </m:sSub>
                          <m:r>
                            <a:rPr lang="it-IT" sz="2400" i="1">
                              <a:latin typeface="Cambria Math" panose="02040503050406030204" pitchFamily="18" charset="0"/>
                            </a:rPr>
                            <m:t>+</m:t>
                          </m:r>
                          <m:sSubSup>
                            <m:sSubSupPr>
                              <m:ctrlPr>
                                <a:rPr lang="it-IT" sz="2400" i="1">
                                  <a:latin typeface="Cambria Math" panose="02040503050406030204" pitchFamily="18" charset="0"/>
                                </a:rPr>
                              </m:ctrlPr>
                            </m:sSubSupPr>
                            <m:e>
                              <m:r>
                                <a:rPr lang="it-IT" sz="2400" i="1">
                                  <a:latin typeface="Cambria Math" panose="02040503050406030204" pitchFamily="18" charset="0"/>
                                </a:rPr>
                                <m:t>𝑔</m:t>
                              </m:r>
                            </m:e>
                            <m:sub>
                              <m:r>
                                <a:rPr lang="it-IT" sz="2400" i="1">
                                  <a:latin typeface="Cambria Math" panose="02040503050406030204" pitchFamily="18" charset="0"/>
                                </a:rPr>
                                <m:t>𝑙</m:t>
                              </m:r>
                            </m:sub>
                            <m:sup>
                              <m:r>
                                <a:rPr lang="it-IT" sz="2400" i="1">
                                  <a:latin typeface="Cambria Math" panose="02040503050406030204" pitchFamily="18" charset="0"/>
                                </a:rPr>
                                <m:t>′</m:t>
                              </m:r>
                            </m:sup>
                          </m:sSubSup>
                        </m:e>
                      </m:nary>
                    </m:oMath>
                  </m:oMathPara>
                </a14:m>
                <a:endParaRPr lang="it-IT" sz="2400" dirty="0"/>
              </a:p>
            </p:txBody>
          </p:sp>
        </mc:Choice>
        <mc:Fallback xmlns="">
          <p:sp>
            <p:nvSpPr>
              <p:cNvPr id="12" name="TextBox 11"/>
              <p:cNvSpPr txBox="1">
                <a:spLocks noRot="1" noChangeAspect="1" noMove="1" noResize="1" noEditPoints="1" noAdjustHandles="1" noChangeArrowheads="1" noChangeShapeType="1" noTextEdit="1"/>
              </p:cNvSpPr>
              <p:nvPr/>
            </p:nvSpPr>
            <p:spPr>
              <a:xfrm>
                <a:off x="2968179" y="5141296"/>
                <a:ext cx="3200043" cy="711028"/>
              </a:xfrm>
              <a:prstGeom prst="rect">
                <a:avLst/>
              </a:prstGeom>
              <a:blipFill rotWithShape="0">
                <a:blip r:embed="rId7"/>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1183657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200688" y="848836"/>
            <a:ext cx="1761948" cy="1369923"/>
            <a:chOff x="10922845" y="22345765"/>
            <a:chExt cx="4636699" cy="3399820"/>
          </a:xfrm>
        </p:grpSpPr>
        <p:pic>
          <p:nvPicPr>
            <p:cNvPr id="7" name="Picture 6"/>
            <p:cNvPicPr>
              <a:picLocks noChangeAspect="1"/>
            </p:cNvPicPr>
            <p:nvPr/>
          </p:nvPicPr>
          <p:blipFill>
            <a:blip r:embed="rId3">
              <a:duotone>
                <a:schemeClr val="accent5">
                  <a:shade val="45000"/>
                  <a:satMod val="135000"/>
                </a:schemeClr>
                <a:prstClr val="white"/>
              </a:duotone>
            </a:blip>
            <a:stretch>
              <a:fillRect/>
            </a:stretch>
          </p:blipFill>
          <p:spPr>
            <a:xfrm>
              <a:off x="11247437" y="22546073"/>
              <a:ext cx="4191002" cy="2743201"/>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15190847" y="24259949"/>
                  <a:ext cx="368697" cy="6146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𝑟</m:t>
                        </m:r>
                      </m:oMath>
                    </m:oMathPara>
                  </a14:m>
                  <a:endParaRPr lang="it-IT"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15190847" y="24259949"/>
                  <a:ext cx="368697" cy="614670"/>
                </a:xfrm>
                <a:prstGeom prst="rect">
                  <a:avLst/>
                </a:prstGeom>
                <a:blipFill rotWithShape="0">
                  <a:blip r:embed="rId4"/>
                  <a:stretch>
                    <a:fillRect l="-52174" r="-60870" b="-47500"/>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3931132" y="25130914"/>
                  <a:ext cx="412662" cy="6146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sz="2400" b="0" i="1" smtClean="0">
                            <a:latin typeface="Cambria Math" panose="02040503050406030204" pitchFamily="18" charset="0"/>
                          </a:rPr>
                          <m:t>𝑎</m:t>
                        </m:r>
                      </m:oMath>
                    </m:oMathPara>
                  </a14:m>
                  <a:endParaRPr lang="it-IT" sz="2400" dirty="0"/>
                </a:p>
              </p:txBody>
            </p:sp>
          </mc:Choice>
          <mc:Fallback xmlns="">
            <p:sp>
              <p:nvSpPr>
                <p:cNvPr id="67" name="TextBox 66"/>
                <p:cNvSpPr txBox="1">
                  <a:spLocks noRot="1" noChangeAspect="1" noMove="1" noResize="1" noEditPoints="1" noAdjustHandles="1" noChangeArrowheads="1" noChangeShapeType="1" noTextEdit="1"/>
                </p:cNvSpPr>
                <p:nvPr/>
              </p:nvSpPr>
              <p:spPr>
                <a:xfrm>
                  <a:off x="13931132" y="25130919"/>
                  <a:ext cx="440505" cy="615553"/>
                </a:xfrm>
                <a:prstGeom prst="rect">
                  <a:avLst/>
                </a:prstGeom>
                <a:blipFill rotWithShape="0">
                  <a:blip r:embed="rId9"/>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10922845" y="22345765"/>
                  <a:ext cx="1774182" cy="8046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solidFill>
                                  <a:srgbClr val="0070C0"/>
                                </a:solidFill>
                                <a:latin typeface="Cambria Math" panose="02040503050406030204" pitchFamily="18" charset="0"/>
                              </a:rPr>
                            </m:ctrlPr>
                          </m:sSubPr>
                          <m:e>
                            <m:r>
                              <a:rPr lang="it-IT" sz="2400" b="0" i="1" smtClean="0">
                                <a:solidFill>
                                  <a:srgbClr val="0070C0"/>
                                </a:solidFill>
                                <a:latin typeface="Cambria Math" panose="02040503050406030204" pitchFamily="18" charset="0"/>
                              </a:rPr>
                              <m:t>𝑔</m:t>
                            </m:r>
                          </m:e>
                          <m:sub>
                            <m:r>
                              <a:rPr lang="it-IT" sz="2400" b="0" i="1" smtClean="0">
                                <a:solidFill>
                                  <a:srgbClr val="0070C0"/>
                                </a:solidFill>
                                <a:latin typeface="Cambria Math" panose="02040503050406030204" pitchFamily="18" charset="0"/>
                              </a:rPr>
                              <m:t>𝑎</m:t>
                            </m:r>
                          </m:sub>
                        </m:sSub>
                        <m:r>
                          <a:rPr lang="it-IT" sz="2400" b="0" i="1" smtClean="0">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𝑟</m:t>
                        </m:r>
                        <m:r>
                          <a:rPr lang="it-IT" sz="2400" b="0" i="1" smtClean="0">
                            <a:solidFill>
                              <a:srgbClr val="0070C0"/>
                            </a:solidFill>
                            <a:latin typeface="Cambria Math" panose="02040503050406030204" pitchFamily="18" charset="0"/>
                          </a:rPr>
                          <m:t>)</m:t>
                        </m:r>
                      </m:oMath>
                    </m:oMathPara>
                  </a14:m>
                  <a:endParaRPr lang="it-IT" sz="2400" dirty="0"/>
                </a:p>
              </p:txBody>
            </p:sp>
          </mc:Choice>
          <mc:Fallback xmlns="">
            <p:sp>
              <p:nvSpPr>
                <p:cNvPr id="10" name="TextBox 9"/>
                <p:cNvSpPr txBox="1">
                  <a:spLocks noRot="1" noChangeAspect="1" noMove="1" noResize="1" noEditPoints="1" noAdjustHandles="1" noChangeArrowheads="1" noChangeShapeType="1" noTextEdit="1"/>
                </p:cNvSpPr>
                <p:nvPr/>
              </p:nvSpPr>
              <p:spPr>
                <a:xfrm>
                  <a:off x="10922845" y="22345765"/>
                  <a:ext cx="1774182" cy="804668"/>
                </a:xfrm>
                <a:prstGeom prst="rect">
                  <a:avLst/>
                </a:prstGeom>
                <a:blipFill rotWithShape="0">
                  <a:blip r:embed="rId10"/>
                  <a:stretch>
                    <a:fillRect l="-16216" r="-30631" b="-54717"/>
                  </a:stretch>
                </a:blipFill>
              </p:spPr>
              <p:txBody>
                <a:bodyPr/>
                <a:lstStyle/>
                <a:p>
                  <a:r>
                    <a:rPr lang="it-IT">
                      <a:noFill/>
                    </a:rPr>
                    <a:t> </a:t>
                  </a:r>
                </a:p>
              </p:txBody>
            </p:sp>
          </mc:Fallback>
        </mc:AlternateContent>
      </p:grpSp>
      <mc:AlternateContent xmlns:mc="http://schemas.openxmlformats.org/markup-compatibility/2006" xmlns:a14="http://schemas.microsoft.com/office/drawing/2010/main">
        <mc:Choice Requires="a14">
          <p:sp>
            <p:nvSpPr>
              <p:cNvPr id="2" name="TextBox 1"/>
              <p:cNvSpPr txBox="1"/>
              <p:nvPr/>
            </p:nvSpPr>
            <p:spPr>
              <a:xfrm>
                <a:off x="310922" y="1419742"/>
                <a:ext cx="8189730" cy="2285754"/>
              </a:xfrm>
              <a:prstGeom prst="rect">
                <a:avLst/>
              </a:prstGeom>
              <a:noFill/>
            </p:spPr>
            <p:txBody>
              <a:bodyPr wrap="square" lIns="0" tIns="0" rIns="0" bIns="0" rtlCol="0">
                <a:spAutoFit/>
              </a:bodyPr>
              <a:lstStyle/>
              <a:p>
                <a:pPr>
                  <a:lnSpc>
                    <a:spcPct val="200000"/>
                  </a:lnSpc>
                </a:pPr>
                <a14:m>
                  <m:oMathPara xmlns:m="http://schemas.openxmlformats.org/officeDocument/2006/math">
                    <m:oMathParaPr>
                      <m:jc m:val="left"/>
                    </m:oMathParaPr>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𝑣</m:t>
                          </m:r>
                        </m:e>
                        <m:sub>
                          <m:r>
                            <m:rPr>
                              <m:sty m:val="p"/>
                            </m:rPr>
                            <a:rPr lang="it-IT" sz="2400" b="0" i="0" smtClean="0">
                              <a:latin typeface="Cambria Math" panose="02040503050406030204" pitchFamily="18" charset="0"/>
                            </a:rPr>
                            <m:t>Reg</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𝑡</m:t>
                          </m:r>
                        </m:e>
                        <m:sub>
                          <m:r>
                            <a:rPr lang="it-IT" sz="2400" b="0" i="1" smtClean="0">
                              <a:latin typeface="Cambria Math" panose="02040503050406030204" pitchFamily="18" charset="0"/>
                            </a:rPr>
                            <m:t>0</m:t>
                          </m:r>
                        </m:sub>
                      </m:sSub>
                      <m:d>
                        <m:dPr>
                          <m:ctrlPr>
                            <a:rPr lang="it-IT" sz="2400" i="1">
                              <a:latin typeface="Cambria Math" panose="02040503050406030204" pitchFamily="18" charset="0"/>
                            </a:rPr>
                          </m:ctrlPr>
                        </m:dPr>
                        <m:e>
                          <m:r>
                            <a:rPr lang="it-IT" sz="2400" i="1">
                              <a:latin typeface="Cambria Math" panose="02040503050406030204" pitchFamily="18" charset="0"/>
                            </a:rPr>
                            <m:t>1+</m:t>
                          </m:r>
                          <m:sSub>
                            <m:sSubPr>
                              <m:ctrlPr>
                                <a:rPr lang="it-IT" sz="2400" i="1">
                                  <a:latin typeface="Cambria Math" panose="02040503050406030204" pitchFamily="18" charset="0"/>
                                </a:rPr>
                              </m:ctrlPr>
                            </m:sSubPr>
                            <m:e>
                              <m:r>
                                <a:rPr lang="it-IT" sz="2400" i="1">
                                  <a:latin typeface="Cambria Math" panose="02040503050406030204" pitchFamily="18" charset="0"/>
                                </a:rPr>
                                <m:t>𝑥</m:t>
                              </m:r>
                            </m:e>
                            <m:sub>
                              <m:r>
                                <a:rPr lang="it-IT" sz="2400" i="1">
                                  <a:latin typeface="Cambria Math" panose="02040503050406030204" pitchFamily="18" charset="0"/>
                                </a:rPr>
                                <m:t>0</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m:t>
                              </m:r>
                            </m:sup>
                          </m:s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𝑦</m:t>
                              </m:r>
                            </m:e>
                            <m:sub>
                              <m:r>
                                <a:rPr lang="it-IT" sz="2400" i="1">
                                  <a:latin typeface="Cambria Math" panose="02040503050406030204" pitchFamily="18" charset="0"/>
                                </a:rPr>
                                <m:t>0</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𝜏</m:t>
                              </m:r>
                            </m:sup>
                          </m:s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𝑧</m:t>
                              </m:r>
                            </m:e>
                            <m:sub>
                              <m:r>
                                <a:rPr lang="it-IT" sz="2400" i="1">
                                  <a:latin typeface="Cambria Math" panose="02040503050406030204" pitchFamily="18" charset="0"/>
                                </a:rPr>
                                <m:t>0</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𝜎𝜏</m:t>
                              </m:r>
                            </m:sup>
                          </m:sSup>
                        </m:e>
                      </m:d>
                      <m:sSub>
                        <m:sSubPr>
                          <m:ctrlPr>
                            <a:rPr lang="it-IT" sz="2400" b="0" i="1" smtClean="0">
                              <a:solidFill>
                                <a:srgbClr val="0070C0"/>
                              </a:solidFill>
                              <a:latin typeface="Cambria Math" panose="02040503050406030204" pitchFamily="18" charset="0"/>
                            </a:rPr>
                          </m:ctrlPr>
                        </m:sSubPr>
                        <m:e>
                          <m:r>
                            <a:rPr lang="it-IT" sz="2400" b="0" i="1" smtClean="0">
                              <a:solidFill>
                                <a:srgbClr val="0070C0"/>
                              </a:solidFill>
                              <a:latin typeface="Cambria Math" panose="02040503050406030204" pitchFamily="18" charset="0"/>
                            </a:rPr>
                            <m:t>𝑔</m:t>
                          </m:r>
                        </m:e>
                        <m:sub>
                          <m:r>
                            <a:rPr lang="it-IT" sz="2400" b="0" i="1" smtClean="0">
                              <a:solidFill>
                                <a:srgbClr val="0070C0"/>
                              </a:solidFill>
                              <a:latin typeface="Cambria Math" panose="02040503050406030204" pitchFamily="18" charset="0"/>
                            </a:rPr>
                            <m:t>𝑎</m:t>
                          </m:r>
                        </m:sub>
                      </m:sSub>
                      <m:d>
                        <m:dPr>
                          <m:ctrlPr>
                            <a:rPr lang="it-IT" sz="2400" b="0" i="1" smtClean="0">
                              <a:solidFill>
                                <a:srgbClr val="0070C0"/>
                              </a:solidFill>
                              <a:latin typeface="Cambria Math" panose="02040503050406030204" pitchFamily="18" charset="0"/>
                            </a:rPr>
                          </m:ctrlPr>
                        </m:dPr>
                        <m:e>
                          <m:r>
                            <a:rPr lang="it-IT" sz="2400" b="0" i="1" smtClean="0">
                              <a:solidFill>
                                <a:srgbClr val="0070C0"/>
                              </a:solidFill>
                              <a:latin typeface="Cambria Math" panose="02040503050406030204" pitchFamily="18" charset="0"/>
                            </a:rPr>
                            <m:t>𝑟</m:t>
                          </m:r>
                        </m:e>
                      </m:d>
                    </m:oMath>
                  </m:oMathPara>
                </a14:m>
                <a:endParaRPr lang="it-IT" sz="2400" b="0" i="1" dirty="0" smtClean="0">
                  <a:latin typeface="Cambria Math" panose="02040503050406030204" pitchFamily="18" charset="0"/>
                </a:endParaRPr>
              </a:p>
              <a:p>
                <a:pPr>
                  <a:lnSpc>
                    <a:spcPct val="200000"/>
                  </a:lnSpc>
                </a:pPr>
                <a14:m>
                  <m:oMathPara xmlns:m="http://schemas.openxmlformats.org/officeDocument/2006/math">
                    <m:oMathParaPr>
                      <m:jc m:val="left"/>
                    </m:oMathParaPr>
                    <m:oMath xmlns:m="http://schemas.openxmlformats.org/officeDocument/2006/math">
                      <m:r>
                        <a:rPr lang="it-IT" sz="2400" b="0" i="1" smtClean="0">
                          <a:latin typeface="Cambria Math" panose="02040503050406030204" pitchFamily="18" charset="0"/>
                        </a:rPr>
                        <m:t>        +</m:t>
                      </m:r>
                      <m:sSub>
                        <m:sSubPr>
                          <m:ctrlPr>
                            <a:rPr lang="it-IT" sz="2400" i="1">
                              <a:latin typeface="Cambria Math" panose="02040503050406030204" pitchFamily="18" charset="0"/>
                            </a:rPr>
                          </m:ctrlPr>
                        </m:sSubPr>
                        <m:e>
                          <m:r>
                            <a:rPr lang="it-IT" sz="2400" i="1">
                              <a:latin typeface="Cambria Math" panose="02040503050406030204" pitchFamily="18" charset="0"/>
                            </a:rPr>
                            <m:t>𝑡</m:t>
                          </m:r>
                        </m:e>
                        <m:sub>
                          <m:r>
                            <a:rPr lang="it-IT" sz="2400" b="0" i="1" smtClean="0">
                              <a:latin typeface="Cambria Math" panose="02040503050406030204" pitchFamily="18" charset="0"/>
                            </a:rPr>
                            <m:t>1</m:t>
                          </m:r>
                        </m:sub>
                      </m:sSub>
                      <m:d>
                        <m:dPr>
                          <m:ctrlPr>
                            <a:rPr lang="it-IT" sz="2400" i="1">
                              <a:latin typeface="Cambria Math" panose="02040503050406030204" pitchFamily="18" charset="0"/>
                            </a:rPr>
                          </m:ctrlPr>
                        </m:dPr>
                        <m:e>
                          <m:r>
                            <a:rPr lang="it-IT" sz="2400" i="1">
                              <a:latin typeface="Cambria Math" panose="02040503050406030204" pitchFamily="18" charset="0"/>
                            </a:rPr>
                            <m:t>1+</m:t>
                          </m:r>
                          <m:sSub>
                            <m:sSubPr>
                              <m:ctrlPr>
                                <a:rPr lang="it-IT" sz="2400" i="1">
                                  <a:latin typeface="Cambria Math" panose="02040503050406030204" pitchFamily="18" charset="0"/>
                                </a:rPr>
                              </m:ctrlPr>
                            </m:sSubPr>
                            <m:e>
                              <m:r>
                                <a:rPr lang="it-IT" sz="2400" i="1">
                                  <a:latin typeface="Cambria Math" panose="02040503050406030204" pitchFamily="18" charset="0"/>
                                </a:rPr>
                                <m:t>𝑥</m:t>
                              </m:r>
                            </m:e>
                            <m:sub>
                              <m:r>
                                <a:rPr lang="it-IT" sz="2400" b="0" i="1" smtClean="0">
                                  <a:latin typeface="Cambria Math" panose="02040503050406030204" pitchFamily="18" charset="0"/>
                                </a:rPr>
                                <m:t>1</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m:t>
                              </m:r>
                            </m:sup>
                          </m:sSup>
                          <m:r>
                            <a:rPr lang="it-IT" sz="2400" i="1">
                              <a:latin typeface="Cambria Math" panose="02040503050406030204" pitchFamily="18" charset="0"/>
                            </a:rPr>
                            <m:t>−</m:t>
                          </m:r>
                          <m:sSub>
                            <m:sSubPr>
                              <m:ctrlPr>
                                <a:rPr lang="it-IT" sz="2400" i="1" smtClean="0">
                                  <a:latin typeface="Cambria Math" panose="02040503050406030204" pitchFamily="18" charset="0"/>
                                </a:rPr>
                              </m:ctrlPr>
                            </m:sSubPr>
                            <m:e>
                              <m:r>
                                <a:rPr lang="it-IT" sz="2400" i="1">
                                  <a:latin typeface="Cambria Math" panose="02040503050406030204" pitchFamily="18" charset="0"/>
                                </a:rPr>
                                <m:t>𝑦</m:t>
                              </m:r>
                            </m:e>
                            <m:sub>
                              <m:r>
                                <a:rPr lang="it-IT" sz="2400" b="0" i="1" smtClean="0">
                                  <a:latin typeface="Cambria Math" panose="02040503050406030204" pitchFamily="18" charset="0"/>
                                </a:rPr>
                                <m:t>1</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𝜏</m:t>
                              </m:r>
                            </m:sup>
                          </m:s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𝑧</m:t>
                              </m:r>
                            </m:e>
                            <m:sub>
                              <m:r>
                                <a:rPr lang="it-IT" sz="2400" b="0" i="1" smtClean="0">
                                  <a:latin typeface="Cambria Math" panose="02040503050406030204" pitchFamily="18" charset="0"/>
                                </a:rPr>
                                <m:t>1</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𝜎𝜏</m:t>
                              </m:r>
                            </m:sup>
                          </m:sSup>
                        </m:e>
                      </m:d>
                      <m:sSub>
                        <m:sSubPr>
                          <m:ctrlPr>
                            <a:rPr lang="it-IT" sz="2400" i="1" smtClean="0">
                              <a:solidFill>
                                <a:srgbClr val="0070C0"/>
                              </a:solidFill>
                              <a:latin typeface="Cambria Math" panose="02040503050406030204" pitchFamily="18" charset="0"/>
                            </a:rPr>
                          </m:ctrlPr>
                        </m:sSubPr>
                        <m:e>
                          <m:r>
                            <a:rPr lang="it-IT" sz="2400" b="0" i="1" smtClean="0">
                              <a:solidFill>
                                <a:srgbClr val="0070C0"/>
                              </a:solidFill>
                              <a:latin typeface="Cambria Math" panose="02040503050406030204" pitchFamily="18" charset="0"/>
                            </a:rPr>
                            <m:t>(</m:t>
                          </m:r>
                          <m:r>
                            <a:rPr lang="it-IT" sz="2400" i="1">
                              <a:solidFill>
                                <a:srgbClr val="0070C0"/>
                              </a:solidFill>
                              <a:latin typeface="Cambria Math" panose="02040503050406030204" pitchFamily="18" charset="0"/>
                            </a:rPr>
                            <m:t>𝑔</m:t>
                          </m:r>
                        </m:e>
                        <m:sub>
                          <m:r>
                            <a:rPr lang="it-IT" sz="2400" i="1">
                              <a:solidFill>
                                <a:srgbClr val="0070C0"/>
                              </a:solidFill>
                              <a:latin typeface="Cambria Math" panose="02040503050406030204" pitchFamily="18" charset="0"/>
                            </a:rPr>
                            <m:t>𝑎</m:t>
                          </m:r>
                        </m:sub>
                      </m:sSub>
                      <m:r>
                        <a:rPr lang="it-IT" sz="2400" i="1">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𝑟</m:t>
                      </m:r>
                      <m:r>
                        <a:rPr lang="it-IT" sz="2400" i="1">
                          <a:solidFill>
                            <a:srgbClr val="0070C0"/>
                          </a:solidFill>
                          <a:latin typeface="Cambria Math" panose="02040503050406030204" pitchFamily="18" charset="0"/>
                        </a:rPr>
                        <m:t>)</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𝑘</m:t>
                          </m:r>
                        </m:e>
                        <m:sup>
                          <m:r>
                            <a:rPr lang="it-IT" sz="2400" b="0" i="1" smtClean="0">
                              <a:latin typeface="Cambria Math" panose="02040503050406030204" pitchFamily="18" charset="0"/>
                            </a:rPr>
                            <m:t>2</m:t>
                          </m:r>
                        </m:sup>
                      </m:sSup>
                      <m:r>
                        <a:rPr lang="it-IT" sz="2400" b="0" i="1" smtClean="0">
                          <a:latin typeface="Cambria Math" panose="02040503050406030204" pitchFamily="18" charset="0"/>
                        </a:rPr>
                        <m:t>+</m:t>
                      </m:r>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𝑘</m:t>
                          </m:r>
                        </m:e>
                        <m:sup>
                          <m:r>
                            <a:rPr lang="it-IT" sz="2400" b="0" i="1" smtClean="0">
                              <a:latin typeface="Cambria Math" panose="02040503050406030204" pitchFamily="18" charset="0"/>
                            </a:rPr>
                            <m:t>′2</m:t>
                          </m:r>
                        </m:sup>
                      </m:sSup>
                      <m:sSub>
                        <m:sSubPr>
                          <m:ctrlPr>
                            <a:rPr lang="it-IT" sz="2400" b="0" i="1" smtClean="0">
                              <a:solidFill>
                                <a:srgbClr val="0070C0"/>
                              </a:solidFill>
                              <a:latin typeface="Cambria Math" panose="02040503050406030204" pitchFamily="18" charset="0"/>
                            </a:rPr>
                          </m:ctrlPr>
                        </m:sSubPr>
                        <m:e>
                          <m:r>
                            <a:rPr lang="it-IT" sz="2400" b="0" i="1" smtClean="0">
                              <a:solidFill>
                                <a:srgbClr val="0070C0"/>
                              </a:solidFill>
                              <a:latin typeface="Cambria Math" panose="02040503050406030204" pitchFamily="18" charset="0"/>
                            </a:rPr>
                            <m:t>𝑔</m:t>
                          </m:r>
                        </m:e>
                        <m:sub>
                          <m:r>
                            <a:rPr lang="it-IT" sz="2400" b="0" i="1" smtClean="0">
                              <a:solidFill>
                                <a:srgbClr val="0070C0"/>
                              </a:solidFill>
                              <a:latin typeface="Cambria Math" panose="02040503050406030204" pitchFamily="18" charset="0"/>
                            </a:rPr>
                            <m:t>𝑎</m:t>
                          </m:r>
                        </m:sub>
                      </m:sSub>
                      <m:r>
                        <a:rPr lang="it-IT" sz="2400" i="1">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𝑟</m:t>
                      </m:r>
                      <m:r>
                        <a:rPr lang="it-IT" sz="2400" i="1">
                          <a:solidFill>
                            <a:srgbClr val="0070C0"/>
                          </a:solidFill>
                          <a:latin typeface="Cambria Math" panose="02040503050406030204" pitchFamily="18" charset="0"/>
                        </a:rPr>
                        <m:t>)</m:t>
                      </m:r>
                      <m:r>
                        <a:rPr lang="it-IT" sz="2400" i="1">
                          <a:latin typeface="Cambria Math" panose="02040503050406030204" pitchFamily="18" charset="0"/>
                        </a:rPr>
                        <m:t>)</m:t>
                      </m:r>
                      <m:r>
                        <a:rPr lang="it-IT" sz="2400" b="0" i="1" smtClean="0">
                          <a:latin typeface="Cambria Math" panose="02040503050406030204" pitchFamily="18" charset="0"/>
                        </a:rPr>
                        <m:t>/2</m:t>
                      </m:r>
                      <m:r>
                        <a:rPr lang="it-IT" sz="2400" i="1">
                          <a:latin typeface="Cambria Math" panose="02040503050406030204" pitchFamily="18" charset="0"/>
                        </a:rPr>
                        <m:t>+</m:t>
                      </m:r>
                    </m:oMath>
                  </m:oMathPara>
                </a14:m>
                <a:endParaRPr lang="it-IT" sz="2400" b="0" i="1" dirty="0" smtClean="0">
                  <a:latin typeface="Cambria Math" panose="02040503050406030204" pitchFamily="18" charset="0"/>
                </a:endParaRPr>
              </a:p>
              <a:p>
                <a:pPr>
                  <a:lnSpc>
                    <a:spcPct val="200000"/>
                  </a:lnSpc>
                </a:pPr>
                <a14:m>
                  <m:oMathPara xmlns:m="http://schemas.openxmlformats.org/officeDocument/2006/math">
                    <m:oMathParaPr>
                      <m:jc m:val="left"/>
                    </m:oMathParaPr>
                    <m:oMath xmlns:m="http://schemas.openxmlformats.org/officeDocument/2006/math">
                      <m:r>
                        <a:rPr lang="it-IT" sz="2400" b="0" i="1" smtClean="0">
                          <a:latin typeface="Cambria Math" panose="02040503050406030204" pitchFamily="18" charset="0"/>
                        </a:rPr>
                        <m:t>        +</m:t>
                      </m:r>
                      <m:sSub>
                        <m:sSubPr>
                          <m:ctrlPr>
                            <a:rPr lang="it-IT" sz="2400" i="1">
                              <a:latin typeface="Cambria Math" panose="02040503050406030204" pitchFamily="18" charset="0"/>
                            </a:rPr>
                          </m:ctrlPr>
                        </m:sSubPr>
                        <m:e>
                          <m:r>
                            <a:rPr lang="it-IT" sz="2400" i="1">
                              <a:latin typeface="Cambria Math" panose="02040503050406030204" pitchFamily="18" charset="0"/>
                            </a:rPr>
                            <m:t>𝑡</m:t>
                          </m:r>
                        </m:e>
                        <m:sub>
                          <m:r>
                            <a:rPr lang="it-IT" sz="2400" b="0" i="1" smtClean="0">
                              <a:latin typeface="Cambria Math" panose="02040503050406030204" pitchFamily="18" charset="0"/>
                            </a:rPr>
                            <m:t>2</m:t>
                          </m:r>
                        </m:sub>
                      </m:sSub>
                      <m:d>
                        <m:dPr>
                          <m:ctrlPr>
                            <a:rPr lang="it-IT" sz="2400" i="1">
                              <a:latin typeface="Cambria Math" panose="02040503050406030204" pitchFamily="18" charset="0"/>
                            </a:rPr>
                          </m:ctrlPr>
                        </m:dPr>
                        <m:e>
                          <m:r>
                            <a:rPr lang="it-IT" sz="2400" i="1">
                              <a:latin typeface="Cambria Math" panose="02040503050406030204" pitchFamily="18" charset="0"/>
                            </a:rPr>
                            <m:t>1+</m:t>
                          </m:r>
                          <m:sSub>
                            <m:sSubPr>
                              <m:ctrlPr>
                                <a:rPr lang="it-IT" sz="2400" i="1">
                                  <a:latin typeface="Cambria Math" panose="02040503050406030204" pitchFamily="18" charset="0"/>
                                </a:rPr>
                              </m:ctrlPr>
                            </m:sSubPr>
                            <m:e>
                              <m:r>
                                <a:rPr lang="it-IT" sz="2400" i="1">
                                  <a:latin typeface="Cambria Math" panose="02040503050406030204" pitchFamily="18" charset="0"/>
                                </a:rPr>
                                <m:t>𝑥</m:t>
                              </m:r>
                            </m:e>
                            <m:sub>
                              <m:r>
                                <a:rPr lang="it-IT" sz="2400" b="0" i="1" smtClean="0">
                                  <a:latin typeface="Cambria Math" panose="02040503050406030204" pitchFamily="18" charset="0"/>
                                </a:rPr>
                                <m:t>2</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m:t>
                              </m:r>
                            </m:sup>
                          </m:s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𝑦</m:t>
                              </m:r>
                            </m:e>
                            <m:sub>
                              <m:r>
                                <a:rPr lang="it-IT" sz="2400" b="0" i="1" smtClean="0">
                                  <a:latin typeface="Cambria Math" panose="02040503050406030204" pitchFamily="18" charset="0"/>
                                </a:rPr>
                                <m:t>2</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𝜏</m:t>
                              </m:r>
                            </m:sup>
                          </m:sSup>
                          <m:r>
                            <a:rPr lang="it-IT" sz="2400" i="1">
                              <a:latin typeface="Cambria Math" panose="02040503050406030204" pitchFamily="18" charset="0"/>
                            </a:rPr>
                            <m:t>−</m:t>
                          </m:r>
                          <m:sSub>
                            <m:sSubPr>
                              <m:ctrlPr>
                                <a:rPr lang="it-IT" sz="2400" i="1">
                                  <a:latin typeface="Cambria Math" panose="02040503050406030204" pitchFamily="18" charset="0"/>
                                </a:rPr>
                              </m:ctrlPr>
                            </m:sSubPr>
                            <m:e>
                              <m:r>
                                <a:rPr lang="it-IT" sz="2400" i="1">
                                  <a:latin typeface="Cambria Math" panose="02040503050406030204" pitchFamily="18" charset="0"/>
                                </a:rPr>
                                <m:t>𝑧</m:t>
                              </m:r>
                            </m:e>
                            <m:sub>
                              <m:r>
                                <a:rPr lang="it-IT" sz="2400" b="0" i="1" smtClean="0">
                                  <a:latin typeface="Cambria Math" panose="02040503050406030204" pitchFamily="18" charset="0"/>
                                </a:rPr>
                                <m:t>2</m:t>
                              </m:r>
                            </m:sub>
                          </m:sSub>
                          <m:sSup>
                            <m:sSupPr>
                              <m:ctrlPr>
                                <a:rPr lang="it-IT" sz="2400" i="1">
                                  <a:latin typeface="Cambria Math" panose="02040503050406030204" pitchFamily="18" charset="0"/>
                                </a:rPr>
                              </m:ctrlPr>
                            </m:sSupPr>
                            <m:e>
                              <m:r>
                                <a:rPr lang="it-IT" sz="2400" i="1">
                                  <a:latin typeface="Cambria Math" panose="02040503050406030204" pitchFamily="18" charset="0"/>
                                </a:rPr>
                                <m:t>𝑃</m:t>
                              </m:r>
                            </m:e>
                            <m:sup>
                              <m:r>
                                <a:rPr lang="it-IT" sz="2400" i="1">
                                  <a:latin typeface="Cambria Math" panose="02040503050406030204" pitchFamily="18" charset="0"/>
                                </a:rPr>
                                <m:t>𝜎𝜏</m:t>
                              </m:r>
                            </m:sup>
                          </m:sSup>
                        </m:e>
                      </m:d>
                      <m:sSup>
                        <m:sSupPr>
                          <m:ctrlPr>
                            <a:rPr lang="it-IT" sz="2400" b="1" i="1" smtClean="0">
                              <a:latin typeface="Cambria Math" panose="02040503050406030204" pitchFamily="18" charset="0"/>
                            </a:rPr>
                          </m:ctrlPr>
                        </m:sSupPr>
                        <m:e>
                          <m:r>
                            <a:rPr lang="it-IT" sz="2400" b="1" i="1" smtClean="0">
                              <a:latin typeface="Cambria Math" panose="02040503050406030204" pitchFamily="18" charset="0"/>
                            </a:rPr>
                            <m:t>𝒌</m:t>
                          </m:r>
                        </m:e>
                        <m:sup>
                          <m:r>
                            <a:rPr lang="it-IT" sz="2400" b="1" i="1" smtClean="0">
                              <a:latin typeface="Cambria Math" panose="02040503050406030204" pitchFamily="18" charset="0"/>
                            </a:rPr>
                            <m:t>′∗</m:t>
                          </m:r>
                        </m:sup>
                      </m:sSup>
                      <m:sSub>
                        <m:sSubPr>
                          <m:ctrlPr>
                            <a:rPr lang="it-IT" sz="2400" b="0" i="1" smtClean="0">
                              <a:solidFill>
                                <a:srgbClr val="0070C0"/>
                              </a:solidFill>
                              <a:latin typeface="Cambria Math" panose="02040503050406030204" pitchFamily="18" charset="0"/>
                            </a:rPr>
                          </m:ctrlPr>
                        </m:sSubPr>
                        <m:e>
                          <m:r>
                            <a:rPr lang="it-IT" sz="2400" b="0" i="1" smtClean="0">
                              <a:solidFill>
                                <a:srgbClr val="0070C0"/>
                              </a:solidFill>
                              <a:latin typeface="Cambria Math" panose="02040503050406030204" pitchFamily="18" charset="0"/>
                            </a:rPr>
                            <m:t>𝑔</m:t>
                          </m:r>
                        </m:e>
                        <m:sub>
                          <m:r>
                            <a:rPr lang="it-IT" sz="2400" b="0" i="1" smtClean="0">
                              <a:solidFill>
                                <a:srgbClr val="0070C0"/>
                              </a:solidFill>
                              <a:latin typeface="Cambria Math" panose="02040503050406030204" pitchFamily="18" charset="0"/>
                            </a:rPr>
                            <m:t>𝑎</m:t>
                          </m:r>
                        </m:sub>
                      </m:sSub>
                      <m:r>
                        <a:rPr lang="it-IT" sz="2400" i="1">
                          <a:solidFill>
                            <a:srgbClr val="0070C0"/>
                          </a:solidFill>
                          <a:latin typeface="Cambria Math" panose="02040503050406030204" pitchFamily="18" charset="0"/>
                        </a:rPr>
                        <m:t>(</m:t>
                      </m:r>
                      <m:r>
                        <a:rPr lang="it-IT" sz="2400" b="0" i="1" smtClean="0">
                          <a:solidFill>
                            <a:srgbClr val="0070C0"/>
                          </a:solidFill>
                          <a:latin typeface="Cambria Math" panose="02040503050406030204" pitchFamily="18" charset="0"/>
                        </a:rPr>
                        <m:t>𝑟</m:t>
                      </m:r>
                      <m:r>
                        <a:rPr lang="it-IT" sz="2400" i="1" smtClean="0">
                          <a:solidFill>
                            <a:srgbClr val="0070C0"/>
                          </a:solidFill>
                          <a:latin typeface="Cambria Math" panose="02040503050406030204" pitchFamily="18" charset="0"/>
                        </a:rPr>
                        <m:t>)</m:t>
                      </m:r>
                      <m:r>
                        <a:rPr lang="it-IT" sz="2400" b="1" i="1" smtClean="0">
                          <a:latin typeface="Cambria Math" panose="02040503050406030204" pitchFamily="18" charset="0"/>
                        </a:rPr>
                        <m:t>⋅</m:t>
                      </m:r>
                      <m:r>
                        <a:rPr lang="it-IT" sz="2400" b="1" i="1" smtClean="0">
                          <a:latin typeface="Cambria Math" panose="02040503050406030204" pitchFamily="18" charset="0"/>
                        </a:rPr>
                        <m:t>𝒌</m:t>
                      </m:r>
                    </m:oMath>
                  </m:oMathPara>
                </a14:m>
                <a:endParaRPr lang="it-IT" sz="2400" b="1" dirty="0" smtClean="0"/>
              </a:p>
            </p:txBody>
          </p:sp>
        </mc:Choice>
        <mc:Fallback xmlns="">
          <p:sp>
            <p:nvSpPr>
              <p:cNvPr id="2" name="TextBox 1"/>
              <p:cNvSpPr txBox="1">
                <a:spLocks noRot="1" noChangeAspect="1" noMove="1" noResize="1" noEditPoints="1" noAdjustHandles="1" noChangeArrowheads="1" noChangeShapeType="1" noTextEdit="1"/>
              </p:cNvSpPr>
              <p:nvPr/>
            </p:nvSpPr>
            <p:spPr>
              <a:xfrm>
                <a:off x="310922" y="1419742"/>
                <a:ext cx="8189730" cy="2285754"/>
              </a:xfrm>
              <a:prstGeom prst="rect">
                <a:avLst/>
              </a:prstGeom>
              <a:blipFill rotWithShape="0">
                <a:blip r:embed="rId11"/>
                <a:stretch>
                  <a:fillRect/>
                </a:stretch>
              </a:blipFill>
            </p:spPr>
            <p:txBody>
              <a:bodyPr/>
              <a:lstStyle/>
              <a:p>
                <a:r>
                  <a:rPr lang="it-IT">
                    <a:noFill/>
                  </a:rPr>
                  <a:t> </a:t>
                </a:r>
              </a:p>
            </p:txBody>
          </p:sp>
        </mc:Fallback>
      </mc:AlternateContent>
      <p:sp>
        <p:nvSpPr>
          <p:cNvPr id="3" name="TextBox 2"/>
          <p:cNvSpPr txBox="1"/>
          <p:nvPr/>
        </p:nvSpPr>
        <p:spPr>
          <a:xfrm>
            <a:off x="4572855" y="1253781"/>
            <a:ext cx="3143933" cy="461665"/>
          </a:xfrm>
          <a:prstGeom prst="rect">
            <a:avLst/>
          </a:prstGeom>
          <a:noFill/>
        </p:spPr>
        <p:txBody>
          <a:bodyPr wrap="square" rtlCol="0">
            <a:spAutoFit/>
          </a:bodyPr>
          <a:lstStyle/>
          <a:p>
            <a:r>
              <a:rPr lang="it-IT" sz="2400" dirty="0" smtClean="0">
                <a:solidFill>
                  <a:srgbClr val="0070C0"/>
                </a:solidFill>
                <a:latin typeface="Cambria" panose="02040503050406030204" pitchFamily="18" charset="0"/>
              </a:rPr>
              <a:t>Gaussian interaction</a:t>
            </a:r>
            <a:endParaRPr lang="it-IT" sz="2400" dirty="0">
              <a:solidFill>
                <a:srgbClr val="0070C0"/>
              </a:solidFill>
              <a:latin typeface="Cambria" panose="02040503050406030204" pitchFamily="18" charset="0"/>
            </a:endParaRPr>
          </a:p>
        </p:txBody>
      </p:sp>
      <p:sp>
        <p:nvSpPr>
          <p:cNvPr id="5" name="TextBox 4"/>
          <p:cNvSpPr txBox="1"/>
          <p:nvPr/>
        </p:nvSpPr>
        <p:spPr>
          <a:xfrm>
            <a:off x="330238" y="325616"/>
            <a:ext cx="8161867" cy="523220"/>
          </a:xfrm>
          <a:prstGeom prst="rect">
            <a:avLst/>
          </a:prstGeom>
          <a:noFill/>
        </p:spPr>
        <p:txBody>
          <a:bodyPr wrap="square" rtlCol="0">
            <a:spAutoFit/>
          </a:bodyPr>
          <a:lstStyle/>
          <a:p>
            <a:r>
              <a:rPr lang="it-IT" sz="2800" dirty="0" smtClean="0"/>
              <a:t>Regularized Interaction</a:t>
            </a:r>
            <a:endParaRPr lang="it-IT" sz="2800" dirty="0"/>
          </a:p>
        </p:txBody>
      </p:sp>
      <p:sp>
        <p:nvSpPr>
          <p:cNvPr id="11" name="Right Brace 10"/>
          <p:cNvSpPr/>
          <p:nvPr/>
        </p:nvSpPr>
        <p:spPr>
          <a:xfrm rot="5400000">
            <a:off x="3749855" y="2956016"/>
            <a:ext cx="225062" cy="1724023"/>
          </a:xfrm>
          <a:prstGeom prst="rightBrace">
            <a:avLst>
              <a:gd name="adj1" fmla="val 115944"/>
              <a:gd name="adj2" fmla="val 50000"/>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12" name="Rectangle 11"/>
              <p:cNvSpPr/>
              <p:nvPr/>
            </p:nvSpPr>
            <p:spPr>
              <a:xfrm>
                <a:off x="2683315" y="4180280"/>
                <a:ext cx="5660524" cy="1384995"/>
              </a:xfrm>
              <a:prstGeom prst="rect">
                <a:avLst/>
              </a:prstGeom>
            </p:spPr>
            <p:txBody>
              <a:bodyPr wrap="none">
                <a:spAutoFit/>
              </a:bodyPr>
              <a:lstStyle/>
              <a:p>
                <a:pPr marL="457200" indent="-457200">
                  <a:buFont typeface="Arial" panose="020B0604020202020204" pitchFamily="34" charset="0"/>
                  <a:buChar char="•"/>
                </a:pPr>
                <a14:m>
                  <m:oMath xmlns:m="http://schemas.openxmlformats.org/officeDocument/2006/math">
                    <m:sSup>
                      <m:sSupPr>
                        <m:ctrlPr>
                          <a:rPr lang="it-IT" sz="2800" i="1" smtClean="0">
                            <a:latin typeface="Cambria Math" panose="02040503050406030204" pitchFamily="18" charset="0"/>
                          </a:rPr>
                        </m:ctrlPr>
                      </m:sSupPr>
                      <m:e>
                        <m:r>
                          <a:rPr lang="it-IT" sz="2800" i="1">
                            <a:latin typeface="Cambria Math" panose="02040503050406030204" pitchFamily="18" charset="0"/>
                          </a:rPr>
                          <m:t>𝑃</m:t>
                        </m:r>
                      </m:e>
                      <m:sup>
                        <m:r>
                          <a:rPr lang="it-IT" sz="2800" i="1" smtClean="0">
                            <a:latin typeface="Cambria Math" panose="02040503050406030204" pitchFamily="18" charset="0"/>
                          </a:rPr>
                          <m:t>𝜏</m:t>
                        </m:r>
                      </m:sup>
                    </m:sSup>
                    <m:r>
                      <a:rPr lang="it-IT" sz="2800" i="1">
                        <a:latin typeface="Cambria Math" panose="02040503050406030204" pitchFamily="18" charset="0"/>
                        <a:ea typeface="Cambria Math" panose="02040503050406030204" pitchFamily="18" charset="0"/>
                      </a:rPr>
                      <m:t>≠</m:t>
                    </m:r>
                    <m:r>
                      <a:rPr lang="it-IT" sz="2800" i="1" smtClean="0">
                        <a:latin typeface="Cambria Math" panose="02040503050406030204" pitchFamily="18" charset="0"/>
                        <a:ea typeface="Cambria Math" panose="02040503050406030204" pitchFamily="18" charset="0"/>
                      </a:rPr>
                      <m:t>±</m:t>
                    </m:r>
                    <m:r>
                      <a:rPr lang="it-IT" sz="2800" b="0" i="1" smtClean="0">
                        <a:latin typeface="Cambria Math" panose="02040503050406030204" pitchFamily="18" charset="0"/>
                        <a:ea typeface="Cambria Math" panose="02040503050406030204" pitchFamily="18" charset="0"/>
                      </a:rPr>
                      <m:t>1</m:t>
                    </m:r>
                  </m:oMath>
                </a14:m>
                <a:r>
                  <a:rPr lang="it-IT" sz="2800" dirty="0" smtClean="0"/>
                  <a:t> </a:t>
                </a:r>
              </a:p>
              <a:p>
                <a:pPr marL="457200" indent="-457200">
                  <a:buFont typeface="Arial" panose="020B0604020202020204" pitchFamily="34" charset="0"/>
                  <a:buChar char="•"/>
                </a:pPr>
                <a:r>
                  <a:rPr lang="it-IT" sz="2800" dirty="0" smtClean="0"/>
                  <a:t>coefficients </a:t>
                </a:r>
                <a14:m>
                  <m:oMath xmlns:m="http://schemas.openxmlformats.org/officeDocument/2006/math">
                    <m:sSub>
                      <m:sSubPr>
                        <m:ctrlPr>
                          <a:rPr lang="it-IT" sz="2800" i="1">
                            <a:latin typeface="Cambria Math" panose="02040503050406030204" pitchFamily="18" charset="0"/>
                          </a:rPr>
                        </m:ctrlPr>
                      </m:sSubPr>
                      <m:e>
                        <m:r>
                          <a:rPr lang="it-IT" sz="2800" i="1">
                            <a:latin typeface="Cambria Math" panose="02040503050406030204" pitchFamily="18" charset="0"/>
                          </a:rPr>
                          <m:t>𝑦</m:t>
                        </m:r>
                      </m:e>
                      <m:sub>
                        <m:r>
                          <a:rPr lang="it-IT" sz="2800" b="0" i="1" smtClean="0">
                            <a:latin typeface="Cambria Math" panose="02040503050406030204" pitchFamily="18" charset="0"/>
                          </a:rPr>
                          <m:t>𝑖</m:t>
                        </m:r>
                      </m:sub>
                    </m:sSub>
                    <m:r>
                      <a:rPr lang="it-IT" sz="2800" b="0" i="1" smtClean="0">
                        <a:latin typeface="Cambria Math" panose="02040503050406030204" pitchFamily="18" charset="0"/>
                      </a:rPr>
                      <m:t>,</m:t>
                    </m:r>
                    <m:sSub>
                      <m:sSubPr>
                        <m:ctrlPr>
                          <a:rPr lang="it-IT" sz="2800" b="0" i="1" smtClean="0">
                            <a:latin typeface="Cambria Math" panose="02040503050406030204" pitchFamily="18" charset="0"/>
                          </a:rPr>
                        </m:ctrlPr>
                      </m:sSubPr>
                      <m:e>
                        <m:r>
                          <a:rPr lang="it-IT" sz="2800" b="0" i="1" smtClean="0">
                            <a:latin typeface="Cambria Math" panose="02040503050406030204" pitchFamily="18" charset="0"/>
                          </a:rPr>
                          <m:t>𝑧</m:t>
                        </m:r>
                      </m:e>
                      <m:sub>
                        <m:r>
                          <a:rPr lang="it-IT" sz="2800" b="0" i="1" smtClean="0">
                            <a:latin typeface="Cambria Math" panose="02040503050406030204" pitchFamily="18" charset="0"/>
                          </a:rPr>
                          <m:t>𝑖</m:t>
                        </m:r>
                      </m:sub>
                    </m:sSub>
                  </m:oMath>
                </a14:m>
                <a:r>
                  <a:rPr lang="it-IT" sz="2800" dirty="0" smtClean="0"/>
                  <a:t> not reabsorbed</a:t>
                </a:r>
              </a:p>
              <a:p>
                <a:pPr marL="457200" indent="-457200">
                  <a:buFont typeface="Arial" panose="020B0604020202020204" pitchFamily="34" charset="0"/>
                  <a:buChar char="•"/>
                </a:pPr>
                <a:r>
                  <a:rPr lang="it-IT" sz="2800" dirty="0" smtClean="0"/>
                  <a:t>more parameters at a given order</a:t>
                </a:r>
              </a:p>
            </p:txBody>
          </p:sp>
        </mc:Choice>
        <mc:Fallback xmlns="">
          <p:sp>
            <p:nvSpPr>
              <p:cNvPr id="12" name="Rectangle 11"/>
              <p:cNvSpPr>
                <a:spLocks noRot="1" noChangeAspect="1" noMove="1" noResize="1" noEditPoints="1" noAdjustHandles="1" noChangeArrowheads="1" noChangeShapeType="1" noTextEdit="1"/>
              </p:cNvSpPr>
              <p:nvPr/>
            </p:nvSpPr>
            <p:spPr>
              <a:xfrm>
                <a:off x="2683315" y="4180280"/>
                <a:ext cx="5660524" cy="1384995"/>
              </a:xfrm>
              <a:prstGeom prst="rect">
                <a:avLst/>
              </a:prstGeom>
              <a:blipFill rotWithShape="0">
                <a:blip r:embed="rId12"/>
                <a:stretch>
                  <a:fillRect l="-1938" b="-1189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8645495" y="2490988"/>
                <a:ext cx="354071" cy="3792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solidFill>
                                <a:srgbClr val="FF0000"/>
                              </a:solidFill>
                              <a:latin typeface="Cambria Math" panose="02040503050406030204" pitchFamily="18" charset="0"/>
                            </a:rPr>
                          </m:ctrlPr>
                        </m:sSubPr>
                        <m:e>
                          <m:acc>
                            <m:accPr>
                              <m:chr m:val="̂"/>
                              <m:ctrlPr>
                                <a:rPr lang="it-IT" sz="2400" i="1" smtClean="0">
                                  <a:solidFill>
                                    <a:srgbClr val="FF0000"/>
                                  </a:solidFill>
                                  <a:latin typeface="Cambria Math" panose="02040503050406030204" pitchFamily="18" charset="0"/>
                                </a:rPr>
                              </m:ctrlPr>
                            </m:accPr>
                            <m:e>
                              <m:r>
                                <a:rPr lang="it-IT" sz="2400" b="0" i="1" smtClean="0">
                                  <a:solidFill>
                                    <a:srgbClr val="FF0000"/>
                                  </a:solidFill>
                                  <a:latin typeface="Cambria Math" panose="02040503050406030204" pitchFamily="18" charset="0"/>
                                </a:rPr>
                                <m:t>𝑇</m:t>
                              </m:r>
                            </m:e>
                          </m:acc>
                        </m:e>
                        <m:sub>
                          <m:r>
                            <a:rPr lang="it-IT" sz="2400" b="0" i="1" smtClean="0">
                              <a:solidFill>
                                <a:srgbClr val="FF0000"/>
                              </a:solidFill>
                              <a:latin typeface="Cambria Math" panose="02040503050406030204" pitchFamily="18" charset="0"/>
                            </a:rPr>
                            <m:t>1</m:t>
                          </m:r>
                        </m:sub>
                      </m:sSub>
                    </m:oMath>
                  </m:oMathPara>
                </a14:m>
                <a:endParaRPr lang="it-IT" sz="2400" dirty="0">
                  <a:solidFill>
                    <a:srgbClr val="FF000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8645495" y="2490988"/>
                <a:ext cx="354071" cy="379206"/>
              </a:xfrm>
              <a:prstGeom prst="rect">
                <a:avLst/>
              </a:prstGeom>
              <a:blipFill rotWithShape="0">
                <a:blip r:embed="rId13"/>
                <a:stretch>
                  <a:fillRect l="-18966" t="-19355" r="-48276" b="-14516"/>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8645495" y="3220903"/>
                <a:ext cx="361189" cy="3792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400" b="0" i="1" smtClean="0">
                              <a:solidFill>
                                <a:srgbClr val="FF0000"/>
                              </a:solidFill>
                              <a:latin typeface="Cambria Math" panose="02040503050406030204" pitchFamily="18" charset="0"/>
                            </a:rPr>
                          </m:ctrlPr>
                        </m:sSubPr>
                        <m:e>
                          <m:acc>
                            <m:accPr>
                              <m:chr m:val="̂"/>
                              <m:ctrlPr>
                                <a:rPr lang="it-IT" sz="2400" i="1" smtClean="0">
                                  <a:solidFill>
                                    <a:srgbClr val="FF0000"/>
                                  </a:solidFill>
                                  <a:latin typeface="Cambria Math" panose="02040503050406030204" pitchFamily="18" charset="0"/>
                                </a:rPr>
                              </m:ctrlPr>
                            </m:accPr>
                            <m:e>
                              <m:r>
                                <a:rPr lang="it-IT" sz="2400" b="0" i="1" smtClean="0">
                                  <a:solidFill>
                                    <a:srgbClr val="FF0000"/>
                                  </a:solidFill>
                                  <a:latin typeface="Cambria Math" panose="02040503050406030204" pitchFamily="18" charset="0"/>
                                </a:rPr>
                                <m:t>𝑇</m:t>
                              </m:r>
                            </m:e>
                          </m:acc>
                        </m:e>
                        <m:sub>
                          <m:r>
                            <a:rPr lang="it-IT" sz="2400" b="0" i="1" smtClean="0">
                              <a:solidFill>
                                <a:srgbClr val="FF0000"/>
                              </a:solidFill>
                              <a:latin typeface="Cambria Math" panose="02040503050406030204" pitchFamily="18" charset="0"/>
                            </a:rPr>
                            <m:t>2</m:t>
                          </m:r>
                        </m:sub>
                      </m:sSub>
                    </m:oMath>
                  </m:oMathPara>
                </a14:m>
                <a:endParaRPr lang="it-IT" sz="2400" dirty="0">
                  <a:solidFill>
                    <a:srgbClr val="FF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8645495" y="3220903"/>
                <a:ext cx="361189" cy="379206"/>
              </a:xfrm>
              <a:prstGeom prst="rect">
                <a:avLst/>
              </a:prstGeom>
              <a:blipFill rotWithShape="0">
                <a:blip r:embed="rId14"/>
                <a:stretch>
                  <a:fillRect l="-18644" t="-17460" r="-47458" b="-12698"/>
                </a:stretch>
              </a:blipFill>
            </p:spPr>
            <p:txBody>
              <a:bodyPr/>
              <a:lstStyle/>
              <a:p>
                <a:r>
                  <a:rPr lang="it-IT">
                    <a:noFill/>
                  </a:rPr>
                  <a:t> </a:t>
                </a:r>
              </a:p>
            </p:txBody>
          </p:sp>
        </mc:Fallback>
      </mc:AlternateContent>
    </p:spTree>
    <p:extLst>
      <p:ext uri="{BB962C8B-B14F-4D97-AF65-F5344CB8AC3E}">
        <p14:creationId xmlns:p14="http://schemas.microsoft.com/office/powerpoint/2010/main" val="1109524333"/>
      </p:ext>
    </p:extLst>
  </p:cSld>
  <p:clrMapOvr>
    <a:masterClrMapping/>
  </p:clrMapOvr>
  <mc:AlternateContent xmlns:mc="http://schemas.openxmlformats.org/markup-compatibility/2006" xmlns:p14="http://schemas.microsoft.com/office/powerpoint/2010/main">
    <mc:Choice Requires="p14">
      <p:transition spd="slow" p14:dur="2000" advTm="97338"/>
    </mc:Choice>
    <mc:Fallback xmlns="">
      <p:transition spd="slow" advTm="97338"/>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43204" y="3848417"/>
            <a:ext cx="8757773" cy="2522667"/>
          </a:xfrm>
          <a:prstGeom prst="rect">
            <a:avLst/>
          </a:prstGeom>
        </p:spPr>
      </p:pic>
      <p:pic>
        <p:nvPicPr>
          <p:cNvPr id="3" name="Picture 2"/>
          <p:cNvPicPr>
            <a:picLocks noChangeAspect="1"/>
          </p:cNvPicPr>
          <p:nvPr/>
        </p:nvPicPr>
        <p:blipFill>
          <a:blip r:embed="rId4"/>
          <a:stretch>
            <a:fillRect/>
          </a:stretch>
        </p:blipFill>
        <p:spPr>
          <a:xfrm>
            <a:off x="4274538" y="544175"/>
            <a:ext cx="4395870" cy="3053985"/>
          </a:xfrm>
          <a:prstGeom prst="rect">
            <a:avLst/>
          </a:prstGeom>
        </p:spPr>
      </p:pic>
      <p:sp>
        <p:nvSpPr>
          <p:cNvPr id="4" name="TextBox 3"/>
          <p:cNvSpPr txBox="1"/>
          <p:nvPr/>
        </p:nvSpPr>
        <p:spPr>
          <a:xfrm>
            <a:off x="509159" y="3411710"/>
            <a:ext cx="3898888" cy="523220"/>
          </a:xfrm>
          <a:prstGeom prst="rect">
            <a:avLst/>
          </a:prstGeom>
          <a:noFill/>
        </p:spPr>
        <p:txBody>
          <a:bodyPr wrap="none" rtlCol="0">
            <a:spAutoFit/>
          </a:bodyPr>
          <a:lstStyle/>
          <a:p>
            <a:r>
              <a:rPr lang="it-IT" sz="2800" dirty="0" smtClean="0"/>
              <a:t>Infinite Matter Properties</a:t>
            </a:r>
          </a:p>
        </p:txBody>
      </p:sp>
      <p:sp>
        <p:nvSpPr>
          <p:cNvPr id="5" name="TextBox 4"/>
          <p:cNvSpPr txBox="1"/>
          <p:nvPr/>
        </p:nvSpPr>
        <p:spPr>
          <a:xfrm>
            <a:off x="5786285" y="20955"/>
            <a:ext cx="2884123" cy="523220"/>
          </a:xfrm>
          <a:prstGeom prst="rect">
            <a:avLst/>
          </a:prstGeom>
          <a:noFill/>
        </p:spPr>
        <p:txBody>
          <a:bodyPr wrap="none" rtlCol="0">
            <a:spAutoFit/>
          </a:bodyPr>
          <a:lstStyle/>
          <a:p>
            <a:r>
              <a:rPr lang="it-IT" sz="2800" dirty="0" smtClean="0"/>
              <a:t>Close Shell masses</a:t>
            </a:r>
          </a:p>
        </p:txBody>
      </p:sp>
      <p:sp>
        <p:nvSpPr>
          <p:cNvPr id="6" name="Rectangle 5"/>
          <p:cNvSpPr/>
          <p:nvPr/>
        </p:nvSpPr>
        <p:spPr>
          <a:xfrm>
            <a:off x="2426612" y="6322959"/>
            <a:ext cx="6336030" cy="369332"/>
          </a:xfrm>
          <a:prstGeom prst="rect">
            <a:avLst/>
          </a:prstGeom>
        </p:spPr>
        <p:txBody>
          <a:bodyPr wrap="none">
            <a:spAutoFit/>
          </a:bodyPr>
          <a:lstStyle/>
          <a:p>
            <a:r>
              <a:rPr lang="en-US" dirty="0" err="1" smtClean="0">
                <a:solidFill>
                  <a:srgbClr val="000000"/>
                </a:solidFill>
                <a:latin typeface="Lucida Grande"/>
              </a:rPr>
              <a:t>Bennaceur</a:t>
            </a:r>
            <a:r>
              <a:rPr lang="en-US" dirty="0" smtClean="0">
                <a:solidFill>
                  <a:srgbClr val="000000"/>
                </a:solidFill>
                <a:latin typeface="Lucida Grande"/>
              </a:rPr>
              <a:t> et al., EPJ </a:t>
            </a:r>
            <a:r>
              <a:rPr lang="en-US" dirty="0">
                <a:solidFill>
                  <a:srgbClr val="000000"/>
                </a:solidFill>
                <a:latin typeface="Lucida Grande"/>
              </a:rPr>
              <a:t>Web of Conferences 66 (2014) 02031</a:t>
            </a:r>
            <a:endParaRPr lang="it-IT" dirty="0"/>
          </a:p>
        </p:txBody>
      </p:sp>
      <mc:AlternateContent xmlns:mc="http://schemas.openxmlformats.org/markup-compatibility/2006" xmlns:a14="http://schemas.microsoft.com/office/drawing/2010/main">
        <mc:Choice Requires="a14">
          <p:graphicFrame>
            <p:nvGraphicFramePr>
              <p:cNvPr id="8" name="Table 7"/>
              <p:cNvGraphicFramePr>
                <a:graphicFrameLocks noGrp="1"/>
              </p:cNvGraphicFramePr>
              <p:nvPr>
                <p:extLst>
                  <p:ext uri="{D42A27DB-BD31-4B8C-83A1-F6EECF244321}">
                    <p14:modId xmlns:p14="http://schemas.microsoft.com/office/powerpoint/2010/main" val="1363864704"/>
                  </p:ext>
                </p:extLst>
              </p:nvPr>
            </p:nvGraphicFramePr>
            <p:xfrm>
              <a:off x="105878" y="77471"/>
              <a:ext cx="3295696" cy="3260400"/>
            </p:xfrm>
            <a:graphic>
              <a:graphicData uri="http://schemas.openxmlformats.org/drawingml/2006/table">
                <a:tbl>
                  <a:tblPr firstRow="1" bandRow="1">
                    <a:tableStyleId>{F5AB1C69-6EDB-4FF4-983F-18BD219EF322}</a:tableStyleId>
                  </a:tblPr>
                  <a:tblGrid>
                    <a:gridCol w="1778960"/>
                    <a:gridCol w="696912"/>
                    <a:gridCol w="819824"/>
                  </a:tblGrid>
                  <a:tr h="543400">
                    <a:tc>
                      <a:txBody>
                        <a:bodyPr/>
                        <a:lstStyle/>
                        <a:p>
                          <a:pPr algn="ctr"/>
                          <a:endParaRPr lang="en-US" sz="1800" dirty="0"/>
                        </a:p>
                      </a:txBody>
                      <a:tcPr marL="84076" marR="84076" marT="44577" marB="44577" anchor="ctr">
                        <a:solidFill>
                          <a:schemeClr val="accent1">
                            <a:lumMod val="75000"/>
                          </a:schemeClr>
                        </a:solidFill>
                      </a:tcPr>
                    </a:tc>
                    <a:tc>
                      <a:txBody>
                        <a:bodyPr/>
                        <a:lstStyle/>
                        <a:p>
                          <a:pPr algn="ctr"/>
                          <a:r>
                            <a:rPr lang="en-US" sz="1800" dirty="0" smtClean="0"/>
                            <a:t>Ref.</a:t>
                          </a:r>
                          <a:endParaRPr lang="en-US" sz="1800" dirty="0"/>
                        </a:p>
                      </a:txBody>
                      <a:tcPr marL="84076" marR="84076" marT="44577" marB="44577" anchor="ctr">
                        <a:solidFill>
                          <a:schemeClr val="accent1">
                            <a:lumMod val="75000"/>
                          </a:schemeClr>
                        </a:solidFill>
                      </a:tcPr>
                    </a:tc>
                    <a:tc>
                      <a:txBody>
                        <a:bodyPr/>
                        <a:lstStyle/>
                        <a:p>
                          <a:pPr algn="ctr"/>
                          <a:r>
                            <a:rPr lang="en-US" sz="1800" dirty="0" smtClean="0"/>
                            <a:t>REG2a</a:t>
                          </a:r>
                          <a:endParaRPr lang="en-US" sz="1800" dirty="0"/>
                        </a:p>
                      </a:txBody>
                      <a:tcPr marL="84076" marR="84076" marT="44577" marB="44577" anchor="ctr">
                        <a:solidFill>
                          <a:schemeClr val="accent1">
                            <a:lumMod val="75000"/>
                          </a:schemeClr>
                        </a:solidFill>
                      </a:tcPr>
                    </a:tc>
                  </a:tr>
                  <a:tr h="543400">
                    <a:tc>
                      <a:txBody>
                        <a:bodyPr/>
                        <a:lstStyle/>
                        <a:p>
                          <a:pPr algn="ctr"/>
                          <a14:m>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𝐾</m:t>
                                  </m:r>
                                </m:e>
                                <m:sub>
                                  <m:r>
                                    <a:rPr lang="it-IT" sz="1800" b="0" i="1" smtClean="0">
                                      <a:latin typeface="Cambria Math" panose="02040503050406030204" pitchFamily="18" charset="0"/>
                                      <a:ea typeface="Cambria Math" panose="02040503050406030204" pitchFamily="18" charset="0"/>
                                    </a:rPr>
                                    <m:t>∞</m:t>
                                  </m:r>
                                </m:sub>
                              </m:sSub>
                            </m:oMath>
                          </a14:m>
                          <a:r>
                            <a:rPr lang="en-US" sz="1800" dirty="0" smtClean="0"/>
                            <a:t> (MeV)</a:t>
                          </a:r>
                          <a:endParaRPr lang="en-US" sz="1800" dirty="0"/>
                        </a:p>
                      </a:txBody>
                      <a:tcPr marL="84076" marR="84076" marT="44577" marB="44577" anchor="ctr"/>
                    </a:tc>
                    <a:tc>
                      <a:txBody>
                        <a:bodyPr/>
                        <a:lstStyle/>
                        <a:p>
                          <a:pPr algn="ctr"/>
                          <a:r>
                            <a:rPr lang="en-US" sz="1800" dirty="0" smtClean="0"/>
                            <a:t>230</a:t>
                          </a:r>
                          <a:endParaRPr lang="en-US" sz="1800" dirty="0"/>
                        </a:p>
                      </a:txBody>
                      <a:tcPr marL="84076" marR="84076" marT="44577" marB="44577" anchor="ctr"/>
                    </a:tc>
                    <a:tc>
                      <a:txBody>
                        <a:bodyPr/>
                        <a:lstStyle/>
                        <a:p>
                          <a:pPr algn="ctr"/>
                          <a:r>
                            <a:rPr lang="en-US" sz="1800" dirty="0" smtClean="0"/>
                            <a:t>230.00</a:t>
                          </a:r>
                          <a:endParaRPr lang="en-US" sz="1800" dirty="0"/>
                        </a:p>
                      </a:txBody>
                      <a:tcPr marL="84076" marR="84076" marT="44577" marB="44577" anchor="ctr"/>
                    </a:tc>
                  </a:tr>
                  <a:tr h="543400">
                    <a:tc>
                      <a:txBody>
                        <a:bodyPr/>
                        <a:lstStyle/>
                        <a:p>
                          <a:pPr algn="ctr"/>
                          <a14:m>
                            <m:oMath xmlns:m="http://schemas.openxmlformats.org/officeDocument/2006/math">
                              <m:r>
                                <a:rPr lang="it-IT" sz="1800" b="0" i="1" dirty="0" smtClean="0">
                                  <a:latin typeface="Cambria Math" panose="02040503050406030204" pitchFamily="18" charset="0"/>
                                </a:rPr>
                                <m:t>𝐿</m:t>
                              </m:r>
                            </m:oMath>
                          </a14:m>
                          <a:r>
                            <a:rPr lang="en-US" sz="1800" dirty="0" smtClean="0"/>
                            <a:t> (MeV)</a:t>
                          </a:r>
                          <a:endParaRPr lang="en-US" sz="1800" dirty="0"/>
                        </a:p>
                      </a:txBody>
                      <a:tcPr marL="84076" marR="84076" marT="44577" marB="44577" anchor="ctr"/>
                    </a:tc>
                    <a:tc>
                      <a:txBody>
                        <a:bodyPr/>
                        <a:lstStyle/>
                        <a:p>
                          <a:pPr algn="ctr"/>
                          <a:r>
                            <a:rPr lang="en-US" sz="1800" dirty="0" smtClean="0"/>
                            <a:t>75</a:t>
                          </a:r>
                        </a:p>
                      </a:txBody>
                      <a:tcPr marL="84076" marR="84076" marT="44577" marB="44577" anchor="ctr"/>
                    </a:tc>
                    <a:tc>
                      <a:txBody>
                        <a:bodyPr/>
                        <a:lstStyle/>
                        <a:p>
                          <a:pPr algn="ctr"/>
                          <a:r>
                            <a:rPr lang="en-US" sz="1800" dirty="0" smtClean="0"/>
                            <a:t>100.2</a:t>
                          </a:r>
                          <a:endParaRPr lang="en-US" sz="1800" dirty="0"/>
                        </a:p>
                      </a:txBody>
                      <a:tcPr marL="84076" marR="84076" marT="44577" marB="44577" anchor="ctr"/>
                    </a:tc>
                  </a:tr>
                  <a:tr h="543400">
                    <a:tc>
                      <a:txBody>
                        <a:bodyPr/>
                        <a:lstStyle/>
                        <a:p>
                          <a:pPr algn="ctr"/>
                          <a14:m>
                            <m:oMath xmlns:m="http://schemas.openxmlformats.org/officeDocument/2006/math">
                              <m:r>
                                <a:rPr lang="it-IT" sz="1800" b="0" i="1" dirty="0" smtClean="0">
                                  <a:latin typeface="Cambria Math" panose="02040503050406030204" pitchFamily="18" charset="0"/>
                                </a:rPr>
                                <m:t>𝐸</m:t>
                              </m:r>
                              <m:r>
                                <a:rPr lang="it-IT" sz="1800" b="0" i="1" dirty="0" smtClean="0">
                                  <a:latin typeface="Cambria Math" panose="02040503050406030204" pitchFamily="18" charset="0"/>
                                </a:rPr>
                                <m:t>/</m:t>
                              </m:r>
                              <m:r>
                                <a:rPr lang="it-IT" sz="1800" b="0" i="1" dirty="0" smtClean="0">
                                  <a:latin typeface="Cambria Math" panose="02040503050406030204" pitchFamily="18" charset="0"/>
                                </a:rPr>
                                <m:t>𝐴</m:t>
                              </m:r>
                            </m:oMath>
                          </a14:m>
                          <a:r>
                            <a:rPr lang="en-US" sz="1800" dirty="0" smtClean="0"/>
                            <a:t> (sat.) (MeV)</a:t>
                          </a:r>
                          <a:endParaRPr lang="en-US" sz="1800" dirty="0"/>
                        </a:p>
                      </a:txBody>
                      <a:tcPr marL="84076" marR="84076" marT="44577" marB="44577" anchor="ctr"/>
                    </a:tc>
                    <a:tc>
                      <a:txBody>
                        <a:bodyPr/>
                        <a:lstStyle/>
                        <a:p>
                          <a:pPr algn="ctr"/>
                          <a:r>
                            <a:rPr lang="en-US" sz="1800" dirty="0" smtClean="0"/>
                            <a:t>-16</a:t>
                          </a:r>
                          <a:endParaRPr lang="en-US" sz="1800" dirty="0"/>
                        </a:p>
                      </a:txBody>
                      <a:tcPr marL="84076" marR="84076" marT="44577" marB="44577" anchor="ctr"/>
                    </a:tc>
                    <a:tc>
                      <a:txBody>
                        <a:bodyPr/>
                        <a:lstStyle/>
                        <a:p>
                          <a:pPr algn="ctr"/>
                          <a:r>
                            <a:rPr lang="en-US" sz="1800" dirty="0" smtClean="0"/>
                            <a:t>-16</a:t>
                          </a:r>
                          <a:endParaRPr lang="en-US" sz="1800" dirty="0"/>
                        </a:p>
                      </a:txBody>
                      <a:tcPr marL="84076" marR="84076" marT="44577" marB="44577" anchor="ctr"/>
                    </a:tc>
                  </a:tr>
                  <a:tr h="543400">
                    <a:tc>
                      <a:txBody>
                        <a:bodyPr/>
                        <a:lstStyle/>
                        <a:p>
                          <a:pPr algn="ctr"/>
                          <a14:m>
                            <m:oMath xmlns:m="http://schemas.openxmlformats.org/officeDocument/2006/math">
                              <m:sSub>
                                <m:sSubPr>
                                  <m:ctrlPr>
                                    <a:rPr lang="it-IT" sz="1800" b="0" i="1" smtClean="0">
                                      <a:latin typeface="Cambria Math" panose="02040503050406030204" pitchFamily="18" charset="0"/>
                                    </a:rPr>
                                  </m:ctrlPr>
                                </m:sSubPr>
                                <m:e>
                                  <m:r>
                                    <a:rPr lang="it-IT" sz="1800" b="0" i="1" smtClean="0">
                                      <a:latin typeface="Cambria Math" panose="02040503050406030204" pitchFamily="18" charset="0"/>
                                    </a:rPr>
                                    <m:t>𝜌</m:t>
                                  </m:r>
                                </m:e>
                                <m:sub>
                                  <m:r>
                                    <a:rPr lang="it-IT" sz="1800" b="0" i="1" smtClean="0">
                                      <a:latin typeface="Cambria Math" panose="02040503050406030204" pitchFamily="18" charset="0"/>
                                    </a:rPr>
                                    <m:t>𝑠𝑎𝑡</m:t>
                                  </m:r>
                                </m:sub>
                              </m:sSub>
                            </m:oMath>
                          </a14:m>
                          <a:r>
                            <a:rPr lang="en-US" sz="1800" dirty="0" smtClean="0"/>
                            <a:t> (</a:t>
                          </a:r>
                          <a:r>
                            <a:rPr lang="en-US" sz="1800" dirty="0" err="1" smtClean="0"/>
                            <a:t>fm</a:t>
                          </a:r>
                          <a:r>
                            <a:rPr lang="en-US" sz="1800" dirty="0" smtClean="0"/>
                            <a:t>)</a:t>
                          </a:r>
                          <a:endParaRPr lang="en-US" sz="1800" dirty="0"/>
                        </a:p>
                      </a:txBody>
                      <a:tcPr marL="84076" marR="84076" marT="44577" marB="44577" anchor="ctr"/>
                    </a:tc>
                    <a:tc>
                      <a:txBody>
                        <a:bodyPr/>
                        <a:lstStyle/>
                        <a:p>
                          <a:pPr algn="ctr"/>
                          <a:r>
                            <a:rPr lang="en-US" sz="1800" dirty="0" smtClean="0"/>
                            <a:t>0.16</a:t>
                          </a:r>
                          <a:endParaRPr lang="en-US" sz="1800" dirty="0"/>
                        </a:p>
                      </a:txBody>
                      <a:tcPr marL="84076" marR="84076" marT="44577" marB="44577" anchor="ctr"/>
                    </a:tc>
                    <a:tc>
                      <a:txBody>
                        <a:bodyPr/>
                        <a:lstStyle/>
                        <a:p>
                          <a:pPr algn="ctr"/>
                          <a:r>
                            <a:rPr lang="en-US" sz="1800" dirty="0" smtClean="0"/>
                            <a:t>0.160</a:t>
                          </a:r>
                          <a:endParaRPr lang="en-US" sz="1800" dirty="0"/>
                        </a:p>
                      </a:txBody>
                      <a:tcPr marL="84076" marR="84076" marT="44577" marB="44577" anchor="ctr"/>
                    </a:tc>
                  </a:tr>
                  <a:tr h="543400">
                    <a:tc>
                      <a:txBody>
                        <a:bodyPr/>
                        <a:lstStyle/>
                        <a:p>
                          <a:pPr algn="ctr"/>
                          <a14:m>
                            <m:oMath xmlns:m="http://schemas.openxmlformats.org/officeDocument/2006/math">
                              <m:r>
                                <a:rPr lang="it-IT" sz="1800" b="0" i="1" smtClean="0">
                                  <a:latin typeface="Cambria Math" panose="02040503050406030204" pitchFamily="18" charset="0"/>
                                </a:rPr>
                                <m:t>𝐽</m:t>
                              </m:r>
                            </m:oMath>
                          </a14:m>
                          <a:r>
                            <a:rPr lang="en-US" sz="1800" dirty="0" smtClean="0"/>
                            <a:t> (MeV)</a:t>
                          </a:r>
                          <a:endParaRPr lang="en-US" sz="1800" dirty="0"/>
                        </a:p>
                      </a:txBody>
                      <a:tcPr marL="84076" marR="84076" marT="44577" marB="44577" anchor="ctr"/>
                    </a:tc>
                    <a:tc>
                      <a:txBody>
                        <a:bodyPr/>
                        <a:lstStyle/>
                        <a:p>
                          <a:pPr algn="ctr"/>
                          <a:r>
                            <a:rPr lang="en-US" sz="1800" dirty="0" smtClean="0"/>
                            <a:t>32</a:t>
                          </a:r>
                          <a:endParaRPr lang="en-US" sz="1800" dirty="0"/>
                        </a:p>
                      </a:txBody>
                      <a:tcPr marL="84076" marR="84076" marT="44577" marB="44577" anchor="ctr"/>
                    </a:tc>
                    <a:tc>
                      <a:txBody>
                        <a:bodyPr/>
                        <a:lstStyle/>
                        <a:p>
                          <a:pPr algn="ctr"/>
                          <a:r>
                            <a:rPr lang="en-US" sz="1800" dirty="0" smtClean="0"/>
                            <a:t>32</a:t>
                          </a:r>
                          <a:endParaRPr lang="en-US" sz="1800" dirty="0"/>
                        </a:p>
                      </a:txBody>
                      <a:tcPr marL="84076" marR="84076" marT="44577" marB="44577" anchor="ctr"/>
                    </a:tc>
                  </a:tr>
                </a:tbl>
              </a:graphicData>
            </a:graphic>
          </p:graphicFrame>
        </mc:Choice>
        <mc:Fallback xmlns="">
          <p:graphicFrame>
            <p:nvGraphicFramePr>
              <p:cNvPr id="8" name="Table 7"/>
              <p:cNvGraphicFramePr>
                <a:graphicFrameLocks noGrp="1"/>
              </p:cNvGraphicFramePr>
              <p:nvPr>
                <p:extLst>
                  <p:ext uri="{D42A27DB-BD31-4B8C-83A1-F6EECF244321}">
                    <p14:modId xmlns:p14="http://schemas.microsoft.com/office/powerpoint/2010/main" val="1363864704"/>
                  </p:ext>
                </p:extLst>
              </p:nvPr>
            </p:nvGraphicFramePr>
            <p:xfrm>
              <a:off x="105878" y="77471"/>
              <a:ext cx="3295696" cy="3260400"/>
            </p:xfrm>
            <a:graphic>
              <a:graphicData uri="http://schemas.openxmlformats.org/drawingml/2006/table">
                <a:tbl>
                  <a:tblPr firstRow="1" bandRow="1">
                    <a:tableStyleId>{F5AB1C69-6EDB-4FF4-983F-18BD219EF322}</a:tableStyleId>
                  </a:tblPr>
                  <a:tblGrid>
                    <a:gridCol w="1778960"/>
                    <a:gridCol w="696912"/>
                    <a:gridCol w="819824"/>
                  </a:tblGrid>
                  <a:tr h="543400">
                    <a:tc>
                      <a:txBody>
                        <a:bodyPr/>
                        <a:lstStyle/>
                        <a:p>
                          <a:pPr algn="ctr"/>
                          <a:endParaRPr lang="en-US" sz="1800" dirty="0"/>
                        </a:p>
                      </a:txBody>
                      <a:tcPr marL="84076" marR="84076" marT="44577" marB="44577" anchor="ctr">
                        <a:solidFill>
                          <a:schemeClr val="accent1">
                            <a:lumMod val="75000"/>
                          </a:schemeClr>
                        </a:solidFill>
                      </a:tcPr>
                    </a:tc>
                    <a:tc>
                      <a:txBody>
                        <a:bodyPr/>
                        <a:lstStyle/>
                        <a:p>
                          <a:pPr algn="ctr"/>
                          <a:r>
                            <a:rPr lang="en-US" sz="1800" dirty="0" smtClean="0"/>
                            <a:t>Ref.</a:t>
                          </a:r>
                          <a:endParaRPr lang="en-US" sz="1800" dirty="0"/>
                        </a:p>
                      </a:txBody>
                      <a:tcPr marL="84076" marR="84076" marT="44577" marB="44577" anchor="ctr">
                        <a:solidFill>
                          <a:schemeClr val="accent1">
                            <a:lumMod val="75000"/>
                          </a:schemeClr>
                        </a:solidFill>
                      </a:tcPr>
                    </a:tc>
                    <a:tc>
                      <a:txBody>
                        <a:bodyPr/>
                        <a:lstStyle/>
                        <a:p>
                          <a:pPr algn="ctr"/>
                          <a:r>
                            <a:rPr lang="en-US" sz="1800" dirty="0" smtClean="0"/>
                            <a:t>REG2a</a:t>
                          </a:r>
                          <a:endParaRPr lang="en-US" sz="1800" dirty="0"/>
                        </a:p>
                      </a:txBody>
                      <a:tcPr marL="84076" marR="84076" marT="44577" marB="44577" anchor="ctr">
                        <a:solidFill>
                          <a:schemeClr val="accent1">
                            <a:lumMod val="75000"/>
                          </a:schemeClr>
                        </a:solidFill>
                      </a:tcPr>
                    </a:tc>
                  </a:tr>
                  <a:tr h="543400">
                    <a:tc>
                      <a:txBody>
                        <a:bodyPr/>
                        <a:lstStyle/>
                        <a:p>
                          <a:endParaRPr lang="it-IT"/>
                        </a:p>
                      </a:txBody>
                      <a:tcPr marL="84076" marR="84076" marT="44577" marB="44577" anchor="ctr">
                        <a:blipFill rotWithShape="0">
                          <a:blip r:embed="rId5"/>
                          <a:stretch>
                            <a:fillRect l="-341" t="-100000" r="-86348" b="-398889"/>
                          </a:stretch>
                        </a:blipFill>
                      </a:tcPr>
                    </a:tc>
                    <a:tc>
                      <a:txBody>
                        <a:bodyPr/>
                        <a:lstStyle/>
                        <a:p>
                          <a:pPr algn="ctr"/>
                          <a:r>
                            <a:rPr lang="en-US" sz="1800" dirty="0" smtClean="0"/>
                            <a:t>230</a:t>
                          </a:r>
                          <a:endParaRPr lang="en-US" sz="1800" dirty="0"/>
                        </a:p>
                      </a:txBody>
                      <a:tcPr marL="84076" marR="84076" marT="44577" marB="44577" anchor="ctr"/>
                    </a:tc>
                    <a:tc>
                      <a:txBody>
                        <a:bodyPr/>
                        <a:lstStyle/>
                        <a:p>
                          <a:pPr algn="ctr"/>
                          <a:r>
                            <a:rPr lang="en-US" sz="1800" dirty="0" smtClean="0"/>
                            <a:t>230.00</a:t>
                          </a:r>
                          <a:endParaRPr lang="en-US" sz="1800" dirty="0"/>
                        </a:p>
                      </a:txBody>
                      <a:tcPr marL="84076" marR="84076" marT="44577" marB="44577" anchor="ctr"/>
                    </a:tc>
                  </a:tr>
                  <a:tr h="543400">
                    <a:tc>
                      <a:txBody>
                        <a:bodyPr/>
                        <a:lstStyle/>
                        <a:p>
                          <a:endParaRPr lang="it-IT"/>
                        </a:p>
                      </a:txBody>
                      <a:tcPr marL="84076" marR="84076" marT="44577" marB="44577" anchor="ctr">
                        <a:blipFill rotWithShape="0">
                          <a:blip r:embed="rId5"/>
                          <a:stretch>
                            <a:fillRect l="-341" t="-202247" r="-86348" b="-303371"/>
                          </a:stretch>
                        </a:blipFill>
                      </a:tcPr>
                    </a:tc>
                    <a:tc>
                      <a:txBody>
                        <a:bodyPr/>
                        <a:lstStyle/>
                        <a:p>
                          <a:pPr algn="ctr"/>
                          <a:r>
                            <a:rPr lang="en-US" sz="1800" dirty="0" smtClean="0"/>
                            <a:t>75</a:t>
                          </a:r>
                        </a:p>
                      </a:txBody>
                      <a:tcPr marL="84076" marR="84076" marT="44577" marB="44577" anchor="ctr"/>
                    </a:tc>
                    <a:tc>
                      <a:txBody>
                        <a:bodyPr/>
                        <a:lstStyle/>
                        <a:p>
                          <a:pPr algn="ctr"/>
                          <a:r>
                            <a:rPr lang="en-US" sz="1800" dirty="0" smtClean="0"/>
                            <a:t>100.2</a:t>
                          </a:r>
                          <a:endParaRPr lang="en-US" sz="1800" dirty="0"/>
                        </a:p>
                      </a:txBody>
                      <a:tcPr marL="84076" marR="84076" marT="44577" marB="44577" anchor="ctr"/>
                    </a:tc>
                  </a:tr>
                  <a:tr h="543400">
                    <a:tc>
                      <a:txBody>
                        <a:bodyPr/>
                        <a:lstStyle/>
                        <a:p>
                          <a:endParaRPr lang="it-IT"/>
                        </a:p>
                      </a:txBody>
                      <a:tcPr marL="84076" marR="84076" marT="44577" marB="44577" anchor="ctr">
                        <a:blipFill rotWithShape="0">
                          <a:blip r:embed="rId5"/>
                          <a:stretch>
                            <a:fillRect l="-341" t="-302247" r="-86348" b="-203371"/>
                          </a:stretch>
                        </a:blipFill>
                      </a:tcPr>
                    </a:tc>
                    <a:tc>
                      <a:txBody>
                        <a:bodyPr/>
                        <a:lstStyle/>
                        <a:p>
                          <a:pPr algn="ctr"/>
                          <a:r>
                            <a:rPr lang="en-US" sz="1800" dirty="0" smtClean="0"/>
                            <a:t>-16</a:t>
                          </a:r>
                          <a:endParaRPr lang="en-US" sz="1800" dirty="0"/>
                        </a:p>
                      </a:txBody>
                      <a:tcPr marL="84076" marR="84076" marT="44577" marB="44577" anchor="ctr"/>
                    </a:tc>
                    <a:tc>
                      <a:txBody>
                        <a:bodyPr/>
                        <a:lstStyle/>
                        <a:p>
                          <a:pPr algn="ctr"/>
                          <a:r>
                            <a:rPr lang="en-US" sz="1800" dirty="0" smtClean="0"/>
                            <a:t>-16</a:t>
                          </a:r>
                          <a:endParaRPr lang="en-US" sz="1800" dirty="0"/>
                        </a:p>
                      </a:txBody>
                      <a:tcPr marL="84076" marR="84076" marT="44577" marB="44577" anchor="ctr"/>
                    </a:tc>
                  </a:tr>
                  <a:tr h="543400">
                    <a:tc>
                      <a:txBody>
                        <a:bodyPr/>
                        <a:lstStyle/>
                        <a:p>
                          <a:endParaRPr lang="it-IT"/>
                        </a:p>
                      </a:txBody>
                      <a:tcPr marL="84076" marR="84076" marT="44577" marB="44577" anchor="ctr">
                        <a:blipFill rotWithShape="0">
                          <a:blip r:embed="rId5"/>
                          <a:stretch>
                            <a:fillRect l="-341" t="-397778" r="-86348" b="-101111"/>
                          </a:stretch>
                        </a:blipFill>
                      </a:tcPr>
                    </a:tc>
                    <a:tc>
                      <a:txBody>
                        <a:bodyPr/>
                        <a:lstStyle/>
                        <a:p>
                          <a:pPr algn="ctr"/>
                          <a:r>
                            <a:rPr lang="en-US" sz="1800" dirty="0" smtClean="0"/>
                            <a:t>0.16</a:t>
                          </a:r>
                          <a:endParaRPr lang="en-US" sz="1800" dirty="0"/>
                        </a:p>
                      </a:txBody>
                      <a:tcPr marL="84076" marR="84076" marT="44577" marB="44577" anchor="ctr"/>
                    </a:tc>
                    <a:tc>
                      <a:txBody>
                        <a:bodyPr/>
                        <a:lstStyle/>
                        <a:p>
                          <a:pPr algn="ctr"/>
                          <a:r>
                            <a:rPr lang="en-US" sz="1800" dirty="0" smtClean="0"/>
                            <a:t>0.160</a:t>
                          </a:r>
                          <a:endParaRPr lang="en-US" sz="1800" dirty="0"/>
                        </a:p>
                      </a:txBody>
                      <a:tcPr marL="84076" marR="84076" marT="44577" marB="44577" anchor="ctr"/>
                    </a:tc>
                  </a:tr>
                  <a:tr h="543400">
                    <a:tc>
                      <a:txBody>
                        <a:bodyPr/>
                        <a:lstStyle/>
                        <a:p>
                          <a:endParaRPr lang="it-IT"/>
                        </a:p>
                      </a:txBody>
                      <a:tcPr marL="84076" marR="84076" marT="44577" marB="44577" anchor="ctr">
                        <a:blipFill rotWithShape="0">
                          <a:blip r:embed="rId5"/>
                          <a:stretch>
                            <a:fillRect l="-341" t="-503371" r="-86348" b="-2247"/>
                          </a:stretch>
                        </a:blipFill>
                      </a:tcPr>
                    </a:tc>
                    <a:tc>
                      <a:txBody>
                        <a:bodyPr/>
                        <a:lstStyle/>
                        <a:p>
                          <a:pPr algn="ctr"/>
                          <a:r>
                            <a:rPr lang="en-US" sz="1800" dirty="0" smtClean="0"/>
                            <a:t>32</a:t>
                          </a:r>
                          <a:endParaRPr lang="en-US" sz="1800" dirty="0"/>
                        </a:p>
                      </a:txBody>
                      <a:tcPr marL="84076" marR="84076" marT="44577" marB="44577" anchor="ctr"/>
                    </a:tc>
                    <a:tc>
                      <a:txBody>
                        <a:bodyPr/>
                        <a:lstStyle/>
                        <a:p>
                          <a:pPr algn="ctr"/>
                          <a:r>
                            <a:rPr lang="en-US" sz="1800" dirty="0" smtClean="0"/>
                            <a:t>32</a:t>
                          </a:r>
                          <a:endParaRPr lang="en-US" sz="1800" dirty="0"/>
                        </a:p>
                      </a:txBody>
                      <a:tcPr marL="84076" marR="84076" marT="44577" marB="44577" anchor="ctr"/>
                    </a:tc>
                  </a:tr>
                </a:tbl>
              </a:graphicData>
            </a:graphic>
          </p:graphicFrame>
        </mc:Fallback>
      </mc:AlternateContent>
    </p:spTree>
    <p:extLst>
      <p:ext uri="{BB962C8B-B14F-4D97-AF65-F5344CB8AC3E}">
        <p14:creationId xmlns:p14="http://schemas.microsoft.com/office/powerpoint/2010/main" val="1620741748"/>
      </p:ext>
    </p:extLst>
  </p:cSld>
  <p:clrMapOvr>
    <a:masterClrMapping/>
  </p:clrMapOvr>
  <mc:AlternateContent xmlns:mc="http://schemas.openxmlformats.org/markup-compatibility/2006" xmlns:p14="http://schemas.microsoft.com/office/powerpoint/2010/main">
    <mc:Choice Requires="p14">
      <p:transition spd="slow" p14:dur="2000" advTm="79765"/>
    </mc:Choice>
    <mc:Fallback xmlns="">
      <p:transition spd="slow" advTm="79765"/>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B55AB"/>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096" y="210312"/>
            <a:ext cx="7660436" cy="6399656"/>
          </a:xfrm>
          <a:prstGeom prst="rect">
            <a:avLst/>
          </a:prstGeom>
        </p:spPr>
      </p:pic>
      <p:sp>
        <p:nvSpPr>
          <p:cNvPr id="10" name="TextBox 9"/>
          <p:cNvSpPr txBox="1"/>
          <p:nvPr/>
        </p:nvSpPr>
        <p:spPr>
          <a:xfrm>
            <a:off x="259708" y="6268124"/>
            <a:ext cx="6438507" cy="400110"/>
          </a:xfrm>
          <a:prstGeom prst="rect">
            <a:avLst/>
          </a:prstGeom>
          <a:noFill/>
        </p:spPr>
        <p:txBody>
          <a:bodyPr wrap="square" rtlCol="0">
            <a:spAutoFit/>
          </a:bodyPr>
          <a:lstStyle/>
          <a:p>
            <a:r>
              <a:rPr lang="it-IT" sz="2000" i="1" dirty="0" smtClean="0">
                <a:solidFill>
                  <a:schemeClr val="bg1"/>
                </a:solidFill>
                <a:latin typeface="Cambria" panose="02040503050406030204" pitchFamily="18" charset="0"/>
              </a:rPr>
              <a:t>from UNEDF website</a:t>
            </a:r>
          </a:p>
        </p:txBody>
      </p:sp>
    </p:spTree>
    <p:extLst>
      <p:ext uri="{BB962C8B-B14F-4D97-AF65-F5344CB8AC3E}">
        <p14:creationId xmlns:p14="http://schemas.microsoft.com/office/powerpoint/2010/main" val="393958496"/>
      </p:ext>
    </p:extLst>
  </p:cSld>
  <p:clrMapOvr>
    <a:masterClrMapping/>
  </p:clrMapOvr>
  <mc:AlternateContent xmlns:mc="http://schemas.openxmlformats.org/markup-compatibility/2006" xmlns:p14="http://schemas.microsoft.com/office/powerpoint/2010/main">
    <mc:Choice Requires="p14">
      <p:transition spd="slow" p14:dur="2000" advTm="27259"/>
    </mc:Choice>
    <mc:Fallback xmlns="">
      <p:transition spd="slow" advTm="2725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17495" y="910391"/>
            <a:ext cx="4326505" cy="369332"/>
          </a:xfrm>
          <a:prstGeom prst="rect">
            <a:avLst/>
          </a:prstGeom>
          <a:noFill/>
        </p:spPr>
        <p:txBody>
          <a:bodyPr wrap="none" rtlCol="0">
            <a:spAutoFit/>
          </a:bodyPr>
          <a:lstStyle/>
          <a:p>
            <a:r>
              <a:rPr lang="en-US" dirty="0" smtClean="0"/>
              <a:t>Gomez, Prieto, Navarro, NPA 549 (1992) </a:t>
            </a:r>
            <a:r>
              <a:rPr lang="en-US" dirty="0"/>
              <a:t>125</a:t>
            </a:r>
            <a:endParaRPr lang="it-IT" dirty="0"/>
          </a:p>
        </p:txBody>
      </p:sp>
      <mc:AlternateContent xmlns:mc="http://schemas.openxmlformats.org/markup-compatibility/2006" xmlns:a14="http://schemas.microsoft.com/office/drawing/2010/main">
        <mc:Choice Requires="a14">
          <p:sp>
            <p:nvSpPr>
              <p:cNvPr id="3" name="Rectangle 2"/>
              <p:cNvSpPr/>
              <p:nvPr/>
            </p:nvSpPr>
            <p:spPr>
              <a:xfrm>
                <a:off x="270934" y="1457523"/>
                <a:ext cx="5309210" cy="5313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𝑉</m:t>
                          </m:r>
                        </m:e>
                        <m:sub>
                          <m:r>
                            <a:rPr lang="it-IT" sz="2400" b="0" i="1" smtClean="0">
                              <a:latin typeface="Cambria Math" panose="02040503050406030204" pitchFamily="18" charset="0"/>
                            </a:rPr>
                            <m:t>𝑛𝑙𝑗</m:t>
                          </m:r>
                        </m:sub>
                        <m:sup>
                          <m:r>
                            <a:rPr lang="it-IT" sz="2400" b="0" i="1" smtClean="0">
                              <a:latin typeface="Cambria Math" panose="02040503050406030204" pitchFamily="18" charset="0"/>
                            </a:rPr>
                            <m:t>𝑆𝑇</m:t>
                          </m:r>
                        </m:sup>
                      </m:sSubSup>
                      <m:r>
                        <a:rPr lang="it-IT" sz="2400" b="0" i="1" smtClean="0">
                          <a:latin typeface="Cambria Math" panose="02040503050406030204" pitchFamily="18" charset="0"/>
                        </a:rPr>
                        <m:t>=</m:t>
                      </m:r>
                      <m:d>
                        <m:dPr>
                          <m:begChr m:val="⟨"/>
                          <m:endChr m:val="⟩"/>
                          <m:ctrlPr>
                            <a:rPr lang="it-IT" sz="2400" i="1">
                              <a:latin typeface="Cambria Math" panose="02040503050406030204" pitchFamily="18" charset="0"/>
                            </a:rPr>
                          </m:ctrlPr>
                        </m:dPr>
                        <m:e>
                          <m:sSub>
                            <m:sSubPr>
                              <m:ctrlPr>
                                <a:rPr lang="it-IT" sz="2400" i="1">
                                  <a:latin typeface="Cambria Math" panose="02040503050406030204" pitchFamily="18" charset="0"/>
                                </a:rPr>
                              </m:ctrlPr>
                            </m:sSubPr>
                            <m:e>
                              <m:d>
                                <m:dPr>
                                  <m:ctrlPr>
                                    <a:rPr lang="it-IT" sz="2400" i="1">
                                      <a:latin typeface="Cambria Math" panose="02040503050406030204" pitchFamily="18" charset="0"/>
                                    </a:rPr>
                                  </m:ctrlPr>
                                </m:dPr>
                                <m:e>
                                  <m:r>
                                    <a:rPr lang="it-IT" sz="2400" i="1">
                                      <a:latin typeface="Cambria Math" panose="02040503050406030204" pitchFamily="18" charset="0"/>
                                    </a:rPr>
                                    <m:t>𝑛𝑙𝑗</m:t>
                                  </m:r>
                                  <m:r>
                                    <a:rPr lang="it-IT" sz="2400" i="1">
                                      <a:latin typeface="Cambria Math" panose="02040503050406030204" pitchFamily="18" charset="0"/>
                                    </a:rPr>
                                    <m:t>,</m:t>
                                  </m:r>
                                  <m:r>
                                    <a:rPr lang="it-IT" sz="2400" i="1">
                                      <a:latin typeface="Cambria Math" panose="02040503050406030204" pitchFamily="18" charset="0"/>
                                    </a:rPr>
                                    <m:t>𝑛𝑙𝑗</m:t>
                                  </m:r>
                                </m:e>
                              </m:d>
                            </m:e>
                            <m:sub>
                              <m:r>
                                <a:rPr lang="it-IT" sz="2400" b="0" i="1" smtClean="0">
                                  <a:latin typeface="Cambria Math" panose="02040503050406030204" pitchFamily="18" charset="0"/>
                                </a:rPr>
                                <m:t>𝐽</m:t>
                              </m:r>
                              <m:r>
                                <a:rPr lang="it-IT" sz="2400" b="0" i="1" smtClean="0">
                                  <a:latin typeface="Cambria Math" panose="02040503050406030204" pitchFamily="18" charset="0"/>
                                </a:rPr>
                                <m:t>=0</m:t>
                              </m:r>
                            </m:sub>
                          </m:sSub>
                        </m:e>
                        <m:e>
                          <m:sSubSup>
                            <m:sSubSupPr>
                              <m:ctrlPr>
                                <a:rPr lang="it-IT" sz="2400" i="1">
                                  <a:latin typeface="Cambria Math" panose="02040503050406030204" pitchFamily="18" charset="0"/>
                                </a:rPr>
                              </m:ctrlPr>
                            </m:sSubSupPr>
                            <m:e>
                              <m:r>
                                <a:rPr lang="it-IT" sz="2400" i="1">
                                  <a:latin typeface="Cambria Math" panose="02040503050406030204" pitchFamily="18" charset="0"/>
                                </a:rPr>
                                <m:t>𝑣</m:t>
                              </m:r>
                            </m:e>
                            <m:sub>
                              <m:r>
                                <a:rPr lang="it-IT" sz="2400" b="0" i="1" smtClean="0">
                                  <a:latin typeface="Cambria Math" panose="02040503050406030204" pitchFamily="18" charset="0"/>
                                </a:rPr>
                                <m:t>𝑅𝑒𝑔</m:t>
                              </m:r>
                            </m:sub>
                            <m:sup>
                              <m:r>
                                <a:rPr lang="it-IT" sz="2400" i="1">
                                  <a:latin typeface="Cambria Math" panose="02040503050406030204" pitchFamily="18" charset="0"/>
                                </a:rPr>
                                <m:t>𝑆𝑇</m:t>
                              </m:r>
                            </m:sup>
                          </m:sSubSup>
                        </m:e>
                        <m:e>
                          <m:sSub>
                            <m:sSubPr>
                              <m:ctrlPr>
                                <a:rPr lang="it-IT" sz="2400" i="1">
                                  <a:latin typeface="Cambria Math" panose="02040503050406030204" pitchFamily="18" charset="0"/>
                                </a:rPr>
                              </m:ctrlPr>
                            </m:sSubPr>
                            <m:e>
                              <m:d>
                                <m:dPr>
                                  <m:ctrlPr>
                                    <a:rPr lang="it-IT" sz="2400" i="1">
                                      <a:latin typeface="Cambria Math" panose="02040503050406030204" pitchFamily="18" charset="0"/>
                                    </a:rPr>
                                  </m:ctrlPr>
                                </m:dPr>
                                <m:e>
                                  <m:r>
                                    <a:rPr lang="it-IT" sz="2400" i="1">
                                      <a:latin typeface="Cambria Math" panose="02040503050406030204" pitchFamily="18" charset="0"/>
                                    </a:rPr>
                                    <m:t>𝑛𝑙𝑗</m:t>
                                  </m:r>
                                  <m:r>
                                    <a:rPr lang="it-IT" sz="2400" i="1">
                                      <a:latin typeface="Cambria Math" panose="02040503050406030204" pitchFamily="18" charset="0"/>
                                    </a:rPr>
                                    <m:t>,</m:t>
                                  </m:r>
                                  <m:r>
                                    <a:rPr lang="it-IT" sz="2400" i="1">
                                      <a:latin typeface="Cambria Math" panose="02040503050406030204" pitchFamily="18" charset="0"/>
                                    </a:rPr>
                                    <m:t>𝑛𝑙𝑗</m:t>
                                  </m:r>
                                </m:e>
                              </m:d>
                            </m:e>
                            <m:sub>
                              <m:r>
                                <a:rPr lang="it-IT" sz="2400" b="0" i="1" smtClean="0">
                                  <a:latin typeface="Cambria Math" panose="02040503050406030204" pitchFamily="18" charset="0"/>
                                </a:rPr>
                                <m:t>𝐽</m:t>
                              </m:r>
                              <m:r>
                                <a:rPr lang="it-IT" sz="2400" b="0" i="1" smtClean="0">
                                  <a:latin typeface="Cambria Math" panose="02040503050406030204" pitchFamily="18" charset="0"/>
                                </a:rPr>
                                <m:t>=0</m:t>
                              </m:r>
                            </m:sub>
                          </m:sSub>
                        </m:e>
                      </m:d>
                    </m:oMath>
                  </m:oMathPara>
                </a14:m>
                <a:endParaRPr lang="it-IT" sz="2400" dirty="0"/>
              </a:p>
            </p:txBody>
          </p:sp>
        </mc:Choice>
        <mc:Fallback xmlns="">
          <p:sp>
            <p:nvSpPr>
              <p:cNvPr id="3" name="Rectangle 2"/>
              <p:cNvSpPr>
                <a:spLocks noRot="1" noChangeAspect="1" noMove="1" noResize="1" noEditPoints="1" noAdjustHandles="1" noChangeArrowheads="1" noChangeShapeType="1" noTextEdit="1"/>
              </p:cNvSpPr>
              <p:nvPr/>
            </p:nvSpPr>
            <p:spPr>
              <a:xfrm>
                <a:off x="270934" y="1457523"/>
                <a:ext cx="5309210" cy="531364"/>
              </a:xfrm>
              <a:prstGeom prst="rect">
                <a:avLst/>
              </a:prstGeom>
              <a:blipFill rotWithShape="0">
                <a:blip r:embed="rId3"/>
                <a:stretch>
                  <a:fillRect/>
                </a:stretch>
              </a:blipFill>
            </p:spPr>
            <p:txBody>
              <a:bodyPr/>
              <a:lstStyle/>
              <a:p>
                <a:r>
                  <a:rPr lang="it-IT">
                    <a:noFill/>
                  </a:rPr>
                  <a:t> </a:t>
                </a:r>
              </a:p>
            </p:txBody>
          </p:sp>
        </mc:Fallback>
      </mc:AlternateContent>
      <p:sp>
        <p:nvSpPr>
          <p:cNvPr id="4" name="TextBox 3"/>
          <p:cNvSpPr txBox="1"/>
          <p:nvPr/>
        </p:nvSpPr>
        <p:spPr>
          <a:xfrm>
            <a:off x="330238" y="325616"/>
            <a:ext cx="8161867" cy="954107"/>
          </a:xfrm>
          <a:prstGeom prst="rect">
            <a:avLst/>
          </a:prstGeom>
          <a:noFill/>
        </p:spPr>
        <p:txBody>
          <a:bodyPr wrap="square" rtlCol="0">
            <a:spAutoFit/>
          </a:bodyPr>
          <a:lstStyle/>
          <a:p>
            <a:r>
              <a:rPr lang="it-IT" sz="2800" dirty="0" smtClean="0"/>
              <a:t>Pairing Matrix Elements to constrain properties of open shell finite nuclei</a:t>
            </a:r>
            <a:endParaRPr lang="it-IT" sz="2800" dirty="0"/>
          </a:p>
        </p:txBody>
      </p:sp>
      <mc:AlternateContent xmlns:mc="http://schemas.openxmlformats.org/markup-compatibility/2006" xmlns:a14="http://schemas.microsoft.com/office/drawing/2010/main">
        <mc:Choice Requires="a14">
          <p:sp>
            <p:nvSpPr>
              <p:cNvPr id="6" name="Rectangle 5"/>
              <p:cNvSpPr/>
              <p:nvPr/>
            </p:nvSpPr>
            <p:spPr>
              <a:xfrm>
                <a:off x="330238" y="2327555"/>
                <a:ext cx="8598005" cy="1010918"/>
              </a:xfrm>
              <a:prstGeom prst="rect">
                <a:avLst/>
              </a:prstGeom>
            </p:spPr>
            <p:txBody>
              <a:bodyPr wrap="square">
                <a:spAutoFit/>
              </a:bodyPr>
              <a:lstStyle/>
              <a:p>
                <a:r>
                  <a:rPr lang="it-IT" sz="2400" dirty="0" smtClean="0">
                    <a:solidFill>
                      <a:schemeClr val="accent1">
                        <a:lumMod val="75000"/>
                      </a:schemeClr>
                    </a:solidFill>
                  </a:rPr>
                  <a:t>one can gauge the matrix element on the pairing energy of a close shell + 2</a:t>
                </a:r>
                <a:r>
                  <a:rPr lang="el-GR" sz="2400" dirty="0" smtClean="0">
                    <a:solidFill>
                      <a:schemeClr val="accent1">
                        <a:lumMod val="75000"/>
                      </a:schemeClr>
                    </a:solidFill>
                    <a:latin typeface="Calibri" panose="020F0502020204030204" pitchFamily="34" charset="0"/>
                  </a:rPr>
                  <a:t>ν</a:t>
                </a:r>
                <a:r>
                  <a:rPr lang="it-IT" sz="2400" dirty="0" smtClean="0">
                    <a:solidFill>
                      <a:schemeClr val="accent1">
                        <a:lumMod val="75000"/>
                      </a:schemeClr>
                    </a:solidFill>
                    <a:latin typeface="Calibri" panose="020F0502020204030204" pitchFamily="34" charset="0"/>
                  </a:rPr>
                  <a:t> </a:t>
                </a:r>
                <a:r>
                  <a:rPr lang="it-IT" sz="2400" dirty="0" smtClean="0">
                    <a:solidFill>
                      <a:schemeClr val="accent1">
                        <a:lumMod val="75000"/>
                      </a:schemeClr>
                    </a:solidFill>
                  </a:rPr>
                  <a:t>nucleus. In  </a:t>
                </a:r>
                <a14:m>
                  <m:oMath xmlns:m="http://schemas.openxmlformats.org/officeDocument/2006/math">
                    <m:sSubSup>
                      <m:sSubSupPr>
                        <m:ctrlPr>
                          <a:rPr lang="it-IT" sz="2400" i="1">
                            <a:solidFill>
                              <a:schemeClr val="accent1">
                                <a:lumMod val="75000"/>
                              </a:schemeClr>
                            </a:solidFill>
                            <a:latin typeface="Cambria Math" panose="02040503050406030204" pitchFamily="18" charset="0"/>
                          </a:rPr>
                        </m:ctrlPr>
                      </m:sSubSupPr>
                      <m:e>
                        <m:r>
                          <a:rPr lang="it-IT" sz="2400" i="1">
                            <a:solidFill>
                              <a:schemeClr val="accent1">
                                <a:lumMod val="75000"/>
                              </a:schemeClr>
                            </a:solidFill>
                            <a:latin typeface="Cambria Math" panose="02040503050406030204" pitchFamily="18" charset="0"/>
                          </a:rPr>
                          <m:t>𝑉</m:t>
                        </m:r>
                      </m:e>
                      <m:sub>
                        <m:sSubSup>
                          <m:sSubSupPr>
                            <m:ctrlPr>
                              <a:rPr lang="it-IT" sz="2400" i="1">
                                <a:solidFill>
                                  <a:schemeClr val="accent1">
                                    <a:lumMod val="75000"/>
                                  </a:schemeClr>
                                </a:solidFill>
                                <a:latin typeface="Cambria Math" panose="02040503050406030204" pitchFamily="18" charset="0"/>
                              </a:rPr>
                            </m:ctrlPr>
                          </m:sSubSupPr>
                          <m:e>
                            <m:r>
                              <a:rPr lang="it-IT" sz="2400" i="1">
                                <a:solidFill>
                                  <a:schemeClr val="accent1">
                                    <a:lumMod val="75000"/>
                                  </a:schemeClr>
                                </a:solidFill>
                                <a:latin typeface="Cambria Math" panose="02040503050406030204" pitchFamily="18" charset="0"/>
                              </a:rPr>
                              <m:t>𝑓</m:t>
                            </m:r>
                          </m:e>
                          <m:sub>
                            <m:r>
                              <a:rPr lang="it-IT" sz="2400" i="1">
                                <a:solidFill>
                                  <a:schemeClr val="accent1">
                                    <a:lumMod val="75000"/>
                                  </a:schemeClr>
                                </a:solidFill>
                                <a:latin typeface="Cambria Math" panose="02040503050406030204" pitchFamily="18" charset="0"/>
                              </a:rPr>
                              <m:t>7/2</m:t>
                            </m:r>
                          </m:sub>
                          <m:sup>
                            <m:r>
                              <a:rPr lang="it-IT" sz="2400" i="1">
                                <a:solidFill>
                                  <a:schemeClr val="accent1">
                                    <a:lumMod val="75000"/>
                                  </a:schemeClr>
                                </a:solidFill>
                                <a:latin typeface="Cambria Math" panose="02040503050406030204" pitchFamily="18" charset="0"/>
                              </a:rPr>
                              <m:t>2</m:t>
                            </m:r>
                          </m:sup>
                        </m:sSubSup>
                      </m:sub>
                      <m:sup>
                        <m:r>
                          <a:rPr lang="it-IT" sz="2400" i="1">
                            <a:solidFill>
                              <a:schemeClr val="accent1">
                                <a:lumMod val="75000"/>
                              </a:schemeClr>
                            </a:solidFill>
                            <a:latin typeface="Cambria Math" panose="02040503050406030204" pitchFamily="18" charset="0"/>
                          </a:rPr>
                          <m:t>𝑆𝑇</m:t>
                        </m:r>
                      </m:sup>
                    </m:sSubSup>
                  </m:oMath>
                </a14:m>
                <a:r>
                  <a:rPr lang="it-IT" sz="2400" dirty="0" smtClean="0">
                    <a:solidFill>
                      <a:schemeClr val="accent1">
                        <a:lumMod val="75000"/>
                      </a:schemeClr>
                    </a:solidFill>
                  </a:rPr>
                  <a:t> case, </a:t>
                </a:r>
                <a:r>
                  <a:rPr lang="it-IT" sz="2400" baseline="30000" dirty="0" smtClean="0">
                    <a:solidFill>
                      <a:schemeClr val="accent1">
                        <a:lumMod val="75000"/>
                      </a:schemeClr>
                    </a:solidFill>
                  </a:rPr>
                  <a:t>42</a:t>
                </a:r>
                <a:r>
                  <a:rPr lang="it-IT" sz="2400" dirty="0" smtClean="0">
                    <a:solidFill>
                      <a:schemeClr val="accent1">
                        <a:lumMod val="75000"/>
                      </a:schemeClr>
                    </a:solidFill>
                  </a:rPr>
                  <a:t>Ca</a:t>
                </a:r>
                <a:endParaRPr lang="it-IT" sz="2400" dirty="0">
                  <a:solidFill>
                    <a:schemeClr val="accent1">
                      <a:lumMod val="75000"/>
                    </a:schemeClr>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330238" y="2327555"/>
                <a:ext cx="8598005" cy="1010918"/>
              </a:xfrm>
              <a:prstGeom prst="rect">
                <a:avLst/>
              </a:prstGeom>
              <a:blipFill rotWithShape="0">
                <a:blip r:embed="rId4"/>
                <a:stretch>
                  <a:fillRect l="-1063" t="-4819"/>
                </a:stretch>
              </a:blipFill>
            </p:spPr>
            <p:txBody>
              <a:bodyPr/>
              <a:lstStyle/>
              <a:p>
                <a:r>
                  <a:rPr lang="it-IT">
                    <a:noFill/>
                  </a:rPr>
                  <a:t> </a:t>
                </a:r>
              </a:p>
            </p:txBody>
          </p:sp>
        </mc:Fallback>
      </mc:AlternateContent>
    </p:spTree>
    <p:extLst>
      <p:ext uri="{BB962C8B-B14F-4D97-AF65-F5344CB8AC3E}">
        <p14:creationId xmlns:p14="http://schemas.microsoft.com/office/powerpoint/2010/main" val="2098842256"/>
      </p:ext>
    </p:extLst>
  </p:cSld>
  <p:clrMapOvr>
    <a:masterClrMapping/>
  </p:clrMapOvr>
  <mc:AlternateContent xmlns:mc="http://schemas.openxmlformats.org/markup-compatibility/2006" xmlns:p14="http://schemas.microsoft.com/office/powerpoint/2010/main">
    <mc:Choice Requires="p14">
      <p:transition spd="slow" p14:dur="2000" advTm="129668"/>
    </mc:Choice>
    <mc:Fallback xmlns="">
      <p:transition spd="slow" advTm="129668"/>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17495" y="910391"/>
            <a:ext cx="4326505" cy="369332"/>
          </a:xfrm>
          <a:prstGeom prst="rect">
            <a:avLst/>
          </a:prstGeom>
          <a:noFill/>
        </p:spPr>
        <p:txBody>
          <a:bodyPr wrap="none" rtlCol="0">
            <a:spAutoFit/>
          </a:bodyPr>
          <a:lstStyle/>
          <a:p>
            <a:r>
              <a:rPr lang="en-US" dirty="0" smtClean="0"/>
              <a:t>Gomez, Prieto, Navarro, NPA 549 (1992) </a:t>
            </a:r>
            <a:r>
              <a:rPr lang="en-US" dirty="0"/>
              <a:t>125</a:t>
            </a:r>
            <a:endParaRPr lang="it-IT" dirty="0"/>
          </a:p>
        </p:txBody>
      </p:sp>
      <mc:AlternateContent xmlns:mc="http://schemas.openxmlformats.org/markup-compatibility/2006" xmlns:a14="http://schemas.microsoft.com/office/drawing/2010/main">
        <mc:Choice Requires="a14">
          <p:sp>
            <p:nvSpPr>
              <p:cNvPr id="3" name="Rectangle 2"/>
              <p:cNvSpPr/>
              <p:nvPr/>
            </p:nvSpPr>
            <p:spPr>
              <a:xfrm>
                <a:off x="270934" y="1457523"/>
                <a:ext cx="5309210" cy="5313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𝑉</m:t>
                          </m:r>
                        </m:e>
                        <m:sub>
                          <m:r>
                            <a:rPr lang="it-IT" sz="2400" b="0" i="1" smtClean="0">
                              <a:latin typeface="Cambria Math" panose="02040503050406030204" pitchFamily="18" charset="0"/>
                            </a:rPr>
                            <m:t>𝑛𝑙𝑗</m:t>
                          </m:r>
                        </m:sub>
                        <m:sup>
                          <m:r>
                            <a:rPr lang="it-IT" sz="2400" b="0" i="1" smtClean="0">
                              <a:latin typeface="Cambria Math" panose="02040503050406030204" pitchFamily="18" charset="0"/>
                            </a:rPr>
                            <m:t>𝑆𝑇</m:t>
                          </m:r>
                        </m:sup>
                      </m:sSubSup>
                      <m:r>
                        <a:rPr lang="it-IT" sz="2400" b="0" i="1" smtClean="0">
                          <a:latin typeface="Cambria Math" panose="02040503050406030204" pitchFamily="18" charset="0"/>
                        </a:rPr>
                        <m:t>=</m:t>
                      </m:r>
                      <m:d>
                        <m:dPr>
                          <m:begChr m:val="⟨"/>
                          <m:endChr m:val="⟩"/>
                          <m:ctrlPr>
                            <a:rPr lang="it-IT" sz="2400" i="1">
                              <a:latin typeface="Cambria Math" panose="02040503050406030204" pitchFamily="18" charset="0"/>
                            </a:rPr>
                          </m:ctrlPr>
                        </m:dPr>
                        <m:e>
                          <m:sSub>
                            <m:sSubPr>
                              <m:ctrlPr>
                                <a:rPr lang="it-IT" sz="2400" i="1">
                                  <a:latin typeface="Cambria Math" panose="02040503050406030204" pitchFamily="18" charset="0"/>
                                </a:rPr>
                              </m:ctrlPr>
                            </m:sSubPr>
                            <m:e>
                              <m:d>
                                <m:dPr>
                                  <m:ctrlPr>
                                    <a:rPr lang="it-IT" sz="2400" i="1">
                                      <a:latin typeface="Cambria Math" panose="02040503050406030204" pitchFamily="18" charset="0"/>
                                    </a:rPr>
                                  </m:ctrlPr>
                                </m:dPr>
                                <m:e>
                                  <m:r>
                                    <a:rPr lang="it-IT" sz="2400" i="1">
                                      <a:latin typeface="Cambria Math" panose="02040503050406030204" pitchFamily="18" charset="0"/>
                                    </a:rPr>
                                    <m:t>𝑛𝑙𝑗</m:t>
                                  </m:r>
                                  <m:r>
                                    <a:rPr lang="it-IT" sz="2400" i="1">
                                      <a:latin typeface="Cambria Math" panose="02040503050406030204" pitchFamily="18" charset="0"/>
                                    </a:rPr>
                                    <m:t>,</m:t>
                                  </m:r>
                                  <m:r>
                                    <a:rPr lang="it-IT" sz="2400" i="1">
                                      <a:latin typeface="Cambria Math" panose="02040503050406030204" pitchFamily="18" charset="0"/>
                                    </a:rPr>
                                    <m:t>𝑛𝑙𝑗</m:t>
                                  </m:r>
                                </m:e>
                              </m:d>
                            </m:e>
                            <m:sub>
                              <m:r>
                                <a:rPr lang="it-IT" sz="2400" b="0" i="1" smtClean="0">
                                  <a:latin typeface="Cambria Math" panose="02040503050406030204" pitchFamily="18" charset="0"/>
                                </a:rPr>
                                <m:t>𝐽</m:t>
                              </m:r>
                              <m:r>
                                <a:rPr lang="it-IT" sz="2400" b="0" i="1" smtClean="0">
                                  <a:latin typeface="Cambria Math" panose="02040503050406030204" pitchFamily="18" charset="0"/>
                                </a:rPr>
                                <m:t>=0</m:t>
                              </m:r>
                            </m:sub>
                          </m:sSub>
                        </m:e>
                        <m:e>
                          <m:sSubSup>
                            <m:sSubSupPr>
                              <m:ctrlPr>
                                <a:rPr lang="it-IT" sz="2400" i="1">
                                  <a:latin typeface="Cambria Math" panose="02040503050406030204" pitchFamily="18" charset="0"/>
                                </a:rPr>
                              </m:ctrlPr>
                            </m:sSubSupPr>
                            <m:e>
                              <m:r>
                                <a:rPr lang="it-IT" sz="2400" i="1">
                                  <a:latin typeface="Cambria Math" panose="02040503050406030204" pitchFamily="18" charset="0"/>
                                </a:rPr>
                                <m:t>𝑣</m:t>
                              </m:r>
                            </m:e>
                            <m:sub>
                              <m:r>
                                <a:rPr lang="it-IT" sz="2400" b="0" i="1" smtClean="0">
                                  <a:latin typeface="Cambria Math" panose="02040503050406030204" pitchFamily="18" charset="0"/>
                                </a:rPr>
                                <m:t>𝑅𝑒𝑔</m:t>
                              </m:r>
                            </m:sub>
                            <m:sup>
                              <m:r>
                                <a:rPr lang="it-IT" sz="2400" i="1">
                                  <a:latin typeface="Cambria Math" panose="02040503050406030204" pitchFamily="18" charset="0"/>
                                </a:rPr>
                                <m:t>𝑆𝑇</m:t>
                              </m:r>
                            </m:sup>
                          </m:sSubSup>
                        </m:e>
                        <m:e>
                          <m:sSub>
                            <m:sSubPr>
                              <m:ctrlPr>
                                <a:rPr lang="it-IT" sz="2400" i="1">
                                  <a:latin typeface="Cambria Math" panose="02040503050406030204" pitchFamily="18" charset="0"/>
                                </a:rPr>
                              </m:ctrlPr>
                            </m:sSubPr>
                            <m:e>
                              <m:d>
                                <m:dPr>
                                  <m:ctrlPr>
                                    <a:rPr lang="it-IT" sz="2400" i="1">
                                      <a:latin typeface="Cambria Math" panose="02040503050406030204" pitchFamily="18" charset="0"/>
                                    </a:rPr>
                                  </m:ctrlPr>
                                </m:dPr>
                                <m:e>
                                  <m:r>
                                    <a:rPr lang="it-IT" sz="2400" i="1">
                                      <a:latin typeface="Cambria Math" panose="02040503050406030204" pitchFamily="18" charset="0"/>
                                    </a:rPr>
                                    <m:t>𝑛𝑙𝑗</m:t>
                                  </m:r>
                                  <m:r>
                                    <a:rPr lang="it-IT" sz="2400" i="1">
                                      <a:latin typeface="Cambria Math" panose="02040503050406030204" pitchFamily="18" charset="0"/>
                                    </a:rPr>
                                    <m:t>,</m:t>
                                  </m:r>
                                  <m:r>
                                    <a:rPr lang="it-IT" sz="2400" i="1">
                                      <a:latin typeface="Cambria Math" panose="02040503050406030204" pitchFamily="18" charset="0"/>
                                    </a:rPr>
                                    <m:t>𝑛𝑙𝑗</m:t>
                                  </m:r>
                                </m:e>
                              </m:d>
                            </m:e>
                            <m:sub>
                              <m:r>
                                <a:rPr lang="it-IT" sz="2400" b="0" i="1" smtClean="0">
                                  <a:latin typeface="Cambria Math" panose="02040503050406030204" pitchFamily="18" charset="0"/>
                                </a:rPr>
                                <m:t>𝐽</m:t>
                              </m:r>
                              <m:r>
                                <a:rPr lang="it-IT" sz="2400" b="0" i="1" smtClean="0">
                                  <a:latin typeface="Cambria Math" panose="02040503050406030204" pitchFamily="18" charset="0"/>
                                </a:rPr>
                                <m:t>=0</m:t>
                              </m:r>
                            </m:sub>
                          </m:sSub>
                        </m:e>
                      </m:d>
                    </m:oMath>
                  </m:oMathPara>
                </a14:m>
                <a:endParaRPr lang="it-IT" sz="2400" dirty="0"/>
              </a:p>
            </p:txBody>
          </p:sp>
        </mc:Choice>
        <mc:Fallback xmlns="">
          <p:sp>
            <p:nvSpPr>
              <p:cNvPr id="3" name="Rectangle 2"/>
              <p:cNvSpPr>
                <a:spLocks noRot="1" noChangeAspect="1" noMove="1" noResize="1" noEditPoints="1" noAdjustHandles="1" noChangeArrowheads="1" noChangeShapeType="1" noTextEdit="1"/>
              </p:cNvSpPr>
              <p:nvPr/>
            </p:nvSpPr>
            <p:spPr>
              <a:xfrm>
                <a:off x="270934" y="1457523"/>
                <a:ext cx="5309210" cy="531364"/>
              </a:xfrm>
              <a:prstGeom prst="rect">
                <a:avLst/>
              </a:prstGeom>
              <a:blipFill rotWithShape="0">
                <a:blip r:embed="rId3"/>
                <a:stretch>
                  <a:fillRect/>
                </a:stretch>
              </a:blipFill>
            </p:spPr>
            <p:txBody>
              <a:bodyPr/>
              <a:lstStyle/>
              <a:p>
                <a:r>
                  <a:rPr lang="it-IT">
                    <a:noFill/>
                  </a:rPr>
                  <a:t> </a:t>
                </a:r>
              </a:p>
            </p:txBody>
          </p:sp>
        </mc:Fallback>
      </mc:AlternateContent>
      <p:sp>
        <p:nvSpPr>
          <p:cNvPr id="4" name="TextBox 3"/>
          <p:cNvSpPr txBox="1"/>
          <p:nvPr/>
        </p:nvSpPr>
        <p:spPr>
          <a:xfrm>
            <a:off x="330238" y="325616"/>
            <a:ext cx="8161867" cy="954107"/>
          </a:xfrm>
          <a:prstGeom prst="rect">
            <a:avLst/>
          </a:prstGeom>
          <a:noFill/>
        </p:spPr>
        <p:txBody>
          <a:bodyPr wrap="square" rtlCol="0">
            <a:spAutoFit/>
          </a:bodyPr>
          <a:lstStyle/>
          <a:p>
            <a:r>
              <a:rPr lang="it-IT" sz="2800" dirty="0" smtClean="0"/>
              <a:t>Pairing Matrix Elements to constrain properties of open shell finite nuclei</a:t>
            </a:r>
            <a:endParaRPr lang="it-IT" sz="2800" dirty="0"/>
          </a:p>
        </p:txBody>
      </p:sp>
      <mc:AlternateContent xmlns:mc="http://schemas.openxmlformats.org/markup-compatibility/2006" xmlns:a14="http://schemas.microsoft.com/office/drawing/2010/main">
        <mc:Choice Requires="a14">
          <p:sp>
            <p:nvSpPr>
              <p:cNvPr id="6" name="Rectangle 5"/>
              <p:cNvSpPr/>
              <p:nvPr/>
            </p:nvSpPr>
            <p:spPr>
              <a:xfrm>
                <a:off x="7678292" y="1339155"/>
                <a:ext cx="813813" cy="64158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it-IT" sz="2400" b="0" i="1" smtClean="0">
                              <a:solidFill>
                                <a:schemeClr val="accent1">
                                  <a:lumMod val="75000"/>
                                </a:schemeClr>
                              </a:solidFill>
                              <a:latin typeface="Cambria Math" panose="02040503050406030204" pitchFamily="18" charset="0"/>
                            </a:rPr>
                          </m:ctrlPr>
                        </m:sSubSupPr>
                        <m:e>
                          <m:r>
                            <a:rPr lang="it-IT" sz="2400" b="0" i="1" smtClean="0">
                              <a:solidFill>
                                <a:schemeClr val="accent1">
                                  <a:lumMod val="75000"/>
                                </a:schemeClr>
                              </a:solidFill>
                              <a:latin typeface="Cambria Math" panose="02040503050406030204" pitchFamily="18" charset="0"/>
                            </a:rPr>
                            <m:t>𝑉</m:t>
                          </m:r>
                        </m:e>
                        <m:sub>
                          <m:sSubSup>
                            <m:sSubSupPr>
                              <m:ctrlPr>
                                <a:rPr lang="it-IT" sz="2400" b="0" i="1" smtClean="0">
                                  <a:solidFill>
                                    <a:schemeClr val="accent1">
                                      <a:lumMod val="75000"/>
                                    </a:schemeClr>
                                  </a:solidFill>
                                  <a:latin typeface="Cambria Math" panose="02040503050406030204" pitchFamily="18" charset="0"/>
                                </a:rPr>
                              </m:ctrlPr>
                            </m:sSubSupPr>
                            <m:e>
                              <m:r>
                                <a:rPr lang="it-IT" sz="2400" b="0" i="1" smtClean="0">
                                  <a:solidFill>
                                    <a:schemeClr val="accent1">
                                      <a:lumMod val="75000"/>
                                    </a:schemeClr>
                                  </a:solidFill>
                                  <a:latin typeface="Cambria Math" panose="02040503050406030204" pitchFamily="18" charset="0"/>
                                </a:rPr>
                                <m:t>𝑓</m:t>
                              </m:r>
                            </m:e>
                            <m:sub>
                              <m:r>
                                <a:rPr lang="it-IT" sz="2400" b="0" i="1" smtClean="0">
                                  <a:solidFill>
                                    <a:schemeClr val="accent1">
                                      <a:lumMod val="75000"/>
                                    </a:schemeClr>
                                  </a:solidFill>
                                  <a:latin typeface="Cambria Math" panose="02040503050406030204" pitchFamily="18" charset="0"/>
                                </a:rPr>
                                <m:t>7/2</m:t>
                              </m:r>
                            </m:sub>
                            <m:sup>
                              <m:r>
                                <a:rPr lang="it-IT" sz="2400" b="0" i="1" smtClean="0">
                                  <a:solidFill>
                                    <a:schemeClr val="accent1">
                                      <a:lumMod val="75000"/>
                                    </a:schemeClr>
                                  </a:solidFill>
                                  <a:latin typeface="Cambria Math" panose="02040503050406030204" pitchFamily="18" charset="0"/>
                                </a:rPr>
                                <m:t>2</m:t>
                              </m:r>
                            </m:sup>
                          </m:sSubSup>
                        </m:sub>
                        <m:sup>
                          <m:r>
                            <a:rPr lang="it-IT" sz="2400" b="0" i="1" smtClean="0">
                              <a:solidFill>
                                <a:schemeClr val="accent1">
                                  <a:lumMod val="75000"/>
                                </a:schemeClr>
                              </a:solidFill>
                              <a:latin typeface="Cambria Math" panose="02040503050406030204" pitchFamily="18" charset="0"/>
                            </a:rPr>
                            <m:t>𝑆𝑇</m:t>
                          </m:r>
                        </m:sup>
                      </m:sSubSup>
                    </m:oMath>
                  </m:oMathPara>
                </a14:m>
                <a:endParaRPr lang="it-IT" sz="2400" dirty="0">
                  <a:solidFill>
                    <a:schemeClr val="accent1">
                      <a:lumMod val="75000"/>
                    </a:schemeClr>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7678292" y="1339155"/>
                <a:ext cx="813813" cy="641586"/>
              </a:xfrm>
              <a:prstGeom prst="rect">
                <a:avLst/>
              </a:prstGeom>
              <a:blipFill rotWithShape="0">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53506" y="4851245"/>
                <a:ext cx="8737713" cy="2088713"/>
              </a:xfrm>
              <a:prstGeom prst="rect">
                <a:avLst/>
              </a:prstGeom>
              <a:noFill/>
            </p:spPr>
            <p:txBody>
              <a:bodyPr wrap="none" lIns="0" tIns="0" rIns="0" bIns="0" rtlCol="0">
                <a:spAutoFit/>
              </a:bodyPr>
              <a:lstStyle/>
              <a:p>
                <a:r>
                  <a:rPr lang="it-IT" sz="2400" b="0" dirty="0" smtClean="0"/>
                  <a:t>	</a:t>
                </a:r>
                <a14:m>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𝑔</m:t>
                        </m:r>
                      </m:e>
                      <m:sub>
                        <m:r>
                          <a:rPr lang="it-IT" sz="2400" b="0" i="1" smtClean="0">
                            <a:latin typeface="Cambria Math" panose="02040503050406030204" pitchFamily="18" charset="0"/>
                          </a:rPr>
                          <m:t>𝑎</m:t>
                        </m:r>
                      </m:sub>
                    </m:sSub>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acc>
                              <m:accPr>
                                <m:chr m:val="⃗"/>
                                <m:ctrlPr>
                                  <a:rPr lang="it-IT" sz="2400" b="0" i="1" smtClean="0">
                                    <a:latin typeface="Cambria Math" panose="02040503050406030204" pitchFamily="18" charset="0"/>
                                  </a:rPr>
                                </m:ctrlPr>
                              </m:accPr>
                              <m:e>
                                <m:r>
                                  <a:rPr lang="it-IT" sz="2400" b="0" i="1" smtClean="0">
                                    <a:latin typeface="Cambria Math" panose="02040503050406030204" pitchFamily="18" charset="0"/>
                                  </a:rPr>
                                  <m:t>𝑟</m:t>
                                </m:r>
                              </m:e>
                            </m:acc>
                          </m:e>
                          <m:sub>
                            <m:r>
                              <a:rPr lang="it-IT" sz="2400" b="0" i="1" smtClean="0">
                                <a:latin typeface="Cambria Math" panose="02040503050406030204" pitchFamily="18" charset="0"/>
                              </a:rPr>
                              <m:t>1</m:t>
                            </m:r>
                          </m:sub>
                        </m:sSub>
                        <m:r>
                          <a:rPr lang="it-IT" sz="2400" b="0" i="1" smtClean="0">
                            <a:latin typeface="Cambria Math" panose="02040503050406030204" pitchFamily="18" charset="0"/>
                          </a:rPr>
                          <m:t>−</m:t>
                        </m:r>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i="1">
                                    <a:latin typeface="Cambria Math" panose="02040503050406030204" pitchFamily="18" charset="0"/>
                                  </a:rPr>
                                  <m:t>𝑟</m:t>
                                </m:r>
                              </m:e>
                            </m:acc>
                          </m:e>
                          <m:sub>
                            <m:r>
                              <a:rPr lang="it-IT" sz="2400" b="0" i="1" smtClean="0">
                                <a:latin typeface="Cambria Math" panose="02040503050406030204" pitchFamily="18" charset="0"/>
                              </a:rPr>
                              <m:t>2</m:t>
                            </m:r>
                          </m:sub>
                        </m:sSub>
                      </m:e>
                    </m:d>
                    <m:r>
                      <a:rPr lang="it-IT" sz="2400" b="0" i="1" smtClean="0">
                        <a:latin typeface="Cambria Math" panose="02040503050406030204" pitchFamily="18" charset="0"/>
                      </a:rPr>
                      <m:t>=</m:t>
                    </m:r>
                    <m:f>
                      <m:fPr>
                        <m:ctrlPr>
                          <a:rPr lang="it-IT" sz="2400" b="0" i="1" smtClean="0">
                            <a:latin typeface="Cambria Math" panose="02040503050406030204" pitchFamily="18" charset="0"/>
                          </a:rPr>
                        </m:ctrlPr>
                      </m:fPr>
                      <m:num>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𝑒</m:t>
                            </m:r>
                          </m:e>
                          <m:sup>
                            <m:r>
                              <a:rPr lang="it-IT" sz="2400" b="0" i="1" smtClean="0">
                                <a:latin typeface="Cambria Math" panose="02040503050406030204" pitchFamily="18" charset="0"/>
                              </a:rPr>
                              <m:t>−</m:t>
                            </m:r>
                            <m:f>
                              <m:fPr>
                                <m:type m:val="skw"/>
                                <m:ctrlPr>
                                  <a:rPr lang="it-IT" sz="2400" b="0" i="1" smtClean="0">
                                    <a:latin typeface="Cambria Math" panose="02040503050406030204" pitchFamily="18" charset="0"/>
                                  </a:rPr>
                                </m:ctrlPr>
                              </m:fPr>
                              <m:num>
                                <m:sSup>
                                  <m:sSupPr>
                                    <m:ctrlPr>
                                      <a:rPr lang="it-IT" sz="2400" i="1">
                                        <a:latin typeface="Cambria Math" panose="02040503050406030204" pitchFamily="18" charset="0"/>
                                      </a:rPr>
                                    </m:ctrlPr>
                                  </m:sSupPr>
                                  <m:e>
                                    <m:d>
                                      <m:dPr>
                                        <m:begChr m:val="|"/>
                                        <m:endChr m:val="|"/>
                                        <m:ctrlPr>
                                          <a:rPr lang="it-IT" sz="2400" i="1">
                                            <a:latin typeface="Cambria Math" panose="02040503050406030204" pitchFamily="18" charset="0"/>
                                          </a:rPr>
                                        </m:ctrlPr>
                                      </m:dPr>
                                      <m:e>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i="1">
                                                    <a:latin typeface="Cambria Math" panose="02040503050406030204" pitchFamily="18" charset="0"/>
                                                  </a:rPr>
                                                  <m:t>𝑟</m:t>
                                                </m:r>
                                              </m:e>
                                            </m:acc>
                                          </m:e>
                                          <m:sub>
                                            <m:r>
                                              <a:rPr lang="it-IT" sz="2400" i="1">
                                                <a:latin typeface="Cambria Math" panose="02040503050406030204" pitchFamily="18" charset="0"/>
                                              </a:rPr>
                                              <m:t>1</m:t>
                                            </m:r>
                                          </m:sub>
                                        </m:sSub>
                                        <m:r>
                                          <a:rPr lang="it-IT" sz="2400" i="1">
                                            <a:latin typeface="Cambria Math" panose="02040503050406030204" pitchFamily="18" charset="0"/>
                                          </a:rPr>
                                          <m:t>−</m:t>
                                        </m:r>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i="1">
                                                    <a:latin typeface="Cambria Math" panose="02040503050406030204" pitchFamily="18" charset="0"/>
                                                  </a:rPr>
                                                  <m:t>𝑟</m:t>
                                                </m:r>
                                              </m:e>
                                            </m:acc>
                                          </m:e>
                                          <m:sub>
                                            <m:r>
                                              <a:rPr lang="it-IT" sz="2400" i="1">
                                                <a:latin typeface="Cambria Math" panose="02040503050406030204" pitchFamily="18" charset="0"/>
                                              </a:rPr>
                                              <m:t>2</m:t>
                                            </m:r>
                                          </m:sub>
                                        </m:sSub>
                                      </m:e>
                                    </m:d>
                                  </m:e>
                                  <m:sup>
                                    <m:r>
                                      <a:rPr lang="it-IT" sz="2400" i="1">
                                        <a:latin typeface="Cambria Math" panose="02040503050406030204" pitchFamily="18" charset="0"/>
                                      </a:rPr>
                                      <m:t>2</m:t>
                                    </m:r>
                                  </m:sup>
                                </m:sSup>
                              </m:num>
                              <m:den>
                                <m:sSup>
                                  <m:sSupPr>
                                    <m:ctrlPr>
                                      <a:rPr lang="it-IT" sz="2400" b="0" i="1" smtClean="0">
                                        <a:latin typeface="Cambria Math" panose="02040503050406030204" pitchFamily="18" charset="0"/>
                                      </a:rPr>
                                    </m:ctrlPr>
                                  </m:sSupPr>
                                  <m:e>
                                    <m:r>
                                      <a:rPr lang="it-IT" sz="2400" b="0" i="1" smtClean="0">
                                        <a:latin typeface="Cambria Math" panose="02040503050406030204" pitchFamily="18" charset="0"/>
                                      </a:rPr>
                                      <m:t>𝑎</m:t>
                                    </m:r>
                                  </m:e>
                                  <m:sup>
                                    <m:r>
                                      <a:rPr lang="it-IT" sz="2400" b="0" i="1" smtClean="0">
                                        <a:latin typeface="Cambria Math" panose="02040503050406030204" pitchFamily="18" charset="0"/>
                                      </a:rPr>
                                      <m:t>2</m:t>
                                    </m:r>
                                  </m:sup>
                                </m:sSup>
                              </m:den>
                            </m:f>
                          </m:sup>
                        </m:sSup>
                      </m:num>
                      <m:den>
                        <m:sSup>
                          <m:sSupPr>
                            <m:ctrlPr>
                              <a:rPr lang="it-IT" sz="2400" b="0" i="1" smtClean="0">
                                <a:latin typeface="Cambria Math" panose="02040503050406030204" pitchFamily="18" charset="0"/>
                              </a:rPr>
                            </m:ctrlPr>
                          </m:sSupPr>
                          <m:e>
                            <m:d>
                              <m:dPr>
                                <m:ctrlPr>
                                  <a:rPr lang="it-IT" sz="2400" b="0" i="1" smtClean="0">
                                    <a:latin typeface="Cambria Math" panose="02040503050406030204" pitchFamily="18" charset="0"/>
                                  </a:rPr>
                                </m:ctrlPr>
                              </m:dPr>
                              <m:e>
                                <m:r>
                                  <a:rPr lang="it-IT" sz="2400" b="0" i="1" smtClean="0">
                                    <a:latin typeface="Cambria Math" panose="02040503050406030204" pitchFamily="18" charset="0"/>
                                  </a:rPr>
                                  <m:t>𝑎</m:t>
                                </m:r>
                                <m:rad>
                                  <m:radPr>
                                    <m:degHide m:val="on"/>
                                    <m:ctrlPr>
                                      <a:rPr lang="it-IT" sz="2400" b="0" i="1" smtClean="0">
                                        <a:latin typeface="Cambria Math" panose="02040503050406030204" pitchFamily="18" charset="0"/>
                                      </a:rPr>
                                    </m:ctrlPr>
                                  </m:radPr>
                                  <m:deg/>
                                  <m:e>
                                    <m:r>
                                      <a:rPr lang="it-IT" sz="2400" b="0" i="1" smtClean="0">
                                        <a:latin typeface="Cambria Math" panose="02040503050406030204" pitchFamily="18" charset="0"/>
                                      </a:rPr>
                                      <m:t>𝜋</m:t>
                                    </m:r>
                                  </m:e>
                                </m:rad>
                              </m:e>
                            </m:d>
                          </m:e>
                          <m:sup>
                            <m:r>
                              <a:rPr lang="it-IT" sz="2400" b="0" i="1" smtClean="0">
                                <a:latin typeface="Cambria Math" panose="02040503050406030204" pitchFamily="18" charset="0"/>
                              </a:rPr>
                              <m:t>3</m:t>
                            </m:r>
                          </m:sup>
                        </m:sSup>
                      </m:den>
                    </m:f>
                  </m:oMath>
                </a14:m>
                <a:endParaRPr lang="it-IT" sz="2400" dirty="0" smtClean="0"/>
              </a:p>
              <a:p>
                <a:r>
                  <a:rPr lang="it-IT" sz="2400" dirty="0" smtClean="0"/>
                  <a:t>	</a:t>
                </a:r>
                <a:r>
                  <a:rPr lang="it-IT" sz="2400" dirty="0"/>
                  <a:t>	</a:t>
                </a:r>
                <a:r>
                  <a:rPr lang="it-IT" sz="2400" dirty="0" smtClean="0"/>
                  <a:t>         </a:t>
                </a:r>
                <a14:m>
                  <m:oMath xmlns:m="http://schemas.openxmlformats.org/officeDocument/2006/math">
                    <m:r>
                      <a:rPr lang="it-IT" sz="2400" i="1">
                        <a:latin typeface="Cambria Math" panose="02040503050406030204" pitchFamily="18" charset="0"/>
                      </a:rPr>
                      <m:t>=</m:t>
                    </m:r>
                    <m:f>
                      <m:fPr>
                        <m:ctrlPr>
                          <a:rPr lang="it-IT" sz="2400" i="1">
                            <a:latin typeface="Cambria Math" panose="02040503050406030204" pitchFamily="18" charset="0"/>
                          </a:rPr>
                        </m:ctrlPr>
                      </m:fPr>
                      <m:num>
                        <m:r>
                          <a:rPr lang="it-IT" sz="2400" i="1">
                            <a:latin typeface="Cambria Math" panose="02040503050406030204" pitchFamily="18" charset="0"/>
                          </a:rPr>
                          <m:t>4</m:t>
                        </m:r>
                        <m:r>
                          <a:rPr lang="it-IT" sz="2400" i="1">
                            <a:latin typeface="Cambria Math" panose="02040503050406030204" pitchFamily="18" charset="0"/>
                          </a:rPr>
                          <m:t>𝜋</m:t>
                        </m:r>
                      </m:num>
                      <m:den>
                        <m:sSup>
                          <m:sSupPr>
                            <m:ctrlPr>
                              <a:rPr lang="it-IT" sz="2400" i="1">
                                <a:latin typeface="Cambria Math" panose="02040503050406030204" pitchFamily="18" charset="0"/>
                              </a:rPr>
                            </m:ctrlPr>
                          </m:sSupPr>
                          <m:e>
                            <m:d>
                              <m:dPr>
                                <m:ctrlPr>
                                  <a:rPr lang="it-IT" sz="2400" i="1">
                                    <a:latin typeface="Cambria Math" panose="02040503050406030204" pitchFamily="18" charset="0"/>
                                  </a:rPr>
                                </m:ctrlPr>
                              </m:dPr>
                              <m:e>
                                <m:r>
                                  <a:rPr lang="it-IT" sz="2400" i="1">
                                    <a:latin typeface="Cambria Math" panose="02040503050406030204" pitchFamily="18" charset="0"/>
                                  </a:rPr>
                                  <m:t>𝑎</m:t>
                                </m:r>
                                <m:rad>
                                  <m:radPr>
                                    <m:degHide m:val="on"/>
                                    <m:ctrlPr>
                                      <a:rPr lang="it-IT" sz="2400" i="1">
                                        <a:latin typeface="Cambria Math" panose="02040503050406030204" pitchFamily="18" charset="0"/>
                                      </a:rPr>
                                    </m:ctrlPr>
                                  </m:radPr>
                                  <m:deg/>
                                  <m:e>
                                    <m:r>
                                      <a:rPr lang="it-IT" sz="2400" i="1">
                                        <a:latin typeface="Cambria Math" panose="02040503050406030204" pitchFamily="18" charset="0"/>
                                      </a:rPr>
                                      <m:t>𝜋</m:t>
                                    </m:r>
                                  </m:e>
                                </m:rad>
                              </m:e>
                            </m:d>
                          </m:e>
                          <m:sup>
                            <m:r>
                              <a:rPr lang="it-IT" sz="2400" i="1">
                                <a:latin typeface="Cambria Math" panose="02040503050406030204" pitchFamily="18" charset="0"/>
                              </a:rPr>
                              <m:t>3</m:t>
                            </m:r>
                          </m:sup>
                        </m:sSup>
                      </m:den>
                    </m:f>
                    <m:sSup>
                      <m:sSupPr>
                        <m:ctrlPr>
                          <a:rPr lang="it-IT" sz="2400" i="1">
                            <a:latin typeface="Cambria Math" panose="02040503050406030204" pitchFamily="18" charset="0"/>
                          </a:rPr>
                        </m:ctrlPr>
                      </m:sSupPr>
                      <m:e>
                        <m:r>
                          <a:rPr lang="it-IT" sz="2400" i="1">
                            <a:latin typeface="Cambria Math" panose="02040503050406030204" pitchFamily="18" charset="0"/>
                          </a:rPr>
                          <m:t>𝑒</m:t>
                        </m:r>
                      </m:e>
                      <m:sup>
                        <m:r>
                          <a:rPr lang="it-IT" sz="2400" i="1">
                            <a:latin typeface="Cambria Math" panose="02040503050406030204" pitchFamily="18" charset="0"/>
                          </a:rPr>
                          <m:t>−</m:t>
                        </m:r>
                        <m:f>
                          <m:fPr>
                            <m:type m:val="skw"/>
                            <m:ctrlPr>
                              <a:rPr lang="it-IT" sz="2400" i="1">
                                <a:latin typeface="Cambria Math" panose="02040503050406030204" pitchFamily="18" charset="0"/>
                              </a:rPr>
                            </m:ctrlPr>
                          </m:fPr>
                          <m:num>
                            <m:r>
                              <a:rPr lang="it-IT" sz="2400" b="0" i="1" smtClean="0">
                                <a:latin typeface="Cambria Math" panose="02040503050406030204" pitchFamily="18" charset="0"/>
                              </a:rPr>
                              <m:t>(</m:t>
                            </m:r>
                            <m:sSubSup>
                              <m:sSubSupPr>
                                <m:ctrlPr>
                                  <a:rPr lang="it-IT" sz="2400" i="1">
                                    <a:latin typeface="Cambria Math" panose="02040503050406030204" pitchFamily="18" charset="0"/>
                                  </a:rPr>
                                </m:ctrlPr>
                              </m:sSubSupPr>
                              <m:e>
                                <m:r>
                                  <a:rPr lang="it-IT" sz="2400" i="1">
                                    <a:latin typeface="Cambria Math" panose="02040503050406030204" pitchFamily="18" charset="0"/>
                                  </a:rPr>
                                  <m:t>𝑟</m:t>
                                </m:r>
                              </m:e>
                              <m:sub>
                                <m:r>
                                  <a:rPr lang="it-IT" sz="2400" i="1">
                                    <a:latin typeface="Cambria Math" panose="02040503050406030204" pitchFamily="18" charset="0"/>
                                  </a:rPr>
                                  <m:t>1</m:t>
                                </m:r>
                              </m:sub>
                              <m:sup>
                                <m:r>
                                  <a:rPr lang="it-IT" sz="2400" i="1">
                                    <a:latin typeface="Cambria Math" panose="02040503050406030204" pitchFamily="18" charset="0"/>
                                  </a:rPr>
                                  <m:t>2</m:t>
                                </m:r>
                              </m:sup>
                            </m:sSubSup>
                            <m:r>
                              <a:rPr lang="it-IT" sz="2400" i="1">
                                <a:latin typeface="Cambria Math" panose="02040503050406030204" pitchFamily="18" charset="0"/>
                              </a:rPr>
                              <m:t>+</m:t>
                            </m:r>
                            <m:sSubSup>
                              <m:sSubSupPr>
                                <m:ctrlPr>
                                  <a:rPr lang="it-IT" sz="2400" i="1">
                                    <a:latin typeface="Cambria Math" panose="02040503050406030204" pitchFamily="18" charset="0"/>
                                  </a:rPr>
                                </m:ctrlPr>
                              </m:sSubSupPr>
                              <m:e>
                                <m:r>
                                  <a:rPr lang="it-IT" sz="2400" i="1">
                                    <a:latin typeface="Cambria Math" panose="02040503050406030204" pitchFamily="18" charset="0"/>
                                  </a:rPr>
                                  <m:t>𝑟</m:t>
                                </m:r>
                              </m:e>
                              <m:sub>
                                <m:r>
                                  <a:rPr lang="it-IT" sz="2400" i="1">
                                    <a:latin typeface="Cambria Math" panose="02040503050406030204" pitchFamily="18" charset="0"/>
                                  </a:rPr>
                                  <m:t>2</m:t>
                                </m:r>
                              </m:sub>
                              <m:sup>
                                <m:r>
                                  <a:rPr lang="it-IT" sz="2400" i="1">
                                    <a:latin typeface="Cambria Math" panose="02040503050406030204" pitchFamily="18" charset="0"/>
                                  </a:rPr>
                                  <m:t>2</m:t>
                                </m:r>
                              </m:sup>
                            </m:sSubSup>
                            <m:r>
                              <a:rPr lang="it-IT" sz="2400" b="0" i="1" smtClean="0">
                                <a:latin typeface="Cambria Math" panose="02040503050406030204" pitchFamily="18" charset="0"/>
                              </a:rPr>
                              <m:t>)</m:t>
                            </m:r>
                          </m:num>
                          <m:den>
                            <m:sSup>
                              <m:sSupPr>
                                <m:ctrlPr>
                                  <a:rPr lang="it-IT" sz="2400" i="1">
                                    <a:latin typeface="Cambria Math" panose="02040503050406030204" pitchFamily="18" charset="0"/>
                                  </a:rPr>
                                </m:ctrlPr>
                              </m:sSupPr>
                              <m:e>
                                <m:r>
                                  <a:rPr lang="it-IT" sz="2400" i="1">
                                    <a:latin typeface="Cambria Math" panose="02040503050406030204" pitchFamily="18" charset="0"/>
                                  </a:rPr>
                                  <m:t>𝑎</m:t>
                                </m:r>
                              </m:e>
                              <m:sup>
                                <m:r>
                                  <a:rPr lang="it-IT" sz="2400" i="1">
                                    <a:latin typeface="Cambria Math" panose="02040503050406030204" pitchFamily="18" charset="0"/>
                                  </a:rPr>
                                  <m:t>2</m:t>
                                </m:r>
                              </m:sup>
                            </m:sSup>
                          </m:den>
                        </m:f>
                      </m:sup>
                    </m:sSup>
                    <m:nary>
                      <m:naryPr>
                        <m:chr m:val="∑"/>
                        <m:supHide m:val="on"/>
                        <m:ctrlPr>
                          <a:rPr lang="it-IT" sz="2400" i="1" smtClean="0">
                            <a:latin typeface="Cambria Math" panose="02040503050406030204" pitchFamily="18" charset="0"/>
                          </a:rPr>
                        </m:ctrlPr>
                      </m:naryPr>
                      <m:sub>
                        <m:r>
                          <m:rPr>
                            <m:brk m:alnAt="7"/>
                          </m:rPr>
                          <a:rPr lang="it-IT" sz="2400" i="1" smtClean="0">
                            <a:latin typeface="Cambria Math" panose="02040503050406030204" pitchFamily="18" charset="0"/>
                          </a:rPr>
                          <m:t>𝐿</m:t>
                        </m:r>
                        <m:r>
                          <a:rPr lang="it-IT" sz="2400" i="1">
                            <a:latin typeface="Cambria Math" panose="02040503050406030204" pitchFamily="18" charset="0"/>
                          </a:rPr>
                          <m:t>𝑀</m:t>
                        </m:r>
                      </m:sub>
                      <m:sup/>
                      <m:e>
                        <m:sSub>
                          <m:sSubPr>
                            <m:ctrlPr>
                              <a:rPr lang="it-IT" sz="2400" i="1" smtClean="0">
                                <a:latin typeface="Cambria Math" panose="02040503050406030204" pitchFamily="18" charset="0"/>
                              </a:rPr>
                            </m:ctrlPr>
                          </m:sSubPr>
                          <m:e>
                            <m:r>
                              <a:rPr lang="it-IT" sz="2400" i="1">
                                <a:latin typeface="Cambria Math" panose="02040503050406030204" pitchFamily="18" charset="0"/>
                              </a:rPr>
                              <m:t>𝑖</m:t>
                            </m:r>
                          </m:e>
                          <m:sub>
                            <m:r>
                              <a:rPr lang="it-IT" sz="2400" i="1">
                                <a:latin typeface="Cambria Math" panose="02040503050406030204" pitchFamily="18" charset="0"/>
                              </a:rPr>
                              <m:t>𝐿</m:t>
                            </m:r>
                          </m:sub>
                        </m:sSub>
                        <m:d>
                          <m:dPr>
                            <m:ctrlPr>
                              <a:rPr lang="it-IT" sz="2400" i="1">
                                <a:latin typeface="Cambria Math" panose="02040503050406030204" pitchFamily="18" charset="0"/>
                              </a:rPr>
                            </m:ctrlPr>
                          </m:dPr>
                          <m:e>
                            <m:r>
                              <a:rPr lang="it-IT" sz="2400" i="1">
                                <a:latin typeface="Cambria Math" panose="02040503050406030204" pitchFamily="18" charset="0"/>
                              </a:rPr>
                              <m:t>2</m:t>
                            </m:r>
                            <m:f>
                              <m:fPr>
                                <m:ctrlPr>
                                  <a:rPr lang="it-IT" sz="2400" i="1">
                                    <a:latin typeface="Cambria Math" panose="02040503050406030204" pitchFamily="18" charset="0"/>
                                  </a:rPr>
                                </m:ctrlPr>
                              </m:fPr>
                              <m:num>
                                <m:sSub>
                                  <m:sSubPr>
                                    <m:ctrlPr>
                                      <a:rPr lang="it-IT" sz="2400" i="1">
                                        <a:latin typeface="Cambria Math" panose="02040503050406030204" pitchFamily="18" charset="0"/>
                                      </a:rPr>
                                    </m:ctrlPr>
                                  </m:sSubPr>
                                  <m:e>
                                    <m:r>
                                      <a:rPr lang="it-IT" sz="2400" i="1">
                                        <a:latin typeface="Cambria Math" panose="02040503050406030204" pitchFamily="18" charset="0"/>
                                      </a:rPr>
                                      <m:t>𝑟</m:t>
                                    </m:r>
                                  </m:e>
                                  <m:sub>
                                    <m:r>
                                      <a:rPr lang="it-IT" sz="2400" i="1">
                                        <a:latin typeface="Cambria Math" panose="02040503050406030204" pitchFamily="18" charset="0"/>
                                      </a:rPr>
                                      <m:t>1</m:t>
                                    </m:r>
                                  </m:sub>
                                </m:sSub>
                                <m:sSub>
                                  <m:sSubPr>
                                    <m:ctrlPr>
                                      <a:rPr lang="it-IT" sz="2400" i="1">
                                        <a:latin typeface="Cambria Math" panose="02040503050406030204" pitchFamily="18" charset="0"/>
                                      </a:rPr>
                                    </m:ctrlPr>
                                  </m:sSubPr>
                                  <m:e>
                                    <m:r>
                                      <a:rPr lang="it-IT" sz="2400" i="1">
                                        <a:latin typeface="Cambria Math" panose="02040503050406030204" pitchFamily="18" charset="0"/>
                                      </a:rPr>
                                      <m:t>𝑟</m:t>
                                    </m:r>
                                  </m:e>
                                  <m:sub>
                                    <m:r>
                                      <a:rPr lang="it-IT" sz="2400" i="1">
                                        <a:latin typeface="Cambria Math" panose="02040503050406030204" pitchFamily="18" charset="0"/>
                                      </a:rPr>
                                      <m:t>2</m:t>
                                    </m:r>
                                  </m:sub>
                                </m:sSub>
                              </m:num>
                              <m:den>
                                <m:sSup>
                                  <m:sSupPr>
                                    <m:ctrlPr>
                                      <a:rPr lang="it-IT" sz="2400" i="1">
                                        <a:latin typeface="Cambria Math" panose="02040503050406030204" pitchFamily="18" charset="0"/>
                                      </a:rPr>
                                    </m:ctrlPr>
                                  </m:sSupPr>
                                  <m:e>
                                    <m:r>
                                      <a:rPr lang="it-IT" sz="2400" i="1">
                                        <a:latin typeface="Cambria Math" panose="02040503050406030204" pitchFamily="18" charset="0"/>
                                      </a:rPr>
                                      <m:t>𝑎</m:t>
                                    </m:r>
                                  </m:e>
                                  <m:sup>
                                    <m:r>
                                      <a:rPr lang="it-IT" sz="2400" i="1">
                                        <a:latin typeface="Cambria Math" panose="02040503050406030204" pitchFamily="18" charset="0"/>
                                      </a:rPr>
                                      <m:t>2</m:t>
                                    </m:r>
                                  </m:sup>
                                </m:sSup>
                              </m:den>
                            </m:f>
                          </m:e>
                        </m:d>
                        <m:sSup>
                          <m:sSupPr>
                            <m:ctrlPr>
                              <a:rPr lang="it-IT" sz="2400" i="1" smtClean="0">
                                <a:solidFill>
                                  <a:srgbClr val="FF0000"/>
                                </a:solidFill>
                                <a:latin typeface="Cambria Math" panose="02040503050406030204" pitchFamily="18" charset="0"/>
                              </a:rPr>
                            </m:ctrlPr>
                          </m:sSupPr>
                          <m:e>
                            <m:sSubSup>
                              <m:sSubSupPr>
                                <m:ctrlPr>
                                  <a:rPr lang="it-IT" sz="2400" i="1">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𝑌</m:t>
                                </m:r>
                              </m:e>
                              <m:sub>
                                <m:r>
                                  <a:rPr lang="it-IT" sz="2400" i="1">
                                    <a:solidFill>
                                      <a:srgbClr val="FF0000"/>
                                    </a:solidFill>
                                    <a:latin typeface="Cambria Math" panose="02040503050406030204" pitchFamily="18" charset="0"/>
                                  </a:rPr>
                                  <m:t>𝑀</m:t>
                                </m:r>
                              </m:sub>
                              <m:sup>
                                <m:r>
                                  <a:rPr lang="it-IT" sz="2400" i="1">
                                    <a:solidFill>
                                      <a:srgbClr val="FF0000"/>
                                    </a:solidFill>
                                    <a:latin typeface="Cambria Math" panose="02040503050406030204" pitchFamily="18" charset="0"/>
                                  </a:rPr>
                                  <m:t>𝐿</m:t>
                                </m:r>
                              </m:sup>
                            </m:sSubSup>
                          </m:e>
                          <m:sup>
                            <m:r>
                              <a:rPr lang="it-IT" sz="2400" i="1">
                                <a:solidFill>
                                  <a:srgbClr val="FF0000"/>
                                </a:solidFill>
                                <a:latin typeface="Cambria Math" panose="02040503050406030204" pitchFamily="18" charset="0"/>
                              </a:rPr>
                              <m:t>∗</m:t>
                            </m:r>
                          </m:sup>
                        </m:sSup>
                        <m:d>
                          <m:dPr>
                            <m:ctrlPr>
                              <a:rPr lang="it-IT" sz="2400" i="1">
                                <a:solidFill>
                                  <a:srgbClr val="FF0000"/>
                                </a:solidFill>
                                <a:latin typeface="Cambria Math" panose="02040503050406030204" pitchFamily="18" charset="0"/>
                              </a:rPr>
                            </m:ctrlPr>
                          </m:dPr>
                          <m:e>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i="1">
                                        <a:solidFill>
                                          <a:srgbClr val="FF0000"/>
                                        </a:solidFill>
                                        <a:latin typeface="Cambria Math" panose="02040503050406030204" pitchFamily="18" charset="0"/>
                                      </a:rPr>
                                      <m:t>𝑟</m:t>
                                    </m:r>
                                  </m:e>
                                </m:acc>
                              </m:e>
                              <m:sub>
                                <m:r>
                                  <a:rPr lang="it-IT" sz="2400" i="1">
                                    <a:solidFill>
                                      <a:srgbClr val="FF0000"/>
                                    </a:solidFill>
                                    <a:latin typeface="Cambria Math" panose="02040503050406030204" pitchFamily="18" charset="0"/>
                                  </a:rPr>
                                  <m:t>1</m:t>
                                </m:r>
                              </m:sub>
                            </m:sSub>
                          </m:e>
                        </m:d>
                        <m:sSubSup>
                          <m:sSubSupPr>
                            <m:ctrlPr>
                              <a:rPr lang="it-IT" sz="2400" i="1">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𝑌</m:t>
                            </m:r>
                          </m:e>
                          <m:sub>
                            <m:r>
                              <a:rPr lang="it-IT" sz="2400" i="1">
                                <a:solidFill>
                                  <a:srgbClr val="FF0000"/>
                                </a:solidFill>
                                <a:latin typeface="Cambria Math" panose="02040503050406030204" pitchFamily="18" charset="0"/>
                              </a:rPr>
                              <m:t>𝑀</m:t>
                            </m:r>
                          </m:sub>
                          <m:sup>
                            <m:r>
                              <a:rPr lang="it-IT" sz="2400" i="1">
                                <a:solidFill>
                                  <a:srgbClr val="FF0000"/>
                                </a:solidFill>
                                <a:latin typeface="Cambria Math" panose="02040503050406030204" pitchFamily="18" charset="0"/>
                              </a:rPr>
                              <m:t>𝐿</m:t>
                            </m:r>
                          </m:sup>
                        </m:sSubSup>
                        <m:r>
                          <a:rPr lang="it-IT" sz="2400" i="1">
                            <a:solidFill>
                              <a:srgbClr val="FF0000"/>
                            </a:solidFill>
                            <a:latin typeface="Cambria Math" panose="02040503050406030204" pitchFamily="18" charset="0"/>
                          </a:rPr>
                          <m:t>(</m:t>
                        </m:r>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i="1">
                                    <a:solidFill>
                                      <a:srgbClr val="FF0000"/>
                                    </a:solidFill>
                                    <a:latin typeface="Cambria Math" panose="02040503050406030204" pitchFamily="18" charset="0"/>
                                  </a:rPr>
                                  <m:t>𝑟</m:t>
                                </m:r>
                              </m:e>
                            </m:acc>
                          </m:e>
                          <m:sub>
                            <m:r>
                              <a:rPr lang="it-IT" sz="2400" i="1">
                                <a:solidFill>
                                  <a:srgbClr val="FF0000"/>
                                </a:solidFill>
                                <a:latin typeface="Cambria Math" panose="02040503050406030204" pitchFamily="18" charset="0"/>
                              </a:rPr>
                              <m:t>2</m:t>
                            </m:r>
                          </m:sub>
                        </m:sSub>
                        <m:r>
                          <a:rPr lang="it-IT" sz="2400" i="1">
                            <a:solidFill>
                              <a:srgbClr val="FF0000"/>
                            </a:solidFill>
                            <a:latin typeface="Cambria Math" panose="02040503050406030204" pitchFamily="18" charset="0"/>
                          </a:rPr>
                          <m:t>)</m:t>
                        </m:r>
                      </m:e>
                    </m:nary>
                  </m:oMath>
                </a14:m>
                <a:endParaRPr lang="it-IT" sz="2400" dirty="0"/>
              </a:p>
              <a:p>
                <a:endParaRPr lang="it-IT"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553506" y="4851245"/>
                <a:ext cx="8737713" cy="2088713"/>
              </a:xfrm>
              <a:prstGeom prst="rect">
                <a:avLst/>
              </a:prstGeom>
              <a:blipFill rotWithShape="0">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70934" y="2685234"/>
                <a:ext cx="6375591" cy="15247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it-IT" sz="2400" b="0" i="1" smtClean="0">
                              <a:latin typeface="Cambria Math" panose="02040503050406030204" pitchFamily="18" charset="0"/>
                            </a:rPr>
                          </m:ctrlPr>
                        </m:sSubSupPr>
                        <m:e>
                          <m:r>
                            <a:rPr lang="it-IT" sz="2400" b="0" i="1" smtClean="0">
                              <a:latin typeface="Cambria Math" panose="02040503050406030204" pitchFamily="18" charset="0"/>
                            </a:rPr>
                            <m:t>𝜓</m:t>
                          </m:r>
                        </m:e>
                        <m:sub>
                          <m:r>
                            <a:rPr lang="it-IT" sz="2400" b="0" i="1" smtClean="0">
                              <a:latin typeface="Cambria Math" panose="02040503050406030204" pitchFamily="18" charset="0"/>
                            </a:rPr>
                            <m:t>𝑛𝑙𝑗𝑞</m:t>
                          </m:r>
                        </m:sub>
                        <m:sup>
                          <m:r>
                            <a:rPr lang="it-IT" sz="2400" b="0" i="1" smtClean="0">
                              <a:latin typeface="Cambria Math" panose="02040503050406030204" pitchFamily="18" charset="0"/>
                            </a:rPr>
                            <m:t>𝑆</m:t>
                          </m:r>
                          <m:r>
                            <a:rPr lang="it-IT" sz="2400" b="0" i="1" smtClean="0">
                              <a:latin typeface="Cambria Math" panose="02040503050406030204" pitchFamily="18" charset="0"/>
                            </a:rPr>
                            <m:t>=0</m:t>
                          </m:r>
                        </m:sup>
                      </m:sSubSup>
                      <m:d>
                        <m:dPr>
                          <m:ctrlPr>
                            <a:rPr lang="it-IT" sz="2400" b="0" i="1" smtClean="0">
                              <a:latin typeface="Cambria Math" panose="02040503050406030204" pitchFamily="18" charset="0"/>
                            </a:rPr>
                          </m:ctrlPr>
                        </m:dPr>
                        <m:e>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i="1">
                                      <a:latin typeface="Cambria Math" panose="02040503050406030204" pitchFamily="18" charset="0"/>
                                    </a:rPr>
                                    <m:t>𝑟</m:t>
                                  </m:r>
                                </m:e>
                              </m:acc>
                            </m:e>
                            <m:sub>
                              <m:r>
                                <a:rPr lang="it-IT" sz="2400" i="1">
                                  <a:latin typeface="Cambria Math" panose="02040503050406030204" pitchFamily="18" charset="0"/>
                                </a:rPr>
                                <m:t>1</m:t>
                              </m:r>
                            </m:sub>
                          </m:sSub>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𝜎</m:t>
                              </m:r>
                            </m:e>
                            <m:sub>
                              <m:r>
                                <a:rPr lang="it-IT" sz="2400" b="0" i="1" smtClean="0">
                                  <a:latin typeface="Cambria Math" panose="02040503050406030204" pitchFamily="18" charset="0"/>
                                </a:rPr>
                                <m:t>1</m:t>
                              </m:r>
                            </m:sub>
                          </m:sSub>
                          <m:r>
                            <a:rPr lang="it-IT" sz="2400" b="0" i="1" smtClean="0">
                              <a:latin typeface="Cambria Math" panose="02040503050406030204" pitchFamily="18" charset="0"/>
                            </a:rPr>
                            <m:t>,</m:t>
                          </m:r>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i="1">
                                      <a:latin typeface="Cambria Math" panose="02040503050406030204" pitchFamily="18" charset="0"/>
                                    </a:rPr>
                                    <m:t>𝑟</m:t>
                                  </m:r>
                                </m:e>
                              </m:acc>
                            </m:e>
                            <m:sub>
                              <m:r>
                                <a:rPr lang="it-IT" sz="2400" i="1">
                                  <a:latin typeface="Cambria Math" panose="02040503050406030204" pitchFamily="18" charset="0"/>
                                </a:rPr>
                                <m:t>2</m:t>
                              </m:r>
                            </m:sub>
                          </m:sSub>
                          <m:sSub>
                            <m:sSubPr>
                              <m:ctrlPr>
                                <a:rPr lang="it-IT" sz="2400" i="1">
                                  <a:latin typeface="Cambria Math" panose="02040503050406030204" pitchFamily="18" charset="0"/>
                                </a:rPr>
                              </m:ctrlPr>
                            </m:sSubPr>
                            <m:e>
                              <m:r>
                                <a:rPr lang="it-IT" sz="2400" i="1">
                                  <a:latin typeface="Cambria Math" panose="02040503050406030204" pitchFamily="18" charset="0"/>
                                </a:rPr>
                                <m:t>𝜎</m:t>
                              </m:r>
                            </m:e>
                            <m:sub>
                              <m:r>
                                <a:rPr lang="it-IT" sz="2400" b="0" i="1" smtClean="0">
                                  <a:latin typeface="Cambria Math" panose="02040503050406030204" pitchFamily="18" charset="0"/>
                                </a:rPr>
                                <m:t>2</m:t>
                              </m:r>
                            </m:sub>
                          </m:sSub>
                        </m:e>
                      </m:d>
                      <m:r>
                        <a:rPr lang="it-IT" sz="2400" b="0" i="1" smtClean="0">
                          <a:latin typeface="Cambria Math" panose="02040503050406030204" pitchFamily="18" charset="0"/>
                        </a:rPr>
                        <m:t>=</m:t>
                      </m:r>
                      <m:nary>
                        <m:naryPr>
                          <m:chr m:val="∑"/>
                          <m:supHide m:val="on"/>
                          <m:ctrlPr>
                            <a:rPr lang="it-IT" sz="2400" b="0" i="1" smtClean="0">
                              <a:latin typeface="Cambria Math" panose="02040503050406030204" pitchFamily="18" charset="0"/>
                            </a:rPr>
                          </m:ctrlPr>
                        </m:naryPr>
                        <m:sub>
                          <m:sSub>
                            <m:sSubPr>
                              <m:ctrlPr>
                                <a:rPr lang="it-IT" sz="2400" b="0" i="1" smtClean="0">
                                  <a:latin typeface="Cambria Math" panose="02040503050406030204" pitchFamily="18" charset="0"/>
                                </a:rPr>
                              </m:ctrlPr>
                            </m:sSubPr>
                            <m:e>
                              <m:r>
                                <m:rPr>
                                  <m:brk m:alnAt="7"/>
                                </m:rPr>
                                <a:rPr lang="it-IT" sz="2400" b="0" i="1" smtClean="0">
                                  <a:latin typeface="Cambria Math" panose="02040503050406030204" pitchFamily="18" charset="0"/>
                                </a:rPr>
                                <m:t>𝑚</m:t>
                              </m:r>
                            </m:e>
                            <m:sub>
                              <m:sSub>
                                <m:sSubPr>
                                  <m:ctrlPr>
                                    <a:rPr lang="it-IT" sz="2400" b="0" i="1" smtClean="0">
                                      <a:latin typeface="Cambria Math" panose="02040503050406030204" pitchFamily="18" charset="0"/>
                                    </a:rPr>
                                  </m:ctrlPr>
                                </m:sSubPr>
                                <m:e>
                                  <m:r>
                                    <m:rPr>
                                      <m:brk m:alnAt="7"/>
                                    </m:rPr>
                                    <a:rPr lang="it-IT" sz="2400" b="0" i="1" smtClean="0">
                                      <a:latin typeface="Cambria Math" panose="02040503050406030204" pitchFamily="18" charset="0"/>
                                    </a:rPr>
                                    <m:t>𝑙</m:t>
                                  </m:r>
                                </m:e>
                                <m:sub>
                                  <m:r>
                                    <m:rPr>
                                      <m:brk m:alnAt="7"/>
                                    </m:rPr>
                                    <a:rPr lang="it-IT" sz="2400" b="0" i="1" smtClean="0">
                                      <a:latin typeface="Cambria Math" panose="02040503050406030204" pitchFamily="18" charset="0"/>
                                    </a:rPr>
                                    <m:t>1</m:t>
                                  </m:r>
                                </m:sub>
                              </m:sSub>
                            </m:sub>
                          </m:sSub>
                        </m:sub>
                        <m:sup/>
                        <m:e>
                          <m:f>
                            <m:fPr>
                              <m:ctrlPr>
                                <a:rPr lang="it-IT" sz="2400" b="0" i="1" smtClean="0">
                                  <a:latin typeface="Cambria Math" panose="02040503050406030204" pitchFamily="18" charset="0"/>
                                </a:rPr>
                              </m:ctrlPr>
                            </m:fPr>
                            <m:num>
                              <m:rad>
                                <m:radPr>
                                  <m:degHide m:val="on"/>
                                  <m:ctrlPr>
                                    <a:rPr lang="it-IT" sz="2400" b="0" i="1" smtClean="0">
                                      <a:latin typeface="Cambria Math" panose="02040503050406030204" pitchFamily="18" charset="0"/>
                                    </a:rPr>
                                  </m:ctrlPr>
                                </m:radPr>
                                <m:deg/>
                                <m:e>
                                  <m:r>
                                    <a:rPr lang="it-IT" sz="2400" b="0" i="1" smtClean="0">
                                      <a:latin typeface="Cambria Math" panose="02040503050406030204" pitchFamily="18" charset="0"/>
                                    </a:rPr>
                                    <m:t>2</m:t>
                                  </m:r>
                                  <m:r>
                                    <a:rPr lang="it-IT" sz="2400" b="0" i="1" smtClean="0">
                                      <a:latin typeface="Cambria Math" panose="02040503050406030204" pitchFamily="18" charset="0"/>
                                    </a:rPr>
                                    <m:t>𝑗</m:t>
                                  </m:r>
                                  <m:r>
                                    <a:rPr lang="it-IT" sz="2400" b="0" i="1" smtClean="0">
                                      <a:latin typeface="Cambria Math" panose="02040503050406030204" pitchFamily="18" charset="0"/>
                                    </a:rPr>
                                    <m:t>+1</m:t>
                                  </m:r>
                                </m:e>
                              </m:rad>
                            </m:num>
                            <m:den>
                              <m:r>
                                <a:rPr lang="it-IT" sz="2400" b="0" i="1" smtClean="0">
                                  <a:latin typeface="Cambria Math" panose="02040503050406030204" pitchFamily="18" charset="0"/>
                                </a:rPr>
                                <m:t>2</m:t>
                              </m:r>
                              <m:d>
                                <m:dPr>
                                  <m:ctrlPr>
                                    <a:rPr lang="it-IT" sz="2400" b="0" i="1" smtClean="0">
                                      <a:latin typeface="Cambria Math" panose="02040503050406030204" pitchFamily="18" charset="0"/>
                                    </a:rPr>
                                  </m:ctrlPr>
                                </m:dPr>
                                <m:e>
                                  <m:r>
                                    <a:rPr lang="it-IT" sz="2400" b="0" i="1" smtClean="0">
                                      <a:latin typeface="Cambria Math" panose="02040503050406030204" pitchFamily="18" charset="0"/>
                                    </a:rPr>
                                    <m:t>2</m:t>
                                  </m:r>
                                  <m:r>
                                    <a:rPr lang="it-IT" sz="2400" b="0" i="1" smtClean="0">
                                      <a:latin typeface="Cambria Math" panose="02040503050406030204" pitchFamily="18" charset="0"/>
                                    </a:rPr>
                                    <m:t>𝑙</m:t>
                                  </m:r>
                                  <m:r>
                                    <a:rPr lang="it-IT" sz="2400" b="0" i="1" smtClean="0">
                                      <a:latin typeface="Cambria Math" panose="02040503050406030204" pitchFamily="18" charset="0"/>
                                    </a:rPr>
                                    <m:t>+1</m:t>
                                  </m:r>
                                </m:e>
                              </m:d>
                            </m:den>
                          </m:f>
                          <m:sSup>
                            <m:sSupPr>
                              <m:ctrlPr>
                                <a:rPr lang="it-IT" sz="2400" b="0" i="1" smtClean="0">
                                  <a:latin typeface="Cambria Math" panose="02040503050406030204" pitchFamily="18" charset="0"/>
                                </a:rPr>
                              </m:ctrlPr>
                            </m:sSupPr>
                            <m:e>
                              <m:d>
                                <m:dPr>
                                  <m:ctrlPr>
                                    <a:rPr lang="it-IT" sz="2400" b="0" i="1" smtClean="0">
                                      <a:latin typeface="Cambria Math" panose="02040503050406030204" pitchFamily="18" charset="0"/>
                                    </a:rPr>
                                  </m:ctrlPr>
                                </m:dPr>
                                <m:e>
                                  <m:r>
                                    <a:rPr lang="it-IT" sz="2400" b="0" i="1" smtClean="0">
                                      <a:latin typeface="Cambria Math" panose="02040503050406030204" pitchFamily="18" charset="0"/>
                                    </a:rPr>
                                    <m:t>−</m:t>
                                  </m:r>
                                </m:e>
                              </m:d>
                            </m:e>
                            <m:sup>
                              <m:r>
                                <a:rPr lang="it-IT" sz="2400" b="0" i="1" smtClean="0">
                                  <a:latin typeface="Cambria Math" panose="02040503050406030204" pitchFamily="18" charset="0"/>
                                </a:rPr>
                                <m:t>𝑙</m:t>
                              </m:r>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𝑚</m:t>
                                  </m:r>
                                </m:e>
                                <m:sub>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𝑙</m:t>
                                      </m:r>
                                    </m:e>
                                    <m:sub>
                                      <m:r>
                                        <a:rPr lang="it-IT" sz="2400" b="0" i="1" smtClean="0">
                                          <a:latin typeface="Cambria Math" panose="02040503050406030204" pitchFamily="18" charset="0"/>
                                        </a:rPr>
                                        <m:t>1</m:t>
                                      </m:r>
                                    </m:sub>
                                  </m:sSub>
                                </m:sub>
                              </m:sSub>
                            </m:sup>
                          </m:sSup>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𝛿</m:t>
                              </m:r>
                            </m:e>
                            <m:sub>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𝜎</m:t>
                                  </m:r>
                                </m:e>
                                <m:sub>
                                  <m:r>
                                    <a:rPr lang="it-IT" sz="2400" b="0" i="1" smtClean="0">
                                      <a:latin typeface="Cambria Math" panose="02040503050406030204" pitchFamily="18" charset="0"/>
                                    </a:rPr>
                                    <m:t>1</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𝜎</m:t>
                                  </m:r>
                                </m:e>
                                <m:sub>
                                  <m:r>
                                    <a:rPr lang="it-IT" sz="2400" b="0" i="1" smtClean="0">
                                      <a:latin typeface="Cambria Math" panose="02040503050406030204" pitchFamily="18" charset="0"/>
                                    </a:rPr>
                                    <m:t>2</m:t>
                                  </m:r>
                                </m:sub>
                              </m:sSub>
                            </m:sub>
                          </m:sSub>
                        </m:e>
                      </m:nary>
                    </m:oMath>
                  </m:oMathPara>
                </a14:m>
                <a:endParaRPr lang="it-IT" sz="2400"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it-IT" sz="2400" i="1" smtClean="0">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𝑌</m:t>
                          </m:r>
                        </m:e>
                        <m:sub>
                          <m:sSub>
                            <m:sSubPr>
                              <m:ctrlPr>
                                <a:rPr lang="it-IT" sz="2400" i="1">
                                  <a:solidFill>
                                    <a:srgbClr val="FF0000"/>
                                  </a:solidFill>
                                  <a:latin typeface="Cambria Math" panose="02040503050406030204" pitchFamily="18" charset="0"/>
                                </a:rPr>
                              </m:ctrlPr>
                            </m:sSubPr>
                            <m:e>
                              <m:r>
                                <a:rPr lang="it-IT" sz="2400" i="1">
                                  <a:solidFill>
                                    <a:srgbClr val="FF0000"/>
                                  </a:solidFill>
                                  <a:latin typeface="Cambria Math" panose="02040503050406030204" pitchFamily="18" charset="0"/>
                                </a:rPr>
                                <m:t>𝑚</m:t>
                              </m:r>
                            </m:e>
                            <m:sub>
                              <m:sSub>
                                <m:sSubPr>
                                  <m:ctrlPr>
                                    <a:rPr lang="it-IT" sz="2400" i="1">
                                      <a:solidFill>
                                        <a:srgbClr val="FF0000"/>
                                      </a:solidFill>
                                      <a:latin typeface="Cambria Math" panose="02040503050406030204" pitchFamily="18" charset="0"/>
                                    </a:rPr>
                                  </m:ctrlPr>
                                </m:sSubPr>
                                <m:e>
                                  <m:r>
                                    <a:rPr lang="it-IT" sz="2400" i="1">
                                      <a:solidFill>
                                        <a:srgbClr val="FF0000"/>
                                      </a:solidFill>
                                      <a:latin typeface="Cambria Math" panose="02040503050406030204" pitchFamily="18" charset="0"/>
                                    </a:rPr>
                                    <m:t>𝑙</m:t>
                                  </m:r>
                                </m:e>
                                <m:sub>
                                  <m:r>
                                    <a:rPr lang="it-IT" sz="2400" i="1">
                                      <a:solidFill>
                                        <a:srgbClr val="FF0000"/>
                                      </a:solidFill>
                                      <a:latin typeface="Cambria Math" panose="02040503050406030204" pitchFamily="18" charset="0"/>
                                    </a:rPr>
                                    <m:t>1</m:t>
                                  </m:r>
                                </m:sub>
                              </m:sSub>
                            </m:sub>
                          </m:sSub>
                        </m:sub>
                        <m:sup>
                          <m:r>
                            <a:rPr lang="it-IT" sz="2400" i="1">
                              <a:solidFill>
                                <a:srgbClr val="FF0000"/>
                              </a:solidFill>
                              <a:latin typeface="Cambria Math" panose="02040503050406030204" pitchFamily="18" charset="0"/>
                            </a:rPr>
                            <m:t>𝑙</m:t>
                          </m:r>
                        </m:sup>
                      </m:sSubSup>
                      <m:d>
                        <m:dPr>
                          <m:ctrlPr>
                            <a:rPr lang="it-IT" sz="2400" i="1">
                              <a:solidFill>
                                <a:srgbClr val="FF0000"/>
                              </a:solidFill>
                              <a:latin typeface="Cambria Math" panose="02040503050406030204" pitchFamily="18" charset="0"/>
                            </a:rPr>
                          </m:ctrlPr>
                        </m:dPr>
                        <m:e>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i="1">
                                      <a:solidFill>
                                        <a:srgbClr val="FF0000"/>
                                      </a:solidFill>
                                      <a:latin typeface="Cambria Math" panose="02040503050406030204" pitchFamily="18" charset="0"/>
                                    </a:rPr>
                                    <m:t>𝑟</m:t>
                                  </m:r>
                                </m:e>
                              </m:acc>
                            </m:e>
                            <m:sub>
                              <m:r>
                                <a:rPr lang="it-IT" sz="2400" i="1">
                                  <a:solidFill>
                                    <a:srgbClr val="FF0000"/>
                                  </a:solidFill>
                                  <a:latin typeface="Cambria Math" panose="02040503050406030204" pitchFamily="18" charset="0"/>
                                </a:rPr>
                                <m:t>1</m:t>
                              </m:r>
                            </m:sub>
                          </m:sSub>
                        </m:e>
                      </m:d>
                      <m:sSubSup>
                        <m:sSubSupPr>
                          <m:ctrlPr>
                            <a:rPr lang="it-IT" sz="2400" i="1">
                              <a:solidFill>
                                <a:srgbClr val="FF0000"/>
                              </a:solidFill>
                              <a:latin typeface="Cambria Math" panose="02040503050406030204" pitchFamily="18" charset="0"/>
                            </a:rPr>
                          </m:ctrlPr>
                        </m:sSubSupPr>
                        <m:e>
                          <m:r>
                            <a:rPr lang="it-IT" sz="2400" i="1">
                              <a:solidFill>
                                <a:srgbClr val="FF0000"/>
                              </a:solidFill>
                              <a:latin typeface="Cambria Math" panose="02040503050406030204" pitchFamily="18" charset="0"/>
                            </a:rPr>
                            <m:t>𝑌</m:t>
                          </m:r>
                        </m:e>
                        <m:sub>
                          <m:r>
                            <a:rPr lang="it-IT" sz="2400" b="0" i="1" smtClean="0">
                              <a:solidFill>
                                <a:srgbClr val="FF0000"/>
                              </a:solidFill>
                              <a:latin typeface="Cambria Math" panose="02040503050406030204" pitchFamily="18" charset="0"/>
                            </a:rPr>
                            <m:t>−</m:t>
                          </m:r>
                          <m:sSub>
                            <m:sSubPr>
                              <m:ctrlPr>
                                <a:rPr lang="it-IT" sz="2400" b="0" i="1" smtClean="0">
                                  <a:solidFill>
                                    <a:srgbClr val="FF0000"/>
                                  </a:solidFill>
                                  <a:latin typeface="Cambria Math" panose="02040503050406030204" pitchFamily="18" charset="0"/>
                                </a:rPr>
                              </m:ctrlPr>
                            </m:sSubPr>
                            <m:e>
                              <m:r>
                                <a:rPr lang="it-IT" sz="2400" b="0" i="1" smtClean="0">
                                  <a:solidFill>
                                    <a:srgbClr val="FF0000"/>
                                  </a:solidFill>
                                  <a:latin typeface="Cambria Math" panose="02040503050406030204" pitchFamily="18" charset="0"/>
                                </a:rPr>
                                <m:t>𝑚</m:t>
                              </m:r>
                            </m:e>
                            <m:sub>
                              <m:sSub>
                                <m:sSubPr>
                                  <m:ctrlPr>
                                    <a:rPr lang="it-IT" sz="2400" b="0" i="1" smtClean="0">
                                      <a:solidFill>
                                        <a:srgbClr val="FF0000"/>
                                      </a:solidFill>
                                      <a:latin typeface="Cambria Math" panose="02040503050406030204" pitchFamily="18" charset="0"/>
                                    </a:rPr>
                                  </m:ctrlPr>
                                </m:sSubPr>
                                <m:e>
                                  <m:r>
                                    <a:rPr lang="it-IT" sz="2400" b="0" i="1" smtClean="0">
                                      <a:solidFill>
                                        <a:srgbClr val="FF0000"/>
                                      </a:solidFill>
                                      <a:latin typeface="Cambria Math" panose="02040503050406030204" pitchFamily="18" charset="0"/>
                                    </a:rPr>
                                    <m:t>𝑙</m:t>
                                  </m:r>
                                </m:e>
                                <m:sub>
                                  <m:r>
                                    <a:rPr lang="it-IT" sz="2400" b="0" i="1" smtClean="0">
                                      <a:solidFill>
                                        <a:srgbClr val="FF0000"/>
                                      </a:solidFill>
                                      <a:latin typeface="Cambria Math" panose="02040503050406030204" pitchFamily="18" charset="0"/>
                                    </a:rPr>
                                    <m:t>1</m:t>
                                  </m:r>
                                </m:sub>
                              </m:sSub>
                            </m:sub>
                          </m:sSub>
                        </m:sub>
                        <m:sup>
                          <m:r>
                            <a:rPr lang="it-IT" sz="2400" b="0" i="1" smtClean="0">
                              <a:solidFill>
                                <a:srgbClr val="FF0000"/>
                              </a:solidFill>
                              <a:latin typeface="Cambria Math" panose="02040503050406030204" pitchFamily="18" charset="0"/>
                            </a:rPr>
                            <m:t>𝑙</m:t>
                          </m:r>
                        </m:sup>
                      </m:sSubSup>
                      <m:d>
                        <m:dPr>
                          <m:ctrlPr>
                            <a:rPr lang="it-IT" sz="2400" i="1">
                              <a:solidFill>
                                <a:srgbClr val="FF0000"/>
                              </a:solidFill>
                              <a:latin typeface="Cambria Math" panose="02040503050406030204" pitchFamily="18" charset="0"/>
                            </a:rPr>
                          </m:ctrlPr>
                        </m:dPr>
                        <m:e>
                          <m:sSub>
                            <m:sSubPr>
                              <m:ctrlPr>
                                <a:rPr lang="it-IT" sz="2400" i="1">
                                  <a:solidFill>
                                    <a:srgbClr val="FF0000"/>
                                  </a:solidFill>
                                  <a:latin typeface="Cambria Math" panose="02040503050406030204" pitchFamily="18" charset="0"/>
                                </a:rPr>
                              </m:ctrlPr>
                            </m:sSubPr>
                            <m:e>
                              <m:acc>
                                <m:accPr>
                                  <m:chr m:val="̂"/>
                                  <m:ctrlPr>
                                    <a:rPr lang="it-IT" sz="2400" i="1">
                                      <a:solidFill>
                                        <a:srgbClr val="FF0000"/>
                                      </a:solidFill>
                                      <a:latin typeface="Cambria Math" panose="02040503050406030204" pitchFamily="18" charset="0"/>
                                    </a:rPr>
                                  </m:ctrlPr>
                                </m:accPr>
                                <m:e>
                                  <m:r>
                                    <a:rPr lang="it-IT" sz="2400" i="1">
                                      <a:solidFill>
                                        <a:srgbClr val="FF0000"/>
                                      </a:solidFill>
                                      <a:latin typeface="Cambria Math" panose="02040503050406030204" pitchFamily="18" charset="0"/>
                                    </a:rPr>
                                    <m:t>𝑟</m:t>
                                  </m:r>
                                </m:e>
                              </m:acc>
                            </m:e>
                            <m:sub>
                              <m:r>
                                <a:rPr lang="it-IT" sz="2400" i="1">
                                  <a:solidFill>
                                    <a:srgbClr val="FF0000"/>
                                  </a:solidFill>
                                  <a:latin typeface="Cambria Math" panose="02040503050406030204" pitchFamily="18" charset="0"/>
                                </a:rPr>
                                <m:t>2</m:t>
                              </m:r>
                            </m:sub>
                          </m:sSub>
                        </m:e>
                      </m:d>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𝑅</m:t>
                          </m:r>
                        </m:e>
                        <m:sub>
                          <m:r>
                            <a:rPr lang="it-IT" sz="2400" b="0" i="1" smtClean="0">
                              <a:latin typeface="Cambria Math" panose="02040503050406030204" pitchFamily="18" charset="0"/>
                            </a:rPr>
                            <m:t>𝑛𝑙𝑗𝑞</m:t>
                          </m:r>
                        </m:sub>
                      </m:sSub>
                      <m:d>
                        <m:dPr>
                          <m:ctrlPr>
                            <a:rPr lang="it-IT" sz="2400" b="0" i="1" smtClean="0">
                              <a:latin typeface="Cambria Math" panose="02040503050406030204" pitchFamily="18" charset="0"/>
                            </a:rPr>
                          </m:ctrlPr>
                        </m:dPr>
                        <m:e>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𝑟</m:t>
                              </m:r>
                            </m:e>
                            <m:sub>
                              <m:r>
                                <a:rPr lang="it-IT" sz="2400" b="0" i="1" smtClean="0">
                                  <a:latin typeface="Cambria Math" panose="02040503050406030204" pitchFamily="18" charset="0"/>
                                </a:rPr>
                                <m:t>1</m:t>
                              </m:r>
                            </m:sub>
                          </m:sSub>
                        </m:e>
                      </m:d>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𝑅</m:t>
                          </m:r>
                        </m:e>
                        <m:sub>
                          <m:r>
                            <a:rPr lang="it-IT" sz="2400" b="0" i="1" smtClean="0">
                              <a:latin typeface="Cambria Math" panose="02040503050406030204" pitchFamily="18" charset="0"/>
                            </a:rPr>
                            <m:t>𝑛𝑙𝑗𝑞</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𝑟</m:t>
                          </m:r>
                        </m:e>
                        <m:sub>
                          <m:r>
                            <a:rPr lang="it-IT" sz="2400" b="0" i="1" smtClean="0">
                              <a:latin typeface="Cambria Math" panose="02040503050406030204" pitchFamily="18" charset="0"/>
                            </a:rPr>
                            <m:t>2</m:t>
                          </m:r>
                        </m:sub>
                      </m:sSub>
                      <m:r>
                        <a:rPr lang="it-IT" sz="2400" b="0" i="1" smtClean="0">
                          <a:latin typeface="Cambria Math" panose="02040503050406030204" pitchFamily="18" charset="0"/>
                        </a:rPr>
                        <m:t>)</m:t>
                      </m:r>
                    </m:oMath>
                  </m:oMathPara>
                </a14:m>
                <a:endParaRPr lang="it-IT" sz="2400" dirty="0"/>
              </a:p>
            </p:txBody>
          </p:sp>
        </mc:Choice>
        <mc:Fallback xmlns="">
          <p:sp>
            <p:nvSpPr>
              <p:cNvPr id="8" name="TextBox 7"/>
              <p:cNvSpPr txBox="1">
                <a:spLocks noRot="1" noChangeAspect="1" noMove="1" noResize="1" noEditPoints="1" noAdjustHandles="1" noChangeArrowheads="1" noChangeShapeType="1" noTextEdit="1"/>
              </p:cNvSpPr>
              <p:nvPr/>
            </p:nvSpPr>
            <p:spPr>
              <a:xfrm>
                <a:off x="270934" y="2685234"/>
                <a:ext cx="6375591" cy="1524776"/>
              </a:xfrm>
              <a:prstGeom prst="rect">
                <a:avLst/>
              </a:prstGeom>
              <a:blipFill rotWithShape="0">
                <a:blip r:embed="rId6"/>
                <a:stretch>
                  <a:fillRect b="-2789"/>
                </a:stretch>
              </a:blipFill>
            </p:spPr>
            <p:txBody>
              <a:bodyPr/>
              <a:lstStyle/>
              <a:p>
                <a:r>
                  <a:rPr lang="it-IT">
                    <a:noFill/>
                  </a:rPr>
                  <a:t> </a:t>
                </a:r>
              </a:p>
            </p:txBody>
          </p:sp>
        </mc:Fallback>
      </mc:AlternateContent>
      <p:sp>
        <p:nvSpPr>
          <p:cNvPr id="9" name="TextBox 8"/>
          <p:cNvSpPr txBox="1"/>
          <p:nvPr/>
        </p:nvSpPr>
        <p:spPr>
          <a:xfrm>
            <a:off x="203200" y="2372986"/>
            <a:ext cx="1923283" cy="461665"/>
          </a:xfrm>
          <a:prstGeom prst="rect">
            <a:avLst/>
          </a:prstGeom>
          <a:noFill/>
        </p:spPr>
        <p:txBody>
          <a:bodyPr wrap="none" rtlCol="0">
            <a:spAutoFit/>
          </a:bodyPr>
          <a:lstStyle/>
          <a:p>
            <a:r>
              <a:rPr lang="it-IT" sz="2400" dirty="0" smtClean="0"/>
              <a:t>Wavefunction</a:t>
            </a:r>
            <a:endParaRPr lang="it-IT" sz="2400" dirty="0"/>
          </a:p>
        </p:txBody>
      </p:sp>
      <p:sp>
        <p:nvSpPr>
          <p:cNvPr id="10" name="TextBox 9"/>
          <p:cNvSpPr txBox="1"/>
          <p:nvPr/>
        </p:nvSpPr>
        <p:spPr>
          <a:xfrm>
            <a:off x="203199" y="4419291"/>
            <a:ext cx="2738378" cy="461665"/>
          </a:xfrm>
          <a:prstGeom prst="rect">
            <a:avLst/>
          </a:prstGeom>
          <a:noFill/>
        </p:spPr>
        <p:txBody>
          <a:bodyPr wrap="none" rtlCol="0">
            <a:spAutoFit/>
          </a:bodyPr>
          <a:lstStyle/>
          <a:p>
            <a:r>
              <a:rPr lang="it-IT" sz="2400" dirty="0" smtClean="0"/>
              <a:t>Multipole expansion</a:t>
            </a:r>
            <a:endParaRPr lang="it-IT" sz="2400" dirty="0"/>
          </a:p>
        </p:txBody>
      </p:sp>
      <p:sp>
        <p:nvSpPr>
          <p:cNvPr id="11" name="TextBox 10"/>
          <p:cNvSpPr txBox="1"/>
          <p:nvPr/>
        </p:nvSpPr>
        <p:spPr>
          <a:xfrm>
            <a:off x="4829729" y="4522258"/>
            <a:ext cx="3929537" cy="1015663"/>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ctr"/>
            <a:r>
              <a:rPr lang="it-IT" dirty="0" smtClean="0"/>
              <a:t>The M.E. is an integral over a</a:t>
            </a:r>
          </a:p>
          <a:p>
            <a:pPr algn="ctr"/>
            <a:r>
              <a:rPr lang="it-IT" sz="2400" dirty="0" smtClean="0">
                <a:solidFill>
                  <a:srgbClr val="FF0000"/>
                </a:solidFill>
              </a:rPr>
              <a:t>total of 6 Spherical Harmonics</a:t>
            </a:r>
          </a:p>
          <a:p>
            <a:pPr algn="ctr"/>
            <a:r>
              <a:rPr lang="it-IT" b="1" i="1" dirty="0" smtClean="0">
                <a:solidFill>
                  <a:schemeClr val="accent1"/>
                </a:solidFill>
              </a:rPr>
              <a:t>with gradients!</a:t>
            </a:r>
            <a:endParaRPr lang="it-IT" b="1" i="1" dirty="0">
              <a:solidFill>
                <a:schemeClr val="accent1"/>
              </a:solidFill>
            </a:endParaRPr>
          </a:p>
        </p:txBody>
      </p:sp>
      <p:cxnSp>
        <p:nvCxnSpPr>
          <p:cNvPr id="13" name="Straight Arrow Connector 12"/>
          <p:cNvCxnSpPr/>
          <p:nvPr/>
        </p:nvCxnSpPr>
        <p:spPr>
          <a:xfrm>
            <a:off x="3242733" y="4265936"/>
            <a:ext cx="1405467" cy="61502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7" idx="3"/>
          </p:cNvCxnSpPr>
          <p:nvPr/>
        </p:nvCxnSpPr>
        <p:spPr>
          <a:xfrm flipV="1">
            <a:off x="8184207" y="5260922"/>
            <a:ext cx="198629" cy="6346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368167"/>
      </p:ext>
    </p:extLst>
  </p:cSld>
  <p:clrMapOvr>
    <a:masterClrMapping/>
  </p:clrMapOvr>
  <mc:AlternateContent xmlns:mc="http://schemas.openxmlformats.org/markup-compatibility/2006" xmlns:p14="http://schemas.microsoft.com/office/powerpoint/2010/main">
    <mc:Choice Requires="p14">
      <p:transition spd="slow" p14:dur="2000" advTm="23593"/>
    </mc:Choice>
    <mc:Fallback xmlns="">
      <p:transition spd="slow" advTm="23593"/>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108668" y="1307960"/>
                <a:ext cx="7323800" cy="7180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sz="2400" i="1" smtClean="0">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𝑇</m:t>
                              </m:r>
                            </m:e>
                          </m:acc>
                        </m:e>
                        <m:sub>
                          <m:r>
                            <a:rPr lang="it-IT" sz="2400" i="1">
                              <a:latin typeface="Cambria Math" panose="02040503050406030204" pitchFamily="18" charset="0"/>
                              <a:ea typeface="Cambria Math" panose="02040503050406030204" pitchFamily="18" charset="0"/>
                            </a:rPr>
                            <m:t>1</m:t>
                          </m:r>
                        </m:sub>
                      </m:sSub>
                      <m:r>
                        <a:rPr lang="it-IT" sz="2400" b="0" i="1" smtClean="0">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𝑇</m:t>
                              </m:r>
                            </m:e>
                          </m:acc>
                        </m:e>
                        <m:sub>
                          <m:r>
                            <a:rPr lang="it-IT" sz="2400" b="0" i="1" smtClean="0">
                              <a:latin typeface="Cambria Math" panose="02040503050406030204" pitchFamily="18" charset="0"/>
                              <a:ea typeface="Cambria Math" panose="02040503050406030204" pitchFamily="18" charset="0"/>
                            </a:rPr>
                            <m:t>2</m:t>
                          </m:r>
                        </m:sub>
                      </m:sSub>
                      <m:r>
                        <a:rPr lang="it-IT" sz="2400" i="1">
                          <a:latin typeface="Cambria Math" panose="02040503050406030204" pitchFamily="18" charset="0"/>
                          <a:ea typeface="Cambria Math" panose="02040503050406030204" pitchFamily="18" charset="0"/>
                        </a:rPr>
                        <m:t>=</m:t>
                      </m:r>
                      <m:r>
                        <a:rPr lang="it-IT" sz="2400" b="0" i="1" smtClean="0">
                          <a:latin typeface="Cambria Math" panose="02040503050406030204" pitchFamily="18" charset="0"/>
                          <a:ea typeface="Cambria Math" panose="02040503050406030204" pitchFamily="18" charset="0"/>
                        </a:rPr>
                        <m:t>(</m:t>
                      </m:r>
                      <m:sSubSup>
                        <m:sSubSupPr>
                          <m:ctrlPr>
                            <a:rPr lang="it-IT" sz="2400" i="1">
                              <a:latin typeface="Cambria Math" panose="02040503050406030204" pitchFamily="18" charset="0"/>
                              <a:ea typeface="Cambria Math" panose="02040503050406030204" pitchFamily="18" charset="0"/>
                            </a:rPr>
                          </m:ctrlPr>
                        </m:sSubSupPr>
                        <m:e>
                          <m:r>
                            <a:rPr lang="it-IT" sz="2400" i="1">
                              <a:latin typeface="Cambria Math" panose="02040503050406030204" pitchFamily="18" charset="0"/>
                              <a:ea typeface="Cambria Math" panose="02040503050406030204" pitchFamily="18" charset="0"/>
                            </a:rPr>
                            <m:t>𝑘</m:t>
                          </m:r>
                        </m:e>
                        <m:sub>
                          <m:r>
                            <a:rPr lang="it-IT" sz="2400" i="1">
                              <a:latin typeface="Cambria Math" panose="02040503050406030204" pitchFamily="18" charset="0"/>
                              <a:ea typeface="Cambria Math" panose="02040503050406030204" pitchFamily="18" charset="0"/>
                            </a:rPr>
                            <m:t>12</m:t>
                          </m:r>
                        </m:sub>
                        <m:sup>
                          <m:r>
                            <a:rPr lang="it-IT" sz="2400" i="1">
                              <a:latin typeface="Cambria Math" panose="02040503050406030204" pitchFamily="18" charset="0"/>
                              <a:ea typeface="Cambria Math" panose="02040503050406030204" pitchFamily="18" charset="0"/>
                            </a:rPr>
                            <m:t>′2</m:t>
                          </m:r>
                        </m:sup>
                      </m:sSubSup>
                      <m:r>
                        <a:rPr lang="it-IT" sz="2400" i="1">
                          <a:latin typeface="Cambria Math" panose="02040503050406030204" pitchFamily="18" charset="0"/>
                          <a:ea typeface="Cambria Math" panose="02040503050406030204" pitchFamily="18" charset="0"/>
                        </a:rPr>
                        <m:t>+</m:t>
                      </m:r>
                      <m:sSubSup>
                        <m:sSubSupPr>
                          <m:ctrlPr>
                            <a:rPr lang="it-IT" sz="2400" i="1">
                              <a:latin typeface="Cambria Math" panose="02040503050406030204" pitchFamily="18" charset="0"/>
                              <a:ea typeface="Cambria Math" panose="02040503050406030204" pitchFamily="18" charset="0"/>
                            </a:rPr>
                          </m:ctrlPr>
                        </m:sSubSupPr>
                        <m:e>
                          <m:r>
                            <a:rPr lang="it-IT" sz="2400" i="1">
                              <a:latin typeface="Cambria Math" panose="02040503050406030204" pitchFamily="18" charset="0"/>
                              <a:ea typeface="Cambria Math" panose="02040503050406030204" pitchFamily="18" charset="0"/>
                            </a:rPr>
                            <m:t>𝑘</m:t>
                          </m:r>
                        </m:e>
                        <m:sub>
                          <m:r>
                            <a:rPr lang="it-IT" sz="2400" i="1">
                              <a:latin typeface="Cambria Math" panose="02040503050406030204" pitchFamily="18" charset="0"/>
                              <a:ea typeface="Cambria Math" panose="02040503050406030204" pitchFamily="18" charset="0"/>
                            </a:rPr>
                            <m:t>12</m:t>
                          </m:r>
                        </m:sub>
                        <m:sup>
                          <m:r>
                            <a:rPr lang="it-IT" sz="2400" i="1">
                              <a:latin typeface="Cambria Math" panose="02040503050406030204" pitchFamily="18" charset="0"/>
                              <a:ea typeface="Cambria Math" panose="02040503050406030204" pitchFamily="18" charset="0"/>
                            </a:rPr>
                            <m:t>2</m:t>
                          </m:r>
                        </m:sup>
                      </m:sSubSup>
                      <m:r>
                        <a:rPr lang="it-IT" sz="2400" b="0" i="1" smtClean="0">
                          <a:latin typeface="Cambria Math" panose="02040503050406030204" pitchFamily="18" charset="0"/>
                          <a:ea typeface="Cambria Math" panose="02040503050406030204" pitchFamily="18" charset="0"/>
                        </a:rPr>
                        <m:t>)/2−</m:t>
                      </m:r>
                      <m:sSubSup>
                        <m:sSubSupPr>
                          <m:ctrlPr>
                            <a:rPr lang="it-IT" sz="2400" b="0" i="1" smtClean="0">
                              <a:latin typeface="Cambria Math" panose="02040503050406030204" pitchFamily="18" charset="0"/>
                              <a:ea typeface="Cambria Math" panose="02040503050406030204" pitchFamily="18" charset="0"/>
                            </a:rPr>
                          </m:ctrlPr>
                        </m:sSubSupPr>
                        <m:e>
                          <m:acc>
                            <m:accPr>
                              <m:chr m:val="⃗"/>
                              <m:ctrlPr>
                                <a:rPr lang="it-IT" sz="2400" i="1">
                                  <a:latin typeface="Cambria Math" panose="02040503050406030204" pitchFamily="18" charset="0"/>
                                </a:rPr>
                              </m:ctrlPr>
                            </m:accPr>
                            <m:e>
                              <m:r>
                                <a:rPr lang="it-IT" sz="2400" i="1">
                                  <a:latin typeface="Cambria Math" panose="02040503050406030204" pitchFamily="18" charset="0"/>
                                </a:rPr>
                                <m:t>𝑘</m:t>
                              </m:r>
                            </m:e>
                          </m:acc>
                        </m:e>
                        <m:sub>
                          <m:r>
                            <a:rPr lang="it-IT" sz="2400" b="0" i="1" smtClean="0">
                              <a:latin typeface="Cambria Math" panose="02040503050406030204" pitchFamily="18" charset="0"/>
                            </a:rPr>
                            <m:t>12</m:t>
                          </m:r>
                        </m:sub>
                        <m:sup>
                          <m:r>
                            <a:rPr lang="it-IT" sz="2400" b="0" i="1" smtClean="0">
                              <a:latin typeface="Cambria Math" panose="02040503050406030204" pitchFamily="18" charset="0"/>
                            </a:rPr>
                            <m:t>′</m:t>
                          </m:r>
                        </m:sup>
                      </m:sSubSup>
                      <m:r>
                        <a:rPr lang="it-IT" sz="2400" i="1">
                          <a:latin typeface="Cambria Math" panose="02040503050406030204" pitchFamily="18" charset="0"/>
                          <a:ea typeface="Cambria Math" panose="02040503050406030204" pitchFamily="18" charset="0"/>
                        </a:rPr>
                        <m:t>⋅</m:t>
                      </m:r>
                      <m:sSub>
                        <m:sSubPr>
                          <m:ctrlPr>
                            <a:rPr lang="it-IT" sz="2400" b="0" i="1" smtClean="0">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i="1">
                                  <a:latin typeface="Cambria Math" panose="02040503050406030204" pitchFamily="18" charset="0"/>
                                </a:rPr>
                                <m:t>𝑘</m:t>
                              </m:r>
                            </m:e>
                          </m:acc>
                        </m:e>
                        <m:sub>
                          <m:r>
                            <a:rPr lang="it-IT" sz="2400" b="0" i="1" smtClean="0">
                              <a:latin typeface="Cambria Math" panose="02040503050406030204" pitchFamily="18" charset="0"/>
                            </a:rPr>
                            <m:t>12</m:t>
                          </m:r>
                        </m:sub>
                      </m:sSub>
                      <m:r>
                        <a:rPr lang="it-IT" sz="2400" b="0" i="1" smtClean="0">
                          <a:latin typeface="Cambria Math" panose="02040503050406030204" pitchFamily="18" charset="0"/>
                          <a:ea typeface="Cambria Math" panose="02040503050406030204" pitchFamily="18" charset="0"/>
                        </a:rPr>
                        <m:t>=</m:t>
                      </m:r>
                      <m:sSup>
                        <m:sSupPr>
                          <m:ctrlPr>
                            <a:rPr lang="it-IT" sz="2400" i="1" smtClean="0">
                              <a:latin typeface="Cambria Math" panose="02040503050406030204" pitchFamily="18" charset="0"/>
                              <a:ea typeface="Cambria Math" panose="02040503050406030204" pitchFamily="18" charset="0"/>
                            </a:rPr>
                          </m:ctrlPr>
                        </m:sSupPr>
                        <m:e>
                          <m:d>
                            <m:dPr>
                              <m:ctrlPr>
                                <a:rPr lang="it-IT" sz="2400" i="1">
                                  <a:latin typeface="Cambria Math" panose="02040503050406030204" pitchFamily="18" charset="0"/>
                                  <a:ea typeface="Cambria Math" panose="02040503050406030204" pitchFamily="18" charset="0"/>
                                </a:rPr>
                              </m:ctrlPr>
                            </m:dPr>
                            <m:e>
                              <m:sSubSup>
                                <m:sSubSupPr>
                                  <m:ctrlPr>
                                    <a:rPr lang="it-IT" sz="2400" i="1">
                                      <a:latin typeface="Cambria Math" panose="02040503050406030204" pitchFamily="18" charset="0"/>
                                      <a:ea typeface="Cambria Math" panose="02040503050406030204" pitchFamily="18" charset="0"/>
                                    </a:rPr>
                                  </m:ctrlPr>
                                </m:sSubSupPr>
                                <m:e>
                                  <m:acc>
                                    <m:accPr>
                                      <m:chr m:val="⃗"/>
                                      <m:ctrlPr>
                                        <a:rPr lang="it-IT" sz="2400" i="1">
                                          <a:latin typeface="Cambria Math" panose="02040503050406030204" pitchFamily="18" charset="0"/>
                                        </a:rPr>
                                      </m:ctrlPr>
                                    </m:accPr>
                                    <m:e>
                                      <m:r>
                                        <a:rPr lang="it-IT" sz="2400" i="1">
                                          <a:latin typeface="Cambria Math" panose="02040503050406030204" pitchFamily="18" charset="0"/>
                                        </a:rPr>
                                        <m:t>𝑘</m:t>
                                      </m:r>
                                    </m:e>
                                  </m:acc>
                                </m:e>
                                <m:sub>
                                  <m:r>
                                    <a:rPr lang="it-IT" sz="2400" i="1">
                                      <a:latin typeface="Cambria Math" panose="02040503050406030204" pitchFamily="18" charset="0"/>
                                    </a:rPr>
                                    <m:t>12</m:t>
                                  </m:r>
                                </m:sub>
                                <m:sup>
                                  <m:r>
                                    <a:rPr lang="it-IT" sz="2400" i="1">
                                      <a:latin typeface="Cambria Math" panose="02040503050406030204" pitchFamily="18" charset="0"/>
                                    </a:rPr>
                                    <m:t>′</m:t>
                                  </m:r>
                                  <m:r>
                                    <a:rPr lang="it-IT" sz="2400" b="0" i="1" smtClean="0">
                                      <a:latin typeface="Cambria Math" panose="02040503050406030204" pitchFamily="18" charset="0"/>
                                    </a:rPr>
                                    <m:t>∗</m:t>
                                  </m:r>
                                </m:sup>
                              </m:sSubSup>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rPr>
                                  </m:ctrlPr>
                                </m:sSubPr>
                                <m:e>
                                  <m:acc>
                                    <m:accPr>
                                      <m:chr m:val="⃗"/>
                                      <m:ctrlPr>
                                        <a:rPr lang="it-IT" sz="2400" i="1">
                                          <a:latin typeface="Cambria Math" panose="02040503050406030204" pitchFamily="18" charset="0"/>
                                        </a:rPr>
                                      </m:ctrlPr>
                                    </m:accPr>
                                    <m:e>
                                      <m:r>
                                        <a:rPr lang="it-IT" sz="2400" i="1">
                                          <a:latin typeface="Cambria Math" panose="02040503050406030204" pitchFamily="18" charset="0"/>
                                        </a:rPr>
                                        <m:t>𝑘</m:t>
                                      </m:r>
                                    </m:e>
                                  </m:acc>
                                </m:e>
                                <m:sub>
                                  <m:r>
                                    <a:rPr lang="it-IT" sz="2400" i="1">
                                      <a:latin typeface="Cambria Math" panose="02040503050406030204" pitchFamily="18" charset="0"/>
                                    </a:rPr>
                                    <m:t>12</m:t>
                                  </m:r>
                                </m:sub>
                              </m:sSub>
                            </m:e>
                          </m:d>
                        </m:e>
                        <m:sup>
                          <m:r>
                            <a:rPr lang="it-IT" sz="2400" i="1">
                              <a:latin typeface="Cambria Math" panose="02040503050406030204" pitchFamily="18" charset="0"/>
                              <a:ea typeface="Cambria Math" panose="02040503050406030204" pitchFamily="18" charset="0"/>
                            </a:rPr>
                            <m:t>2</m:t>
                          </m:r>
                        </m:sup>
                      </m:sSup>
                      <m:r>
                        <a:rPr lang="it-IT" sz="2400" i="1">
                          <a:latin typeface="Cambria Math" panose="02040503050406030204" pitchFamily="18" charset="0"/>
                          <a:ea typeface="Cambria Math" panose="02040503050406030204" pitchFamily="18" charset="0"/>
                        </a:rPr>
                        <m:t>/2</m:t>
                      </m:r>
                    </m:oMath>
                  </m:oMathPara>
                </a14:m>
                <a:endParaRPr lang="it-IT" sz="2400" dirty="0"/>
              </a:p>
            </p:txBody>
          </p:sp>
        </mc:Choice>
        <mc:Fallback xmlns="">
          <p:sp>
            <p:nvSpPr>
              <p:cNvPr id="2" name="Rectangle 1"/>
              <p:cNvSpPr>
                <a:spLocks noRot="1" noChangeAspect="1" noMove="1" noResize="1" noEditPoints="1" noAdjustHandles="1" noChangeArrowheads="1" noChangeShapeType="1" noTextEdit="1"/>
              </p:cNvSpPr>
              <p:nvPr/>
            </p:nvSpPr>
            <p:spPr>
              <a:xfrm>
                <a:off x="108668" y="1307960"/>
                <a:ext cx="7323800" cy="718017"/>
              </a:xfrm>
              <a:prstGeom prst="rect">
                <a:avLst/>
              </a:prstGeom>
              <a:blipFill rotWithShape="0">
                <a:blip r:embed="rId2"/>
                <a:stretch>
                  <a:fillRect/>
                </a:stretch>
              </a:blipFill>
            </p:spPr>
            <p:txBody>
              <a:bodyPr/>
              <a:lstStyle/>
              <a:p>
                <a:r>
                  <a:rPr lang="it-IT">
                    <a:noFill/>
                  </a:rPr>
                  <a:t> </a:t>
                </a:r>
              </a:p>
            </p:txBody>
          </p:sp>
        </mc:Fallback>
      </mc:AlternateContent>
      <p:sp>
        <p:nvSpPr>
          <p:cNvPr id="4" name="TextBox 3"/>
          <p:cNvSpPr txBox="1"/>
          <p:nvPr/>
        </p:nvSpPr>
        <p:spPr>
          <a:xfrm>
            <a:off x="5417467" y="1957621"/>
            <a:ext cx="3726533" cy="461665"/>
          </a:xfrm>
          <a:prstGeom prst="rect">
            <a:avLst/>
          </a:prstGeom>
          <a:noFill/>
        </p:spPr>
        <p:txBody>
          <a:bodyPr wrap="none" rtlCol="0">
            <a:spAutoFit/>
          </a:bodyPr>
          <a:lstStyle/>
          <a:p>
            <a:r>
              <a:rPr lang="it-IT" sz="2400" b="1" dirty="0" smtClean="0">
                <a:solidFill>
                  <a:srgbClr val="0070C0"/>
                </a:solidFill>
              </a:rPr>
              <a:t>Local part of the interaction</a:t>
            </a:r>
            <a:endParaRPr lang="it-IT" sz="2400" b="1" dirty="0">
              <a:solidFill>
                <a:srgbClr val="0070C0"/>
              </a:solidFill>
            </a:endParaRPr>
          </a:p>
        </p:txBody>
      </p:sp>
      <mc:AlternateContent xmlns:mc="http://schemas.openxmlformats.org/markup-compatibility/2006" xmlns:a14="http://schemas.microsoft.com/office/drawing/2010/main">
        <mc:Choice Requires="a14">
          <p:sp>
            <p:nvSpPr>
              <p:cNvPr id="5" name="Rectangle 4"/>
              <p:cNvSpPr/>
              <p:nvPr/>
            </p:nvSpPr>
            <p:spPr>
              <a:xfrm>
                <a:off x="108668" y="2489574"/>
                <a:ext cx="4775538" cy="50917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it-IT" sz="2400" b="0" i="1" smtClean="0">
                              <a:latin typeface="Cambria Math" panose="02040503050406030204" pitchFamily="18" charset="0"/>
                              <a:ea typeface="Cambria Math" panose="02040503050406030204" pitchFamily="18" charset="0"/>
                            </a:rPr>
                          </m:ctrlPr>
                        </m:dPr>
                        <m:e>
                          <m:sSub>
                            <m:sSubPr>
                              <m:ctrlPr>
                                <a:rPr lang="it-IT" sz="2400" i="1">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𝑇</m:t>
                                  </m:r>
                                </m:e>
                              </m:acc>
                            </m:e>
                            <m:sub>
                              <m:r>
                                <a:rPr lang="it-IT" sz="2400" i="1">
                                  <a:latin typeface="Cambria Math" panose="02040503050406030204" pitchFamily="18" charset="0"/>
                                  <a:ea typeface="Cambria Math" panose="02040503050406030204" pitchFamily="18" charset="0"/>
                                </a:rPr>
                                <m:t>1</m:t>
                              </m:r>
                            </m:sub>
                          </m:sSub>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𝑇</m:t>
                                  </m:r>
                                </m:e>
                              </m:acc>
                            </m:e>
                            <m:sub>
                              <m:r>
                                <a:rPr lang="it-IT" sz="2400" i="1">
                                  <a:latin typeface="Cambria Math" panose="02040503050406030204" pitchFamily="18" charset="0"/>
                                  <a:ea typeface="Cambria Math" panose="02040503050406030204" pitchFamily="18" charset="0"/>
                                </a:rPr>
                                <m:t>2</m:t>
                              </m:r>
                            </m:sub>
                          </m:sSub>
                          <m:r>
                            <a:rPr lang="it-IT" sz="2400" b="0" i="1" smtClean="0">
                              <a:latin typeface="Cambria Math" panose="02040503050406030204" pitchFamily="18" charset="0"/>
                              <a:ea typeface="Cambria Math" panose="02040503050406030204" pitchFamily="18" charset="0"/>
                            </a:rPr>
                            <m:t>,</m:t>
                          </m:r>
                          <m:r>
                            <a:rPr lang="it-IT" sz="2400" b="0" i="1" smtClean="0">
                              <a:latin typeface="Cambria Math" panose="02040503050406030204" pitchFamily="18" charset="0"/>
                              <a:ea typeface="Cambria Math" panose="02040503050406030204" pitchFamily="18" charset="0"/>
                            </a:rPr>
                            <m:t>𝛿</m:t>
                          </m:r>
                          <m:d>
                            <m:dPr>
                              <m:ctrlPr>
                                <a:rPr lang="it-IT" sz="2400" b="0" i="1" smtClean="0">
                                  <a:latin typeface="Cambria Math" panose="02040503050406030204" pitchFamily="18" charset="0"/>
                                  <a:ea typeface="Cambria Math" panose="02040503050406030204" pitchFamily="18" charset="0"/>
                                </a:rPr>
                              </m:ctrlPr>
                            </m:dPr>
                            <m:e>
                              <m:sSubSup>
                                <m:sSubSupPr>
                                  <m:ctrlPr>
                                    <a:rPr lang="it-IT" sz="2400" b="0" i="1" smtClean="0">
                                      <a:latin typeface="Cambria Math" panose="02040503050406030204" pitchFamily="18" charset="0"/>
                                      <a:ea typeface="Cambria Math" panose="02040503050406030204" pitchFamily="18" charset="0"/>
                                    </a:rPr>
                                  </m:ctrlPr>
                                </m:sSubSupPr>
                                <m:e>
                                  <m:r>
                                    <a:rPr lang="it-IT" sz="2400" b="0" i="1" smtClean="0">
                                      <a:latin typeface="Cambria Math" panose="02040503050406030204" pitchFamily="18" charset="0"/>
                                      <a:ea typeface="Cambria Math" panose="02040503050406030204" pitchFamily="18" charset="0"/>
                                    </a:rPr>
                                    <m:t>𝑟</m:t>
                                  </m:r>
                                </m:e>
                                <m:sub>
                                  <m:r>
                                    <a:rPr lang="it-IT" sz="2400" b="0" i="1" smtClean="0">
                                      <a:latin typeface="Cambria Math" panose="02040503050406030204" pitchFamily="18" charset="0"/>
                                      <a:ea typeface="Cambria Math" panose="02040503050406030204" pitchFamily="18" charset="0"/>
                                    </a:rPr>
                                    <m:t>1</m:t>
                                  </m:r>
                                </m:sub>
                                <m:sup>
                                  <m:r>
                                    <a:rPr lang="it-IT" sz="2400" b="0" i="1" smtClean="0">
                                      <a:latin typeface="Cambria Math" panose="02040503050406030204" pitchFamily="18" charset="0"/>
                                      <a:ea typeface="Cambria Math" panose="02040503050406030204" pitchFamily="18" charset="0"/>
                                    </a:rPr>
                                    <m:t>′</m:t>
                                  </m:r>
                                </m:sup>
                              </m:sSubSup>
                              <m:r>
                                <a:rPr lang="it-IT" sz="2400" b="0" i="1" smtClean="0">
                                  <a:latin typeface="Cambria Math" panose="02040503050406030204" pitchFamily="18" charset="0"/>
                                  <a:ea typeface="Cambria Math" panose="02040503050406030204" pitchFamily="18" charset="0"/>
                                </a:rPr>
                                <m:t>−</m:t>
                              </m:r>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𝑟</m:t>
                                  </m:r>
                                </m:e>
                                <m:sub>
                                  <m:r>
                                    <a:rPr lang="it-IT" sz="2400" b="0" i="1" smtClean="0">
                                      <a:latin typeface="Cambria Math" panose="02040503050406030204" pitchFamily="18" charset="0"/>
                                      <a:ea typeface="Cambria Math" panose="02040503050406030204" pitchFamily="18" charset="0"/>
                                    </a:rPr>
                                    <m:t>1</m:t>
                                  </m:r>
                                </m:sub>
                              </m:sSub>
                            </m:e>
                          </m:d>
                          <m:r>
                            <a:rPr lang="it-IT" sz="2400" b="0" i="1" smtClean="0">
                              <a:latin typeface="Cambria Math" panose="02040503050406030204" pitchFamily="18" charset="0"/>
                              <a:ea typeface="Cambria Math" panose="02040503050406030204" pitchFamily="18" charset="0"/>
                            </a:rPr>
                            <m:t>𝛿</m:t>
                          </m:r>
                          <m:d>
                            <m:dPr>
                              <m:ctrlPr>
                                <a:rPr lang="it-IT" sz="2400" b="0" i="1" smtClean="0">
                                  <a:latin typeface="Cambria Math" panose="02040503050406030204" pitchFamily="18" charset="0"/>
                                  <a:ea typeface="Cambria Math" panose="02040503050406030204" pitchFamily="18" charset="0"/>
                                </a:rPr>
                              </m:ctrlPr>
                            </m:dPr>
                            <m:e>
                              <m:sSubSup>
                                <m:sSubSupPr>
                                  <m:ctrlPr>
                                    <a:rPr lang="it-IT" sz="2400" b="0" i="1" smtClean="0">
                                      <a:latin typeface="Cambria Math" panose="02040503050406030204" pitchFamily="18" charset="0"/>
                                      <a:ea typeface="Cambria Math" panose="02040503050406030204" pitchFamily="18" charset="0"/>
                                    </a:rPr>
                                  </m:ctrlPr>
                                </m:sSubSupPr>
                                <m:e>
                                  <m:r>
                                    <a:rPr lang="it-IT" sz="2400" b="0" i="1" smtClean="0">
                                      <a:latin typeface="Cambria Math" panose="02040503050406030204" pitchFamily="18" charset="0"/>
                                      <a:ea typeface="Cambria Math" panose="02040503050406030204" pitchFamily="18" charset="0"/>
                                    </a:rPr>
                                    <m:t>𝑟</m:t>
                                  </m:r>
                                </m:e>
                                <m:sub>
                                  <m:r>
                                    <a:rPr lang="it-IT" sz="2400" b="0" i="1" smtClean="0">
                                      <a:latin typeface="Cambria Math" panose="02040503050406030204" pitchFamily="18" charset="0"/>
                                      <a:ea typeface="Cambria Math" panose="02040503050406030204" pitchFamily="18" charset="0"/>
                                    </a:rPr>
                                    <m:t>2</m:t>
                                  </m:r>
                                </m:sub>
                                <m:sup>
                                  <m:r>
                                    <a:rPr lang="it-IT" sz="2400" b="0" i="1" smtClean="0">
                                      <a:latin typeface="Cambria Math" panose="02040503050406030204" pitchFamily="18" charset="0"/>
                                      <a:ea typeface="Cambria Math" panose="02040503050406030204" pitchFamily="18" charset="0"/>
                                    </a:rPr>
                                    <m:t>′</m:t>
                                  </m:r>
                                </m:sup>
                              </m:sSubSup>
                              <m:r>
                                <a:rPr lang="it-IT" sz="2400" b="0" i="1" smtClean="0">
                                  <a:latin typeface="Cambria Math" panose="02040503050406030204" pitchFamily="18" charset="0"/>
                                  <a:ea typeface="Cambria Math" panose="02040503050406030204" pitchFamily="18" charset="0"/>
                                </a:rPr>
                                <m:t>−</m:t>
                              </m:r>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𝑟</m:t>
                                  </m:r>
                                </m:e>
                                <m:sub>
                                  <m:r>
                                    <a:rPr lang="it-IT" sz="2400" b="0" i="1" smtClean="0">
                                      <a:latin typeface="Cambria Math" panose="02040503050406030204" pitchFamily="18" charset="0"/>
                                      <a:ea typeface="Cambria Math" panose="02040503050406030204" pitchFamily="18" charset="0"/>
                                    </a:rPr>
                                    <m:t>2</m:t>
                                  </m:r>
                                </m:sub>
                              </m:sSub>
                            </m:e>
                          </m:d>
                        </m:e>
                      </m:d>
                      <m:r>
                        <a:rPr lang="it-IT" sz="2400" b="0" i="1" smtClean="0">
                          <a:latin typeface="Cambria Math" panose="02040503050406030204" pitchFamily="18" charset="0"/>
                          <a:ea typeface="Cambria Math" panose="02040503050406030204" pitchFamily="18" charset="0"/>
                        </a:rPr>
                        <m:t>=0</m:t>
                      </m:r>
                    </m:oMath>
                  </m:oMathPara>
                </a14:m>
                <a:endParaRPr lang="it-IT" sz="2400" dirty="0"/>
              </a:p>
            </p:txBody>
          </p:sp>
        </mc:Choice>
        <mc:Fallback xmlns="">
          <p:sp>
            <p:nvSpPr>
              <p:cNvPr id="5" name="Rectangle 4"/>
              <p:cNvSpPr>
                <a:spLocks noRot="1" noChangeAspect="1" noMove="1" noResize="1" noEditPoints="1" noAdjustHandles="1" noChangeArrowheads="1" noChangeShapeType="1" noTextEdit="1"/>
              </p:cNvSpPr>
              <p:nvPr/>
            </p:nvSpPr>
            <p:spPr>
              <a:xfrm>
                <a:off x="108668" y="2489574"/>
                <a:ext cx="4775538" cy="509178"/>
              </a:xfrm>
              <a:prstGeom prst="rect">
                <a:avLst/>
              </a:prstGeom>
              <a:blipFill rotWithShape="0">
                <a:blip r:embed="rId3"/>
                <a:stretch>
                  <a:fillRect/>
                </a:stretch>
              </a:blipFill>
            </p:spPr>
            <p:txBody>
              <a:bodyPr/>
              <a:lstStyle/>
              <a:p>
                <a:r>
                  <a:rPr lang="it-IT">
                    <a:noFill/>
                  </a:rPr>
                  <a:t> </a:t>
                </a:r>
              </a:p>
            </p:txBody>
          </p:sp>
        </mc:Fallback>
      </mc:AlternateContent>
      <p:sp>
        <p:nvSpPr>
          <p:cNvPr id="6" name="TextBox 5"/>
          <p:cNvSpPr txBox="1"/>
          <p:nvPr/>
        </p:nvSpPr>
        <p:spPr>
          <a:xfrm>
            <a:off x="5088134" y="2891146"/>
            <a:ext cx="4044120" cy="461665"/>
          </a:xfrm>
          <a:prstGeom prst="rect">
            <a:avLst/>
          </a:prstGeom>
          <a:noFill/>
        </p:spPr>
        <p:txBody>
          <a:bodyPr wrap="none" rtlCol="0">
            <a:spAutoFit/>
          </a:bodyPr>
          <a:lstStyle/>
          <a:p>
            <a:pPr algn="r"/>
            <a:r>
              <a:rPr lang="it-IT" sz="2400" b="1" dirty="0" smtClean="0">
                <a:solidFill>
                  <a:srgbClr val="0070C0"/>
                </a:solidFill>
              </a:rPr>
              <a:t>Commutes with locality deltas</a:t>
            </a:r>
          </a:p>
        </p:txBody>
      </p:sp>
      <p:sp>
        <p:nvSpPr>
          <p:cNvPr id="10" name="Rectangle 9"/>
          <p:cNvSpPr/>
          <p:nvPr/>
        </p:nvSpPr>
        <p:spPr>
          <a:xfrm>
            <a:off x="4428030" y="4303270"/>
            <a:ext cx="4715970" cy="1200329"/>
          </a:xfrm>
          <a:prstGeom prst="rect">
            <a:avLst/>
          </a:prstGeom>
        </p:spPr>
        <p:txBody>
          <a:bodyPr wrap="none">
            <a:spAutoFit/>
          </a:bodyPr>
          <a:lstStyle/>
          <a:p>
            <a:pPr algn="r"/>
            <a:r>
              <a:rPr lang="it-IT" sz="2400" b="1" dirty="0">
                <a:solidFill>
                  <a:srgbClr val="0070C0"/>
                </a:solidFill>
              </a:rPr>
              <a:t>thus is the laplacian of the </a:t>
            </a:r>
            <a:r>
              <a:rPr lang="it-IT" sz="2400" b="1" dirty="0" smtClean="0">
                <a:solidFill>
                  <a:srgbClr val="0070C0"/>
                </a:solidFill>
              </a:rPr>
              <a:t>gaussian</a:t>
            </a:r>
          </a:p>
          <a:p>
            <a:pPr algn="r"/>
            <a:r>
              <a:rPr lang="it-IT" sz="2400" b="1" dirty="0" smtClean="0">
                <a:solidFill>
                  <a:srgbClr val="0070C0"/>
                </a:solidFill>
              </a:rPr>
              <a:t>That is conveniently related to the</a:t>
            </a:r>
          </a:p>
          <a:p>
            <a:pPr algn="r"/>
            <a:r>
              <a:rPr lang="it-IT" sz="2400" b="1" dirty="0" smtClean="0">
                <a:solidFill>
                  <a:srgbClr val="FF0000"/>
                </a:solidFill>
              </a:rPr>
              <a:t>Derivative respect to the range</a:t>
            </a:r>
            <a:endParaRPr lang="it-IT" sz="2400" b="1" dirty="0">
              <a:solidFill>
                <a:srgbClr val="FF0000"/>
              </a:solidFill>
            </a:endParaRPr>
          </a:p>
        </p:txBody>
      </p:sp>
      <mc:AlternateContent xmlns:mc="http://schemas.openxmlformats.org/markup-compatibility/2006" xmlns:a14="http://schemas.microsoft.com/office/drawing/2010/main">
        <mc:Choice Requires="a14">
          <p:sp>
            <p:nvSpPr>
              <p:cNvPr id="11" name="Rectangle 10"/>
              <p:cNvSpPr/>
              <p:nvPr/>
            </p:nvSpPr>
            <p:spPr>
              <a:xfrm>
                <a:off x="17228" y="3352811"/>
                <a:ext cx="9214959" cy="95410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ctrlPr>
                            <a:rPr lang="it-IT" sz="2400" b="0" i="1" smtClean="0">
                              <a:latin typeface="Cambria Math" panose="02040503050406030204" pitchFamily="18" charset="0"/>
                              <a:ea typeface="Cambria Math" panose="02040503050406030204" pitchFamily="18" charset="0"/>
                            </a:rPr>
                          </m:ctrlPr>
                        </m:dPr>
                        <m:e>
                          <m:sSub>
                            <m:sSubPr>
                              <m:ctrlPr>
                                <a:rPr lang="it-IT" sz="2400" i="1" smtClean="0">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𝑇</m:t>
                                  </m:r>
                                </m:e>
                              </m:acc>
                            </m:e>
                            <m:sub>
                              <m:r>
                                <a:rPr lang="it-IT" sz="2400" i="1">
                                  <a:latin typeface="Cambria Math" panose="02040503050406030204" pitchFamily="18" charset="0"/>
                                  <a:ea typeface="Cambria Math" panose="02040503050406030204" pitchFamily="18" charset="0"/>
                                </a:rPr>
                                <m:t>1</m:t>
                              </m:r>
                            </m:sub>
                          </m:sSub>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𝑇</m:t>
                                  </m:r>
                                </m:e>
                              </m:acc>
                            </m:e>
                            <m:sub>
                              <m:r>
                                <a:rPr lang="it-IT" sz="2400" i="1">
                                  <a:latin typeface="Cambria Math" panose="02040503050406030204" pitchFamily="18" charset="0"/>
                                  <a:ea typeface="Cambria Math" panose="02040503050406030204" pitchFamily="18" charset="0"/>
                                </a:rPr>
                                <m:t>2</m:t>
                              </m:r>
                            </m:sub>
                          </m:sSub>
                        </m:e>
                      </m:d>
                      <m:r>
                        <a:rPr lang="it-IT" sz="2400" b="0" i="1" smtClean="0">
                          <a:latin typeface="Cambria Math" panose="02040503050406030204" pitchFamily="18" charset="0"/>
                          <a:ea typeface="Cambria Math" panose="02040503050406030204" pitchFamily="18" charset="0"/>
                        </a:rPr>
                        <m:t> </m:t>
                      </m:r>
                      <m:r>
                        <a:rPr lang="it-IT" sz="2400" i="1">
                          <a:latin typeface="Cambria Math" panose="02040503050406030204" pitchFamily="18" charset="0"/>
                          <a:ea typeface="Cambria Math" panose="02040503050406030204" pitchFamily="18" charset="0"/>
                        </a:rPr>
                        <m:t>𝛿</m:t>
                      </m:r>
                      <m:d>
                        <m:dPr>
                          <m:ctrlPr>
                            <a:rPr lang="it-IT" sz="2400" i="1">
                              <a:latin typeface="Cambria Math" panose="02040503050406030204" pitchFamily="18" charset="0"/>
                              <a:ea typeface="Cambria Math" panose="02040503050406030204" pitchFamily="18" charset="0"/>
                            </a:rPr>
                          </m:ctrlPr>
                        </m:dPr>
                        <m:e>
                          <m:sSubSup>
                            <m:sSubSupPr>
                              <m:ctrlPr>
                                <a:rPr lang="it-IT" sz="2400" i="1">
                                  <a:latin typeface="Cambria Math" panose="02040503050406030204" pitchFamily="18" charset="0"/>
                                  <a:ea typeface="Cambria Math" panose="02040503050406030204" pitchFamily="18" charset="0"/>
                                </a:rPr>
                              </m:ctrlPr>
                            </m:sSubSup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1</m:t>
                              </m:r>
                            </m:sub>
                            <m:sup>
                              <m:r>
                                <a:rPr lang="it-IT" sz="2400" i="1">
                                  <a:latin typeface="Cambria Math" panose="02040503050406030204" pitchFamily="18" charset="0"/>
                                  <a:ea typeface="Cambria Math" panose="02040503050406030204" pitchFamily="18" charset="0"/>
                                </a:rPr>
                                <m:t>′</m:t>
                              </m:r>
                            </m:sup>
                          </m:sSubSup>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1</m:t>
                              </m:r>
                            </m:sub>
                          </m:sSub>
                        </m:e>
                      </m:d>
                      <m:r>
                        <a:rPr lang="it-IT" sz="2400" i="1">
                          <a:latin typeface="Cambria Math" panose="02040503050406030204" pitchFamily="18" charset="0"/>
                          <a:ea typeface="Cambria Math" panose="02040503050406030204" pitchFamily="18" charset="0"/>
                        </a:rPr>
                        <m:t>𝛿</m:t>
                      </m:r>
                      <m:d>
                        <m:dPr>
                          <m:ctrlPr>
                            <a:rPr lang="it-IT" sz="2400" i="1">
                              <a:latin typeface="Cambria Math" panose="02040503050406030204" pitchFamily="18" charset="0"/>
                              <a:ea typeface="Cambria Math" panose="02040503050406030204" pitchFamily="18" charset="0"/>
                            </a:rPr>
                          </m:ctrlPr>
                        </m:dPr>
                        <m:e>
                          <m:sSubSup>
                            <m:sSubSupPr>
                              <m:ctrlPr>
                                <a:rPr lang="it-IT" sz="2400" i="1">
                                  <a:latin typeface="Cambria Math" panose="02040503050406030204" pitchFamily="18" charset="0"/>
                                  <a:ea typeface="Cambria Math" panose="02040503050406030204" pitchFamily="18" charset="0"/>
                                </a:rPr>
                              </m:ctrlPr>
                            </m:sSubSup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2</m:t>
                              </m:r>
                            </m:sub>
                            <m:sup>
                              <m:r>
                                <a:rPr lang="it-IT" sz="2400" i="1">
                                  <a:latin typeface="Cambria Math" panose="02040503050406030204" pitchFamily="18" charset="0"/>
                                  <a:ea typeface="Cambria Math" panose="02040503050406030204" pitchFamily="18" charset="0"/>
                                </a:rPr>
                                <m:t>′</m:t>
                              </m:r>
                            </m:sup>
                          </m:sSubSup>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2</m:t>
                              </m:r>
                            </m:sub>
                          </m:sSub>
                        </m:e>
                      </m:d>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𝑔</m:t>
                          </m:r>
                        </m:e>
                        <m:sub>
                          <m:r>
                            <a:rPr lang="it-IT" sz="2400" b="0" i="1" smtClean="0">
                              <a:latin typeface="Cambria Math" panose="02040503050406030204" pitchFamily="18" charset="0"/>
                              <a:ea typeface="Cambria Math" panose="02040503050406030204" pitchFamily="18" charset="0"/>
                            </a:rPr>
                            <m:t>𝑎</m:t>
                          </m:r>
                        </m:sub>
                      </m:sSub>
                      <m:d>
                        <m:dPr>
                          <m:ctrlPr>
                            <a:rPr lang="it-IT" sz="2400" b="0" i="1" smtClean="0">
                              <a:latin typeface="Cambria Math" panose="02040503050406030204" pitchFamily="18" charset="0"/>
                              <a:ea typeface="Cambria Math" panose="02040503050406030204" pitchFamily="18" charset="0"/>
                            </a:rPr>
                          </m:ctrlPr>
                        </m:dPr>
                        <m:e>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𝑟</m:t>
                              </m:r>
                            </m:e>
                            <m:sub>
                              <m:r>
                                <a:rPr lang="it-IT" sz="2400" b="0" i="1" smtClean="0">
                                  <a:latin typeface="Cambria Math" panose="02040503050406030204" pitchFamily="18" charset="0"/>
                                  <a:ea typeface="Cambria Math" panose="02040503050406030204" pitchFamily="18" charset="0"/>
                                </a:rPr>
                                <m:t>1</m:t>
                              </m:r>
                            </m:sub>
                          </m:sSub>
                          <m:r>
                            <a:rPr lang="it-IT" sz="2400" b="0" i="1" smtClean="0">
                              <a:latin typeface="Cambria Math" panose="02040503050406030204" pitchFamily="18" charset="0"/>
                              <a:ea typeface="Cambria Math" panose="02040503050406030204" pitchFamily="18" charset="0"/>
                            </a:rPr>
                            <m:t>−</m:t>
                          </m:r>
                          <m:sSub>
                            <m:sSubPr>
                              <m:ctrlPr>
                                <a:rPr lang="it-IT" sz="2400" b="0" i="1" smtClean="0">
                                  <a:latin typeface="Cambria Math" panose="02040503050406030204" pitchFamily="18" charset="0"/>
                                  <a:ea typeface="Cambria Math" panose="02040503050406030204" pitchFamily="18" charset="0"/>
                                </a:rPr>
                              </m:ctrlPr>
                            </m:sSubPr>
                            <m:e>
                              <m:r>
                                <a:rPr lang="it-IT" sz="2400" b="0" i="1" smtClean="0">
                                  <a:latin typeface="Cambria Math" panose="02040503050406030204" pitchFamily="18" charset="0"/>
                                  <a:ea typeface="Cambria Math" panose="02040503050406030204" pitchFamily="18" charset="0"/>
                                </a:rPr>
                                <m:t>𝑟</m:t>
                              </m:r>
                            </m:e>
                            <m:sub>
                              <m:r>
                                <a:rPr lang="it-IT" sz="2400" b="0" i="1" smtClean="0">
                                  <a:latin typeface="Cambria Math" panose="02040503050406030204" pitchFamily="18" charset="0"/>
                                  <a:ea typeface="Cambria Math" panose="02040503050406030204" pitchFamily="18" charset="0"/>
                                </a:rPr>
                                <m:t>2</m:t>
                              </m:r>
                            </m:sub>
                          </m:sSub>
                        </m:e>
                      </m:d>
                      <m:r>
                        <a:rPr lang="it-IT" sz="2400" b="0" i="1" smtClean="0">
                          <a:latin typeface="Cambria Math" panose="02040503050406030204" pitchFamily="18" charset="0"/>
                          <a:ea typeface="Cambria Math" panose="02040503050406030204" pitchFamily="18" charset="0"/>
                        </a:rPr>
                        <m:t>→−</m:t>
                      </m:r>
                      <m:f>
                        <m:fPr>
                          <m:ctrlPr>
                            <a:rPr lang="it-IT" sz="2400" b="0" i="1" smtClean="0">
                              <a:latin typeface="Cambria Math" panose="02040503050406030204" pitchFamily="18" charset="0"/>
                              <a:ea typeface="Cambria Math" panose="02040503050406030204" pitchFamily="18" charset="0"/>
                            </a:rPr>
                          </m:ctrlPr>
                        </m:fPr>
                        <m:num>
                          <m:sSup>
                            <m:sSupPr>
                              <m:ctrlPr>
                                <a:rPr lang="it-IT" sz="2400" b="0" i="1" smtClean="0">
                                  <a:latin typeface="Cambria Math" panose="02040503050406030204" pitchFamily="18" charset="0"/>
                                  <a:ea typeface="Cambria Math" panose="02040503050406030204" pitchFamily="18" charset="0"/>
                                </a:rPr>
                              </m:ctrlPr>
                            </m:sSupPr>
                            <m:e>
                              <m:d>
                                <m:dPr>
                                  <m:ctrlPr>
                                    <a:rPr lang="it-IT" sz="2400" b="0" i="1" smtClean="0">
                                      <a:latin typeface="Cambria Math" panose="02040503050406030204" pitchFamily="18" charset="0"/>
                                      <a:ea typeface="Cambria Math" panose="02040503050406030204" pitchFamily="18" charset="0"/>
                                    </a:rPr>
                                  </m:ctrlPr>
                                </m:dPr>
                                <m:e>
                                  <m:sSub>
                                    <m:sSubPr>
                                      <m:ctrlPr>
                                        <a:rPr lang="it-IT" sz="2400" b="0" i="1" smtClean="0">
                                          <a:latin typeface="Cambria Math" panose="02040503050406030204" pitchFamily="18" charset="0"/>
                                          <a:ea typeface="Cambria Math" panose="02040503050406030204" pitchFamily="18" charset="0"/>
                                        </a:rPr>
                                      </m:ctrlPr>
                                    </m:sSubPr>
                                    <m:e>
                                      <m:acc>
                                        <m:accPr>
                                          <m:chr m:val="⃗"/>
                                          <m:ctrlPr>
                                            <a:rPr lang="it-IT" sz="2400" b="0" i="1" smtClean="0">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m:t>
                                          </m:r>
                                        </m:e>
                                      </m:acc>
                                    </m:e>
                                    <m:sub>
                                      <m:r>
                                        <a:rPr lang="it-IT" sz="2400" b="0" i="0" smtClean="0">
                                          <a:latin typeface="Cambria Math" panose="02040503050406030204" pitchFamily="18" charset="0"/>
                                          <a:ea typeface="Cambria Math" panose="02040503050406030204" pitchFamily="18" charset="0"/>
                                        </a:rPr>
                                        <m:t>1</m:t>
                                      </m:r>
                                    </m:sub>
                                  </m:sSub>
                                  <m:r>
                                    <a:rPr lang="it-IT" sz="2400" b="0" i="0" smtClean="0">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acc>
                                        <m:accPr>
                                          <m:chr m:val="⃗"/>
                                          <m:ctrlPr>
                                            <a:rPr lang="it-IT" sz="2400" i="1">
                                              <a:latin typeface="Cambria Math" panose="02040503050406030204" pitchFamily="18" charset="0"/>
                                              <a:ea typeface="Cambria Math" panose="02040503050406030204" pitchFamily="18" charset="0"/>
                                            </a:rPr>
                                          </m:ctrlPr>
                                        </m:accPr>
                                        <m:e>
                                          <m:r>
                                            <a:rPr lang="it-IT" sz="2400" i="1">
                                              <a:latin typeface="Cambria Math" panose="02040503050406030204" pitchFamily="18" charset="0"/>
                                              <a:ea typeface="Cambria Math" panose="02040503050406030204" pitchFamily="18" charset="0"/>
                                            </a:rPr>
                                            <m:t>𝛻</m:t>
                                          </m:r>
                                        </m:e>
                                      </m:acc>
                                    </m:e>
                                    <m:sub>
                                      <m:r>
                                        <a:rPr lang="it-IT" sz="2400" b="0" i="0" smtClean="0">
                                          <a:latin typeface="Cambria Math" panose="02040503050406030204" pitchFamily="18" charset="0"/>
                                          <a:ea typeface="Cambria Math" panose="02040503050406030204" pitchFamily="18" charset="0"/>
                                        </a:rPr>
                                        <m:t>2</m:t>
                                      </m:r>
                                    </m:sub>
                                  </m:sSub>
                                </m:e>
                              </m:d>
                            </m:e>
                            <m:sup>
                              <m:r>
                                <a:rPr lang="it-IT" sz="2400" b="0" i="1" smtClean="0">
                                  <a:latin typeface="Cambria Math" panose="02040503050406030204" pitchFamily="18" charset="0"/>
                                  <a:ea typeface="Cambria Math" panose="02040503050406030204" pitchFamily="18" charset="0"/>
                                </a:rPr>
                                <m:t>2</m:t>
                              </m:r>
                            </m:sup>
                          </m:sSup>
                        </m:num>
                        <m:den>
                          <m:r>
                            <a:rPr lang="it-IT" sz="2400" b="0" i="1" smtClean="0">
                              <a:latin typeface="Cambria Math" panose="02040503050406030204" pitchFamily="18" charset="0"/>
                              <a:ea typeface="Cambria Math" panose="02040503050406030204" pitchFamily="18" charset="0"/>
                            </a:rPr>
                            <m:t>2</m:t>
                          </m:r>
                        </m:den>
                      </m:f>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𝑔</m:t>
                          </m:r>
                        </m:e>
                        <m:sub>
                          <m:r>
                            <a:rPr lang="it-IT" sz="2400" i="1">
                              <a:latin typeface="Cambria Math" panose="02040503050406030204" pitchFamily="18" charset="0"/>
                              <a:ea typeface="Cambria Math" panose="02040503050406030204" pitchFamily="18" charset="0"/>
                            </a:rPr>
                            <m:t>𝑎</m:t>
                          </m:r>
                        </m:sub>
                      </m:sSub>
                      <m:d>
                        <m:dPr>
                          <m:ctrlPr>
                            <a:rPr lang="it-IT" sz="2400" i="1">
                              <a:latin typeface="Cambria Math" panose="02040503050406030204" pitchFamily="18" charset="0"/>
                              <a:ea typeface="Cambria Math" panose="02040503050406030204" pitchFamily="18" charset="0"/>
                            </a:rPr>
                          </m:ctrlPr>
                        </m:dPr>
                        <m:e>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1</m:t>
                              </m:r>
                            </m:sub>
                          </m:sSub>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2</m:t>
                              </m:r>
                            </m:sub>
                          </m:sSub>
                        </m:e>
                      </m:d>
                    </m:oMath>
                  </m:oMathPara>
                </a14:m>
                <a:endParaRPr lang="it-IT" sz="2400" dirty="0"/>
              </a:p>
            </p:txBody>
          </p:sp>
        </mc:Choice>
        <mc:Fallback xmlns="">
          <p:sp>
            <p:nvSpPr>
              <p:cNvPr id="11" name="Rectangle 10"/>
              <p:cNvSpPr>
                <a:spLocks noRot="1" noChangeAspect="1" noMove="1" noResize="1" noEditPoints="1" noAdjustHandles="1" noChangeArrowheads="1" noChangeShapeType="1" noTextEdit="1"/>
              </p:cNvSpPr>
              <p:nvPr/>
            </p:nvSpPr>
            <p:spPr>
              <a:xfrm>
                <a:off x="17228" y="3352811"/>
                <a:ext cx="9214959" cy="954107"/>
              </a:xfrm>
              <a:prstGeom prst="rect">
                <a:avLst/>
              </a:prstGeom>
              <a:blipFill rotWithShape="0">
                <a:blip r:embed="rId4"/>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294121" y="5571333"/>
                <a:ext cx="6563528" cy="110062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it-IT" sz="2800" i="1" smtClean="0">
                              <a:latin typeface="Cambria Math" panose="02040503050406030204" pitchFamily="18" charset="0"/>
                              <a:ea typeface="Cambria Math" panose="02040503050406030204" pitchFamily="18" charset="0"/>
                            </a:rPr>
                          </m:ctrlPr>
                        </m:fPr>
                        <m:num>
                          <m:sSup>
                            <m:sSupPr>
                              <m:ctrlPr>
                                <a:rPr lang="it-IT" sz="2800" i="1">
                                  <a:latin typeface="Cambria Math" panose="02040503050406030204" pitchFamily="18" charset="0"/>
                                  <a:ea typeface="Cambria Math" panose="02040503050406030204" pitchFamily="18" charset="0"/>
                                </a:rPr>
                              </m:ctrlPr>
                            </m:sSupPr>
                            <m:e>
                              <m:d>
                                <m:dPr>
                                  <m:ctrlPr>
                                    <a:rPr lang="it-IT" sz="2800" i="1">
                                      <a:latin typeface="Cambria Math" panose="02040503050406030204" pitchFamily="18" charset="0"/>
                                      <a:ea typeface="Cambria Math" panose="02040503050406030204" pitchFamily="18" charset="0"/>
                                    </a:rPr>
                                  </m:ctrlPr>
                                </m:dPr>
                                <m:e>
                                  <m:sSub>
                                    <m:sSubPr>
                                      <m:ctrlPr>
                                        <a:rPr lang="it-IT" sz="2800" i="1">
                                          <a:latin typeface="Cambria Math" panose="02040503050406030204" pitchFamily="18" charset="0"/>
                                          <a:ea typeface="Cambria Math" panose="02040503050406030204" pitchFamily="18" charset="0"/>
                                        </a:rPr>
                                      </m:ctrlPr>
                                    </m:sSubPr>
                                    <m:e>
                                      <m:acc>
                                        <m:accPr>
                                          <m:chr m:val="⃗"/>
                                          <m:ctrlPr>
                                            <a:rPr lang="it-IT" sz="2800" i="1">
                                              <a:latin typeface="Cambria Math" panose="02040503050406030204" pitchFamily="18" charset="0"/>
                                              <a:ea typeface="Cambria Math" panose="02040503050406030204" pitchFamily="18" charset="0"/>
                                            </a:rPr>
                                          </m:ctrlPr>
                                        </m:accPr>
                                        <m:e>
                                          <m:r>
                                            <a:rPr lang="it-IT" sz="2800" i="1">
                                              <a:latin typeface="Cambria Math" panose="02040503050406030204" pitchFamily="18" charset="0"/>
                                              <a:ea typeface="Cambria Math" panose="02040503050406030204" pitchFamily="18" charset="0"/>
                                            </a:rPr>
                                            <m:t>𝛻</m:t>
                                          </m:r>
                                        </m:e>
                                      </m:acc>
                                    </m:e>
                                    <m:sub>
                                      <m:r>
                                        <a:rPr lang="it-IT" sz="2800">
                                          <a:latin typeface="Cambria Math" panose="02040503050406030204" pitchFamily="18" charset="0"/>
                                          <a:ea typeface="Cambria Math" panose="02040503050406030204" pitchFamily="18" charset="0"/>
                                        </a:rPr>
                                        <m:t>1</m:t>
                                      </m:r>
                                    </m:sub>
                                  </m:sSub>
                                  <m:r>
                                    <a:rPr lang="it-IT" sz="2800">
                                      <a:latin typeface="Cambria Math" panose="02040503050406030204" pitchFamily="18" charset="0"/>
                                      <a:ea typeface="Cambria Math" panose="02040503050406030204" pitchFamily="18" charset="0"/>
                                    </a:rPr>
                                    <m:t>−</m:t>
                                  </m:r>
                                  <m:sSub>
                                    <m:sSubPr>
                                      <m:ctrlPr>
                                        <a:rPr lang="it-IT" sz="2800" i="1">
                                          <a:latin typeface="Cambria Math" panose="02040503050406030204" pitchFamily="18" charset="0"/>
                                          <a:ea typeface="Cambria Math" panose="02040503050406030204" pitchFamily="18" charset="0"/>
                                        </a:rPr>
                                      </m:ctrlPr>
                                    </m:sSubPr>
                                    <m:e>
                                      <m:acc>
                                        <m:accPr>
                                          <m:chr m:val="⃗"/>
                                          <m:ctrlPr>
                                            <a:rPr lang="it-IT" sz="2800" i="1">
                                              <a:latin typeface="Cambria Math" panose="02040503050406030204" pitchFamily="18" charset="0"/>
                                              <a:ea typeface="Cambria Math" panose="02040503050406030204" pitchFamily="18" charset="0"/>
                                            </a:rPr>
                                          </m:ctrlPr>
                                        </m:accPr>
                                        <m:e>
                                          <m:r>
                                            <a:rPr lang="it-IT" sz="2800" i="1">
                                              <a:latin typeface="Cambria Math" panose="02040503050406030204" pitchFamily="18" charset="0"/>
                                              <a:ea typeface="Cambria Math" panose="02040503050406030204" pitchFamily="18" charset="0"/>
                                            </a:rPr>
                                            <m:t>𝛻</m:t>
                                          </m:r>
                                        </m:e>
                                      </m:acc>
                                    </m:e>
                                    <m:sub>
                                      <m:r>
                                        <a:rPr lang="it-IT" sz="2800">
                                          <a:latin typeface="Cambria Math" panose="02040503050406030204" pitchFamily="18" charset="0"/>
                                          <a:ea typeface="Cambria Math" panose="02040503050406030204" pitchFamily="18" charset="0"/>
                                        </a:rPr>
                                        <m:t>2</m:t>
                                      </m:r>
                                    </m:sub>
                                  </m:sSub>
                                </m:e>
                              </m:d>
                            </m:e>
                            <m:sup>
                              <m:r>
                                <a:rPr lang="it-IT" sz="2800" i="1">
                                  <a:latin typeface="Cambria Math" panose="02040503050406030204" pitchFamily="18" charset="0"/>
                                  <a:ea typeface="Cambria Math" panose="02040503050406030204" pitchFamily="18" charset="0"/>
                                </a:rPr>
                                <m:t>2</m:t>
                              </m:r>
                            </m:sup>
                          </m:sSup>
                        </m:num>
                        <m:den>
                          <m:r>
                            <a:rPr lang="it-IT" sz="2800" i="1">
                              <a:latin typeface="Cambria Math" panose="02040503050406030204" pitchFamily="18" charset="0"/>
                              <a:ea typeface="Cambria Math" panose="02040503050406030204" pitchFamily="18" charset="0"/>
                            </a:rPr>
                            <m:t>2</m:t>
                          </m:r>
                        </m:den>
                      </m:f>
                      <m:sSub>
                        <m:sSubPr>
                          <m:ctrlPr>
                            <a:rPr lang="it-IT" sz="2800" i="1">
                              <a:latin typeface="Cambria Math" panose="02040503050406030204" pitchFamily="18" charset="0"/>
                              <a:ea typeface="Cambria Math" panose="02040503050406030204" pitchFamily="18" charset="0"/>
                            </a:rPr>
                          </m:ctrlPr>
                        </m:sSubPr>
                        <m:e>
                          <m:r>
                            <a:rPr lang="it-IT" sz="2800" i="1">
                              <a:latin typeface="Cambria Math" panose="02040503050406030204" pitchFamily="18" charset="0"/>
                              <a:ea typeface="Cambria Math" panose="02040503050406030204" pitchFamily="18" charset="0"/>
                            </a:rPr>
                            <m:t>𝑔</m:t>
                          </m:r>
                        </m:e>
                        <m:sub>
                          <m:r>
                            <a:rPr lang="it-IT" sz="2800" i="1">
                              <a:latin typeface="Cambria Math" panose="02040503050406030204" pitchFamily="18" charset="0"/>
                              <a:ea typeface="Cambria Math" panose="02040503050406030204" pitchFamily="18" charset="0"/>
                            </a:rPr>
                            <m:t>𝑎</m:t>
                          </m:r>
                        </m:sub>
                      </m:sSub>
                      <m:d>
                        <m:dPr>
                          <m:ctrlPr>
                            <a:rPr lang="it-IT" sz="2800" i="1">
                              <a:latin typeface="Cambria Math" panose="02040503050406030204" pitchFamily="18" charset="0"/>
                              <a:ea typeface="Cambria Math" panose="02040503050406030204" pitchFamily="18" charset="0"/>
                            </a:rPr>
                          </m:ctrlPr>
                        </m:dPr>
                        <m:e>
                          <m:sSub>
                            <m:sSubPr>
                              <m:ctrlPr>
                                <a:rPr lang="it-IT" sz="2800" i="1">
                                  <a:latin typeface="Cambria Math" panose="02040503050406030204" pitchFamily="18" charset="0"/>
                                  <a:ea typeface="Cambria Math" panose="02040503050406030204" pitchFamily="18" charset="0"/>
                                </a:rPr>
                              </m:ctrlPr>
                            </m:sSubPr>
                            <m:e>
                              <m:r>
                                <a:rPr lang="it-IT" sz="2800" i="1">
                                  <a:latin typeface="Cambria Math" panose="02040503050406030204" pitchFamily="18" charset="0"/>
                                  <a:ea typeface="Cambria Math" panose="02040503050406030204" pitchFamily="18" charset="0"/>
                                </a:rPr>
                                <m:t>𝑟</m:t>
                              </m:r>
                            </m:e>
                            <m:sub>
                              <m:r>
                                <a:rPr lang="it-IT" sz="2800" i="1">
                                  <a:latin typeface="Cambria Math" panose="02040503050406030204" pitchFamily="18" charset="0"/>
                                  <a:ea typeface="Cambria Math" panose="02040503050406030204" pitchFamily="18" charset="0"/>
                                </a:rPr>
                                <m:t>1</m:t>
                              </m:r>
                            </m:sub>
                          </m:sSub>
                          <m:r>
                            <a:rPr lang="it-IT" sz="2800" i="1">
                              <a:latin typeface="Cambria Math" panose="02040503050406030204" pitchFamily="18" charset="0"/>
                              <a:ea typeface="Cambria Math" panose="02040503050406030204" pitchFamily="18" charset="0"/>
                            </a:rPr>
                            <m:t>−</m:t>
                          </m:r>
                          <m:sSub>
                            <m:sSubPr>
                              <m:ctrlPr>
                                <a:rPr lang="it-IT" sz="2800" i="1">
                                  <a:latin typeface="Cambria Math" panose="02040503050406030204" pitchFamily="18" charset="0"/>
                                  <a:ea typeface="Cambria Math" panose="02040503050406030204" pitchFamily="18" charset="0"/>
                                </a:rPr>
                              </m:ctrlPr>
                            </m:sSubPr>
                            <m:e>
                              <m:r>
                                <a:rPr lang="it-IT" sz="2800" i="1">
                                  <a:latin typeface="Cambria Math" panose="02040503050406030204" pitchFamily="18" charset="0"/>
                                  <a:ea typeface="Cambria Math" panose="02040503050406030204" pitchFamily="18" charset="0"/>
                                </a:rPr>
                                <m:t>𝑟</m:t>
                              </m:r>
                            </m:e>
                            <m:sub>
                              <m:r>
                                <a:rPr lang="it-IT" sz="2800" i="1">
                                  <a:latin typeface="Cambria Math" panose="02040503050406030204" pitchFamily="18" charset="0"/>
                                  <a:ea typeface="Cambria Math" panose="02040503050406030204" pitchFamily="18" charset="0"/>
                                </a:rPr>
                                <m:t>2</m:t>
                              </m:r>
                            </m:sub>
                          </m:sSub>
                        </m:e>
                      </m:d>
                      <m:r>
                        <a:rPr lang="it-IT" sz="2800" b="0" i="1" smtClean="0">
                          <a:latin typeface="Cambria Math" panose="02040503050406030204" pitchFamily="18" charset="0"/>
                          <a:ea typeface="Cambria Math" panose="02040503050406030204" pitchFamily="18" charset="0"/>
                        </a:rPr>
                        <m:t>=</m:t>
                      </m:r>
                      <m:f>
                        <m:fPr>
                          <m:ctrlPr>
                            <a:rPr lang="it-IT" sz="2800" i="1" smtClean="0">
                              <a:latin typeface="Cambria Math" panose="02040503050406030204" pitchFamily="18" charset="0"/>
                              <a:ea typeface="Cambria Math" panose="02040503050406030204" pitchFamily="18" charset="0"/>
                            </a:rPr>
                          </m:ctrlPr>
                        </m:fPr>
                        <m:num>
                          <m:r>
                            <a:rPr lang="it-IT" sz="2800" b="0" i="1" smtClean="0">
                              <a:latin typeface="Cambria Math" panose="02040503050406030204" pitchFamily="18" charset="0"/>
                              <a:ea typeface="Cambria Math" panose="02040503050406030204" pitchFamily="18" charset="0"/>
                            </a:rPr>
                            <m:t>1</m:t>
                          </m:r>
                        </m:num>
                        <m:den>
                          <m:r>
                            <a:rPr lang="it-IT" sz="2800" b="0" i="1" smtClean="0">
                              <a:latin typeface="Cambria Math" panose="02040503050406030204" pitchFamily="18" charset="0"/>
                              <a:ea typeface="Cambria Math" panose="02040503050406030204" pitchFamily="18" charset="0"/>
                            </a:rPr>
                            <m:t>𝑎</m:t>
                          </m:r>
                        </m:den>
                      </m:f>
                      <m:f>
                        <m:fPr>
                          <m:ctrlPr>
                            <a:rPr lang="it-IT" sz="2800" i="1" smtClean="0">
                              <a:latin typeface="Cambria Math" panose="02040503050406030204" pitchFamily="18" charset="0"/>
                              <a:ea typeface="Cambria Math" panose="02040503050406030204" pitchFamily="18" charset="0"/>
                            </a:rPr>
                          </m:ctrlPr>
                        </m:fPr>
                        <m:num>
                          <m:r>
                            <a:rPr lang="it-IT" sz="2800" i="1" smtClean="0">
                              <a:latin typeface="Cambria Math" panose="02040503050406030204" pitchFamily="18" charset="0"/>
                              <a:ea typeface="Cambria Math" panose="02040503050406030204" pitchFamily="18" charset="0"/>
                            </a:rPr>
                            <m:t>𝜕</m:t>
                          </m:r>
                        </m:num>
                        <m:den>
                          <m:r>
                            <a:rPr lang="it-IT" sz="2800" i="1" smtClean="0">
                              <a:latin typeface="Cambria Math" panose="02040503050406030204" pitchFamily="18" charset="0"/>
                              <a:ea typeface="Cambria Math" panose="02040503050406030204" pitchFamily="18" charset="0"/>
                            </a:rPr>
                            <m:t>𝜕</m:t>
                          </m:r>
                          <m:r>
                            <a:rPr lang="it-IT" sz="2800" b="0" i="1" smtClean="0">
                              <a:latin typeface="Cambria Math" panose="02040503050406030204" pitchFamily="18" charset="0"/>
                              <a:ea typeface="Cambria Math" panose="02040503050406030204" pitchFamily="18" charset="0"/>
                            </a:rPr>
                            <m:t>𝑎</m:t>
                          </m:r>
                        </m:den>
                      </m:f>
                      <m:sSub>
                        <m:sSubPr>
                          <m:ctrlPr>
                            <a:rPr lang="it-IT" sz="2800" i="1">
                              <a:latin typeface="Cambria Math" panose="02040503050406030204" pitchFamily="18" charset="0"/>
                              <a:ea typeface="Cambria Math" panose="02040503050406030204" pitchFamily="18" charset="0"/>
                            </a:rPr>
                          </m:ctrlPr>
                        </m:sSubPr>
                        <m:e>
                          <m:r>
                            <a:rPr lang="it-IT" sz="2800" i="1">
                              <a:latin typeface="Cambria Math" panose="02040503050406030204" pitchFamily="18" charset="0"/>
                              <a:ea typeface="Cambria Math" panose="02040503050406030204" pitchFamily="18" charset="0"/>
                            </a:rPr>
                            <m:t>𝑔</m:t>
                          </m:r>
                        </m:e>
                        <m:sub>
                          <m:r>
                            <a:rPr lang="it-IT" sz="2800" i="1">
                              <a:latin typeface="Cambria Math" panose="02040503050406030204" pitchFamily="18" charset="0"/>
                              <a:ea typeface="Cambria Math" panose="02040503050406030204" pitchFamily="18" charset="0"/>
                            </a:rPr>
                            <m:t>𝑎</m:t>
                          </m:r>
                        </m:sub>
                      </m:sSub>
                      <m:d>
                        <m:dPr>
                          <m:ctrlPr>
                            <a:rPr lang="it-IT" sz="2800" i="1">
                              <a:latin typeface="Cambria Math" panose="02040503050406030204" pitchFamily="18" charset="0"/>
                              <a:ea typeface="Cambria Math" panose="02040503050406030204" pitchFamily="18" charset="0"/>
                            </a:rPr>
                          </m:ctrlPr>
                        </m:dPr>
                        <m:e>
                          <m:sSub>
                            <m:sSubPr>
                              <m:ctrlPr>
                                <a:rPr lang="it-IT" sz="2800" i="1">
                                  <a:latin typeface="Cambria Math" panose="02040503050406030204" pitchFamily="18" charset="0"/>
                                  <a:ea typeface="Cambria Math" panose="02040503050406030204" pitchFamily="18" charset="0"/>
                                </a:rPr>
                              </m:ctrlPr>
                            </m:sSubPr>
                            <m:e>
                              <m:r>
                                <a:rPr lang="it-IT" sz="2800" i="1">
                                  <a:latin typeface="Cambria Math" panose="02040503050406030204" pitchFamily="18" charset="0"/>
                                  <a:ea typeface="Cambria Math" panose="02040503050406030204" pitchFamily="18" charset="0"/>
                                </a:rPr>
                                <m:t>𝑟</m:t>
                              </m:r>
                            </m:e>
                            <m:sub>
                              <m:r>
                                <a:rPr lang="it-IT" sz="2800" i="1">
                                  <a:latin typeface="Cambria Math" panose="02040503050406030204" pitchFamily="18" charset="0"/>
                                  <a:ea typeface="Cambria Math" panose="02040503050406030204" pitchFamily="18" charset="0"/>
                                </a:rPr>
                                <m:t>1</m:t>
                              </m:r>
                            </m:sub>
                          </m:sSub>
                          <m:r>
                            <a:rPr lang="it-IT" sz="2800" i="1">
                              <a:latin typeface="Cambria Math" panose="02040503050406030204" pitchFamily="18" charset="0"/>
                              <a:ea typeface="Cambria Math" panose="02040503050406030204" pitchFamily="18" charset="0"/>
                            </a:rPr>
                            <m:t>−</m:t>
                          </m:r>
                          <m:sSub>
                            <m:sSubPr>
                              <m:ctrlPr>
                                <a:rPr lang="it-IT" sz="2800" i="1">
                                  <a:latin typeface="Cambria Math" panose="02040503050406030204" pitchFamily="18" charset="0"/>
                                  <a:ea typeface="Cambria Math" panose="02040503050406030204" pitchFamily="18" charset="0"/>
                                </a:rPr>
                              </m:ctrlPr>
                            </m:sSubPr>
                            <m:e>
                              <m:r>
                                <a:rPr lang="it-IT" sz="2800" i="1">
                                  <a:latin typeface="Cambria Math" panose="02040503050406030204" pitchFamily="18" charset="0"/>
                                  <a:ea typeface="Cambria Math" panose="02040503050406030204" pitchFamily="18" charset="0"/>
                                </a:rPr>
                                <m:t>𝑟</m:t>
                              </m:r>
                            </m:e>
                            <m:sub>
                              <m:r>
                                <a:rPr lang="it-IT" sz="2800" i="1">
                                  <a:latin typeface="Cambria Math" panose="02040503050406030204" pitchFamily="18" charset="0"/>
                                  <a:ea typeface="Cambria Math" panose="02040503050406030204" pitchFamily="18" charset="0"/>
                                </a:rPr>
                                <m:t>2</m:t>
                              </m:r>
                            </m:sub>
                          </m:sSub>
                        </m:e>
                      </m:d>
                    </m:oMath>
                  </m:oMathPara>
                </a14:m>
                <a:endParaRPr lang="it-IT" sz="2800" dirty="0"/>
              </a:p>
            </p:txBody>
          </p:sp>
        </mc:Choice>
        <mc:Fallback xmlns="">
          <p:sp>
            <p:nvSpPr>
              <p:cNvPr id="12" name="Rectangle 11"/>
              <p:cNvSpPr>
                <a:spLocks noRot="1" noChangeAspect="1" noMove="1" noResize="1" noEditPoints="1" noAdjustHandles="1" noChangeArrowheads="1" noChangeShapeType="1" noTextEdit="1"/>
              </p:cNvSpPr>
              <p:nvPr/>
            </p:nvSpPr>
            <p:spPr>
              <a:xfrm>
                <a:off x="1294121" y="5571333"/>
                <a:ext cx="6563528" cy="1100622"/>
              </a:xfrm>
              <a:prstGeom prst="rect">
                <a:avLst/>
              </a:prstGeom>
              <a:blipFill rotWithShape="0">
                <a:blip r:embed="rId5"/>
                <a:stretch>
                  <a:fillRect/>
                </a:stretch>
              </a:blipFill>
            </p:spPr>
            <p:txBody>
              <a:bodyPr/>
              <a:lstStyle/>
              <a:p>
                <a:r>
                  <a:rPr lang="it-IT">
                    <a:noFill/>
                  </a:rPr>
                  <a:t> </a:t>
                </a:r>
              </a:p>
            </p:txBody>
          </p:sp>
        </mc:Fallback>
      </mc:AlternateContent>
      <p:sp>
        <p:nvSpPr>
          <p:cNvPr id="13" name="TextBox 12"/>
          <p:cNvSpPr txBox="1"/>
          <p:nvPr/>
        </p:nvSpPr>
        <p:spPr>
          <a:xfrm>
            <a:off x="330238" y="325616"/>
            <a:ext cx="8161867" cy="523220"/>
          </a:xfrm>
          <a:prstGeom prst="rect">
            <a:avLst/>
          </a:prstGeom>
          <a:noFill/>
        </p:spPr>
        <p:txBody>
          <a:bodyPr wrap="square" rtlCol="0">
            <a:spAutoFit/>
          </a:bodyPr>
          <a:lstStyle/>
          <a:p>
            <a:r>
              <a:rPr lang="it-IT" sz="2800" dirty="0" smtClean="0"/>
              <a:t>Local NLO contribution</a:t>
            </a:r>
            <a:endParaRPr lang="it-IT" sz="2800" dirty="0"/>
          </a:p>
        </p:txBody>
      </p:sp>
      <p:sp>
        <p:nvSpPr>
          <p:cNvPr id="14" name="TextBox 13"/>
          <p:cNvSpPr txBox="1"/>
          <p:nvPr/>
        </p:nvSpPr>
        <p:spPr>
          <a:xfrm>
            <a:off x="195485" y="881310"/>
            <a:ext cx="5966633" cy="400110"/>
          </a:xfrm>
          <a:prstGeom prst="rect">
            <a:avLst/>
          </a:prstGeom>
          <a:noFill/>
        </p:spPr>
        <p:txBody>
          <a:bodyPr wrap="none" rtlCol="0">
            <a:spAutoFit/>
          </a:bodyPr>
          <a:lstStyle/>
          <a:p>
            <a:r>
              <a:rPr lang="it-IT" sz="2000" i="1" dirty="0" smtClean="0"/>
              <a:t>Difference between Momenentum dependent operators</a:t>
            </a:r>
            <a:endParaRPr lang="it-IT" sz="2000" i="1" dirty="0"/>
          </a:p>
        </p:txBody>
      </p:sp>
      <p:sp>
        <p:nvSpPr>
          <p:cNvPr id="3" name="Right Brace 2"/>
          <p:cNvSpPr/>
          <p:nvPr/>
        </p:nvSpPr>
        <p:spPr>
          <a:xfrm rot="16200000">
            <a:off x="654143" y="923703"/>
            <a:ext cx="134753" cy="963612"/>
          </a:xfrm>
          <a:prstGeom prst="rightBrace">
            <a:avLst>
              <a:gd name="adj1" fmla="val 132033"/>
              <a:gd name="adj2" fmla="val 5000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1072349291"/>
      </p:ext>
    </p:extLst>
  </p:cSld>
  <p:clrMapOvr>
    <a:masterClrMapping/>
  </p:clrMapOvr>
  <mc:AlternateContent xmlns:mc="http://schemas.openxmlformats.org/markup-compatibility/2006" xmlns:p14="http://schemas.microsoft.com/office/powerpoint/2010/main">
    <mc:Choice Requires="p14">
      <p:transition spd="slow" p14:dur="2000" advTm="77792"/>
    </mc:Choice>
    <mc:Fallback xmlns="">
      <p:transition spd="slow" advTm="77792"/>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0238" y="325616"/>
            <a:ext cx="8161867" cy="954107"/>
          </a:xfrm>
          <a:prstGeom prst="rect">
            <a:avLst/>
          </a:prstGeom>
          <a:noFill/>
        </p:spPr>
        <p:txBody>
          <a:bodyPr wrap="square" rtlCol="0">
            <a:spAutoFit/>
          </a:bodyPr>
          <a:lstStyle/>
          <a:p>
            <a:pPr algn="ctr"/>
            <a:r>
              <a:rPr lang="it-IT" sz="2800" b="1" dirty="0" smtClean="0">
                <a:solidFill>
                  <a:srgbClr val="0070C0"/>
                </a:solidFill>
              </a:rPr>
              <a:t>Local N</a:t>
            </a:r>
            <a:r>
              <a:rPr lang="it-IT" sz="2800" b="1" baseline="30000" dirty="0" smtClean="0">
                <a:solidFill>
                  <a:srgbClr val="0070C0"/>
                </a:solidFill>
              </a:rPr>
              <a:t>n</a:t>
            </a:r>
            <a:r>
              <a:rPr lang="it-IT" sz="2800" b="1" dirty="0" smtClean="0">
                <a:solidFill>
                  <a:srgbClr val="0070C0"/>
                </a:solidFill>
              </a:rPr>
              <a:t>LO </a:t>
            </a:r>
            <a:r>
              <a:rPr lang="it-IT" sz="2800" dirty="0" smtClean="0"/>
              <a:t>contribution to matrix elements for regularized interaction</a:t>
            </a:r>
            <a:endParaRPr lang="it-IT" sz="2800" dirty="0"/>
          </a:p>
        </p:txBody>
      </p:sp>
      <mc:AlternateContent xmlns:mc="http://schemas.openxmlformats.org/markup-compatibility/2006" xmlns:a14="http://schemas.microsoft.com/office/drawing/2010/main">
        <mc:Choice Requires="a14">
          <p:sp>
            <p:nvSpPr>
              <p:cNvPr id="4" name="Rectangle 3"/>
              <p:cNvSpPr/>
              <p:nvPr/>
            </p:nvSpPr>
            <p:spPr>
              <a:xfrm>
                <a:off x="1074328" y="1394774"/>
                <a:ext cx="6673685" cy="10956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it-IT" sz="2400" b="0" i="1" smtClean="0">
                              <a:solidFill>
                                <a:srgbClr val="0070C0"/>
                              </a:solidFill>
                              <a:latin typeface="Cambria Math" panose="02040503050406030204" pitchFamily="18" charset="0"/>
                              <a:ea typeface="Cambria Math" panose="02040503050406030204" pitchFamily="18" charset="0"/>
                            </a:rPr>
                          </m:ctrlPr>
                        </m:sSupPr>
                        <m:e>
                          <m:d>
                            <m:dPr>
                              <m:ctrlPr>
                                <a:rPr lang="it-IT" sz="2400" b="0" i="1" smtClean="0">
                                  <a:solidFill>
                                    <a:srgbClr val="0070C0"/>
                                  </a:solidFill>
                                  <a:latin typeface="Cambria Math" panose="02040503050406030204" pitchFamily="18" charset="0"/>
                                  <a:ea typeface="Cambria Math" panose="02040503050406030204" pitchFamily="18" charset="0"/>
                                </a:rPr>
                              </m:ctrlPr>
                            </m:dPr>
                            <m:e>
                              <m:f>
                                <m:fPr>
                                  <m:ctrlPr>
                                    <a:rPr lang="it-IT" sz="2400" i="1" smtClean="0">
                                      <a:solidFill>
                                        <a:srgbClr val="0070C0"/>
                                      </a:solidFill>
                                      <a:latin typeface="Cambria Math" panose="02040503050406030204" pitchFamily="18" charset="0"/>
                                      <a:ea typeface="Cambria Math" panose="02040503050406030204" pitchFamily="18" charset="0"/>
                                    </a:rPr>
                                  </m:ctrlPr>
                                </m:fPr>
                                <m:num>
                                  <m:sSup>
                                    <m:sSupPr>
                                      <m:ctrlPr>
                                        <a:rPr lang="it-IT" sz="2400" i="1">
                                          <a:solidFill>
                                            <a:srgbClr val="0070C0"/>
                                          </a:solidFill>
                                          <a:latin typeface="Cambria Math" panose="02040503050406030204" pitchFamily="18" charset="0"/>
                                          <a:ea typeface="Cambria Math" panose="02040503050406030204" pitchFamily="18" charset="0"/>
                                        </a:rPr>
                                      </m:ctrlPr>
                                    </m:sSupPr>
                                    <m:e>
                                      <m:d>
                                        <m:dPr>
                                          <m:ctrlPr>
                                            <a:rPr lang="it-IT" sz="2400" i="1">
                                              <a:solidFill>
                                                <a:srgbClr val="0070C0"/>
                                              </a:solidFill>
                                              <a:latin typeface="Cambria Math" panose="02040503050406030204" pitchFamily="18" charset="0"/>
                                              <a:ea typeface="Cambria Math" panose="02040503050406030204" pitchFamily="18" charset="0"/>
                                            </a:rPr>
                                          </m:ctrlPr>
                                        </m:dPr>
                                        <m:e>
                                          <m:sSub>
                                            <m:sSubPr>
                                              <m:ctrlPr>
                                                <a:rPr lang="it-IT" sz="2400" i="1">
                                                  <a:solidFill>
                                                    <a:srgbClr val="0070C0"/>
                                                  </a:solidFill>
                                                  <a:latin typeface="Cambria Math" panose="02040503050406030204" pitchFamily="18" charset="0"/>
                                                  <a:ea typeface="Cambria Math" panose="02040503050406030204" pitchFamily="18" charset="0"/>
                                                </a:rPr>
                                              </m:ctrlPr>
                                            </m:sSubPr>
                                            <m:e>
                                              <m:acc>
                                                <m:accPr>
                                                  <m:chr m:val="⃗"/>
                                                  <m:ctrlPr>
                                                    <a:rPr lang="it-IT" sz="2400" i="1">
                                                      <a:solidFill>
                                                        <a:srgbClr val="0070C0"/>
                                                      </a:solidFill>
                                                      <a:latin typeface="Cambria Math" panose="02040503050406030204" pitchFamily="18" charset="0"/>
                                                      <a:ea typeface="Cambria Math" panose="02040503050406030204" pitchFamily="18" charset="0"/>
                                                    </a:rPr>
                                                  </m:ctrlPr>
                                                </m:accPr>
                                                <m:e>
                                                  <m:r>
                                                    <a:rPr lang="it-IT" sz="2400" i="1">
                                                      <a:solidFill>
                                                        <a:srgbClr val="0070C0"/>
                                                      </a:solidFill>
                                                      <a:latin typeface="Cambria Math" panose="02040503050406030204" pitchFamily="18" charset="0"/>
                                                      <a:ea typeface="Cambria Math" panose="02040503050406030204" pitchFamily="18" charset="0"/>
                                                    </a:rPr>
                                                    <m:t>𝛻</m:t>
                                                  </m:r>
                                                </m:e>
                                              </m:acc>
                                            </m:e>
                                            <m:sub>
                                              <m:r>
                                                <a:rPr lang="it-IT" sz="2400">
                                                  <a:solidFill>
                                                    <a:srgbClr val="0070C0"/>
                                                  </a:solidFill>
                                                  <a:latin typeface="Cambria Math" panose="02040503050406030204" pitchFamily="18" charset="0"/>
                                                  <a:ea typeface="Cambria Math" panose="02040503050406030204" pitchFamily="18" charset="0"/>
                                                </a:rPr>
                                                <m:t>1</m:t>
                                              </m:r>
                                            </m:sub>
                                          </m:sSub>
                                          <m:r>
                                            <a:rPr lang="it-IT" sz="2400">
                                              <a:solidFill>
                                                <a:srgbClr val="0070C0"/>
                                              </a:solidFill>
                                              <a:latin typeface="Cambria Math" panose="02040503050406030204" pitchFamily="18" charset="0"/>
                                              <a:ea typeface="Cambria Math" panose="02040503050406030204" pitchFamily="18" charset="0"/>
                                            </a:rPr>
                                            <m:t>−</m:t>
                                          </m:r>
                                          <m:sSub>
                                            <m:sSubPr>
                                              <m:ctrlPr>
                                                <a:rPr lang="it-IT" sz="2400" i="1">
                                                  <a:solidFill>
                                                    <a:srgbClr val="0070C0"/>
                                                  </a:solidFill>
                                                  <a:latin typeface="Cambria Math" panose="02040503050406030204" pitchFamily="18" charset="0"/>
                                                  <a:ea typeface="Cambria Math" panose="02040503050406030204" pitchFamily="18" charset="0"/>
                                                </a:rPr>
                                              </m:ctrlPr>
                                            </m:sSubPr>
                                            <m:e>
                                              <m:acc>
                                                <m:accPr>
                                                  <m:chr m:val="⃗"/>
                                                  <m:ctrlPr>
                                                    <a:rPr lang="it-IT" sz="2400" i="1">
                                                      <a:solidFill>
                                                        <a:srgbClr val="0070C0"/>
                                                      </a:solidFill>
                                                      <a:latin typeface="Cambria Math" panose="02040503050406030204" pitchFamily="18" charset="0"/>
                                                      <a:ea typeface="Cambria Math" panose="02040503050406030204" pitchFamily="18" charset="0"/>
                                                    </a:rPr>
                                                  </m:ctrlPr>
                                                </m:accPr>
                                                <m:e>
                                                  <m:r>
                                                    <a:rPr lang="it-IT" sz="2400" i="1">
                                                      <a:solidFill>
                                                        <a:srgbClr val="0070C0"/>
                                                      </a:solidFill>
                                                      <a:latin typeface="Cambria Math" panose="02040503050406030204" pitchFamily="18" charset="0"/>
                                                      <a:ea typeface="Cambria Math" panose="02040503050406030204" pitchFamily="18" charset="0"/>
                                                    </a:rPr>
                                                    <m:t>𝛻</m:t>
                                                  </m:r>
                                                </m:e>
                                              </m:acc>
                                            </m:e>
                                            <m:sub>
                                              <m:r>
                                                <a:rPr lang="it-IT" sz="2400">
                                                  <a:solidFill>
                                                    <a:srgbClr val="0070C0"/>
                                                  </a:solidFill>
                                                  <a:latin typeface="Cambria Math" panose="02040503050406030204" pitchFamily="18" charset="0"/>
                                                  <a:ea typeface="Cambria Math" panose="02040503050406030204" pitchFamily="18" charset="0"/>
                                                </a:rPr>
                                                <m:t>2</m:t>
                                              </m:r>
                                            </m:sub>
                                          </m:sSub>
                                        </m:e>
                                      </m:d>
                                    </m:e>
                                    <m:sup>
                                      <m:r>
                                        <a:rPr lang="it-IT" sz="2400" i="1">
                                          <a:solidFill>
                                            <a:srgbClr val="0070C0"/>
                                          </a:solidFill>
                                          <a:latin typeface="Cambria Math" panose="02040503050406030204" pitchFamily="18" charset="0"/>
                                          <a:ea typeface="Cambria Math" panose="02040503050406030204" pitchFamily="18" charset="0"/>
                                        </a:rPr>
                                        <m:t>2</m:t>
                                      </m:r>
                                    </m:sup>
                                  </m:sSup>
                                </m:num>
                                <m:den>
                                  <m:r>
                                    <a:rPr lang="it-IT" sz="2400" i="1">
                                      <a:solidFill>
                                        <a:srgbClr val="0070C0"/>
                                      </a:solidFill>
                                      <a:latin typeface="Cambria Math" panose="02040503050406030204" pitchFamily="18" charset="0"/>
                                      <a:ea typeface="Cambria Math" panose="02040503050406030204" pitchFamily="18" charset="0"/>
                                    </a:rPr>
                                    <m:t>2</m:t>
                                  </m:r>
                                </m:den>
                              </m:f>
                            </m:e>
                          </m:d>
                        </m:e>
                        <m:sup>
                          <m:r>
                            <a:rPr lang="it-IT" sz="2400" b="0" i="1" smtClean="0">
                              <a:solidFill>
                                <a:srgbClr val="0070C0"/>
                              </a:solidFill>
                              <a:latin typeface="Cambria Math" panose="02040503050406030204" pitchFamily="18" charset="0"/>
                              <a:ea typeface="Cambria Math" panose="02040503050406030204" pitchFamily="18" charset="0"/>
                            </a:rPr>
                            <m:t>𝑛</m:t>
                          </m:r>
                        </m:sup>
                      </m:sSup>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𝑔</m:t>
                          </m:r>
                        </m:e>
                        <m:sub>
                          <m:r>
                            <a:rPr lang="it-IT" sz="2400" i="1">
                              <a:latin typeface="Cambria Math" panose="02040503050406030204" pitchFamily="18" charset="0"/>
                              <a:ea typeface="Cambria Math" panose="02040503050406030204" pitchFamily="18" charset="0"/>
                            </a:rPr>
                            <m:t>𝑎</m:t>
                          </m:r>
                        </m:sub>
                      </m:sSub>
                      <m:d>
                        <m:dPr>
                          <m:ctrlPr>
                            <a:rPr lang="it-IT" sz="2400" i="1">
                              <a:latin typeface="Cambria Math" panose="02040503050406030204" pitchFamily="18" charset="0"/>
                              <a:ea typeface="Cambria Math" panose="02040503050406030204" pitchFamily="18" charset="0"/>
                            </a:rPr>
                          </m:ctrlPr>
                        </m:dPr>
                        <m:e>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1</m:t>
                              </m:r>
                            </m:sub>
                          </m:sSub>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2</m:t>
                              </m:r>
                            </m:sub>
                          </m:sSub>
                        </m:e>
                      </m:d>
                      <m:r>
                        <a:rPr lang="it-IT" sz="2400" b="0" i="1" smtClean="0">
                          <a:latin typeface="Cambria Math" panose="02040503050406030204" pitchFamily="18" charset="0"/>
                          <a:ea typeface="Cambria Math" panose="02040503050406030204" pitchFamily="18" charset="0"/>
                        </a:rPr>
                        <m:t>=</m:t>
                      </m:r>
                      <m:sSup>
                        <m:sSupPr>
                          <m:ctrlPr>
                            <a:rPr lang="it-IT" sz="2400" b="0" i="1" smtClean="0">
                              <a:latin typeface="Cambria Math" panose="02040503050406030204" pitchFamily="18" charset="0"/>
                              <a:ea typeface="Cambria Math" panose="02040503050406030204" pitchFamily="18" charset="0"/>
                            </a:rPr>
                          </m:ctrlPr>
                        </m:sSupPr>
                        <m:e>
                          <m:d>
                            <m:dPr>
                              <m:ctrlPr>
                                <a:rPr lang="it-IT" sz="2400" b="0" i="1" smtClean="0">
                                  <a:latin typeface="Cambria Math" panose="02040503050406030204" pitchFamily="18" charset="0"/>
                                  <a:ea typeface="Cambria Math" panose="02040503050406030204" pitchFamily="18" charset="0"/>
                                </a:rPr>
                              </m:ctrlPr>
                            </m:dPr>
                            <m:e>
                              <m:f>
                                <m:fPr>
                                  <m:ctrlPr>
                                    <a:rPr lang="it-IT" sz="2400" i="1" smtClean="0">
                                      <a:latin typeface="Cambria Math" panose="02040503050406030204" pitchFamily="18" charset="0"/>
                                      <a:ea typeface="Cambria Math" panose="02040503050406030204" pitchFamily="18" charset="0"/>
                                    </a:rPr>
                                  </m:ctrlPr>
                                </m:fPr>
                                <m:num>
                                  <m:r>
                                    <a:rPr lang="it-IT" sz="2400" b="0" i="1" smtClean="0">
                                      <a:latin typeface="Cambria Math" panose="02040503050406030204" pitchFamily="18" charset="0"/>
                                      <a:ea typeface="Cambria Math" panose="02040503050406030204" pitchFamily="18" charset="0"/>
                                    </a:rPr>
                                    <m:t>1</m:t>
                                  </m:r>
                                </m:num>
                                <m:den>
                                  <m:r>
                                    <a:rPr lang="it-IT" sz="2400" b="0" i="1" smtClean="0">
                                      <a:latin typeface="Cambria Math" panose="02040503050406030204" pitchFamily="18" charset="0"/>
                                      <a:ea typeface="Cambria Math" panose="02040503050406030204" pitchFamily="18" charset="0"/>
                                    </a:rPr>
                                    <m:t>𝑎</m:t>
                                  </m:r>
                                </m:den>
                              </m:f>
                              <m:f>
                                <m:fPr>
                                  <m:ctrlPr>
                                    <a:rPr lang="it-IT" sz="2400" i="1" smtClean="0">
                                      <a:latin typeface="Cambria Math" panose="02040503050406030204" pitchFamily="18" charset="0"/>
                                      <a:ea typeface="Cambria Math" panose="02040503050406030204" pitchFamily="18" charset="0"/>
                                    </a:rPr>
                                  </m:ctrlPr>
                                </m:fPr>
                                <m:num>
                                  <m:r>
                                    <a:rPr lang="it-IT" sz="2400" i="1" smtClean="0">
                                      <a:latin typeface="Cambria Math" panose="02040503050406030204" pitchFamily="18" charset="0"/>
                                      <a:ea typeface="Cambria Math" panose="02040503050406030204" pitchFamily="18" charset="0"/>
                                    </a:rPr>
                                    <m:t>𝜕</m:t>
                                  </m:r>
                                </m:num>
                                <m:den>
                                  <m:r>
                                    <a:rPr lang="it-IT" sz="2400" i="1" smtClean="0">
                                      <a:latin typeface="Cambria Math" panose="02040503050406030204" pitchFamily="18" charset="0"/>
                                      <a:ea typeface="Cambria Math" panose="02040503050406030204" pitchFamily="18" charset="0"/>
                                    </a:rPr>
                                    <m:t>𝜕</m:t>
                                  </m:r>
                                  <m:r>
                                    <a:rPr lang="it-IT" sz="2400" b="0" i="1" smtClean="0">
                                      <a:latin typeface="Cambria Math" panose="02040503050406030204" pitchFamily="18" charset="0"/>
                                      <a:ea typeface="Cambria Math" panose="02040503050406030204" pitchFamily="18" charset="0"/>
                                    </a:rPr>
                                    <m:t>𝑎</m:t>
                                  </m:r>
                                </m:den>
                              </m:f>
                            </m:e>
                          </m:d>
                        </m:e>
                        <m:sup>
                          <m:r>
                            <a:rPr lang="it-IT" sz="2400" b="0" i="1" smtClean="0">
                              <a:latin typeface="Cambria Math" panose="02040503050406030204" pitchFamily="18" charset="0"/>
                              <a:ea typeface="Cambria Math" panose="02040503050406030204" pitchFamily="18" charset="0"/>
                            </a:rPr>
                            <m:t>𝑛</m:t>
                          </m:r>
                        </m:sup>
                      </m:sSup>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𝑔</m:t>
                          </m:r>
                        </m:e>
                        <m:sub>
                          <m:r>
                            <a:rPr lang="it-IT" sz="2400" i="1">
                              <a:latin typeface="Cambria Math" panose="02040503050406030204" pitchFamily="18" charset="0"/>
                              <a:ea typeface="Cambria Math" panose="02040503050406030204" pitchFamily="18" charset="0"/>
                            </a:rPr>
                            <m:t>𝑎</m:t>
                          </m:r>
                        </m:sub>
                      </m:sSub>
                      <m:d>
                        <m:dPr>
                          <m:ctrlPr>
                            <a:rPr lang="it-IT" sz="2400" i="1">
                              <a:latin typeface="Cambria Math" panose="02040503050406030204" pitchFamily="18" charset="0"/>
                              <a:ea typeface="Cambria Math" panose="02040503050406030204" pitchFamily="18" charset="0"/>
                            </a:rPr>
                          </m:ctrlPr>
                        </m:dPr>
                        <m:e>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1</m:t>
                              </m:r>
                            </m:sub>
                          </m:sSub>
                          <m:r>
                            <a:rPr lang="it-IT" sz="2400" i="1">
                              <a:latin typeface="Cambria Math" panose="02040503050406030204" pitchFamily="18" charset="0"/>
                              <a:ea typeface="Cambria Math" panose="02040503050406030204" pitchFamily="18" charset="0"/>
                            </a:rPr>
                            <m:t>−</m:t>
                          </m:r>
                          <m:sSub>
                            <m:sSubPr>
                              <m:ctrlPr>
                                <a:rPr lang="it-IT" sz="2400" i="1">
                                  <a:latin typeface="Cambria Math" panose="02040503050406030204" pitchFamily="18" charset="0"/>
                                  <a:ea typeface="Cambria Math" panose="02040503050406030204" pitchFamily="18" charset="0"/>
                                </a:rPr>
                              </m:ctrlPr>
                            </m:sSubPr>
                            <m:e>
                              <m:r>
                                <a:rPr lang="it-IT" sz="2400" i="1">
                                  <a:latin typeface="Cambria Math" panose="02040503050406030204" pitchFamily="18" charset="0"/>
                                  <a:ea typeface="Cambria Math" panose="02040503050406030204" pitchFamily="18" charset="0"/>
                                </a:rPr>
                                <m:t>𝑟</m:t>
                              </m:r>
                            </m:e>
                            <m:sub>
                              <m:r>
                                <a:rPr lang="it-IT" sz="2400" i="1">
                                  <a:latin typeface="Cambria Math" panose="02040503050406030204" pitchFamily="18" charset="0"/>
                                  <a:ea typeface="Cambria Math" panose="02040503050406030204" pitchFamily="18" charset="0"/>
                                </a:rPr>
                                <m:t>2</m:t>
                              </m:r>
                            </m:sub>
                          </m:sSub>
                        </m:e>
                      </m:d>
                    </m:oMath>
                  </m:oMathPara>
                </a14:m>
                <a:endParaRPr lang="it-IT" sz="2400" dirty="0"/>
              </a:p>
            </p:txBody>
          </p:sp>
        </mc:Choice>
        <mc:Fallback xmlns="">
          <p:sp>
            <p:nvSpPr>
              <p:cNvPr id="4" name="Rectangle 3"/>
              <p:cNvSpPr>
                <a:spLocks noRot="1" noChangeAspect="1" noMove="1" noResize="1" noEditPoints="1" noAdjustHandles="1" noChangeArrowheads="1" noChangeShapeType="1" noTextEdit="1"/>
              </p:cNvSpPr>
              <p:nvPr/>
            </p:nvSpPr>
            <p:spPr>
              <a:xfrm>
                <a:off x="1074328" y="1394774"/>
                <a:ext cx="6673685" cy="1095621"/>
              </a:xfrm>
              <a:prstGeom prst="rect">
                <a:avLst/>
              </a:prstGeom>
              <a:blipFill rotWithShape="0">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97108" y="3170139"/>
                <a:ext cx="8349785" cy="461665"/>
              </a:xfrm>
              <a:prstGeom prst="rect">
                <a:avLst/>
              </a:prstGeom>
              <a:noFill/>
            </p:spPr>
            <p:txBody>
              <a:bodyPr wrap="none" rtlCol="0">
                <a:spAutoFit/>
              </a:bodyPr>
              <a:lstStyle/>
              <a:p>
                <a:pPr algn="ctr"/>
                <a:r>
                  <a:rPr lang="it-IT" sz="2400" dirty="0" smtClean="0"/>
                  <a:t>The matrix element for a local regularized interaction (</a:t>
                </a:r>
                <a14:m>
                  <m:oMath xmlns:m="http://schemas.openxmlformats.org/officeDocument/2006/math">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𝑡</m:t>
                        </m:r>
                      </m:e>
                      <m:sub>
                        <m:r>
                          <a:rPr lang="it-IT" sz="2400" b="0" i="1" smtClean="0">
                            <a:latin typeface="Cambria Math" panose="02040503050406030204" pitchFamily="18" charset="0"/>
                          </a:rPr>
                          <m:t>2</m:t>
                        </m:r>
                      </m:sub>
                    </m:sSub>
                    <m:r>
                      <a:rPr lang="it-IT" sz="2400" b="0" i="1" smtClean="0">
                        <a:latin typeface="Cambria Math" panose="02040503050406030204" pitchFamily="18" charset="0"/>
                      </a:rPr>
                      <m:t>=−</m:t>
                    </m:r>
                    <m:sSub>
                      <m:sSubPr>
                        <m:ctrlPr>
                          <a:rPr lang="it-IT" sz="2400" b="0" i="1" smtClean="0">
                            <a:latin typeface="Cambria Math" panose="02040503050406030204" pitchFamily="18" charset="0"/>
                          </a:rPr>
                        </m:ctrlPr>
                      </m:sSubPr>
                      <m:e>
                        <m:r>
                          <a:rPr lang="it-IT" sz="2400" b="0" i="1" smtClean="0">
                            <a:latin typeface="Cambria Math" panose="02040503050406030204" pitchFamily="18" charset="0"/>
                          </a:rPr>
                          <m:t>𝑡</m:t>
                        </m:r>
                      </m:e>
                      <m:sub>
                        <m:r>
                          <a:rPr lang="it-IT" sz="2400" b="0" i="1" smtClean="0">
                            <a:latin typeface="Cambria Math" panose="02040503050406030204" pitchFamily="18" charset="0"/>
                          </a:rPr>
                          <m:t>1</m:t>
                        </m:r>
                      </m:sub>
                    </m:sSub>
                  </m:oMath>
                </a14:m>
                <a:r>
                  <a:rPr lang="it-IT" sz="2400" dirty="0" smtClean="0"/>
                  <a:t>), </a:t>
                </a:r>
              </a:p>
            </p:txBody>
          </p:sp>
        </mc:Choice>
        <mc:Fallback xmlns="">
          <p:sp>
            <p:nvSpPr>
              <p:cNvPr id="6" name="TextBox 5"/>
              <p:cNvSpPr txBox="1">
                <a:spLocks noRot="1" noChangeAspect="1" noMove="1" noResize="1" noEditPoints="1" noAdjustHandles="1" noChangeArrowheads="1" noChangeShapeType="1" noTextEdit="1"/>
              </p:cNvSpPr>
              <p:nvPr/>
            </p:nvSpPr>
            <p:spPr>
              <a:xfrm>
                <a:off x="397108" y="3170139"/>
                <a:ext cx="8349785" cy="461665"/>
              </a:xfrm>
              <a:prstGeom prst="rect">
                <a:avLst/>
              </a:prstGeom>
              <a:blipFill rotWithShape="0">
                <a:blip r:embed="rId4"/>
                <a:stretch>
                  <a:fillRect l="-657" t="-10526" r="-657" b="-2894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984280" y="4614333"/>
                <a:ext cx="5268302" cy="10181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2800" b="0" i="1" smtClean="0">
                              <a:latin typeface="Cambria Math" panose="02040503050406030204" pitchFamily="18" charset="0"/>
                            </a:rPr>
                          </m:ctrlPr>
                        </m:sSubPr>
                        <m:e>
                          <m:r>
                            <a:rPr lang="it-IT" sz="2800" b="0" i="1" smtClean="0">
                              <a:latin typeface="Cambria Math" panose="02040503050406030204" pitchFamily="18" charset="0"/>
                            </a:rPr>
                            <m:t>𝑉</m:t>
                          </m:r>
                        </m:e>
                        <m:sub>
                          <m:sSup>
                            <m:sSupPr>
                              <m:ctrlPr>
                                <a:rPr lang="it-IT" sz="2800" b="0" i="1" smtClean="0">
                                  <a:latin typeface="Cambria Math" panose="02040503050406030204" pitchFamily="18" charset="0"/>
                                </a:rPr>
                              </m:ctrlPr>
                            </m:sSupPr>
                            <m:e>
                              <m:r>
                                <a:rPr lang="it-IT" sz="2800" b="0" i="1" smtClean="0">
                                  <a:latin typeface="Cambria Math" panose="02040503050406030204" pitchFamily="18" charset="0"/>
                                </a:rPr>
                                <m:t>𝑁</m:t>
                              </m:r>
                            </m:e>
                            <m:sup>
                              <m:r>
                                <a:rPr lang="it-IT" sz="2800" b="0" i="1" smtClean="0">
                                  <a:latin typeface="Cambria Math" panose="02040503050406030204" pitchFamily="18" charset="0"/>
                                </a:rPr>
                                <m:t>𝑛</m:t>
                              </m:r>
                            </m:sup>
                          </m:sSup>
                          <m:r>
                            <a:rPr lang="it-IT" sz="2800" b="0" i="1" smtClean="0">
                              <a:latin typeface="Cambria Math" panose="02040503050406030204" pitchFamily="18" charset="0"/>
                            </a:rPr>
                            <m:t>𝐿𝑂</m:t>
                          </m:r>
                        </m:sub>
                      </m:sSub>
                      <m:r>
                        <a:rPr lang="it-IT" sz="2800" b="0" i="1" smtClean="0">
                          <a:latin typeface="Cambria Math" panose="02040503050406030204" pitchFamily="18" charset="0"/>
                        </a:rPr>
                        <m:t>[</m:t>
                      </m:r>
                      <m:sSup>
                        <m:sSupPr>
                          <m:ctrlPr>
                            <a:rPr lang="it-IT" sz="2800" b="0" i="1" smtClean="0">
                              <a:latin typeface="Cambria Math" panose="02040503050406030204" pitchFamily="18" charset="0"/>
                            </a:rPr>
                          </m:ctrlPr>
                        </m:sSupPr>
                        <m:e>
                          <m:r>
                            <a:rPr lang="it-IT" sz="2800" b="0" i="1" smtClean="0">
                              <a:latin typeface="Cambria Math" panose="02040503050406030204" pitchFamily="18" charset="0"/>
                            </a:rPr>
                            <m:t>𝑡</m:t>
                          </m:r>
                        </m:e>
                        <m:sup>
                          <m:r>
                            <a:rPr lang="it-IT" sz="2800" b="0" i="1" smtClean="0">
                              <a:latin typeface="Cambria Math" panose="02040503050406030204" pitchFamily="18" charset="0"/>
                            </a:rPr>
                            <m:t>(</m:t>
                          </m:r>
                          <m:r>
                            <a:rPr lang="it-IT" sz="2800" b="0" i="1" smtClean="0">
                              <a:latin typeface="Cambria Math" panose="02040503050406030204" pitchFamily="18" charset="0"/>
                            </a:rPr>
                            <m:t>𝑛</m:t>
                          </m:r>
                          <m:r>
                            <a:rPr lang="it-IT" sz="2800" b="0" i="1" smtClean="0">
                              <a:latin typeface="Cambria Math" panose="02040503050406030204" pitchFamily="18" charset="0"/>
                            </a:rPr>
                            <m:t>)</m:t>
                          </m:r>
                        </m:sup>
                      </m:sSup>
                      <m:r>
                        <a:rPr lang="it-IT" sz="2800" b="0" i="1" smtClean="0">
                          <a:latin typeface="Cambria Math" panose="02040503050406030204" pitchFamily="18" charset="0"/>
                        </a:rPr>
                        <m:t>]=</m:t>
                      </m:r>
                      <m:sSup>
                        <m:sSupPr>
                          <m:ctrlPr>
                            <a:rPr lang="it-IT" sz="2800" i="1">
                              <a:latin typeface="Cambria Math" panose="02040503050406030204" pitchFamily="18" charset="0"/>
                              <a:ea typeface="Cambria Math" panose="02040503050406030204" pitchFamily="18" charset="0"/>
                            </a:rPr>
                          </m:ctrlPr>
                        </m:sSupPr>
                        <m:e>
                          <m:d>
                            <m:dPr>
                              <m:ctrlPr>
                                <a:rPr lang="it-IT" sz="2800" i="1">
                                  <a:latin typeface="Cambria Math" panose="02040503050406030204" pitchFamily="18" charset="0"/>
                                  <a:ea typeface="Cambria Math" panose="02040503050406030204" pitchFamily="18" charset="0"/>
                                </a:rPr>
                              </m:ctrlPr>
                            </m:dPr>
                            <m:e>
                              <m:r>
                                <a:rPr lang="it-IT" sz="2800" b="0" i="1" smtClean="0">
                                  <a:latin typeface="Cambria Math" panose="02040503050406030204" pitchFamily="18" charset="0"/>
                                  <a:ea typeface="Cambria Math" panose="02040503050406030204" pitchFamily="18" charset="0"/>
                                </a:rPr>
                                <m:t>−</m:t>
                              </m:r>
                              <m:f>
                                <m:fPr>
                                  <m:ctrlPr>
                                    <a:rPr lang="it-IT" sz="2800" i="1">
                                      <a:latin typeface="Cambria Math" panose="02040503050406030204" pitchFamily="18" charset="0"/>
                                      <a:ea typeface="Cambria Math" panose="02040503050406030204" pitchFamily="18" charset="0"/>
                                    </a:rPr>
                                  </m:ctrlPr>
                                </m:fPr>
                                <m:num>
                                  <m:r>
                                    <a:rPr lang="it-IT" sz="2800" i="1">
                                      <a:latin typeface="Cambria Math" panose="02040503050406030204" pitchFamily="18" charset="0"/>
                                      <a:ea typeface="Cambria Math" panose="02040503050406030204" pitchFamily="18" charset="0"/>
                                    </a:rPr>
                                    <m:t>1</m:t>
                                  </m:r>
                                </m:num>
                                <m:den>
                                  <m:r>
                                    <a:rPr lang="it-IT" sz="2800" i="1">
                                      <a:latin typeface="Cambria Math" panose="02040503050406030204" pitchFamily="18" charset="0"/>
                                      <a:ea typeface="Cambria Math" panose="02040503050406030204" pitchFamily="18" charset="0"/>
                                    </a:rPr>
                                    <m:t>𝑎</m:t>
                                  </m:r>
                                </m:den>
                              </m:f>
                              <m:f>
                                <m:fPr>
                                  <m:ctrlPr>
                                    <a:rPr lang="it-IT" sz="2800" i="1">
                                      <a:latin typeface="Cambria Math" panose="02040503050406030204" pitchFamily="18" charset="0"/>
                                      <a:ea typeface="Cambria Math" panose="02040503050406030204" pitchFamily="18" charset="0"/>
                                    </a:rPr>
                                  </m:ctrlPr>
                                </m:fPr>
                                <m:num>
                                  <m:r>
                                    <a:rPr lang="it-IT" sz="2800" i="1">
                                      <a:latin typeface="Cambria Math" panose="02040503050406030204" pitchFamily="18" charset="0"/>
                                      <a:ea typeface="Cambria Math" panose="02040503050406030204" pitchFamily="18" charset="0"/>
                                    </a:rPr>
                                    <m:t>𝜕</m:t>
                                  </m:r>
                                </m:num>
                                <m:den>
                                  <m:r>
                                    <a:rPr lang="it-IT" sz="2800" i="1">
                                      <a:latin typeface="Cambria Math" panose="02040503050406030204" pitchFamily="18" charset="0"/>
                                      <a:ea typeface="Cambria Math" panose="02040503050406030204" pitchFamily="18" charset="0"/>
                                    </a:rPr>
                                    <m:t>𝜕</m:t>
                                  </m:r>
                                  <m:r>
                                    <a:rPr lang="it-IT" sz="2800" i="1">
                                      <a:latin typeface="Cambria Math" panose="02040503050406030204" pitchFamily="18" charset="0"/>
                                      <a:ea typeface="Cambria Math" panose="02040503050406030204" pitchFamily="18" charset="0"/>
                                    </a:rPr>
                                    <m:t>𝑎</m:t>
                                  </m:r>
                                </m:den>
                              </m:f>
                            </m:e>
                          </m:d>
                        </m:e>
                        <m:sup>
                          <m:r>
                            <a:rPr lang="it-IT" sz="2800" i="1">
                              <a:latin typeface="Cambria Math" panose="02040503050406030204" pitchFamily="18" charset="0"/>
                              <a:ea typeface="Cambria Math" panose="02040503050406030204" pitchFamily="18" charset="0"/>
                            </a:rPr>
                            <m:t>𝑛</m:t>
                          </m:r>
                        </m:sup>
                      </m:sSup>
                      <m:sSub>
                        <m:sSubPr>
                          <m:ctrlPr>
                            <a:rPr lang="it-IT" sz="2800" b="0" i="1" smtClean="0">
                              <a:latin typeface="Cambria Math" panose="02040503050406030204" pitchFamily="18" charset="0"/>
                              <a:ea typeface="Cambria Math" panose="02040503050406030204" pitchFamily="18" charset="0"/>
                            </a:rPr>
                          </m:ctrlPr>
                        </m:sSubPr>
                        <m:e>
                          <m:r>
                            <a:rPr lang="it-IT" sz="2800" b="0" i="1" smtClean="0">
                              <a:latin typeface="Cambria Math" panose="02040503050406030204" pitchFamily="18" charset="0"/>
                              <a:ea typeface="Cambria Math" panose="02040503050406030204" pitchFamily="18" charset="0"/>
                            </a:rPr>
                            <m:t>𝑉</m:t>
                          </m:r>
                        </m:e>
                        <m:sub>
                          <m:r>
                            <a:rPr lang="it-IT" sz="2800" b="0" i="1" smtClean="0">
                              <a:latin typeface="Cambria Math" panose="02040503050406030204" pitchFamily="18" charset="0"/>
                              <a:ea typeface="Cambria Math" panose="02040503050406030204" pitchFamily="18" charset="0"/>
                            </a:rPr>
                            <m:t>𝐿𝑂</m:t>
                          </m:r>
                        </m:sub>
                      </m:sSub>
                      <m:r>
                        <a:rPr lang="it-IT" sz="2800" i="1">
                          <a:latin typeface="Cambria Math" panose="02040503050406030204" pitchFamily="18" charset="0"/>
                        </a:rPr>
                        <m:t>[</m:t>
                      </m:r>
                      <m:sSup>
                        <m:sSupPr>
                          <m:ctrlPr>
                            <a:rPr lang="it-IT" sz="2800" i="1">
                              <a:latin typeface="Cambria Math" panose="02040503050406030204" pitchFamily="18" charset="0"/>
                            </a:rPr>
                          </m:ctrlPr>
                        </m:sSupPr>
                        <m:e>
                          <m:r>
                            <a:rPr lang="it-IT" sz="2800" i="1">
                              <a:latin typeface="Cambria Math" panose="02040503050406030204" pitchFamily="18" charset="0"/>
                            </a:rPr>
                            <m:t>𝑡</m:t>
                          </m:r>
                        </m:e>
                        <m:sup>
                          <m:r>
                            <a:rPr lang="it-IT" sz="2800" i="1">
                              <a:latin typeface="Cambria Math" panose="02040503050406030204" pitchFamily="18" charset="0"/>
                            </a:rPr>
                            <m:t>(</m:t>
                          </m:r>
                          <m:r>
                            <a:rPr lang="it-IT" sz="2800" i="1">
                              <a:latin typeface="Cambria Math" panose="02040503050406030204" pitchFamily="18" charset="0"/>
                            </a:rPr>
                            <m:t>𝑛</m:t>
                          </m:r>
                          <m:r>
                            <a:rPr lang="it-IT" sz="2800" i="1">
                              <a:latin typeface="Cambria Math" panose="02040503050406030204" pitchFamily="18" charset="0"/>
                            </a:rPr>
                            <m:t>)</m:t>
                          </m:r>
                        </m:sup>
                      </m:sSup>
                      <m:r>
                        <a:rPr lang="it-IT" sz="2800" i="1">
                          <a:latin typeface="Cambria Math" panose="02040503050406030204" pitchFamily="18" charset="0"/>
                        </a:rPr>
                        <m:t>]</m:t>
                      </m:r>
                    </m:oMath>
                  </m:oMathPara>
                </a14:m>
                <a:endParaRPr lang="it-IT"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1984280" y="4614333"/>
                <a:ext cx="5268302" cy="1018164"/>
              </a:xfrm>
              <a:prstGeom prst="rect">
                <a:avLst/>
              </a:prstGeom>
              <a:blipFill rotWithShape="0">
                <a:blip r:embed="rId5"/>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1352998228"/>
      </p:ext>
    </p:extLst>
  </p:cSld>
  <p:clrMapOvr>
    <a:masterClrMapping/>
  </p:clrMapOvr>
  <mc:AlternateContent xmlns:mc="http://schemas.openxmlformats.org/markup-compatibility/2006" xmlns:p14="http://schemas.microsoft.com/office/powerpoint/2010/main">
    <mc:Choice Requires="p14">
      <p:transition spd="slow" p14:dur="2000" advTm="27419"/>
    </mc:Choice>
    <mc:Fallback xmlns="">
      <p:transition spd="slow" advTm="27419"/>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5818</TotalTime>
  <Words>635</Words>
  <Application>Microsoft Office PowerPoint</Application>
  <PresentationFormat>On-screen Show (4:3)</PresentationFormat>
  <Paragraphs>230</Paragraphs>
  <Slides>23</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Adobe Text Pro</vt:lpstr>
      <vt:lpstr>Arial</vt:lpstr>
      <vt:lpstr>Calibri</vt:lpstr>
      <vt:lpstr>Calibri Light</vt:lpstr>
      <vt:lpstr>Cambria</vt:lpstr>
      <vt:lpstr>Cambria Math</vt:lpstr>
      <vt:lpstr>Lucida Grande</vt:lpstr>
      <vt:lpstr>Times New Roman</vt:lpstr>
      <vt:lpstr>Office Theme</vt:lpstr>
      <vt:lpstr>Constraining Finite-Range Momentum Dependent Effective Interactions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Constraining Finite-Range Momentum Dependent Effective Interactions</dc:title>
  <dc:creator>Andrea a</dc:creator>
  <cp:lastModifiedBy>Andrea a</cp:lastModifiedBy>
  <cp:revision>140</cp:revision>
  <dcterms:created xsi:type="dcterms:W3CDTF">2015-06-14T15:10:40Z</dcterms:created>
  <dcterms:modified xsi:type="dcterms:W3CDTF">2015-06-25T08:01:31Z</dcterms:modified>
</cp:coreProperties>
</file>