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0CC2-C564-47DA-A66A-E9DE1688658C}" type="datetimeFigureOut">
              <a:rPr lang="en-US" smtClean="0"/>
              <a:t>6/25/2015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B602-BF06-44FD-99E0-24CBD20C299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0CC2-C564-47DA-A66A-E9DE1688658C}" type="datetimeFigureOut">
              <a:rPr lang="en-US" smtClean="0"/>
              <a:t>6/25/2015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B602-BF06-44FD-99E0-24CBD20C299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41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0CC2-C564-47DA-A66A-E9DE1688658C}" type="datetimeFigureOut">
              <a:rPr lang="en-US" smtClean="0"/>
              <a:t>6/25/2015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B602-BF06-44FD-99E0-24CBD20C299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9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0CC2-C564-47DA-A66A-E9DE1688658C}" type="datetimeFigureOut">
              <a:rPr lang="en-US" smtClean="0"/>
              <a:t>6/25/2015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B602-BF06-44FD-99E0-24CBD20C299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3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0CC2-C564-47DA-A66A-E9DE1688658C}" type="datetimeFigureOut">
              <a:rPr lang="en-US" smtClean="0"/>
              <a:t>6/25/2015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B602-BF06-44FD-99E0-24CBD20C299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8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0CC2-C564-47DA-A66A-E9DE1688658C}" type="datetimeFigureOut">
              <a:rPr lang="en-US" smtClean="0"/>
              <a:t>6/25/2015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B602-BF06-44FD-99E0-24CBD20C299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0CC2-C564-47DA-A66A-E9DE1688658C}" type="datetimeFigureOut">
              <a:rPr lang="en-US" smtClean="0"/>
              <a:t>6/25/2015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B602-BF06-44FD-99E0-24CBD20C299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3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0CC2-C564-47DA-A66A-E9DE1688658C}" type="datetimeFigureOut">
              <a:rPr lang="en-US" smtClean="0"/>
              <a:t>6/25/2015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B602-BF06-44FD-99E0-24CBD20C299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3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0CC2-C564-47DA-A66A-E9DE1688658C}" type="datetimeFigureOut">
              <a:rPr lang="en-US" smtClean="0"/>
              <a:t>6/25/2015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B602-BF06-44FD-99E0-24CBD20C299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3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0CC2-C564-47DA-A66A-E9DE1688658C}" type="datetimeFigureOut">
              <a:rPr lang="en-US" smtClean="0"/>
              <a:t>6/25/2015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B602-BF06-44FD-99E0-24CBD20C299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2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0CC2-C564-47DA-A66A-E9DE1688658C}" type="datetimeFigureOut">
              <a:rPr lang="en-US" smtClean="0"/>
              <a:t>6/25/2015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B602-BF06-44FD-99E0-24CBD20C299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2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80CC2-C564-47DA-A66A-E9DE1688658C}" type="datetimeFigureOut">
              <a:rPr lang="en-US" smtClean="0"/>
              <a:t>6/25/2015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DB602-BF06-44FD-99E0-24CBD20C299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641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Numerical accuracy of mean-field calculations</a:t>
            </a:r>
            <a:endParaRPr lang="en-US" sz="3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9944" y="2276872"/>
            <a:ext cx="7592888" cy="177504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case of the 3-dimensional mesh scheme</a:t>
            </a:r>
          </a:p>
          <a:p>
            <a:endParaRPr lang="en-US" sz="2800" dirty="0"/>
          </a:p>
          <a:p>
            <a:r>
              <a:rPr lang="en-US" sz="2800" dirty="0" smtClean="0"/>
              <a:t>The Lagrange implementation</a:t>
            </a:r>
            <a:endParaRPr lang="en-US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1259632" y="5085184"/>
            <a:ext cx="3637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P. </a:t>
            </a:r>
            <a:r>
              <a:rPr lang="en-GB" dirty="0" err="1" smtClean="0"/>
              <a:t>Bonche</a:t>
            </a:r>
            <a:r>
              <a:rPr lang="en-GB" dirty="0" smtClean="0"/>
              <a:t>, J. </a:t>
            </a:r>
            <a:r>
              <a:rPr lang="en-GB" dirty="0" err="1" smtClean="0"/>
              <a:t>Dobaczewski</a:t>
            </a:r>
            <a:r>
              <a:rPr lang="en-GB" dirty="0" smtClean="0"/>
              <a:t>, H. Flocard</a:t>
            </a:r>
          </a:p>
          <a:p>
            <a:r>
              <a:rPr lang="en-GB" dirty="0" smtClean="0"/>
              <a:t>M. Bender, W. Ryssens</a:t>
            </a:r>
            <a:endParaRPr lang="en-GB" dirty="0"/>
          </a:p>
        </p:txBody>
      </p:sp>
      <p:pic>
        <p:nvPicPr>
          <p:cNvPr id="5" name="Picture 6" descr="Bri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4864"/>
            <a:ext cx="1562100" cy="109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075" y="0"/>
            <a:ext cx="92392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301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Mesh distance</a:t>
            </a:r>
            <a:endParaRPr lang="en-GB" sz="3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14" y="1844824"/>
            <a:ext cx="9304291" cy="4086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30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Deformation and fission of </a:t>
            </a:r>
            <a:r>
              <a:rPr lang="en-GB" sz="2800" baseline="30000" dirty="0" smtClean="0"/>
              <a:t>240</a:t>
            </a:r>
            <a:r>
              <a:rPr lang="en-GB" sz="2800" dirty="0" smtClean="0"/>
              <a:t>Pu</a:t>
            </a:r>
            <a:endParaRPr lang="en-GB" sz="2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146021"/>
            <a:ext cx="4011801" cy="291921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7223" y="1981375"/>
            <a:ext cx="4539578" cy="324850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979712" y="537321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  <a:r>
              <a:rPr lang="en-GB" dirty="0" smtClean="0"/>
              <a:t>x=0.6 </a:t>
            </a:r>
            <a:r>
              <a:rPr lang="en-GB" dirty="0" err="1" smtClean="0"/>
              <a:t>fm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92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Two-neutron</a:t>
            </a:r>
            <a:r>
              <a:rPr lang="en-GB" dirty="0" smtClean="0"/>
              <a:t> </a:t>
            </a:r>
            <a:r>
              <a:rPr lang="en-GB" sz="2800" dirty="0" smtClean="0"/>
              <a:t>separation energy</a:t>
            </a:r>
            <a:endParaRPr lang="en-GB" sz="2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628800"/>
            <a:ext cx="4025372" cy="324254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847004"/>
            <a:ext cx="3871001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75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199" y="13760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Density of </a:t>
            </a:r>
            <a:r>
              <a:rPr lang="en-GB" sz="2800" baseline="30000" dirty="0" smtClean="0"/>
              <a:t>34</a:t>
            </a:r>
            <a:r>
              <a:rPr lang="en-GB" sz="2800" dirty="0" smtClean="0"/>
              <a:t>Ne</a:t>
            </a:r>
            <a:endParaRPr lang="en-GB" sz="28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5749" y="949033"/>
            <a:ext cx="5692501" cy="4959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98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Convergence as a function of iterations</a:t>
            </a:r>
            <a:endParaRPr lang="en-GB" sz="2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628800"/>
            <a:ext cx="4608512" cy="421088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724128" y="299695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Imaginary time step is changing!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714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Some conclusions</a:t>
            </a:r>
            <a:endParaRPr lang="en-GB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Mesh calculations are reliable: accuracy is controlled by a few parameters and does not depend significantly on N, Z, deformation, …</a:t>
            </a:r>
          </a:p>
          <a:p>
            <a:r>
              <a:rPr lang="en-GB" sz="2400" dirty="0" smtClean="0"/>
              <a:t>A mesh spacing of 0.8 </a:t>
            </a:r>
            <a:r>
              <a:rPr lang="en-GB" sz="2400" dirty="0" err="1" smtClean="0"/>
              <a:t>fm</a:t>
            </a:r>
            <a:r>
              <a:rPr lang="en-GB" sz="2400" dirty="0" smtClean="0"/>
              <a:t> gives an accuracy on energies better than 100 </a:t>
            </a:r>
            <a:r>
              <a:rPr lang="en-GB" sz="2400" dirty="0" err="1" smtClean="0"/>
              <a:t>keV</a:t>
            </a:r>
            <a:endParaRPr lang="en-GB" sz="2400" dirty="0" smtClean="0"/>
          </a:p>
          <a:p>
            <a:r>
              <a:rPr lang="en-GB" sz="2400" dirty="0" smtClean="0"/>
              <a:t>The accuracy can be as low as 1 </a:t>
            </a:r>
            <a:r>
              <a:rPr lang="en-GB" sz="2400" dirty="0" err="1" smtClean="0"/>
              <a:t>keV</a:t>
            </a:r>
            <a:r>
              <a:rPr lang="en-GB" sz="2400" dirty="0" smtClean="0"/>
              <a:t> with sufficient box size and a mesh spacing of 0.6 </a:t>
            </a:r>
            <a:r>
              <a:rPr lang="en-GB" sz="2400" dirty="0" err="1" smtClean="0"/>
              <a:t>fm</a:t>
            </a:r>
            <a:endParaRPr lang="en-GB" sz="2400" dirty="0" smtClean="0"/>
          </a:p>
          <a:p>
            <a:r>
              <a:rPr lang="en-GB" sz="2400" dirty="0" smtClean="0"/>
              <a:t>Pairing would require a separate study (as we did with </a:t>
            </a:r>
            <a:r>
              <a:rPr lang="en-GB" sz="2400" dirty="0" err="1" smtClean="0"/>
              <a:t>Terasaki</a:t>
            </a:r>
            <a:r>
              <a:rPr lang="en-GB" sz="2400" dirty="0" smtClean="0"/>
              <a:t> in 1996). However is it meaningful to use a pairing adjusted with an oscillator basis in a mesh calculation?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0163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Dimension of box</a:t>
            </a:r>
            <a:endParaRPr lang="en-GB" sz="2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441630"/>
            <a:ext cx="5726808" cy="286248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94644" y="4361233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For </a:t>
            </a:r>
            <a:r>
              <a:rPr lang="en-GB" baseline="30000" dirty="0" smtClean="0"/>
              <a:t>208</a:t>
            </a:r>
            <a:r>
              <a:rPr lang="en-GB" dirty="0" smtClean="0"/>
              <a:t>Pb calculated with N=20, classical turning point is 14 </a:t>
            </a:r>
            <a:r>
              <a:rPr lang="en-GB" dirty="0" err="1" smtClean="0"/>
              <a:t>fm</a:t>
            </a:r>
            <a:r>
              <a:rPr lang="en-GB" dirty="0" smtClean="0"/>
              <a:t> for l=0 and 16 for l=20</a:t>
            </a:r>
          </a:p>
          <a:p>
            <a:r>
              <a:rPr lang="en-GB" dirty="0" smtClean="0"/>
              <a:t>How stable are states well above the Fermi energy? Can a pairing be used in conditions of calculations different from the ones under which it has been adjusted?</a:t>
            </a:r>
          </a:p>
          <a:p>
            <a:endParaRPr lang="en-GB" baseline="30000" dirty="0"/>
          </a:p>
          <a:p>
            <a:endParaRPr lang="en-GB" baseline="30000" dirty="0" smtClean="0"/>
          </a:p>
          <a:p>
            <a:r>
              <a:rPr lang="en-GB" baseline="30000" dirty="0" smtClean="0"/>
              <a:t>240</a:t>
            </a:r>
            <a:r>
              <a:rPr lang="en-GB" dirty="0" smtClean="0"/>
              <a:t>Pu:  size of the box for large deformations up to 34 </a:t>
            </a:r>
            <a:r>
              <a:rPr lang="en-GB" dirty="0" err="1" smtClean="0"/>
              <a:t>fm</a:t>
            </a:r>
            <a:r>
              <a:rPr lang="en-GB" dirty="0" smtClean="0"/>
              <a:t> (half side)</a:t>
            </a:r>
          </a:p>
          <a:p>
            <a:r>
              <a:rPr lang="en-GB" baseline="30000" dirty="0"/>
              <a:t> </a:t>
            </a:r>
            <a:r>
              <a:rPr lang="en-GB" baseline="30000" dirty="0" smtClean="0"/>
              <a:t>                  </a:t>
            </a:r>
            <a:r>
              <a:rPr lang="en-GB" dirty="0" smtClean="0"/>
              <a:t>oscillator basis (fit of UNEDF1) up to 50 shells –around 1100 wave functions- with a classical turning point at 24 </a:t>
            </a:r>
            <a:r>
              <a:rPr lang="en-GB" dirty="0" err="1" smtClean="0"/>
              <a:t>fm</a:t>
            </a:r>
            <a:r>
              <a:rPr lang="en-GB" dirty="0" smtClean="0"/>
              <a:t> for l=0)</a:t>
            </a:r>
            <a:endParaRPr lang="en-GB" baseline="30000" dirty="0"/>
          </a:p>
          <a:p>
            <a:endParaRPr lang="en-GB" baseline="30000" dirty="0"/>
          </a:p>
        </p:txBody>
      </p:sp>
    </p:spTree>
    <p:extLst>
      <p:ext uri="{BB962C8B-B14F-4D97-AF65-F5344CB8AC3E}">
        <p14:creationId xmlns:p14="http://schemas.microsoft.com/office/powerpoint/2010/main" val="12520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5258916" cy="3460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61217"/>
            <a:ext cx="4648923" cy="3240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010" y="3361217"/>
            <a:ext cx="4340811" cy="1520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427" y="5805264"/>
            <a:ext cx="3152577" cy="291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4856243" y="5413410"/>
            <a:ext cx="985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Pei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3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404664"/>
            <a:ext cx="8244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Goriely et al. Journal </a:t>
            </a:r>
            <a:r>
              <a:rPr lang="en-US" dirty="0"/>
              <a:t>of the Korean Physical Society, Vol. 59, </a:t>
            </a:r>
            <a:r>
              <a:rPr lang="en-US" dirty="0" smtClean="0"/>
              <a:t>2100 2105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3483" y="1047297"/>
            <a:ext cx="4762654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271" y="1137417"/>
            <a:ext cx="4845649" cy="3803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5496" y="4941168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S2n/2 surfaces for HFB19 mass table before </a:t>
            </a:r>
            <a:r>
              <a:rPr lang="en-US" dirty="0" smtClean="0"/>
              <a:t>(left panel</a:t>
            </a:r>
            <a:r>
              <a:rPr lang="en-US" dirty="0"/>
              <a:t>) and after </a:t>
            </a:r>
            <a:r>
              <a:rPr lang="en-US" dirty="0" smtClean="0"/>
              <a:t>(right </a:t>
            </a:r>
            <a:r>
              <a:rPr lang="en-US" dirty="0"/>
              <a:t>panel) smoothing the masses with </a:t>
            </a:r>
            <a:r>
              <a:rPr lang="en-US" dirty="0" smtClean="0"/>
              <a:t>the GK </a:t>
            </a:r>
            <a:r>
              <a:rPr lang="en-US" dirty="0"/>
              <a:t>smoothing procedure as described in the text.</a:t>
            </a:r>
          </a:p>
        </p:txBody>
      </p:sp>
    </p:spTree>
    <p:extLst>
      <p:ext uri="{BB962C8B-B14F-4D97-AF65-F5344CB8AC3E}">
        <p14:creationId xmlns:p14="http://schemas.microsoft.com/office/powerpoint/2010/main" val="334921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Mesh calculations</a:t>
            </a:r>
            <a:endParaRPr lang="en-US" sz="28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16" y="1374189"/>
            <a:ext cx="4464561" cy="3777283"/>
          </a:xfrm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052736"/>
            <a:ext cx="3771900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3003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Three choices determine the accuracy of the calculation</a:t>
            </a:r>
            <a:endParaRPr lang="en-US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28800"/>
            <a:ext cx="8507288" cy="44973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Box size: must be large enough not to truncate artificially the wave functions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Method used to calculate derivatives: finite difference or Lagrange formulae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Mesh spacing: distance between the equidistant mesh points (the origin is excluded)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Alternative methods: Fourier transformations, Splines, Wavelets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815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1408" y="-11776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Lagrange mesh</a:t>
            </a:r>
            <a:endParaRPr lang="en-US" sz="28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7784" y="2816863"/>
            <a:ext cx="3670628" cy="72008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043608" y="2317724"/>
            <a:ext cx="5413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Basis functions: plane wave on the mesh (1-dimension):</a:t>
            </a:r>
            <a:endParaRPr lang="en-GB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216" y="1561009"/>
            <a:ext cx="6449182" cy="40561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2320" y="1532457"/>
            <a:ext cx="1482376" cy="405921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136216" y="1080011"/>
            <a:ext cx="1998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Points of the mesh:</a:t>
            </a:r>
            <a:endParaRPr lang="en-GB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4048" y="3555437"/>
            <a:ext cx="3462269" cy="1457739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067632" y="3666750"/>
            <a:ext cx="4021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Lagrange functions defined on the mesh:</a:t>
            </a:r>
            <a:endParaRPr lang="en-GB" dirty="0"/>
          </a:p>
        </p:txBody>
      </p:sp>
      <p:sp>
        <p:nvSpPr>
          <p:cNvPr id="11" name="ZoneTexte 10"/>
          <p:cNvSpPr txBox="1"/>
          <p:nvPr/>
        </p:nvSpPr>
        <p:spPr>
          <a:xfrm>
            <a:off x="1259632" y="5589240"/>
            <a:ext cx="52050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err="1"/>
              <a:t>f</a:t>
            </a:r>
            <a:r>
              <a:rPr lang="en-GB" i="1" baseline="-25000" dirty="0" err="1" smtClean="0"/>
              <a:t>r</a:t>
            </a:r>
            <a:r>
              <a:rPr lang="en-GB" i="1" dirty="0" smtClean="0"/>
              <a:t>(x) </a:t>
            </a:r>
            <a:r>
              <a:rPr lang="en-GB" dirty="0" smtClean="0"/>
              <a:t>is zero at each mesh points except </a:t>
            </a:r>
            <a:r>
              <a:rPr lang="en-GB" i="1" dirty="0" err="1" smtClean="0"/>
              <a:t>x</a:t>
            </a:r>
            <a:r>
              <a:rPr lang="en-GB" i="1" baseline="-25000" dirty="0" err="1" smtClean="0"/>
              <a:t>r</a:t>
            </a:r>
            <a:r>
              <a:rPr lang="en-GB" i="1" dirty="0" smtClean="0"/>
              <a:t> </a:t>
            </a:r>
            <a:r>
              <a:rPr lang="en-GB" dirty="0" smtClean="0"/>
              <a:t>where it is 1</a:t>
            </a:r>
          </a:p>
          <a:p>
            <a:endParaRPr lang="en-GB" dirty="0"/>
          </a:p>
          <a:p>
            <a:r>
              <a:rPr lang="en-GB" dirty="0" smtClean="0"/>
              <a:t>D. </a:t>
            </a:r>
            <a:r>
              <a:rPr lang="en-GB" dirty="0" err="1" smtClean="0"/>
              <a:t>Baye</a:t>
            </a:r>
            <a:r>
              <a:rPr lang="en-GB" dirty="0" smtClean="0"/>
              <a:t> and P.-H. Heenen (1986)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011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67544" y="692696"/>
            <a:ext cx="8402237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Any function defined only by its values on the mesh points can be decomposed</a:t>
            </a:r>
          </a:p>
          <a:p>
            <a:r>
              <a:rPr lang="en-GB" sz="2000" dirty="0"/>
              <a:t>u</a:t>
            </a:r>
            <a:r>
              <a:rPr lang="en-GB" sz="2000" dirty="0" smtClean="0"/>
              <a:t>sing the Lagrange functions.</a:t>
            </a:r>
          </a:p>
          <a:p>
            <a:endParaRPr lang="en-GB" sz="2000" dirty="0"/>
          </a:p>
          <a:p>
            <a:endParaRPr lang="en-GB" sz="2000" dirty="0" smtClean="0"/>
          </a:p>
          <a:p>
            <a:r>
              <a:rPr lang="en-GB" sz="2000" dirty="0" smtClean="0"/>
              <a:t>Derivatives can be calculated explicitly using this expansion</a:t>
            </a:r>
          </a:p>
          <a:p>
            <a:endParaRPr lang="en-GB" sz="2000" dirty="0"/>
          </a:p>
          <a:p>
            <a:r>
              <a:rPr lang="en-GB" sz="2000" dirty="0" smtClean="0"/>
              <a:t>Lagrange formulae for first and second derivatives that are consistent</a:t>
            </a:r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Usual implementation in our code:</a:t>
            </a:r>
          </a:p>
          <a:p>
            <a:r>
              <a:rPr lang="en-GB" sz="2000" dirty="0" smtClean="0"/>
              <a:t>Finite difference formulae during the iterations</a:t>
            </a:r>
          </a:p>
          <a:p>
            <a:r>
              <a:rPr lang="en-GB" sz="2000" dirty="0" smtClean="0"/>
              <a:t>After convergence, the EDF is recalculated using Lagrange Formulae</a:t>
            </a:r>
          </a:p>
        </p:txBody>
      </p:sp>
    </p:spTree>
    <p:extLst>
      <p:ext uri="{BB962C8B-B14F-4D97-AF65-F5344CB8AC3E}">
        <p14:creationId xmlns:p14="http://schemas.microsoft.com/office/powerpoint/2010/main" val="3912479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Calculation of derivatives</a:t>
            </a:r>
            <a:endParaRPr lang="en-US" sz="2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4972050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llipse 3"/>
          <p:cNvSpPr/>
          <p:nvPr/>
        </p:nvSpPr>
        <p:spPr>
          <a:xfrm>
            <a:off x="929638" y="5589240"/>
            <a:ext cx="113970" cy="155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ZoneTexte 4"/>
          <p:cNvSpPr txBox="1"/>
          <p:nvPr/>
        </p:nvSpPr>
        <p:spPr>
          <a:xfrm>
            <a:off x="1403648" y="5482274"/>
            <a:ext cx="4001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Finite difference results, no recalculation</a:t>
            </a:r>
            <a:endParaRPr lang="en-GB" dirty="0"/>
          </a:p>
        </p:txBody>
      </p:sp>
      <p:sp>
        <p:nvSpPr>
          <p:cNvPr id="6" name="ZoneTexte 5"/>
          <p:cNvSpPr txBox="1"/>
          <p:nvPr/>
        </p:nvSpPr>
        <p:spPr>
          <a:xfrm>
            <a:off x="834177" y="5953872"/>
            <a:ext cx="61613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        Recalculation with Lagrange derivatives after convergence</a:t>
            </a:r>
          </a:p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22126" y="6503170"/>
            <a:ext cx="128993" cy="147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ZoneTexte 7"/>
          <p:cNvSpPr txBox="1"/>
          <p:nvPr/>
        </p:nvSpPr>
        <p:spPr>
          <a:xfrm>
            <a:off x="1475656" y="6392482"/>
            <a:ext cx="4358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Lagrange functions also during the iterations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349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Size of the box</a:t>
            </a:r>
            <a:endParaRPr lang="en-GB" sz="3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316" y="1772816"/>
            <a:ext cx="4605367" cy="446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00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498</Words>
  <Application>Microsoft Office PowerPoint</Application>
  <PresentationFormat>Affichage à l'écran (4:3)</PresentationFormat>
  <Paragraphs>62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9" baseType="lpstr">
      <vt:lpstr>Arial</vt:lpstr>
      <vt:lpstr>Calibri</vt:lpstr>
      <vt:lpstr>Thème Office</vt:lpstr>
      <vt:lpstr>Numerical accuracy of mean-field calculations</vt:lpstr>
      <vt:lpstr>Présentation PowerPoint</vt:lpstr>
      <vt:lpstr>Présentation PowerPoint</vt:lpstr>
      <vt:lpstr>Mesh calculations</vt:lpstr>
      <vt:lpstr>Three choices determine the accuracy of the calculation</vt:lpstr>
      <vt:lpstr>Lagrange mesh</vt:lpstr>
      <vt:lpstr>Présentation PowerPoint</vt:lpstr>
      <vt:lpstr>Calculation of derivatives</vt:lpstr>
      <vt:lpstr>Size of the box</vt:lpstr>
      <vt:lpstr>Mesh distance</vt:lpstr>
      <vt:lpstr>Deformation and fission of 240Pu</vt:lpstr>
      <vt:lpstr>Two-neutron separation energy</vt:lpstr>
      <vt:lpstr>Density of 34Ne</vt:lpstr>
      <vt:lpstr>Convergence as a function of iterations</vt:lpstr>
      <vt:lpstr>Some conclusions</vt:lpstr>
      <vt:lpstr>Dimension of box</vt:lpstr>
    </vt:vector>
  </TitlesOfParts>
  <Company>PRIMINFO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PRIMINFO</dc:creator>
  <cp:lastModifiedBy>Paul Heenen</cp:lastModifiedBy>
  <cp:revision>25</cp:revision>
  <dcterms:created xsi:type="dcterms:W3CDTF">2015-06-22T14:44:31Z</dcterms:created>
  <dcterms:modified xsi:type="dcterms:W3CDTF">2015-06-25T12:35:55Z</dcterms:modified>
</cp:coreProperties>
</file>