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61" r:id="rId3"/>
    <p:sldId id="257" r:id="rId4"/>
    <p:sldId id="264" r:id="rId5"/>
    <p:sldId id="265" r:id="rId6"/>
    <p:sldId id="271" r:id="rId7"/>
    <p:sldId id="270" r:id="rId8"/>
    <p:sldId id="276" r:id="rId9"/>
    <p:sldId id="273" r:id="rId10"/>
    <p:sldId id="263" r:id="rId11"/>
    <p:sldId id="272" r:id="rId12"/>
    <p:sldId id="267" r:id="rId13"/>
    <p:sldId id="260" r:id="rId14"/>
    <p:sldId id="268" r:id="rId15"/>
    <p:sldId id="274" r:id="rId16"/>
    <p:sldId id="266" r:id="rId17"/>
    <p:sldId id="275" r:id="rId18"/>
    <p:sldId id="26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iej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2895" autoAdjust="0"/>
  </p:normalViewPr>
  <p:slideViewPr>
    <p:cSldViewPr>
      <p:cViewPr>
        <p:scale>
          <a:sx n="70" d="100"/>
          <a:sy n="70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D92A1-909C-4D41-B727-68DBC7B7DCF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0D60-E0DC-4868-9C94-DC82581DE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I'd like to present the NCCI approach with applications to </a:t>
            </a:r>
            <a:r>
              <a:rPr lang="en-US" dirty="0" err="1"/>
              <a:t>superallowed</a:t>
            </a:r>
            <a:r>
              <a:rPr lang="en-US" dirty="0"/>
              <a:t> beta decay and for the first time to Gamow-Teller transitions. The main collaboration consists of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0D60-E0DC-4868-9C94-DC82581DE90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94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</a:t>
            </a:r>
            <a:r>
              <a:rPr lang="en-US" dirty="0" smtClean="0"/>
              <a:t>et me introduce somewhat of the content of this </a:t>
            </a:r>
            <a:r>
              <a:rPr lang="en-US" dirty="0" err="1" smtClean="0"/>
              <a:t>pres</a:t>
            </a:r>
            <a:r>
              <a:rPr lang="pl-PL" dirty="0" smtClean="0"/>
              <a:t>e</a:t>
            </a:r>
            <a:r>
              <a:rPr lang="en-US" dirty="0" err="1" smtClean="0"/>
              <a:t>ntation</a:t>
            </a:r>
            <a:r>
              <a:rPr lang="en-US" dirty="0" smtClean="0"/>
              <a:t>. </a:t>
            </a:r>
            <a:r>
              <a:rPr lang="pl-PL" dirty="0" smtClean="0"/>
              <a:t>At </a:t>
            </a:r>
            <a:r>
              <a:rPr lang="pl-PL" dirty="0" err="1" smtClean="0"/>
              <a:t>first</a:t>
            </a:r>
            <a:r>
              <a:rPr lang="pl-PL" dirty="0" smtClean="0"/>
              <a:t>, </a:t>
            </a:r>
            <a:r>
              <a:rPr lang="pl-PL" dirty="0" err="1" smtClean="0"/>
              <a:t>I’m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</a:t>
            </a:r>
            <a:r>
              <a:rPr lang="pl-PL" dirty="0" err="1" smtClean="0"/>
              <a:t>sketch</a:t>
            </a:r>
            <a:r>
              <a:rPr lang="en-US" dirty="0" smtClean="0"/>
              <a:t> simple picture of how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en-US" dirty="0" smtClean="0"/>
              <a:t> DFT-rooted model works within the s</a:t>
            </a:r>
            <a:r>
              <a:rPr lang="pl-PL" dirty="0" smtClean="0"/>
              <a:t>c</a:t>
            </a:r>
            <a:r>
              <a:rPr lang="en-US" dirty="0" err="1" smtClean="0"/>
              <a:t>heme</a:t>
            </a:r>
            <a:r>
              <a:rPr lang="en-US" dirty="0" smtClean="0"/>
              <a:t> of configuration mixing. Then I will show some of its </a:t>
            </a:r>
            <a:r>
              <a:rPr lang="pl-PL" dirty="0" err="1" smtClean="0"/>
              <a:t>capacities</a:t>
            </a:r>
            <a:r>
              <a:rPr lang="en-US" dirty="0" smtClean="0"/>
              <a:t>, which allow for bro</a:t>
            </a:r>
            <a:r>
              <a:rPr lang="pl-PL" dirty="0" smtClean="0"/>
              <a:t>a</a:t>
            </a:r>
            <a:r>
              <a:rPr lang="en-US" dirty="0" smtClean="0"/>
              <a:t>den studies within the Standard Model.  Our model is based on restoration of angular-momentum and isospin </a:t>
            </a:r>
            <a:r>
              <a:rPr lang="pl-PL" dirty="0" err="1" smtClean="0"/>
              <a:t>symmetry</a:t>
            </a:r>
            <a:r>
              <a:rPr lang="en-US" dirty="0" smtClean="0"/>
              <a:t> simultaneously.  At the moment, we rest</a:t>
            </a:r>
            <a:r>
              <a:rPr lang="pl-PL" dirty="0" smtClean="0"/>
              <a:t>r</a:t>
            </a:r>
            <a:r>
              <a:rPr lang="en-US" dirty="0" err="1" smtClean="0"/>
              <a:t>ict</a:t>
            </a:r>
            <a:r>
              <a:rPr lang="en-US" dirty="0" smtClean="0"/>
              <a:t> our calculations to N=Z nuclei, where the violation of the </a:t>
            </a:r>
            <a:r>
              <a:rPr lang="en-US" dirty="0" err="1" smtClean="0"/>
              <a:t>isos</a:t>
            </a:r>
            <a:r>
              <a:rPr lang="pl-PL" dirty="0" smtClean="0"/>
              <a:t>p</a:t>
            </a:r>
            <a:r>
              <a:rPr lang="en-US" dirty="0" smtClean="0"/>
              <a:t>in symmetry has the biggest impact. Therefore it's possible within our model to investigate </a:t>
            </a:r>
            <a:r>
              <a:rPr lang="en-US" dirty="0" err="1" smtClean="0"/>
              <a:t>superallowed</a:t>
            </a:r>
            <a:r>
              <a:rPr lang="en-US" dirty="0" smtClean="0"/>
              <a:t> beta decay in the context of isospin breaking corrections. The model has certain difficulties especially concerned</a:t>
            </a:r>
            <a:r>
              <a:rPr lang="pl-PL" dirty="0" smtClean="0"/>
              <a:t> with</a:t>
            </a:r>
            <a:r>
              <a:rPr lang="en-US" dirty="0" smtClean="0"/>
              <a:t> the </a:t>
            </a:r>
            <a:r>
              <a:rPr lang="en-US" dirty="0" err="1" smtClean="0"/>
              <a:t>hamiltonian</a:t>
            </a:r>
            <a:r>
              <a:rPr lang="en-US" dirty="0" smtClean="0"/>
              <a:t>-driven interaction. For all that</a:t>
            </a:r>
            <a:r>
              <a:rPr lang="pl-PL" dirty="0" smtClean="0"/>
              <a:t>,</a:t>
            </a:r>
            <a:r>
              <a:rPr lang="en-US" dirty="0" smtClean="0"/>
              <a:t> it gives impressive results in nuclear spectroscopy. Last but not least, I will demonstrate very preliminary work - a first attempt with DFT-rooted method to extract Gamow-Teller matrix elements of transitions in mirror nuclei. Both </a:t>
            </a:r>
            <a:r>
              <a:rPr lang="en-US" dirty="0" err="1" smtClean="0"/>
              <a:t>superallowed</a:t>
            </a:r>
            <a:r>
              <a:rPr lang="en-US" dirty="0" smtClean="0"/>
              <a:t> beta decay and Gamow-Teller matrix elements give a unique opportunity to explore the electroweak sector of the Standard model. Namely, the </a:t>
            </a:r>
            <a:r>
              <a:rPr lang="en-US" dirty="0" err="1" smtClean="0"/>
              <a:t>unitarity</a:t>
            </a:r>
            <a:r>
              <a:rPr lang="en-US" dirty="0" smtClean="0"/>
              <a:t> condition of CKM matrix and the quenching effect of the coupling constant of the weak axial vector current.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0D60-E0DC-4868-9C94-DC82581DE90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23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0D60-E0DC-4868-9C94-DC82581DE90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52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0D60-E0DC-4868-9C94-DC82581DE90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94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0D60-E0DC-4868-9C94-DC82581DE90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09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0D60-E0DC-4868-9C94-DC82581DE90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16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2015-06-23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tags" Target="../tags/tag56.xml"/><Relationship Id="rId21" Type="http://schemas.openxmlformats.org/officeDocument/2006/relationships/image" Target="../media/image63.png"/><Relationship Id="rId34" Type="http://schemas.openxmlformats.org/officeDocument/2006/relationships/image" Target="../media/image77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7.png"/><Relationship Id="rId33" Type="http://schemas.openxmlformats.org/officeDocument/2006/relationships/image" Target="../media/image76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62.png"/><Relationship Id="rId29" Type="http://schemas.openxmlformats.org/officeDocument/2006/relationships/image" Target="../media/image72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66.png"/><Relationship Id="rId32" Type="http://schemas.openxmlformats.org/officeDocument/2006/relationships/image" Target="../media/image7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65.png"/><Relationship Id="rId28" Type="http://schemas.openxmlformats.org/officeDocument/2006/relationships/image" Target="../media/image71.png"/><Relationship Id="rId10" Type="http://schemas.openxmlformats.org/officeDocument/2006/relationships/tags" Target="../tags/tag63.xml"/><Relationship Id="rId19" Type="http://schemas.openxmlformats.org/officeDocument/2006/relationships/image" Target="../media/image61.emf"/><Relationship Id="rId31" Type="http://schemas.openxmlformats.org/officeDocument/2006/relationships/image" Target="../media/image74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8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72.xml"/><Relationship Id="rId7" Type="http://schemas.openxmlformats.org/officeDocument/2006/relationships/image" Target="../media/image8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12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5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tags" Target="../tags/tag10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14.xml"/><Relationship Id="rId21" Type="http://schemas.openxmlformats.org/officeDocument/2006/relationships/image" Target="../media/image26.png"/><Relationship Id="rId7" Type="http://schemas.openxmlformats.org/officeDocument/2006/relationships/tags" Target="../tags/tag18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6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.xml"/><Relationship Id="rId7" Type="http://schemas.openxmlformats.org/officeDocument/2006/relationships/image" Target="../media/image3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4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tags" Target="../tags/tag27.xml"/><Relationship Id="rId21" Type="http://schemas.openxmlformats.org/officeDocument/2006/relationships/image" Target="../media/image40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tags" Target="../tags/tag26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43.png"/><Relationship Id="rId5" Type="http://schemas.openxmlformats.org/officeDocument/2006/relationships/tags" Target="../tags/tag29.xml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tags" Target="../tags/tag34.xml"/><Relationship Id="rId19" Type="http://schemas.openxmlformats.org/officeDocument/2006/relationships/image" Target="../media/image38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8.png"/><Relationship Id="rId18" Type="http://schemas.openxmlformats.org/officeDocument/2006/relationships/image" Target="../media/image51.png"/><Relationship Id="rId3" Type="http://schemas.openxmlformats.org/officeDocument/2006/relationships/tags" Target="../tags/tag39.xml"/><Relationship Id="rId21" Type="http://schemas.openxmlformats.org/officeDocument/2006/relationships/image" Target="../media/image54.png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38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48.png"/><Relationship Id="rId23" Type="http://schemas.openxmlformats.org/officeDocument/2006/relationships/image" Target="../media/image39.png"/><Relationship Id="rId10" Type="http://schemas.openxmlformats.org/officeDocument/2006/relationships/tags" Target="../tags/tag46.xml"/><Relationship Id="rId19" Type="http://schemas.openxmlformats.org/officeDocument/2006/relationships/image" Target="../media/image52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7.pn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9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52.xml"/><Relationship Id="rId10" Type="http://schemas.openxmlformats.org/officeDocument/2006/relationships/image" Target="../media/image56.png"/><Relationship Id="rId4" Type="http://schemas.openxmlformats.org/officeDocument/2006/relationships/tags" Target="../tags/tag51.xml"/><Relationship Id="rId9" Type="http://schemas.openxmlformats.org/officeDocument/2006/relationships/image" Target="../media/image53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0830" y="1727824"/>
            <a:ext cx="7175351" cy="1649151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														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l-GR" sz="4000" i="1" dirty="0" smtClean="0">
                <a:effectLst/>
                <a:latin typeface="Times New Roman"/>
                <a:cs typeface="Times New Roman"/>
              </a:rPr>
              <a:t>β</a:t>
            </a:r>
            <a:r>
              <a:rPr lang="pl-PL" sz="4000" i="1" dirty="0" smtClean="0">
                <a:effectLst/>
                <a:latin typeface="Times New Roman"/>
                <a:cs typeface="Times New Roman"/>
              </a:rPr>
              <a:t>-</a:t>
            </a:r>
            <a:r>
              <a:rPr lang="en-US" sz="4000" i="1" dirty="0" smtClean="0">
                <a:effectLst/>
              </a:rPr>
              <a:t>Decay </a:t>
            </a:r>
            <a:r>
              <a:rPr lang="en-US" sz="4000" i="1" dirty="0">
                <a:effectLst/>
              </a:rPr>
              <a:t>Matrix Elements Calculated Using MR-DFT and NCCI Approaches</a:t>
            </a:r>
            <a:r>
              <a:rPr lang="pl-PL" i="1" dirty="0" smtClean="0">
                <a:solidFill>
                  <a:schemeClr val="accent3"/>
                </a:solidFill>
              </a:rPr>
              <a:t/>
            </a:r>
            <a:br>
              <a:rPr lang="pl-PL" i="1" dirty="0" smtClean="0">
                <a:solidFill>
                  <a:schemeClr val="accent3"/>
                </a:solidFill>
              </a:rPr>
            </a:br>
            <a:r>
              <a:rPr lang="pl-PL" sz="2800" i="1" dirty="0" smtClean="0">
                <a:solidFill>
                  <a:schemeClr val="accent3"/>
                </a:solidFill>
              </a:rPr>
              <a:t/>
            </a:r>
            <a:br>
              <a:rPr lang="pl-PL" sz="2800" i="1" dirty="0" smtClean="0">
                <a:solidFill>
                  <a:schemeClr val="accent3"/>
                </a:solidFill>
              </a:rPr>
            </a:br>
            <a:endParaRPr lang="pl-PL" sz="2800" i="1" dirty="0">
              <a:solidFill>
                <a:schemeClr val="accent3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28184" y="3964408"/>
            <a:ext cx="245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Maciek Konieczka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97590" y="4581128"/>
            <a:ext cx="351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Warsaw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52351" y="6176572"/>
            <a:ext cx="349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future of </a:t>
            </a:r>
            <a:r>
              <a:rPr lang="en-US" dirty="0" err="1"/>
              <a:t>multireference</a:t>
            </a:r>
            <a:r>
              <a:rPr lang="en-US" dirty="0"/>
              <a:t> </a:t>
            </a:r>
            <a:r>
              <a:rPr lang="en-US" dirty="0" smtClean="0"/>
              <a:t>DFT</a:t>
            </a:r>
            <a:endParaRPr lang="pl-PL" dirty="0" smtClean="0"/>
          </a:p>
          <a:p>
            <a:pPr algn="ctr"/>
            <a:r>
              <a:rPr lang="pl-PL" dirty="0" smtClean="0"/>
              <a:t>Warszawa,  </a:t>
            </a:r>
            <a:r>
              <a:rPr lang="pl-PL" dirty="0"/>
              <a:t>26.06.2015</a:t>
            </a:r>
          </a:p>
        </p:txBody>
      </p:sp>
      <p:sp>
        <p:nvSpPr>
          <p:cNvPr id="8" name="Prostokąt 7"/>
          <p:cNvSpPr/>
          <p:nvPr/>
        </p:nvSpPr>
        <p:spPr>
          <a:xfrm>
            <a:off x="664121" y="3964407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Collaboration</a:t>
            </a:r>
            <a:endParaRPr lang="pl-PL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67904" y="4581128"/>
            <a:ext cx="19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</a:t>
            </a:r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Satuła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97248" y="4940468"/>
            <a:ext cx="224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Jacek Dobaczewski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03457" y="5301118"/>
            <a:ext cx="163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Paweł Bączyk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Maciej\Downloads\University_of_Warsaw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54" y="3376975"/>
            <a:ext cx="2504504" cy="27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48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ummary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chemat blokowy: łącznik 4"/>
          <p:cNvSpPr/>
          <p:nvPr/>
        </p:nvSpPr>
        <p:spPr>
          <a:xfrm>
            <a:off x="787566" y="2408348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99874" y="2156620"/>
            <a:ext cx="7740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on the ISB </a:t>
            </a:r>
            <a:r>
              <a:rPr lang="pl-PL" dirty="0" err="1" smtClean="0"/>
              <a:t>correction</a:t>
            </a:r>
            <a:r>
              <a:rPr lang="pl-PL" dirty="0" smtClean="0"/>
              <a:t> to </a:t>
            </a:r>
            <a:r>
              <a:rPr lang="pl-PL" dirty="0" err="1" smtClean="0"/>
              <a:t>superallowed</a:t>
            </a:r>
            <a:r>
              <a:rPr lang="pl-PL" dirty="0" smtClean="0"/>
              <a:t> Fermi beta </a:t>
            </a:r>
            <a:r>
              <a:rPr lang="pl-PL" dirty="0" err="1" smtClean="0"/>
              <a:t>decay</a:t>
            </a:r>
            <a:r>
              <a:rPr lang="pl-PL" dirty="0" smtClean="0"/>
              <a:t> </a:t>
            </a:r>
            <a:r>
              <a:rPr lang="pl-PL" dirty="0" smtClean="0"/>
              <a:t>in NCCI</a:t>
            </a:r>
          </a:p>
          <a:p>
            <a:r>
              <a:rPr lang="pl-PL" dirty="0" smtClean="0"/>
              <a:t>(</a:t>
            </a:r>
            <a:r>
              <a:rPr lang="pl-PL" dirty="0" err="1" smtClean="0"/>
              <a:t>diffrent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r>
              <a:rPr lang="pl-PL" dirty="0" smtClean="0"/>
              <a:t> </a:t>
            </a:r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orientation</a:t>
            </a:r>
            <a:r>
              <a:rPr lang="pl-PL" dirty="0" smtClean="0"/>
              <a:t>)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fully</a:t>
            </a: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consistent</a:t>
            </a:r>
            <a:r>
              <a:rPr lang="pl-PL" dirty="0" smtClean="0"/>
              <a:t> </a:t>
            </a:r>
            <a:r>
              <a:rPr lang="pl-PL" dirty="0" smtClean="0"/>
              <a:t>with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obtained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 smtClean="0"/>
              <a:t>in </a:t>
            </a:r>
            <a:r>
              <a:rPr lang="pl-PL" dirty="0" err="1" smtClean="0"/>
              <a:t>multireference</a:t>
            </a:r>
            <a:r>
              <a:rPr lang="pl-PL" dirty="0" smtClean="0"/>
              <a:t> </a:t>
            </a:r>
            <a:r>
              <a:rPr lang="pl-PL" dirty="0" err="1" smtClean="0"/>
              <a:t>frame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98511" y="1769841"/>
            <a:ext cx="126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8676" y="4065530"/>
            <a:ext cx="38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 (</a:t>
            </a:r>
            <a:r>
              <a:rPr lang="pl-PL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chemat blokowy: łącznik 13"/>
          <p:cNvSpPr/>
          <p:nvPr/>
        </p:nvSpPr>
        <p:spPr>
          <a:xfrm>
            <a:off x="767923" y="3285554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91907" y="3077715"/>
            <a:ext cx="766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Calculated</a:t>
            </a:r>
            <a:r>
              <a:rPr lang="pl-PL" dirty="0" smtClean="0"/>
              <a:t> GT </a:t>
            </a:r>
            <a:r>
              <a:rPr lang="pl-PL" dirty="0" err="1" smtClean="0"/>
              <a:t>matrix</a:t>
            </a:r>
            <a:r>
              <a:rPr lang="pl-PL" dirty="0" smtClean="0"/>
              <a:t> </a:t>
            </a:r>
            <a:r>
              <a:rPr lang="pl-PL" dirty="0" err="1" smtClean="0"/>
              <a:t>elements</a:t>
            </a:r>
            <a:r>
              <a:rPr lang="pl-PL" dirty="0" smtClean="0"/>
              <a:t> </a:t>
            </a:r>
            <a:r>
              <a:rPr lang="pl-PL" dirty="0" err="1" smtClean="0"/>
              <a:t>seem</a:t>
            </a:r>
            <a:r>
              <a:rPr lang="pl-PL" dirty="0" smtClean="0"/>
              <a:t> to </a:t>
            </a:r>
            <a:r>
              <a:rPr lang="pl-PL" dirty="0" err="1" smtClean="0"/>
              <a:t>indicate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quenching</a:t>
            </a:r>
            <a:r>
              <a:rPr lang="pl-PL" dirty="0" smtClean="0"/>
              <a:t> </a:t>
            </a:r>
            <a:r>
              <a:rPr lang="pl-PL" dirty="0" err="1" smtClean="0"/>
              <a:t>effect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</a:t>
            </a:r>
          </a:p>
          <a:p>
            <a:r>
              <a:rPr lang="pl-PL" dirty="0"/>
              <a:t>n</a:t>
            </a:r>
            <a:r>
              <a:rPr lang="pl-PL" dirty="0" smtClean="0"/>
              <a:t>ot </a:t>
            </a:r>
            <a:r>
              <a:rPr lang="pl-PL" dirty="0" err="1" smtClean="0"/>
              <a:t>come</a:t>
            </a:r>
            <a:r>
              <a:rPr lang="pl-PL" dirty="0" smtClean="0"/>
              <a:t> from the </a:t>
            </a:r>
            <a:r>
              <a:rPr lang="pl-PL" dirty="0" err="1" smtClean="0"/>
              <a:t>core</a:t>
            </a:r>
            <a:r>
              <a:rPr lang="pl-PL" dirty="0" smtClean="0"/>
              <a:t> </a:t>
            </a:r>
            <a:r>
              <a:rPr lang="pl-PL" dirty="0" err="1" smtClean="0"/>
              <a:t>polarization</a:t>
            </a:r>
            <a:endParaRPr lang="pl-PL" dirty="0"/>
          </a:p>
        </p:txBody>
      </p:sp>
      <p:sp>
        <p:nvSpPr>
          <p:cNvPr id="15" name="Schemat blokowy: łącznik 14"/>
          <p:cNvSpPr/>
          <p:nvPr/>
        </p:nvSpPr>
        <p:spPr>
          <a:xfrm>
            <a:off x="811609" y="4767583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25970" y="4514024"/>
            <a:ext cx="781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Continuation</a:t>
            </a:r>
            <a:r>
              <a:rPr lang="pl-PL" dirty="0" smtClean="0"/>
              <a:t> of the </a:t>
            </a:r>
            <a:r>
              <a:rPr lang="pl-PL" dirty="0" err="1" smtClean="0"/>
              <a:t>research</a:t>
            </a:r>
            <a:r>
              <a:rPr lang="pl-PL" dirty="0" smtClean="0"/>
              <a:t> on </a:t>
            </a:r>
            <a:r>
              <a:rPr lang="pl-PL" dirty="0" err="1" smtClean="0"/>
              <a:t>Gamow</a:t>
            </a:r>
            <a:r>
              <a:rPr lang="pl-PL" dirty="0" smtClean="0"/>
              <a:t>-Teller </a:t>
            </a:r>
            <a:r>
              <a:rPr lang="pl-PL" dirty="0" err="1" smtClean="0"/>
              <a:t>matrix</a:t>
            </a:r>
            <a:r>
              <a:rPr lang="pl-PL" dirty="0" smtClean="0"/>
              <a:t> </a:t>
            </a:r>
            <a:r>
              <a:rPr lang="pl-PL" dirty="0" err="1" smtClean="0"/>
              <a:t>elements</a:t>
            </a:r>
            <a:r>
              <a:rPr lang="pl-PL" dirty="0" smtClean="0"/>
              <a:t> in </a:t>
            </a:r>
            <a:r>
              <a:rPr lang="pl-PL" dirty="0" smtClean="0"/>
              <a:t>NCCI with</a:t>
            </a:r>
          </a:p>
          <a:p>
            <a:r>
              <a:rPr lang="pl-PL" dirty="0" smtClean="0"/>
              <a:t>zero-</a:t>
            </a:r>
            <a:r>
              <a:rPr lang="pl-PL" dirty="0" err="1" smtClean="0"/>
              <a:t>range</a:t>
            </a:r>
            <a:r>
              <a:rPr lang="pl-PL" dirty="0" smtClean="0"/>
              <a:t> tensor part </a:t>
            </a:r>
            <a:r>
              <a:rPr lang="pl-PL" dirty="0" err="1" smtClean="0"/>
              <a:t>included</a:t>
            </a:r>
            <a:r>
              <a:rPr lang="pl-PL" dirty="0" smtClean="0"/>
              <a:t> in </a:t>
            </a:r>
            <a:r>
              <a:rPr lang="pl-PL" dirty="0" err="1" smtClean="0"/>
              <a:t>interaction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16" name="Schemat blokowy: łącznik 15"/>
          <p:cNvSpPr/>
          <p:nvPr/>
        </p:nvSpPr>
        <p:spPr>
          <a:xfrm>
            <a:off x="806320" y="5456824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025970" y="5208832"/>
            <a:ext cx="730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Restoration</a:t>
            </a:r>
            <a:r>
              <a:rPr lang="pl-PL" dirty="0" smtClean="0"/>
              <a:t> of </a:t>
            </a:r>
            <a:r>
              <a:rPr lang="pl-PL" dirty="0" err="1" smtClean="0"/>
              <a:t>strong</a:t>
            </a:r>
            <a:r>
              <a:rPr lang="pl-PL" dirty="0" smtClean="0"/>
              <a:t> </a:t>
            </a:r>
            <a:r>
              <a:rPr lang="pl-PL" dirty="0" err="1" smtClean="0"/>
              <a:t>force</a:t>
            </a:r>
            <a:r>
              <a:rPr lang="pl-PL" dirty="0" smtClean="0"/>
              <a:t> – </a:t>
            </a:r>
            <a:r>
              <a:rPr lang="pl-PL" dirty="0" err="1" smtClean="0"/>
              <a:t>rooted</a:t>
            </a:r>
            <a:r>
              <a:rPr lang="pl-PL" dirty="0" smtClean="0"/>
              <a:t> </a:t>
            </a:r>
            <a:r>
              <a:rPr lang="pl-PL" dirty="0" err="1" smtClean="0"/>
              <a:t>breaking</a:t>
            </a:r>
            <a:r>
              <a:rPr lang="pl-PL" dirty="0" smtClean="0"/>
              <a:t> of the </a:t>
            </a:r>
            <a:r>
              <a:rPr lang="pl-PL" dirty="0" err="1" smtClean="0"/>
              <a:t>isospin</a:t>
            </a:r>
            <a:r>
              <a:rPr lang="pl-PL" dirty="0" smtClean="0"/>
              <a:t> </a:t>
            </a:r>
            <a:r>
              <a:rPr lang="pl-PL" dirty="0" err="1" smtClean="0"/>
              <a:t>symmetry</a:t>
            </a:r>
            <a:r>
              <a:rPr lang="pl-PL" dirty="0" smtClean="0"/>
              <a:t> – </a:t>
            </a:r>
          </a:p>
          <a:p>
            <a:r>
              <a:rPr lang="pl-PL" dirty="0" err="1" smtClean="0"/>
              <a:t>pn</a:t>
            </a:r>
            <a:r>
              <a:rPr lang="pl-PL" dirty="0" smtClean="0"/>
              <a:t> </a:t>
            </a:r>
            <a:r>
              <a:rPr lang="pl-PL" dirty="0" err="1" smtClean="0"/>
              <a:t>mixing</a:t>
            </a:r>
            <a:r>
              <a:rPr lang="pl-PL" dirty="0" smtClean="0"/>
              <a:t> </a:t>
            </a:r>
            <a:r>
              <a:rPr lang="pl-PL" dirty="0" err="1" smtClean="0"/>
              <a:t>included</a:t>
            </a:r>
            <a:r>
              <a:rPr lang="pl-PL" dirty="0" smtClean="0"/>
              <a:t> – </a:t>
            </a:r>
            <a:r>
              <a:rPr lang="pl-PL" dirty="0" err="1" smtClean="0"/>
              <a:t>PhD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of Paweł Bączyk</a:t>
            </a:r>
            <a:endParaRPr lang="pl-PL" dirty="0"/>
          </a:p>
        </p:txBody>
      </p:sp>
      <p:sp>
        <p:nvSpPr>
          <p:cNvPr id="18" name="Schemat blokowy: łącznik 17"/>
          <p:cNvSpPr/>
          <p:nvPr/>
        </p:nvSpPr>
        <p:spPr>
          <a:xfrm>
            <a:off x="806320" y="600411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1017256" y="5855163"/>
            <a:ext cx="553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3-dim </a:t>
            </a:r>
            <a:r>
              <a:rPr lang="pl-PL" dirty="0" err="1" smtClean="0"/>
              <a:t>projection</a:t>
            </a:r>
            <a:r>
              <a:rPr lang="pl-PL" dirty="0" smtClean="0"/>
              <a:t> on </a:t>
            </a:r>
            <a:r>
              <a:rPr lang="pl-PL" dirty="0" err="1" smtClean="0"/>
              <a:t>isospin</a:t>
            </a:r>
            <a:r>
              <a:rPr lang="pl-PL" dirty="0" smtClean="0"/>
              <a:t> from HFB </a:t>
            </a:r>
            <a:r>
              <a:rPr lang="pl-PL" dirty="0" err="1" smtClean="0"/>
              <a:t>reference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3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 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288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72615" y="476672"/>
            <a:ext cx="3086100" cy="492664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NCCI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SV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3241713" y="40862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3241713" y="36290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3241713" y="29940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3241713" y="26003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3813213" y="36290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3813213" y="30956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3813213" y="30448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3813213" y="2638418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1087379" y="5601814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1087379" y="4954114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087379" y="4293714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1087379" y="3646014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1087379" y="2998314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1087379" y="2337914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1087379" y="55383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>
            <a:off x="1087379" y="54748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1087379" y="54113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>
            <a:off x="1087379" y="53478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>
            <a:off x="1087379" y="5271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087379" y="52081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>
            <a:off x="1087379" y="5144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>
            <a:off x="1087379" y="50811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1087379" y="5017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>
            <a:off x="1087379" y="4890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Line 50"/>
          <p:cNvSpPr>
            <a:spLocks noChangeShapeType="1"/>
          </p:cNvSpPr>
          <p:nvPr/>
        </p:nvSpPr>
        <p:spPr bwMode="auto">
          <a:xfrm>
            <a:off x="1087379" y="4814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Line 51"/>
          <p:cNvSpPr>
            <a:spLocks noChangeShapeType="1"/>
          </p:cNvSpPr>
          <p:nvPr/>
        </p:nvSpPr>
        <p:spPr bwMode="auto">
          <a:xfrm>
            <a:off x="1087379" y="4750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Line 52"/>
          <p:cNvSpPr>
            <a:spLocks noChangeShapeType="1"/>
          </p:cNvSpPr>
          <p:nvPr/>
        </p:nvSpPr>
        <p:spPr bwMode="auto">
          <a:xfrm>
            <a:off x="1087379" y="4687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Line 53"/>
          <p:cNvSpPr>
            <a:spLocks noChangeShapeType="1"/>
          </p:cNvSpPr>
          <p:nvPr/>
        </p:nvSpPr>
        <p:spPr bwMode="auto">
          <a:xfrm>
            <a:off x="1087379" y="4623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Line 54"/>
          <p:cNvSpPr>
            <a:spLocks noChangeShapeType="1"/>
          </p:cNvSpPr>
          <p:nvPr/>
        </p:nvSpPr>
        <p:spPr bwMode="auto">
          <a:xfrm>
            <a:off x="1087379" y="4560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Line 55"/>
          <p:cNvSpPr>
            <a:spLocks noChangeShapeType="1"/>
          </p:cNvSpPr>
          <p:nvPr/>
        </p:nvSpPr>
        <p:spPr bwMode="auto">
          <a:xfrm>
            <a:off x="1087379" y="4496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>
            <a:off x="1087379" y="4433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Line 57"/>
          <p:cNvSpPr>
            <a:spLocks noChangeShapeType="1"/>
          </p:cNvSpPr>
          <p:nvPr/>
        </p:nvSpPr>
        <p:spPr bwMode="auto">
          <a:xfrm>
            <a:off x="1087379" y="4369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" name="Line 58"/>
          <p:cNvSpPr>
            <a:spLocks noChangeShapeType="1"/>
          </p:cNvSpPr>
          <p:nvPr/>
        </p:nvSpPr>
        <p:spPr bwMode="auto">
          <a:xfrm>
            <a:off x="1087379" y="42302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" name="Line 59"/>
          <p:cNvSpPr>
            <a:spLocks noChangeShapeType="1"/>
          </p:cNvSpPr>
          <p:nvPr/>
        </p:nvSpPr>
        <p:spPr bwMode="auto">
          <a:xfrm>
            <a:off x="1087379" y="41667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1087379" y="41032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1087379" y="40397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" name="Line 62"/>
          <p:cNvSpPr>
            <a:spLocks noChangeShapeType="1"/>
          </p:cNvSpPr>
          <p:nvPr/>
        </p:nvSpPr>
        <p:spPr bwMode="auto">
          <a:xfrm>
            <a:off x="1087379" y="39762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>
            <a:off x="1087379" y="39127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>
            <a:off x="1087379" y="38365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" name="Line 65"/>
          <p:cNvSpPr>
            <a:spLocks noChangeShapeType="1"/>
          </p:cNvSpPr>
          <p:nvPr/>
        </p:nvSpPr>
        <p:spPr bwMode="auto">
          <a:xfrm>
            <a:off x="1087379" y="37730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>
            <a:off x="1087379" y="37095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1087379" y="35825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6" name="Line 68"/>
          <p:cNvSpPr>
            <a:spLocks noChangeShapeType="1"/>
          </p:cNvSpPr>
          <p:nvPr/>
        </p:nvSpPr>
        <p:spPr bwMode="auto">
          <a:xfrm>
            <a:off x="1087379" y="35190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" name="Line 69"/>
          <p:cNvSpPr>
            <a:spLocks noChangeShapeType="1"/>
          </p:cNvSpPr>
          <p:nvPr/>
        </p:nvSpPr>
        <p:spPr bwMode="auto">
          <a:xfrm>
            <a:off x="1087379" y="34555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>
            <a:off x="1087379" y="33920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1087379" y="33158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" name="Line 72"/>
          <p:cNvSpPr>
            <a:spLocks noChangeShapeType="1"/>
          </p:cNvSpPr>
          <p:nvPr/>
        </p:nvSpPr>
        <p:spPr bwMode="auto">
          <a:xfrm>
            <a:off x="1087379" y="32523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" name="Line 73"/>
          <p:cNvSpPr>
            <a:spLocks noChangeShapeType="1"/>
          </p:cNvSpPr>
          <p:nvPr/>
        </p:nvSpPr>
        <p:spPr bwMode="auto">
          <a:xfrm>
            <a:off x="1087379" y="31888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2" name="Line 74"/>
          <p:cNvSpPr>
            <a:spLocks noChangeShapeType="1"/>
          </p:cNvSpPr>
          <p:nvPr/>
        </p:nvSpPr>
        <p:spPr bwMode="auto">
          <a:xfrm>
            <a:off x="1087379" y="31253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3" name="Line 75"/>
          <p:cNvSpPr>
            <a:spLocks noChangeShapeType="1"/>
          </p:cNvSpPr>
          <p:nvPr/>
        </p:nvSpPr>
        <p:spPr bwMode="auto">
          <a:xfrm>
            <a:off x="1087379" y="30618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1087379" y="29348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" name="Line 77"/>
          <p:cNvSpPr>
            <a:spLocks noChangeShapeType="1"/>
          </p:cNvSpPr>
          <p:nvPr/>
        </p:nvSpPr>
        <p:spPr bwMode="auto">
          <a:xfrm>
            <a:off x="1087379" y="2858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" name="Line 78"/>
          <p:cNvSpPr>
            <a:spLocks noChangeShapeType="1"/>
          </p:cNvSpPr>
          <p:nvPr/>
        </p:nvSpPr>
        <p:spPr bwMode="auto">
          <a:xfrm>
            <a:off x="1087379" y="27951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" name="Line 79"/>
          <p:cNvSpPr>
            <a:spLocks noChangeShapeType="1"/>
          </p:cNvSpPr>
          <p:nvPr/>
        </p:nvSpPr>
        <p:spPr bwMode="auto">
          <a:xfrm>
            <a:off x="1087379" y="2731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8" name="Line 80"/>
          <p:cNvSpPr>
            <a:spLocks noChangeShapeType="1"/>
          </p:cNvSpPr>
          <p:nvPr/>
        </p:nvSpPr>
        <p:spPr bwMode="auto">
          <a:xfrm>
            <a:off x="1087379" y="26681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9" name="Line 81"/>
          <p:cNvSpPr>
            <a:spLocks noChangeShapeType="1"/>
          </p:cNvSpPr>
          <p:nvPr/>
        </p:nvSpPr>
        <p:spPr bwMode="auto">
          <a:xfrm>
            <a:off x="1087379" y="2604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0" name="Line 82"/>
          <p:cNvSpPr>
            <a:spLocks noChangeShapeType="1"/>
          </p:cNvSpPr>
          <p:nvPr/>
        </p:nvSpPr>
        <p:spPr bwMode="auto">
          <a:xfrm>
            <a:off x="1087379" y="25411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>
            <a:off x="1087379" y="24776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" name="Line 84"/>
          <p:cNvSpPr>
            <a:spLocks noChangeShapeType="1"/>
          </p:cNvSpPr>
          <p:nvPr/>
        </p:nvSpPr>
        <p:spPr bwMode="auto">
          <a:xfrm>
            <a:off x="1087379" y="24141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3" name="Line 85"/>
          <p:cNvSpPr>
            <a:spLocks noChangeShapeType="1"/>
          </p:cNvSpPr>
          <p:nvPr/>
        </p:nvSpPr>
        <p:spPr bwMode="auto">
          <a:xfrm>
            <a:off x="1087379" y="2274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4" name="Line 86"/>
          <p:cNvSpPr>
            <a:spLocks noChangeShapeType="1"/>
          </p:cNvSpPr>
          <p:nvPr/>
        </p:nvSpPr>
        <p:spPr bwMode="auto">
          <a:xfrm>
            <a:off x="1087379" y="2210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5" name="Line 87"/>
          <p:cNvSpPr>
            <a:spLocks noChangeShapeType="1"/>
          </p:cNvSpPr>
          <p:nvPr/>
        </p:nvSpPr>
        <p:spPr bwMode="auto">
          <a:xfrm>
            <a:off x="1087379" y="2147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6" name="Line 88"/>
          <p:cNvSpPr>
            <a:spLocks noChangeShapeType="1"/>
          </p:cNvSpPr>
          <p:nvPr/>
        </p:nvSpPr>
        <p:spPr bwMode="auto">
          <a:xfrm>
            <a:off x="1087379" y="2083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7" name="Line 89"/>
          <p:cNvSpPr>
            <a:spLocks noChangeShapeType="1"/>
          </p:cNvSpPr>
          <p:nvPr/>
        </p:nvSpPr>
        <p:spPr bwMode="auto">
          <a:xfrm>
            <a:off x="1087379" y="20204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8" name="Line 90"/>
          <p:cNvSpPr>
            <a:spLocks noChangeShapeType="1"/>
          </p:cNvSpPr>
          <p:nvPr/>
        </p:nvSpPr>
        <p:spPr bwMode="auto">
          <a:xfrm>
            <a:off x="1087379" y="1956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9" name="Line 91"/>
          <p:cNvSpPr>
            <a:spLocks noChangeShapeType="1"/>
          </p:cNvSpPr>
          <p:nvPr/>
        </p:nvSpPr>
        <p:spPr bwMode="auto">
          <a:xfrm>
            <a:off x="1087379" y="18807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0" name="Line 92"/>
          <p:cNvSpPr>
            <a:spLocks noChangeShapeType="1"/>
          </p:cNvSpPr>
          <p:nvPr/>
        </p:nvSpPr>
        <p:spPr bwMode="auto">
          <a:xfrm>
            <a:off x="1087379" y="18172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" name="Line 157"/>
          <p:cNvSpPr>
            <a:spLocks noChangeShapeType="1"/>
          </p:cNvSpPr>
          <p:nvPr/>
        </p:nvSpPr>
        <p:spPr bwMode="auto">
          <a:xfrm flipV="1">
            <a:off x="1087379" y="1690214"/>
            <a:ext cx="0" cy="3911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" name="Line 159"/>
          <p:cNvSpPr>
            <a:spLocks noChangeShapeType="1"/>
          </p:cNvSpPr>
          <p:nvPr/>
        </p:nvSpPr>
        <p:spPr bwMode="auto">
          <a:xfrm>
            <a:off x="1087378" y="5601814"/>
            <a:ext cx="596265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73" name="Grupa 72"/>
          <p:cNvGrpSpPr/>
          <p:nvPr/>
        </p:nvGrpSpPr>
        <p:grpSpPr>
          <a:xfrm>
            <a:off x="779432" y="2163289"/>
            <a:ext cx="171452" cy="3621089"/>
            <a:chOff x="2206653" y="2136775"/>
            <a:chExt cx="171452" cy="3621089"/>
          </a:xfrm>
        </p:grpSpPr>
        <p:sp>
          <p:nvSpPr>
            <p:cNvPr id="74" name="Rectangle 161"/>
            <p:cNvSpPr>
              <a:spLocks noChangeArrowheads="1"/>
            </p:cNvSpPr>
            <p:nvPr/>
          </p:nvSpPr>
          <p:spPr bwMode="auto">
            <a:xfrm>
              <a:off x="2206653" y="5387976"/>
              <a:ext cx="17145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62"/>
            <p:cNvSpPr>
              <a:spLocks noChangeArrowheads="1"/>
            </p:cNvSpPr>
            <p:nvPr/>
          </p:nvSpPr>
          <p:spPr bwMode="auto">
            <a:xfrm>
              <a:off x="2206653" y="4740276"/>
              <a:ext cx="17145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163"/>
            <p:cNvSpPr>
              <a:spLocks noChangeArrowheads="1"/>
            </p:cNvSpPr>
            <p:nvPr/>
          </p:nvSpPr>
          <p:spPr bwMode="auto">
            <a:xfrm>
              <a:off x="2206653" y="4092576"/>
              <a:ext cx="17145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164"/>
            <p:cNvSpPr>
              <a:spLocks noChangeArrowheads="1"/>
            </p:cNvSpPr>
            <p:nvPr/>
          </p:nvSpPr>
          <p:spPr bwMode="auto">
            <a:xfrm>
              <a:off x="2206653" y="3432176"/>
              <a:ext cx="17145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165"/>
            <p:cNvSpPr>
              <a:spLocks noChangeArrowheads="1"/>
            </p:cNvSpPr>
            <p:nvPr/>
          </p:nvSpPr>
          <p:spPr bwMode="auto">
            <a:xfrm>
              <a:off x="2206653" y="2784475"/>
              <a:ext cx="17145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166"/>
            <p:cNvSpPr>
              <a:spLocks noChangeArrowheads="1"/>
            </p:cNvSpPr>
            <p:nvPr/>
          </p:nvSpPr>
          <p:spPr bwMode="auto">
            <a:xfrm>
              <a:off x="2206653" y="2136775"/>
              <a:ext cx="17145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pole tekstowe 79"/>
          <p:cNvSpPr txBox="1"/>
          <p:nvPr/>
        </p:nvSpPr>
        <p:spPr>
          <a:xfrm>
            <a:off x="2899636" y="5577083"/>
            <a:ext cx="22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0</a:t>
            </a:r>
            <a:r>
              <a:rPr lang="pl-PL" sz="2400" baseline="30000" dirty="0" smtClean="0"/>
              <a:t>+</a:t>
            </a:r>
            <a:r>
              <a:rPr lang="pl-PL" sz="2400" dirty="0" smtClean="0"/>
              <a:t> </a:t>
            </a:r>
            <a:r>
              <a:rPr lang="pl-PL" sz="2400" dirty="0" err="1" smtClean="0"/>
              <a:t>ground</a:t>
            </a:r>
            <a:r>
              <a:rPr lang="pl-PL" sz="2400" dirty="0" smtClean="0"/>
              <a:t> </a:t>
            </a:r>
            <a:r>
              <a:rPr lang="pl-PL" sz="2400" dirty="0" err="1" smtClean="0"/>
              <a:t>state</a:t>
            </a:r>
            <a:endParaRPr lang="pl-PL" sz="2400" dirty="0"/>
          </a:p>
        </p:txBody>
      </p:sp>
      <p:grpSp>
        <p:nvGrpSpPr>
          <p:cNvPr id="81" name="Grupa 80"/>
          <p:cNvGrpSpPr/>
          <p:nvPr/>
        </p:nvGrpSpPr>
        <p:grpSpPr>
          <a:xfrm>
            <a:off x="1448113" y="2645818"/>
            <a:ext cx="381000" cy="1498600"/>
            <a:chOff x="4038600" y="2603500"/>
            <a:chExt cx="381000" cy="1498600"/>
          </a:xfrm>
        </p:grpSpPr>
        <p:sp>
          <p:nvSpPr>
            <p:cNvPr id="82" name="Line 29"/>
            <p:cNvSpPr>
              <a:spLocks noChangeShapeType="1"/>
            </p:cNvSpPr>
            <p:nvPr/>
          </p:nvSpPr>
          <p:spPr bwMode="auto">
            <a:xfrm>
              <a:off x="4038600" y="41021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>
              <a:off x="4038600" y="37084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Line 31"/>
            <p:cNvSpPr>
              <a:spLocks noChangeShapeType="1"/>
            </p:cNvSpPr>
            <p:nvPr/>
          </p:nvSpPr>
          <p:spPr bwMode="auto">
            <a:xfrm>
              <a:off x="4038600" y="35687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4038600" y="32893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Line 33"/>
            <p:cNvSpPr>
              <a:spLocks noChangeShapeType="1"/>
            </p:cNvSpPr>
            <p:nvPr/>
          </p:nvSpPr>
          <p:spPr bwMode="auto">
            <a:xfrm>
              <a:off x="4038600" y="30734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Line 34"/>
            <p:cNvSpPr>
              <a:spLocks noChangeShapeType="1"/>
            </p:cNvSpPr>
            <p:nvPr/>
          </p:nvSpPr>
          <p:spPr bwMode="auto">
            <a:xfrm>
              <a:off x="4038600" y="26035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8" name="Grupa 87"/>
          <p:cNvGrpSpPr/>
          <p:nvPr/>
        </p:nvGrpSpPr>
        <p:grpSpPr>
          <a:xfrm>
            <a:off x="2019613" y="2531518"/>
            <a:ext cx="381000" cy="1574800"/>
            <a:chOff x="4610100" y="2489200"/>
            <a:chExt cx="381000" cy="1574800"/>
          </a:xfrm>
        </p:grpSpPr>
        <p:sp>
          <p:nvSpPr>
            <p:cNvPr id="89" name="Line 247"/>
            <p:cNvSpPr>
              <a:spLocks noChangeShapeType="1"/>
            </p:cNvSpPr>
            <p:nvPr/>
          </p:nvSpPr>
          <p:spPr bwMode="auto">
            <a:xfrm>
              <a:off x="4610100" y="40640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Line 248"/>
            <p:cNvSpPr>
              <a:spLocks noChangeShapeType="1"/>
            </p:cNvSpPr>
            <p:nvPr/>
          </p:nvSpPr>
          <p:spPr bwMode="auto">
            <a:xfrm>
              <a:off x="4610100" y="31623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Line 249"/>
            <p:cNvSpPr>
              <a:spLocks noChangeShapeType="1"/>
            </p:cNvSpPr>
            <p:nvPr/>
          </p:nvSpPr>
          <p:spPr bwMode="auto">
            <a:xfrm>
              <a:off x="4610100" y="24892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2" name="pole tekstowe 91"/>
          <p:cNvSpPr txBox="1"/>
          <p:nvPr/>
        </p:nvSpPr>
        <p:spPr>
          <a:xfrm rot="16200000">
            <a:off x="-1170046" y="3445989"/>
            <a:ext cx="317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Excitation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(</a:t>
            </a:r>
            <a:r>
              <a:rPr lang="pl-PL" sz="2400" dirty="0" err="1" smtClean="0"/>
              <a:t>MeV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93" name="pole tekstowe 92"/>
          <p:cNvSpPr txBox="1"/>
          <p:nvPr/>
        </p:nvSpPr>
        <p:spPr>
          <a:xfrm>
            <a:off x="3162868" y="1567836"/>
            <a:ext cx="5389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EXP</a:t>
            </a:r>
          </a:p>
          <a:p>
            <a:pPr algn="ctr"/>
            <a:r>
              <a:rPr lang="pl-PL" sz="1200" dirty="0" smtClean="0"/>
              <a:t>(OLD)</a:t>
            </a:r>
            <a:endParaRPr lang="pl-PL" sz="1200" dirty="0"/>
          </a:p>
        </p:txBody>
      </p:sp>
      <p:sp>
        <p:nvSpPr>
          <p:cNvPr id="94" name="pole tekstowe 93"/>
          <p:cNvSpPr txBox="1"/>
          <p:nvPr/>
        </p:nvSpPr>
        <p:spPr>
          <a:xfrm>
            <a:off x="3710205" y="1569952"/>
            <a:ext cx="588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EXP</a:t>
            </a:r>
          </a:p>
          <a:p>
            <a:pPr algn="ctr"/>
            <a:r>
              <a:rPr lang="pl-PL" sz="1200" dirty="0" smtClean="0"/>
              <a:t>(NEW)</a:t>
            </a:r>
            <a:endParaRPr lang="pl-PL" sz="1200" dirty="0"/>
          </a:p>
        </p:txBody>
      </p:sp>
      <p:sp>
        <p:nvSpPr>
          <p:cNvPr id="95" name="pole tekstowe 94"/>
          <p:cNvSpPr txBox="1"/>
          <p:nvPr/>
        </p:nvSpPr>
        <p:spPr>
          <a:xfrm>
            <a:off x="1301779" y="1566902"/>
            <a:ext cx="691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SM</a:t>
            </a:r>
          </a:p>
          <a:p>
            <a:pPr algn="ctr"/>
            <a:r>
              <a:rPr lang="pl-PL" sz="1200" dirty="0" smtClean="0"/>
              <a:t>(MSDI3)</a:t>
            </a:r>
            <a:endParaRPr lang="pl-PL" sz="1200" dirty="0"/>
          </a:p>
        </p:txBody>
      </p:sp>
      <p:sp>
        <p:nvSpPr>
          <p:cNvPr id="96" name="pole tekstowe 95"/>
          <p:cNvSpPr txBox="1"/>
          <p:nvPr/>
        </p:nvSpPr>
        <p:spPr>
          <a:xfrm>
            <a:off x="1881248" y="1566901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SM</a:t>
            </a:r>
          </a:p>
          <a:p>
            <a:pPr algn="ctr"/>
            <a:r>
              <a:rPr lang="pl-PL" sz="1200" dirty="0" smtClean="0"/>
              <a:t>(GXPF1)</a:t>
            </a:r>
            <a:endParaRPr lang="pl-PL" sz="1200" dirty="0"/>
          </a:p>
        </p:txBody>
      </p:sp>
      <p:sp>
        <p:nvSpPr>
          <p:cNvPr id="97" name="pole tekstowe 96"/>
          <p:cNvSpPr txBox="1"/>
          <p:nvPr/>
        </p:nvSpPr>
        <p:spPr>
          <a:xfrm>
            <a:off x="1239779" y="4874739"/>
            <a:ext cx="301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aseline="30000" dirty="0" smtClean="0"/>
              <a:t>62</a:t>
            </a:r>
            <a:r>
              <a:rPr lang="pl-PL" sz="3200" dirty="0" smtClean="0"/>
              <a:t>Zn, I=</a:t>
            </a:r>
            <a:r>
              <a:rPr lang="pl-PL" sz="3600" dirty="0" smtClean="0"/>
              <a:t>0</a:t>
            </a:r>
            <a:r>
              <a:rPr lang="pl-PL" sz="3200" baseline="30000" dirty="0" smtClean="0"/>
              <a:t>+</a:t>
            </a:r>
            <a:r>
              <a:rPr lang="pl-PL" sz="3200" dirty="0" smtClean="0"/>
              <a:t> </a:t>
            </a:r>
            <a:r>
              <a:rPr lang="pl-PL" sz="3200" dirty="0" err="1" smtClean="0"/>
              <a:t>states</a:t>
            </a:r>
            <a:endParaRPr lang="pl-PL" sz="3200" dirty="0"/>
          </a:p>
        </p:txBody>
      </p:sp>
      <p:sp>
        <p:nvSpPr>
          <p:cNvPr id="98" name="Prostokąt 97"/>
          <p:cNvSpPr/>
          <p:nvPr/>
        </p:nvSpPr>
        <p:spPr>
          <a:xfrm>
            <a:off x="1239779" y="4890614"/>
            <a:ext cx="3016250" cy="561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9" name="Grupa 98"/>
          <p:cNvGrpSpPr/>
          <p:nvPr/>
        </p:nvGrpSpPr>
        <p:grpSpPr>
          <a:xfrm>
            <a:off x="4851081" y="1546147"/>
            <a:ext cx="2511048" cy="3521347"/>
            <a:chOff x="5449627" y="1519633"/>
            <a:chExt cx="2511048" cy="3521347"/>
          </a:xfrm>
        </p:grpSpPr>
        <p:sp>
          <p:nvSpPr>
            <p:cNvPr id="100" name="pole tekstowe 99"/>
            <p:cNvSpPr txBox="1"/>
            <p:nvPr/>
          </p:nvSpPr>
          <p:spPr>
            <a:xfrm>
              <a:off x="6130196" y="1524250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HF</a:t>
              </a:r>
              <a:endParaRPr lang="pl-PL" baseline="30000" dirty="0"/>
            </a:p>
          </p:txBody>
        </p:sp>
        <p:sp>
          <p:nvSpPr>
            <p:cNvPr id="101" name="pole tekstowe 100"/>
            <p:cNvSpPr txBox="1"/>
            <p:nvPr/>
          </p:nvSpPr>
          <p:spPr>
            <a:xfrm>
              <a:off x="5449627" y="1519633"/>
              <a:ext cx="6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SV</a:t>
              </a:r>
              <a:r>
                <a:rPr lang="pl-PL" baseline="30000" dirty="0" err="1" smtClean="0"/>
                <a:t>proj</a:t>
              </a:r>
              <a:endParaRPr lang="pl-PL" baseline="30000" dirty="0"/>
            </a:p>
          </p:txBody>
        </p:sp>
        <p:grpSp>
          <p:nvGrpSpPr>
            <p:cNvPr id="102" name="Grupa 101"/>
            <p:cNvGrpSpPr/>
            <p:nvPr/>
          </p:nvGrpSpPr>
          <p:grpSpPr>
            <a:xfrm>
              <a:off x="5572125" y="1879600"/>
              <a:ext cx="381000" cy="2374900"/>
              <a:chOff x="6515100" y="1879600"/>
              <a:chExt cx="381000" cy="2374900"/>
            </a:xfrm>
          </p:grpSpPr>
          <p:sp>
            <p:nvSpPr>
              <p:cNvPr id="134" name="Line 21"/>
              <p:cNvSpPr>
                <a:spLocks noChangeShapeType="1"/>
              </p:cNvSpPr>
              <p:nvPr/>
            </p:nvSpPr>
            <p:spPr bwMode="auto">
              <a:xfrm>
                <a:off x="6515100" y="42545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5" name="Line 22"/>
              <p:cNvSpPr>
                <a:spLocks noChangeShapeType="1"/>
              </p:cNvSpPr>
              <p:nvPr/>
            </p:nvSpPr>
            <p:spPr bwMode="auto">
              <a:xfrm>
                <a:off x="6515100" y="33147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6" name="Line 23"/>
              <p:cNvSpPr>
                <a:spLocks noChangeShapeType="1"/>
              </p:cNvSpPr>
              <p:nvPr/>
            </p:nvSpPr>
            <p:spPr bwMode="auto">
              <a:xfrm>
                <a:off x="6515100" y="31623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7" name="Line 24"/>
              <p:cNvSpPr>
                <a:spLocks noChangeShapeType="1"/>
              </p:cNvSpPr>
              <p:nvPr/>
            </p:nvSpPr>
            <p:spPr bwMode="auto">
              <a:xfrm>
                <a:off x="6515100" y="30607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8" name="Line 25"/>
              <p:cNvSpPr>
                <a:spLocks noChangeShapeType="1"/>
              </p:cNvSpPr>
              <p:nvPr/>
            </p:nvSpPr>
            <p:spPr bwMode="auto">
              <a:xfrm>
                <a:off x="6515100" y="18796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3" name="Grupa 102"/>
            <p:cNvGrpSpPr/>
            <p:nvPr/>
          </p:nvGrpSpPr>
          <p:grpSpPr>
            <a:xfrm>
              <a:off x="6133053" y="1838847"/>
              <a:ext cx="478016" cy="2796653"/>
              <a:chOff x="7285578" y="1838847"/>
              <a:chExt cx="478016" cy="2796653"/>
            </a:xfrm>
          </p:grpSpPr>
          <p:sp>
            <p:nvSpPr>
              <p:cNvPr id="124" name="Line 458"/>
              <p:cNvSpPr>
                <a:spLocks noChangeShapeType="1"/>
              </p:cNvSpPr>
              <p:nvPr/>
            </p:nvSpPr>
            <p:spPr bwMode="auto">
              <a:xfrm>
                <a:off x="7305675" y="46355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Line 459"/>
              <p:cNvSpPr>
                <a:spLocks noChangeShapeType="1"/>
              </p:cNvSpPr>
              <p:nvPr/>
            </p:nvSpPr>
            <p:spPr bwMode="auto">
              <a:xfrm>
                <a:off x="7305675" y="33909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Line 460"/>
              <p:cNvSpPr>
                <a:spLocks noChangeShapeType="1"/>
              </p:cNvSpPr>
              <p:nvPr/>
            </p:nvSpPr>
            <p:spPr bwMode="auto">
              <a:xfrm>
                <a:off x="7305675" y="33655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" name="Line 461"/>
              <p:cNvSpPr>
                <a:spLocks noChangeShapeType="1"/>
              </p:cNvSpPr>
              <p:nvPr/>
            </p:nvSpPr>
            <p:spPr bwMode="auto">
              <a:xfrm>
                <a:off x="7305675" y="27813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" name="Line 462"/>
              <p:cNvSpPr>
                <a:spLocks noChangeShapeType="1"/>
              </p:cNvSpPr>
              <p:nvPr/>
            </p:nvSpPr>
            <p:spPr bwMode="auto">
              <a:xfrm>
                <a:off x="7305675" y="21463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" name="pole tekstowe 128"/>
              <p:cNvSpPr txBox="1"/>
              <p:nvPr/>
            </p:nvSpPr>
            <p:spPr>
              <a:xfrm>
                <a:off x="7335820" y="1838847"/>
                <a:ext cx="3658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600" baseline="-25000" dirty="0" smtClean="0">
                    <a:latin typeface="Symbol" panose="05050102010706020507" pitchFamily="18" charset="2"/>
                  </a:rPr>
                  <a:t>2</a:t>
                </a:r>
                <a:endParaRPr lang="pl-PL" sz="1600" baseline="30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0" name="pole tekstowe 129"/>
              <p:cNvSpPr txBox="1"/>
              <p:nvPr/>
            </p:nvSpPr>
            <p:spPr>
              <a:xfrm>
                <a:off x="7325993" y="4281481"/>
                <a:ext cx="3658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600" baseline="-25000" dirty="0" smtClean="0">
                    <a:latin typeface="Symbol" panose="05050102010706020507" pitchFamily="18" charset="2"/>
                  </a:rPr>
                  <a:t>1</a:t>
                </a:r>
                <a:endParaRPr lang="pl-PL" sz="1600" baseline="30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1" name="pole tekstowe 130"/>
              <p:cNvSpPr txBox="1"/>
              <p:nvPr/>
            </p:nvSpPr>
            <p:spPr>
              <a:xfrm>
                <a:off x="7334145" y="3284135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latin typeface="Symbol" panose="05050102010706020507" pitchFamily="18" charset="2"/>
                  </a:rPr>
                  <a:t>n</a:t>
                </a:r>
                <a:r>
                  <a:rPr lang="pl-PL" sz="1600" baseline="-25000" dirty="0" smtClean="0">
                    <a:latin typeface="Symbol" panose="05050102010706020507" pitchFamily="18" charset="2"/>
                  </a:rPr>
                  <a:t>1</a:t>
                </a:r>
                <a:endParaRPr lang="pl-PL" sz="1600" baseline="30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2" name="pole tekstowe 131"/>
              <p:cNvSpPr txBox="1"/>
              <p:nvPr/>
            </p:nvSpPr>
            <p:spPr>
              <a:xfrm>
                <a:off x="7320748" y="2461845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latin typeface="Symbol" panose="05050102010706020507" pitchFamily="18" charset="2"/>
                  </a:rPr>
                  <a:t>n</a:t>
                </a:r>
                <a:r>
                  <a:rPr lang="pl-PL" sz="1600" baseline="-25000" dirty="0" smtClean="0">
                    <a:latin typeface="Symbol" panose="05050102010706020507" pitchFamily="18" charset="2"/>
                  </a:rPr>
                  <a:t>2</a:t>
                </a:r>
                <a:endParaRPr lang="pl-PL" sz="1600" baseline="30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3" name="pole tekstowe 132"/>
              <p:cNvSpPr txBox="1"/>
              <p:nvPr/>
            </p:nvSpPr>
            <p:spPr>
              <a:xfrm>
                <a:off x="7285578" y="3044649"/>
                <a:ext cx="4780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dirty="0" smtClean="0">
                    <a:latin typeface="Symbol" panose="05050102010706020507" pitchFamily="18" charset="2"/>
                  </a:rPr>
                  <a:t>pp</a:t>
                </a:r>
                <a:r>
                  <a:rPr lang="pl-PL" sz="1600" baseline="-25000" dirty="0" smtClean="0">
                    <a:latin typeface="Symbol" panose="05050102010706020507" pitchFamily="18" charset="2"/>
                  </a:rPr>
                  <a:t>1</a:t>
                </a:r>
                <a:endParaRPr lang="pl-PL" sz="1600" baseline="30000" dirty="0">
                  <a:latin typeface="Symbol" panose="05050102010706020507" pitchFamily="18" charset="2"/>
                </a:endParaRPr>
              </a:p>
            </p:txBody>
          </p:sp>
        </p:grpSp>
        <p:cxnSp>
          <p:nvCxnSpPr>
            <p:cNvPr id="104" name="Łącznik prostoliniowy 103"/>
            <p:cNvCxnSpPr/>
            <p:nvPr/>
          </p:nvCxnSpPr>
          <p:spPr>
            <a:xfrm flipV="1">
              <a:off x="5969000" y="2783457"/>
              <a:ext cx="178758" cy="277243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oliniowy 104"/>
            <p:cNvCxnSpPr/>
            <p:nvPr/>
          </p:nvCxnSpPr>
          <p:spPr>
            <a:xfrm flipH="1" flipV="1">
              <a:off x="5969000" y="1879600"/>
              <a:ext cx="173008" cy="265502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oliniowy 105"/>
            <p:cNvCxnSpPr/>
            <p:nvPr/>
          </p:nvCxnSpPr>
          <p:spPr>
            <a:xfrm>
              <a:off x="5957977" y="3318294"/>
              <a:ext cx="201283" cy="4600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oliniowy 106"/>
            <p:cNvCxnSpPr/>
            <p:nvPr/>
          </p:nvCxnSpPr>
          <p:spPr>
            <a:xfrm>
              <a:off x="5952226" y="3157268"/>
              <a:ext cx="189782" cy="241540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oliniowy 107"/>
            <p:cNvCxnSpPr/>
            <p:nvPr/>
          </p:nvCxnSpPr>
          <p:spPr>
            <a:xfrm>
              <a:off x="5952226" y="4261449"/>
              <a:ext cx="195532" cy="373811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upa 108"/>
            <p:cNvGrpSpPr/>
            <p:nvPr/>
          </p:nvGrpSpPr>
          <p:grpSpPr>
            <a:xfrm>
              <a:off x="6602983" y="4374131"/>
              <a:ext cx="1357692" cy="666849"/>
              <a:chOff x="6907783" y="4374131"/>
              <a:chExt cx="1357692" cy="666849"/>
            </a:xfrm>
          </p:grpSpPr>
          <p:sp>
            <p:nvSpPr>
              <p:cNvPr id="122" name="pole tekstowe 121"/>
              <p:cNvSpPr txBox="1"/>
              <p:nvPr/>
            </p:nvSpPr>
            <p:spPr>
              <a:xfrm>
                <a:off x="6945883" y="4374131"/>
                <a:ext cx="1319592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400" dirty="0" smtClean="0"/>
                  <a:t>|312 5/2&gt;</a:t>
                </a:r>
                <a:r>
                  <a:rPr lang="pl-PL" sz="1400" baseline="30000" dirty="0" smtClean="0"/>
                  <a:t>-1</a:t>
                </a:r>
                <a:r>
                  <a:rPr lang="pl-PL" sz="1400" dirty="0" smtClean="0"/>
                  <a:t>     </a:t>
                </a:r>
              </a:p>
              <a:p>
                <a:r>
                  <a:rPr lang="pl-PL" sz="14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400" dirty="0" smtClean="0"/>
                  <a:t>|312 </a:t>
                </a:r>
                <a:r>
                  <a:rPr lang="pl-PL" sz="1400" dirty="0"/>
                  <a:t>3</a:t>
                </a:r>
                <a:r>
                  <a:rPr lang="pl-PL" sz="1400" dirty="0" smtClean="0"/>
                  <a:t>/2&gt;</a:t>
                </a:r>
                <a:endParaRPr lang="pl-PL" sz="1400" baseline="30000" dirty="0"/>
              </a:p>
              <a:p>
                <a:endParaRPr lang="pl-PL" sz="1400" baseline="30000" dirty="0"/>
              </a:p>
            </p:txBody>
          </p:sp>
          <p:sp>
            <p:nvSpPr>
              <p:cNvPr id="123" name="Schemat blokowy: operacja sumowania 122"/>
              <p:cNvSpPr/>
              <p:nvPr/>
            </p:nvSpPr>
            <p:spPr>
              <a:xfrm>
                <a:off x="6907783" y="4572899"/>
                <a:ext cx="109268" cy="103517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10" name="Grupa 109"/>
            <p:cNvGrpSpPr/>
            <p:nvPr/>
          </p:nvGrpSpPr>
          <p:grpSpPr>
            <a:xfrm>
              <a:off x="6583933" y="2888231"/>
              <a:ext cx="1357692" cy="666849"/>
              <a:chOff x="6907783" y="4345556"/>
              <a:chExt cx="1357692" cy="666849"/>
            </a:xfrm>
          </p:grpSpPr>
          <p:sp>
            <p:nvSpPr>
              <p:cNvPr id="120" name="pole tekstowe 119"/>
              <p:cNvSpPr txBox="1"/>
              <p:nvPr/>
            </p:nvSpPr>
            <p:spPr>
              <a:xfrm>
                <a:off x="6945883" y="4345556"/>
                <a:ext cx="1319592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400" dirty="0" smtClean="0"/>
                  <a:t>|312 5/2&gt;</a:t>
                </a:r>
                <a:r>
                  <a:rPr lang="pl-PL" sz="1400" baseline="30000" dirty="0" smtClean="0"/>
                  <a:t>-2</a:t>
                </a:r>
                <a:r>
                  <a:rPr lang="pl-PL" sz="1400" dirty="0" smtClean="0"/>
                  <a:t>     </a:t>
                </a:r>
              </a:p>
              <a:p>
                <a:r>
                  <a:rPr lang="pl-PL" sz="14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400" dirty="0" smtClean="0"/>
                  <a:t>|312 3/2&gt; </a:t>
                </a:r>
                <a:r>
                  <a:rPr lang="pl-PL" sz="1400" baseline="30000" dirty="0" smtClean="0"/>
                  <a:t>2</a:t>
                </a:r>
                <a:endParaRPr lang="pl-PL" sz="1400" baseline="30000" dirty="0"/>
              </a:p>
              <a:p>
                <a:endParaRPr lang="pl-PL" sz="1400" baseline="30000" dirty="0"/>
              </a:p>
            </p:txBody>
          </p:sp>
          <p:sp>
            <p:nvSpPr>
              <p:cNvPr id="121" name="Schemat blokowy: operacja sumowania 120"/>
              <p:cNvSpPr/>
              <p:nvPr/>
            </p:nvSpPr>
            <p:spPr>
              <a:xfrm>
                <a:off x="6907783" y="4572899"/>
                <a:ext cx="109268" cy="103517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11" name="Grupa 110"/>
            <p:cNvGrpSpPr/>
            <p:nvPr/>
          </p:nvGrpSpPr>
          <p:grpSpPr>
            <a:xfrm>
              <a:off x="6545833" y="1745231"/>
              <a:ext cx="1338456" cy="666849"/>
              <a:chOff x="6907783" y="4374131"/>
              <a:chExt cx="1338456" cy="666849"/>
            </a:xfrm>
          </p:grpSpPr>
          <p:sp>
            <p:nvSpPr>
              <p:cNvPr id="118" name="pole tekstowe 117"/>
              <p:cNvSpPr txBox="1"/>
              <p:nvPr/>
            </p:nvSpPr>
            <p:spPr>
              <a:xfrm>
                <a:off x="6945883" y="4374131"/>
                <a:ext cx="1300356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400" dirty="0" smtClean="0"/>
                  <a:t>|312 5/2&gt;</a:t>
                </a:r>
                <a:r>
                  <a:rPr lang="pl-PL" sz="1400" baseline="30000" dirty="0" smtClean="0"/>
                  <a:t>-1</a:t>
                </a:r>
                <a:r>
                  <a:rPr lang="pl-PL" sz="1400" dirty="0" smtClean="0"/>
                  <a:t> </a:t>
                </a:r>
                <a:r>
                  <a:rPr lang="pl-PL" sz="1200" dirty="0" smtClean="0"/>
                  <a:t>    </a:t>
                </a:r>
              </a:p>
              <a:p>
                <a:r>
                  <a:rPr lang="pl-PL" sz="1400" dirty="0" smtClean="0">
                    <a:latin typeface="Symbol" panose="05050102010706020507" pitchFamily="18" charset="2"/>
                  </a:rPr>
                  <a:t>p</a:t>
                </a:r>
                <a:r>
                  <a:rPr lang="pl-PL" sz="1400" dirty="0" smtClean="0"/>
                  <a:t>|310 </a:t>
                </a:r>
                <a:r>
                  <a:rPr lang="pl-PL" sz="1400" dirty="0"/>
                  <a:t>1</a:t>
                </a:r>
                <a:r>
                  <a:rPr lang="pl-PL" sz="1400" dirty="0" smtClean="0"/>
                  <a:t>/2&gt;</a:t>
                </a:r>
                <a:endParaRPr lang="pl-PL" sz="1400" baseline="30000" dirty="0"/>
              </a:p>
              <a:p>
                <a:endParaRPr lang="pl-PL" sz="1400" baseline="30000" dirty="0"/>
              </a:p>
            </p:txBody>
          </p:sp>
          <p:sp>
            <p:nvSpPr>
              <p:cNvPr id="119" name="Schemat blokowy: operacja sumowania 118"/>
              <p:cNvSpPr/>
              <p:nvPr/>
            </p:nvSpPr>
            <p:spPr>
              <a:xfrm>
                <a:off x="6907783" y="4572899"/>
                <a:ext cx="109268" cy="103517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12" name="Grupa 111"/>
            <p:cNvGrpSpPr/>
            <p:nvPr/>
          </p:nvGrpSpPr>
          <p:grpSpPr>
            <a:xfrm>
              <a:off x="6593458" y="3316856"/>
              <a:ext cx="1352884" cy="666849"/>
              <a:chOff x="6907783" y="4374131"/>
              <a:chExt cx="1352884" cy="666849"/>
            </a:xfrm>
          </p:grpSpPr>
          <p:sp>
            <p:nvSpPr>
              <p:cNvPr id="116" name="pole tekstowe 115"/>
              <p:cNvSpPr txBox="1"/>
              <p:nvPr/>
            </p:nvSpPr>
            <p:spPr>
              <a:xfrm>
                <a:off x="6945883" y="4374131"/>
                <a:ext cx="1314784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 smtClean="0">
                    <a:latin typeface="Symbol" panose="05050102010706020507" pitchFamily="18" charset="2"/>
                  </a:rPr>
                  <a:t>n</a:t>
                </a:r>
                <a:r>
                  <a:rPr lang="pl-PL" sz="1400" dirty="0" smtClean="0"/>
                  <a:t>|312 </a:t>
                </a:r>
                <a:r>
                  <a:rPr lang="pl-PL" sz="1400" dirty="0"/>
                  <a:t>3</a:t>
                </a:r>
                <a:r>
                  <a:rPr lang="pl-PL" sz="1400" dirty="0" smtClean="0"/>
                  <a:t>/2&gt;</a:t>
                </a:r>
                <a:r>
                  <a:rPr lang="pl-PL" sz="1400" baseline="30000" dirty="0" smtClean="0"/>
                  <a:t>-1</a:t>
                </a:r>
                <a:r>
                  <a:rPr lang="pl-PL" sz="1400" dirty="0" smtClean="0"/>
                  <a:t>     </a:t>
                </a:r>
              </a:p>
              <a:p>
                <a:r>
                  <a:rPr lang="pl-PL" sz="1400" dirty="0" smtClean="0">
                    <a:latin typeface="Symbol" panose="05050102010706020507" pitchFamily="18" charset="2"/>
                  </a:rPr>
                  <a:t>n</a:t>
                </a:r>
                <a:r>
                  <a:rPr lang="pl-PL" sz="1400" dirty="0" smtClean="0"/>
                  <a:t>|310 </a:t>
                </a:r>
                <a:r>
                  <a:rPr lang="pl-PL" sz="1400" dirty="0"/>
                  <a:t>1</a:t>
                </a:r>
                <a:r>
                  <a:rPr lang="pl-PL" sz="1400" dirty="0" smtClean="0"/>
                  <a:t>/2&gt;</a:t>
                </a:r>
                <a:endParaRPr lang="pl-PL" sz="1400" baseline="30000" dirty="0"/>
              </a:p>
              <a:p>
                <a:endParaRPr lang="pl-PL" sz="1400" baseline="30000" dirty="0"/>
              </a:p>
            </p:txBody>
          </p:sp>
          <p:sp>
            <p:nvSpPr>
              <p:cNvPr id="117" name="Schemat blokowy: operacja sumowania 116"/>
              <p:cNvSpPr/>
              <p:nvPr/>
            </p:nvSpPr>
            <p:spPr>
              <a:xfrm>
                <a:off x="6907783" y="4572899"/>
                <a:ext cx="109268" cy="103517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13" name="Grupa 112"/>
            <p:cNvGrpSpPr/>
            <p:nvPr/>
          </p:nvGrpSpPr>
          <p:grpSpPr>
            <a:xfrm>
              <a:off x="6545833" y="2383406"/>
              <a:ext cx="1352884" cy="666849"/>
              <a:chOff x="6907783" y="4374131"/>
              <a:chExt cx="1352884" cy="666849"/>
            </a:xfrm>
          </p:grpSpPr>
          <p:sp>
            <p:nvSpPr>
              <p:cNvPr id="114" name="pole tekstowe 113"/>
              <p:cNvSpPr txBox="1"/>
              <p:nvPr/>
            </p:nvSpPr>
            <p:spPr>
              <a:xfrm>
                <a:off x="6945883" y="4374131"/>
                <a:ext cx="1314784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400" dirty="0" smtClean="0">
                    <a:latin typeface="Symbol" panose="05050102010706020507" pitchFamily="18" charset="2"/>
                  </a:rPr>
                  <a:t>n</a:t>
                </a:r>
                <a:r>
                  <a:rPr lang="pl-PL" sz="1400" dirty="0" smtClean="0"/>
                  <a:t>|312 </a:t>
                </a:r>
                <a:r>
                  <a:rPr lang="pl-PL" sz="1400" dirty="0"/>
                  <a:t>3</a:t>
                </a:r>
                <a:r>
                  <a:rPr lang="pl-PL" sz="1400" dirty="0" smtClean="0"/>
                  <a:t>/2&gt;</a:t>
                </a:r>
                <a:r>
                  <a:rPr lang="pl-PL" sz="1400" baseline="30000" dirty="0" smtClean="0"/>
                  <a:t>-1</a:t>
                </a:r>
                <a:r>
                  <a:rPr lang="pl-PL" sz="1400" dirty="0" smtClean="0"/>
                  <a:t>     </a:t>
                </a:r>
              </a:p>
              <a:p>
                <a:r>
                  <a:rPr lang="pl-PL" sz="1400" dirty="0" smtClean="0">
                    <a:latin typeface="Symbol" panose="05050102010706020507" pitchFamily="18" charset="2"/>
                  </a:rPr>
                  <a:t>n</a:t>
                </a:r>
                <a:r>
                  <a:rPr lang="pl-PL" sz="1400" dirty="0" smtClean="0"/>
                  <a:t>|321 </a:t>
                </a:r>
                <a:r>
                  <a:rPr lang="pl-PL" sz="1400" dirty="0"/>
                  <a:t>1</a:t>
                </a:r>
                <a:r>
                  <a:rPr lang="pl-PL" sz="1400" dirty="0" smtClean="0"/>
                  <a:t>/2&gt;</a:t>
                </a:r>
                <a:endParaRPr lang="pl-PL" sz="1400" baseline="30000" dirty="0"/>
              </a:p>
              <a:p>
                <a:endParaRPr lang="pl-PL" sz="1400" baseline="30000" dirty="0"/>
              </a:p>
            </p:txBody>
          </p:sp>
          <p:sp>
            <p:nvSpPr>
              <p:cNvPr id="115" name="Schemat blokowy: operacja sumowania 114"/>
              <p:cNvSpPr/>
              <p:nvPr/>
            </p:nvSpPr>
            <p:spPr>
              <a:xfrm>
                <a:off x="6907783" y="4572899"/>
                <a:ext cx="109268" cy="103517"/>
              </a:xfrm>
              <a:prstGeom prst="flowChartSummingJunction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39" name="Grupa 138"/>
          <p:cNvGrpSpPr/>
          <p:nvPr/>
        </p:nvGrpSpPr>
        <p:grpSpPr>
          <a:xfrm>
            <a:off x="2581588" y="2595018"/>
            <a:ext cx="381000" cy="1663700"/>
            <a:chOff x="4610100" y="2552700"/>
            <a:chExt cx="381000" cy="1663700"/>
          </a:xfrm>
        </p:grpSpPr>
        <p:sp>
          <p:nvSpPr>
            <p:cNvPr id="140" name="Line 21"/>
            <p:cNvSpPr>
              <a:spLocks noChangeShapeType="1"/>
            </p:cNvSpPr>
            <p:nvPr/>
          </p:nvSpPr>
          <p:spPr bwMode="auto">
            <a:xfrm>
              <a:off x="4610100" y="42164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Line 22"/>
            <p:cNvSpPr>
              <a:spLocks noChangeShapeType="1"/>
            </p:cNvSpPr>
            <p:nvPr/>
          </p:nvSpPr>
          <p:spPr bwMode="auto">
            <a:xfrm>
              <a:off x="4610100" y="37465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Line 23"/>
            <p:cNvSpPr>
              <a:spLocks noChangeShapeType="1"/>
            </p:cNvSpPr>
            <p:nvPr/>
          </p:nvSpPr>
          <p:spPr bwMode="auto">
            <a:xfrm>
              <a:off x="4610100" y="33274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Line 24"/>
            <p:cNvSpPr>
              <a:spLocks noChangeShapeType="1"/>
            </p:cNvSpPr>
            <p:nvPr/>
          </p:nvSpPr>
          <p:spPr bwMode="auto">
            <a:xfrm>
              <a:off x="4610100" y="31750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Line 25"/>
            <p:cNvSpPr>
              <a:spLocks noChangeShapeType="1"/>
            </p:cNvSpPr>
            <p:nvPr/>
          </p:nvSpPr>
          <p:spPr bwMode="auto">
            <a:xfrm>
              <a:off x="4610100" y="29718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Line 26"/>
            <p:cNvSpPr>
              <a:spLocks noChangeShapeType="1"/>
            </p:cNvSpPr>
            <p:nvPr/>
          </p:nvSpPr>
          <p:spPr bwMode="auto">
            <a:xfrm>
              <a:off x="4610100" y="26797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4610100" y="25527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47" name="pole tekstowe 146"/>
          <p:cNvSpPr txBox="1"/>
          <p:nvPr/>
        </p:nvSpPr>
        <p:spPr>
          <a:xfrm>
            <a:off x="2416145" y="1562482"/>
            <a:ext cx="7745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SM</a:t>
            </a:r>
          </a:p>
          <a:p>
            <a:pPr algn="ctr"/>
            <a:r>
              <a:rPr lang="pl-PL" sz="1200" dirty="0" smtClean="0"/>
              <a:t>(GXPF1A)</a:t>
            </a:r>
            <a:endParaRPr lang="pl-PL" sz="1200" dirty="0"/>
          </a:p>
        </p:txBody>
      </p:sp>
      <p:grpSp>
        <p:nvGrpSpPr>
          <p:cNvPr id="148" name="Grupa 147"/>
          <p:cNvGrpSpPr/>
          <p:nvPr/>
        </p:nvGrpSpPr>
        <p:grpSpPr>
          <a:xfrm>
            <a:off x="4256029" y="1550514"/>
            <a:ext cx="638316" cy="2120900"/>
            <a:chOff x="4749800" y="1524000"/>
            <a:chExt cx="638316" cy="2120900"/>
          </a:xfrm>
        </p:grpSpPr>
        <p:grpSp>
          <p:nvGrpSpPr>
            <p:cNvPr id="149" name="Grupa 148"/>
            <p:cNvGrpSpPr/>
            <p:nvPr/>
          </p:nvGrpSpPr>
          <p:grpSpPr>
            <a:xfrm>
              <a:off x="4876800" y="2743200"/>
              <a:ext cx="381000" cy="901700"/>
              <a:chOff x="5181600" y="2743200"/>
              <a:chExt cx="381000" cy="901700"/>
            </a:xfrm>
          </p:grpSpPr>
          <p:sp>
            <p:nvSpPr>
              <p:cNvPr id="151" name="Line 675"/>
              <p:cNvSpPr>
                <a:spLocks noChangeShapeType="1"/>
              </p:cNvSpPr>
              <p:nvPr/>
            </p:nvSpPr>
            <p:spPr bwMode="auto">
              <a:xfrm>
                <a:off x="5181600" y="36449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2" name="Line 676"/>
              <p:cNvSpPr>
                <a:spLocks noChangeShapeType="1"/>
              </p:cNvSpPr>
              <p:nvPr/>
            </p:nvSpPr>
            <p:spPr bwMode="auto">
              <a:xfrm>
                <a:off x="5181600" y="30480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3" name="Line 677"/>
              <p:cNvSpPr>
                <a:spLocks noChangeShapeType="1"/>
              </p:cNvSpPr>
              <p:nvPr/>
            </p:nvSpPr>
            <p:spPr bwMode="auto">
              <a:xfrm>
                <a:off x="5181600" y="27940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4" name="Line 678"/>
              <p:cNvSpPr>
                <a:spLocks noChangeShapeType="1"/>
              </p:cNvSpPr>
              <p:nvPr/>
            </p:nvSpPr>
            <p:spPr bwMode="auto">
              <a:xfrm>
                <a:off x="5181600" y="2743200"/>
                <a:ext cx="381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50" name="pole tekstowe 149"/>
            <p:cNvSpPr txBox="1"/>
            <p:nvPr/>
          </p:nvSpPr>
          <p:spPr>
            <a:xfrm>
              <a:off x="4749800" y="1524000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NCCI</a:t>
              </a:r>
              <a:endParaRPr lang="pl-PL" dirty="0"/>
            </a:p>
          </p:txBody>
        </p:sp>
      </p:grpSp>
      <p:cxnSp>
        <p:nvCxnSpPr>
          <p:cNvPr id="157" name="Łącznik prostoliniowy 156"/>
          <p:cNvCxnSpPr/>
          <p:nvPr/>
        </p:nvCxnSpPr>
        <p:spPr>
          <a:xfrm>
            <a:off x="3162868" y="1569952"/>
            <a:ext cx="0" cy="3164117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oliniowy 158"/>
          <p:cNvCxnSpPr/>
          <p:nvPr/>
        </p:nvCxnSpPr>
        <p:spPr>
          <a:xfrm>
            <a:off x="4298828" y="1562482"/>
            <a:ext cx="0" cy="3164117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oliniowy 160"/>
          <p:cNvCxnSpPr/>
          <p:nvPr/>
        </p:nvCxnSpPr>
        <p:spPr>
          <a:xfrm>
            <a:off x="3162868" y="1569952"/>
            <a:ext cx="113596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Łącznik prostoliniowy 161"/>
          <p:cNvCxnSpPr/>
          <p:nvPr/>
        </p:nvCxnSpPr>
        <p:spPr>
          <a:xfrm>
            <a:off x="3162868" y="4734069"/>
            <a:ext cx="1135960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Dowolny kształt 164"/>
          <p:cNvSpPr/>
          <p:nvPr/>
        </p:nvSpPr>
        <p:spPr>
          <a:xfrm>
            <a:off x="3697571" y="3325329"/>
            <a:ext cx="1308293" cy="591283"/>
          </a:xfrm>
          <a:custGeom>
            <a:avLst/>
            <a:gdLst>
              <a:gd name="connsiteX0" fmla="*/ 82966 w 1308293"/>
              <a:gd name="connsiteY0" fmla="*/ 126773 h 591283"/>
              <a:gd name="connsiteX1" fmla="*/ 42023 w 1308293"/>
              <a:gd name="connsiteY1" fmla="*/ 454319 h 591283"/>
              <a:gd name="connsiteX2" fmla="*/ 601581 w 1308293"/>
              <a:gd name="connsiteY2" fmla="*/ 590797 h 591283"/>
              <a:gd name="connsiteX3" fmla="*/ 1297617 w 1308293"/>
              <a:gd name="connsiteY3" fmla="*/ 413376 h 591283"/>
              <a:gd name="connsiteX4" fmla="*/ 970071 w 1308293"/>
              <a:gd name="connsiteY4" fmla="*/ 3943 h 591283"/>
              <a:gd name="connsiteX5" fmla="*/ 260387 w 1308293"/>
              <a:gd name="connsiteY5" fmla="*/ 195012 h 591283"/>
              <a:gd name="connsiteX6" fmla="*/ 260387 w 1308293"/>
              <a:gd name="connsiteY6" fmla="*/ 195012 h 59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293" h="591283">
                <a:moveTo>
                  <a:pt x="82966" y="126773"/>
                </a:moveTo>
                <a:cubicBezTo>
                  <a:pt x="19276" y="251877"/>
                  <a:pt x="-44413" y="376982"/>
                  <a:pt x="42023" y="454319"/>
                </a:cubicBezTo>
                <a:cubicBezTo>
                  <a:pt x="128459" y="531656"/>
                  <a:pt x="392315" y="597621"/>
                  <a:pt x="601581" y="590797"/>
                </a:cubicBezTo>
                <a:cubicBezTo>
                  <a:pt x="810847" y="583973"/>
                  <a:pt x="1236202" y="511185"/>
                  <a:pt x="1297617" y="413376"/>
                </a:cubicBezTo>
                <a:cubicBezTo>
                  <a:pt x="1359032" y="315567"/>
                  <a:pt x="1142943" y="40337"/>
                  <a:pt x="970071" y="3943"/>
                </a:cubicBezTo>
                <a:cubicBezTo>
                  <a:pt x="797199" y="-32451"/>
                  <a:pt x="260387" y="195012"/>
                  <a:pt x="260387" y="195012"/>
                </a:cubicBezTo>
                <a:lnTo>
                  <a:pt x="260387" y="195012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019613" y="937634"/>
            <a:ext cx="395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Low-lying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l-PL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pole tekstowe 154"/>
          <p:cNvSpPr txBox="1"/>
          <p:nvPr/>
        </p:nvSpPr>
        <p:spPr>
          <a:xfrm>
            <a:off x="6948264" y="1792263"/>
            <a:ext cx="209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Cl, </a:t>
            </a:r>
            <a:r>
              <a:rPr lang="pl-P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Prostokąt 155"/>
          <p:cNvSpPr/>
          <p:nvPr/>
        </p:nvSpPr>
        <p:spPr>
          <a:xfrm>
            <a:off x="99927" y="538545"/>
            <a:ext cx="2466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dirty="0"/>
              <a:t>K.G. Leach et al. </a:t>
            </a:r>
            <a:endParaRPr lang="pl-PL" sz="1600" dirty="0" smtClean="0"/>
          </a:p>
          <a:p>
            <a:pPr algn="ctr"/>
            <a:r>
              <a:rPr lang="da-DK" sz="1600" dirty="0" smtClean="0"/>
              <a:t>P</a:t>
            </a:r>
            <a:r>
              <a:rPr lang="pl-PL" sz="1600" dirty="0"/>
              <a:t>RC</a:t>
            </a:r>
            <a:r>
              <a:rPr lang="da-DK" sz="1600" dirty="0"/>
              <a:t> 88, 031306(R), (2013).</a:t>
            </a:r>
            <a:endParaRPr lang="pl-PL" sz="1600" dirty="0"/>
          </a:p>
        </p:txBody>
      </p:sp>
      <p:cxnSp>
        <p:nvCxnSpPr>
          <p:cNvPr id="160" name="Łącznik prosty ze strzałką 159"/>
          <p:cNvCxnSpPr/>
          <p:nvPr/>
        </p:nvCxnSpPr>
        <p:spPr>
          <a:xfrm>
            <a:off x="1829113" y="1123320"/>
            <a:ext cx="1984100" cy="950710"/>
          </a:xfrm>
          <a:prstGeom prst="straightConnector1">
            <a:avLst/>
          </a:prstGeom>
          <a:ln w="1905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pole tekstowe 162"/>
          <p:cNvSpPr txBox="1"/>
          <p:nvPr/>
        </p:nvSpPr>
        <p:spPr>
          <a:xfrm>
            <a:off x="6191665" y="4903522"/>
            <a:ext cx="292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Prostokąt 163"/>
          <p:cNvSpPr/>
          <p:nvPr/>
        </p:nvSpPr>
        <p:spPr>
          <a:xfrm>
            <a:off x="4114603" y="6097479"/>
            <a:ext cx="493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W. </a:t>
            </a:r>
            <a:r>
              <a:rPr lang="pl-PL" sz="1400" dirty="0" err="1" smtClean="0"/>
              <a:t>Satuła</a:t>
            </a:r>
            <a:r>
              <a:rPr lang="pl-PL" sz="1400" dirty="0" smtClean="0"/>
              <a:t>, J. Dobaczewski, M. Konieczka, </a:t>
            </a:r>
            <a:r>
              <a:rPr lang="pl-PL" sz="1400" i="1" dirty="0" smtClean="0"/>
              <a:t>NCCI </a:t>
            </a:r>
            <a:r>
              <a:rPr lang="en-US" sz="1400" i="1" dirty="0" smtClean="0"/>
              <a:t>model </a:t>
            </a:r>
            <a:r>
              <a:rPr lang="en-US" sz="1400" i="1" dirty="0"/>
              <a:t>rooted </a:t>
            </a:r>
            <a:r>
              <a:rPr lang="pl-PL" sz="1400" i="1" dirty="0" smtClean="0"/>
              <a:t>in  </a:t>
            </a:r>
            <a:r>
              <a:rPr lang="pl-PL" sz="1400" i="1" dirty="0" err="1" smtClean="0"/>
              <a:t>double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projected</a:t>
            </a:r>
            <a:r>
              <a:rPr lang="pl-PL" sz="1400" i="1" dirty="0" smtClean="0"/>
              <a:t> MR-DFT </a:t>
            </a:r>
            <a:r>
              <a:rPr lang="en-US" sz="1400" i="1" dirty="0" smtClean="0"/>
              <a:t>theory</a:t>
            </a:r>
            <a:r>
              <a:rPr lang="pl-PL" sz="1400" dirty="0" smtClean="0"/>
              <a:t> – in </a:t>
            </a:r>
            <a:r>
              <a:rPr lang="pl-PL" sz="1400" dirty="0" err="1" smtClean="0"/>
              <a:t>preparation</a:t>
            </a:r>
            <a:endParaRPr lang="pl-PL" sz="1400" dirty="0"/>
          </a:p>
        </p:txBody>
      </p:sp>
      <p:sp>
        <p:nvSpPr>
          <p:cNvPr id="166" name="pole tekstowe 165"/>
          <p:cNvSpPr txBox="1"/>
          <p:nvPr/>
        </p:nvSpPr>
        <p:spPr>
          <a:xfrm>
            <a:off x="148653" y="194043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7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NCCI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SV 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1594151" y="36748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1594151" y="32430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1594151" y="29763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1594151" y="28239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445051" y="26969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2445051" y="28874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2445051" y="31414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2445051" y="27350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880151" y="54909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3880151" y="52750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3880151" y="50464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3880151" y="48559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3880151" y="42082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3880151" y="44368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4731051" y="55798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>
            <a:off x="4731051" y="53004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4731051" y="51353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4731051" y="45511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>
            <a:off x="4731051" y="43733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731051" y="4322597"/>
            <a:ext cx="5715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1022651" y="2303297"/>
            <a:ext cx="76200" cy="3911600"/>
            <a:chOff x="1566" y="1048"/>
            <a:chExt cx="48" cy="2464"/>
          </a:xfrm>
        </p:grpSpPr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1566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>
              <a:off x="1566" y="289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>
              <a:off x="1566" y="228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1566" y="16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>
              <a:off x="1566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1566" y="33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1566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1566" y="3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>
              <a:off x="1566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566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51"/>
            <p:cNvSpPr>
              <a:spLocks noChangeShapeType="1"/>
            </p:cNvSpPr>
            <p:nvPr/>
          </p:nvSpPr>
          <p:spPr bwMode="auto">
            <a:xfrm>
              <a:off x="1566" y="2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1566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1566" y="2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1566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>
              <a:off x="1566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>
              <a:off x="1566" y="1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>
              <a:off x="1566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>
              <a:off x="1566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>
              <a:off x="1566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>
              <a:off x="1566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>
              <a:off x="1566" y="11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6" name="Group 84"/>
          <p:cNvGrpSpPr>
            <a:grpSpLocks/>
          </p:cNvGrpSpPr>
          <p:nvPr/>
        </p:nvGrpSpPr>
        <p:grpSpPr bwMode="auto">
          <a:xfrm>
            <a:off x="5518451" y="2303297"/>
            <a:ext cx="76200" cy="3911600"/>
            <a:chOff x="4398" y="1048"/>
            <a:chExt cx="48" cy="2464"/>
          </a:xfrm>
        </p:grpSpPr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H="1">
              <a:off x="4398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 flipH="1">
              <a:off x="4398" y="289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65"/>
            <p:cNvSpPr>
              <a:spLocks noChangeShapeType="1"/>
            </p:cNvSpPr>
            <p:nvPr/>
          </p:nvSpPr>
          <p:spPr bwMode="auto">
            <a:xfrm flipH="1">
              <a:off x="4398" y="228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Line 66"/>
            <p:cNvSpPr>
              <a:spLocks noChangeShapeType="1"/>
            </p:cNvSpPr>
            <p:nvPr/>
          </p:nvSpPr>
          <p:spPr bwMode="auto">
            <a:xfrm flipH="1">
              <a:off x="4398" y="16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 flipH="1">
              <a:off x="4398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 flipH="1">
              <a:off x="4422" y="33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>
              <a:off x="4422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Line 70"/>
            <p:cNvSpPr>
              <a:spLocks noChangeShapeType="1"/>
            </p:cNvSpPr>
            <p:nvPr/>
          </p:nvSpPr>
          <p:spPr bwMode="auto">
            <a:xfrm flipH="1">
              <a:off x="4422" y="3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Line 71"/>
            <p:cNvSpPr>
              <a:spLocks noChangeShapeType="1"/>
            </p:cNvSpPr>
            <p:nvPr/>
          </p:nvSpPr>
          <p:spPr bwMode="auto">
            <a:xfrm flipH="1">
              <a:off x="4422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Line 72"/>
            <p:cNvSpPr>
              <a:spLocks noChangeShapeType="1"/>
            </p:cNvSpPr>
            <p:nvPr/>
          </p:nvSpPr>
          <p:spPr bwMode="auto">
            <a:xfrm flipH="1">
              <a:off x="4422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Line 73"/>
            <p:cNvSpPr>
              <a:spLocks noChangeShapeType="1"/>
            </p:cNvSpPr>
            <p:nvPr/>
          </p:nvSpPr>
          <p:spPr bwMode="auto">
            <a:xfrm flipH="1">
              <a:off x="4422" y="2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Line 74"/>
            <p:cNvSpPr>
              <a:spLocks noChangeShapeType="1"/>
            </p:cNvSpPr>
            <p:nvPr/>
          </p:nvSpPr>
          <p:spPr bwMode="auto">
            <a:xfrm flipH="1">
              <a:off x="4422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Line 75"/>
            <p:cNvSpPr>
              <a:spLocks noChangeShapeType="1"/>
            </p:cNvSpPr>
            <p:nvPr/>
          </p:nvSpPr>
          <p:spPr bwMode="auto">
            <a:xfrm flipH="1">
              <a:off x="4422" y="2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 flipH="1">
              <a:off x="4422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 flipH="1">
              <a:off x="4422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 flipH="1">
              <a:off x="4422" y="1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 flipH="1">
              <a:off x="4422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 flipH="1">
              <a:off x="4422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 flipH="1">
              <a:off x="4422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 flipH="1">
              <a:off x="4422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H="1">
              <a:off x="4422" y="11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8" name="Line 105"/>
          <p:cNvSpPr>
            <a:spLocks noChangeShapeType="1"/>
          </p:cNvSpPr>
          <p:nvPr/>
        </p:nvSpPr>
        <p:spPr bwMode="auto">
          <a:xfrm flipV="1">
            <a:off x="1022651" y="2303297"/>
            <a:ext cx="0" cy="3911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9" name="Line 106"/>
          <p:cNvSpPr>
            <a:spLocks noChangeShapeType="1"/>
          </p:cNvSpPr>
          <p:nvPr/>
        </p:nvSpPr>
        <p:spPr bwMode="auto">
          <a:xfrm flipV="1">
            <a:off x="5594651" y="2303297"/>
            <a:ext cx="0" cy="3911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0" name="Line 107"/>
          <p:cNvSpPr>
            <a:spLocks noChangeShapeType="1"/>
          </p:cNvSpPr>
          <p:nvPr/>
        </p:nvSpPr>
        <p:spPr bwMode="auto">
          <a:xfrm>
            <a:off x="1022651" y="6214897"/>
            <a:ext cx="457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" name="Line 108"/>
          <p:cNvSpPr>
            <a:spLocks noChangeShapeType="1"/>
          </p:cNvSpPr>
          <p:nvPr/>
        </p:nvSpPr>
        <p:spPr bwMode="auto">
          <a:xfrm>
            <a:off x="1022651" y="2303297"/>
            <a:ext cx="457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72" name="Group 114"/>
          <p:cNvGrpSpPr>
            <a:grpSpLocks/>
          </p:cNvGrpSpPr>
          <p:nvPr/>
        </p:nvGrpSpPr>
        <p:grpSpPr bwMode="auto">
          <a:xfrm>
            <a:off x="514780" y="3122448"/>
            <a:ext cx="446088" cy="2325688"/>
            <a:chOff x="1350" y="1600"/>
            <a:chExt cx="281" cy="1465"/>
          </a:xfrm>
        </p:grpSpPr>
        <p:sp>
          <p:nvSpPr>
            <p:cNvPr id="73" name="Rectangle 110"/>
            <p:cNvSpPr>
              <a:spLocks noChangeArrowheads="1"/>
            </p:cNvSpPr>
            <p:nvPr/>
          </p:nvSpPr>
          <p:spPr bwMode="auto">
            <a:xfrm>
              <a:off x="1350" y="2832"/>
              <a:ext cx="2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-40</a:t>
              </a:r>
              <a:endPara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auto">
            <a:xfrm>
              <a:off x="1350" y="2216"/>
              <a:ext cx="2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-35</a:t>
              </a:r>
              <a:endPara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auto">
            <a:xfrm>
              <a:off x="1350" y="1600"/>
              <a:ext cx="2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-30</a:t>
              </a:r>
              <a:endParaRPr kumimoji="0" lang="pl-PL" alt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1619672" y="4464570"/>
            <a:ext cx="847725" cy="666750"/>
            <a:chOff x="3371850" y="4133850"/>
            <a:chExt cx="847725" cy="666750"/>
          </a:xfrm>
        </p:grpSpPr>
        <p:sp>
          <p:nvSpPr>
            <p:cNvPr id="77" name="Prostokąt zaokrąglony 76"/>
            <p:cNvSpPr/>
            <p:nvPr/>
          </p:nvSpPr>
          <p:spPr>
            <a:xfrm>
              <a:off x="3371850" y="4133850"/>
              <a:ext cx="847725" cy="6667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8" name="pole tekstowe 77"/>
            <p:cNvSpPr txBox="1"/>
            <p:nvPr/>
          </p:nvSpPr>
          <p:spPr>
            <a:xfrm>
              <a:off x="3476625" y="4162425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aseline="30000" dirty="0" smtClean="0"/>
                <a:t>6</a:t>
              </a:r>
              <a:r>
                <a:rPr lang="pl-PL" sz="3200" dirty="0" smtClean="0"/>
                <a:t>Li</a:t>
              </a:r>
              <a:endParaRPr lang="pl-PL" sz="3200" dirty="0"/>
            </a:p>
          </p:txBody>
        </p:sp>
      </p:grpSp>
      <p:grpSp>
        <p:nvGrpSpPr>
          <p:cNvPr id="79" name="Grupa 78"/>
          <p:cNvGrpSpPr/>
          <p:nvPr/>
        </p:nvGrpSpPr>
        <p:grpSpPr>
          <a:xfrm>
            <a:off x="4156323" y="3015450"/>
            <a:ext cx="847725" cy="666750"/>
            <a:chOff x="3371850" y="4133850"/>
            <a:chExt cx="847725" cy="666750"/>
          </a:xfrm>
        </p:grpSpPr>
        <p:sp>
          <p:nvSpPr>
            <p:cNvPr id="80" name="Prostokąt zaokrąglony 79"/>
            <p:cNvSpPr/>
            <p:nvPr/>
          </p:nvSpPr>
          <p:spPr>
            <a:xfrm>
              <a:off x="3371850" y="4133850"/>
              <a:ext cx="847725" cy="6667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ole tekstowe 80"/>
            <p:cNvSpPr txBox="1"/>
            <p:nvPr/>
          </p:nvSpPr>
          <p:spPr>
            <a:xfrm>
              <a:off x="3476625" y="4162425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aseline="30000" dirty="0" smtClean="0"/>
                <a:t>8</a:t>
              </a:r>
              <a:r>
                <a:rPr lang="pl-PL" sz="3200" dirty="0" smtClean="0"/>
                <a:t>Li</a:t>
              </a:r>
              <a:endParaRPr lang="pl-PL" sz="3200" dirty="0"/>
            </a:p>
          </p:txBody>
        </p:sp>
      </p:grpSp>
      <p:sp>
        <p:nvSpPr>
          <p:cNvPr id="82" name="pole tekstowe 81"/>
          <p:cNvSpPr txBox="1"/>
          <p:nvPr/>
        </p:nvSpPr>
        <p:spPr>
          <a:xfrm>
            <a:off x="1622726" y="37066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EXP</a:t>
            </a:r>
            <a:endParaRPr lang="pl-PL" dirty="0"/>
          </a:p>
        </p:txBody>
      </p:sp>
      <p:sp>
        <p:nvSpPr>
          <p:cNvPr id="83" name="pole tekstowe 82"/>
          <p:cNvSpPr txBox="1"/>
          <p:nvPr/>
        </p:nvSpPr>
        <p:spPr>
          <a:xfrm>
            <a:off x="2479976" y="31541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TH</a:t>
            </a:r>
            <a:endParaRPr lang="pl-PL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4794551" y="55830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TH</a:t>
            </a:r>
            <a:endParaRPr lang="pl-PL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3899201" y="548782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EXP</a:t>
            </a:r>
            <a:endParaRPr lang="pl-PL" dirty="0"/>
          </a:p>
        </p:txBody>
      </p:sp>
      <p:grpSp>
        <p:nvGrpSpPr>
          <p:cNvPr id="86" name="Grupa 85"/>
          <p:cNvGrpSpPr/>
          <p:nvPr/>
        </p:nvGrpSpPr>
        <p:grpSpPr>
          <a:xfrm>
            <a:off x="1192610" y="2573172"/>
            <a:ext cx="404272" cy="1333560"/>
            <a:chOff x="2600325" y="1933575"/>
            <a:chExt cx="404272" cy="1333560"/>
          </a:xfrm>
        </p:grpSpPr>
        <p:sp>
          <p:nvSpPr>
            <p:cNvPr id="87" name="pole tekstowe 86"/>
            <p:cNvSpPr txBox="1"/>
            <p:nvPr/>
          </p:nvSpPr>
          <p:spPr>
            <a:xfrm>
              <a:off x="2600325" y="2867025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1</a:t>
              </a:r>
              <a:r>
                <a:rPr lang="pl-PL" sz="2000" baseline="30000" dirty="0" smtClean="0"/>
                <a:t>+</a:t>
              </a:r>
              <a:endParaRPr lang="pl-PL" sz="2000" baseline="30000" dirty="0"/>
            </a:p>
          </p:txBody>
        </p:sp>
        <p:sp>
          <p:nvSpPr>
            <p:cNvPr id="88" name="pole tekstowe 87"/>
            <p:cNvSpPr txBox="1"/>
            <p:nvPr/>
          </p:nvSpPr>
          <p:spPr>
            <a:xfrm>
              <a:off x="2600325" y="2400300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/>
                <a:t>3</a:t>
              </a:r>
              <a:r>
                <a:rPr lang="pl-PL" sz="2000" baseline="30000" dirty="0" smtClean="0"/>
                <a:t>+</a:t>
              </a:r>
              <a:endParaRPr lang="pl-PL" sz="2000" baseline="30000" dirty="0"/>
            </a:p>
          </p:txBody>
        </p:sp>
        <p:sp>
          <p:nvSpPr>
            <p:cNvPr id="89" name="pole tekstowe 88"/>
            <p:cNvSpPr txBox="1"/>
            <p:nvPr/>
          </p:nvSpPr>
          <p:spPr>
            <a:xfrm>
              <a:off x="2600325" y="2162175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0</a:t>
              </a:r>
              <a:r>
                <a:rPr lang="pl-PL" sz="2000" baseline="30000" dirty="0" smtClean="0"/>
                <a:t>+</a:t>
              </a:r>
              <a:endParaRPr lang="pl-PL" sz="2000" baseline="30000" dirty="0"/>
            </a:p>
          </p:txBody>
        </p:sp>
        <p:sp>
          <p:nvSpPr>
            <p:cNvPr id="90" name="pole tekstowe 89"/>
            <p:cNvSpPr txBox="1"/>
            <p:nvPr/>
          </p:nvSpPr>
          <p:spPr>
            <a:xfrm>
              <a:off x="2605129" y="1933575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2</a:t>
              </a:r>
              <a:r>
                <a:rPr lang="pl-PL" sz="2000" baseline="30000" dirty="0" smtClean="0"/>
                <a:t>+</a:t>
              </a:r>
              <a:endParaRPr lang="pl-PL" sz="2000" baseline="30000" dirty="0"/>
            </a:p>
          </p:txBody>
        </p:sp>
      </p:grpSp>
      <p:cxnSp>
        <p:nvCxnSpPr>
          <p:cNvPr id="91" name="Łącznik prostoliniowy 90"/>
          <p:cNvCxnSpPr/>
          <p:nvPr/>
        </p:nvCxnSpPr>
        <p:spPr>
          <a:xfrm flipV="1">
            <a:off x="2186275" y="2746693"/>
            <a:ext cx="254441" cy="930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oliniowy 91"/>
          <p:cNvCxnSpPr/>
          <p:nvPr/>
        </p:nvCxnSpPr>
        <p:spPr>
          <a:xfrm flipV="1">
            <a:off x="2162421" y="2714887"/>
            <a:ext cx="278295" cy="11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oliniowy 92"/>
          <p:cNvCxnSpPr/>
          <p:nvPr/>
        </p:nvCxnSpPr>
        <p:spPr>
          <a:xfrm>
            <a:off x="2170372" y="2985232"/>
            <a:ext cx="270344" cy="159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oliniowy 93"/>
          <p:cNvCxnSpPr/>
          <p:nvPr/>
        </p:nvCxnSpPr>
        <p:spPr>
          <a:xfrm flipV="1">
            <a:off x="2162421" y="2897767"/>
            <a:ext cx="278295" cy="33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pole tekstowe 94"/>
          <p:cNvSpPr txBox="1"/>
          <p:nvPr/>
        </p:nvSpPr>
        <p:spPr>
          <a:xfrm>
            <a:off x="3396446" y="533674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2</a:t>
            </a:r>
            <a:r>
              <a:rPr lang="pl-PL" sz="2000" baseline="30000" dirty="0" smtClean="0"/>
              <a:t>+</a:t>
            </a:r>
            <a:endParaRPr lang="pl-PL" sz="2000" baseline="30000" dirty="0"/>
          </a:p>
        </p:txBody>
      </p:sp>
      <p:sp>
        <p:nvSpPr>
          <p:cNvPr id="96" name="pole tekstowe 95"/>
          <p:cNvSpPr txBox="1"/>
          <p:nvPr/>
        </p:nvSpPr>
        <p:spPr>
          <a:xfrm>
            <a:off x="3396446" y="4849551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3</a:t>
            </a:r>
            <a:r>
              <a:rPr lang="pl-PL" sz="2000" baseline="30000" dirty="0" smtClean="0"/>
              <a:t>+</a:t>
            </a:r>
            <a:endParaRPr lang="pl-PL" sz="2000" baseline="30000" dirty="0"/>
          </a:p>
        </p:txBody>
      </p:sp>
      <p:sp>
        <p:nvSpPr>
          <p:cNvPr id="97" name="pole tekstowe 96"/>
          <p:cNvSpPr txBox="1"/>
          <p:nvPr/>
        </p:nvSpPr>
        <p:spPr>
          <a:xfrm>
            <a:off x="3328208" y="4215641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(0)</a:t>
            </a:r>
            <a:r>
              <a:rPr lang="pl-PL" sz="2000" baseline="30000" dirty="0" smtClean="0"/>
              <a:t>+</a:t>
            </a:r>
            <a:endParaRPr lang="pl-PL" sz="2000" baseline="30000" dirty="0"/>
          </a:p>
        </p:txBody>
      </p:sp>
      <p:sp>
        <p:nvSpPr>
          <p:cNvPr id="98" name="pole tekstowe 97"/>
          <p:cNvSpPr txBox="1"/>
          <p:nvPr/>
        </p:nvSpPr>
        <p:spPr>
          <a:xfrm>
            <a:off x="3401250" y="4007513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4</a:t>
            </a:r>
            <a:r>
              <a:rPr lang="pl-PL" sz="2000" baseline="30000" dirty="0" smtClean="0"/>
              <a:t>+</a:t>
            </a:r>
            <a:endParaRPr lang="pl-PL" sz="2000" baseline="30000" dirty="0"/>
          </a:p>
        </p:txBody>
      </p:sp>
      <p:cxnSp>
        <p:nvCxnSpPr>
          <p:cNvPr id="99" name="Łącznik prostoliniowy 98"/>
          <p:cNvCxnSpPr/>
          <p:nvPr/>
        </p:nvCxnSpPr>
        <p:spPr>
          <a:xfrm>
            <a:off x="4460348" y="5489893"/>
            <a:ext cx="258714" cy="90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ole tekstowe 99"/>
          <p:cNvSpPr txBox="1"/>
          <p:nvPr/>
        </p:nvSpPr>
        <p:spPr>
          <a:xfrm>
            <a:off x="3398720" y="5083839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1</a:t>
            </a:r>
            <a:r>
              <a:rPr lang="pl-PL" sz="2000" baseline="30000" dirty="0" smtClean="0"/>
              <a:t>+</a:t>
            </a:r>
            <a:endParaRPr lang="pl-PL" sz="2000" baseline="30000" dirty="0"/>
          </a:p>
        </p:txBody>
      </p:sp>
      <p:cxnSp>
        <p:nvCxnSpPr>
          <p:cNvPr id="101" name="Łącznik prostoliniowy 100"/>
          <p:cNvCxnSpPr/>
          <p:nvPr/>
        </p:nvCxnSpPr>
        <p:spPr>
          <a:xfrm flipV="1">
            <a:off x="4466578" y="5143358"/>
            <a:ext cx="252484" cy="129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oliniowy 101"/>
          <p:cNvCxnSpPr/>
          <p:nvPr/>
        </p:nvCxnSpPr>
        <p:spPr>
          <a:xfrm>
            <a:off x="4466578" y="5041000"/>
            <a:ext cx="245660" cy="259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ole tekstowe 102"/>
          <p:cNvSpPr txBox="1"/>
          <p:nvPr/>
        </p:nvSpPr>
        <p:spPr>
          <a:xfrm>
            <a:off x="3407818" y="4635737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1</a:t>
            </a:r>
            <a:r>
              <a:rPr lang="pl-PL" sz="2000" baseline="30000" dirty="0" smtClean="0"/>
              <a:t>+</a:t>
            </a:r>
            <a:endParaRPr lang="pl-PL" sz="2000" baseline="30000" dirty="0"/>
          </a:p>
        </p:txBody>
      </p:sp>
      <p:cxnSp>
        <p:nvCxnSpPr>
          <p:cNvPr id="104" name="Łącznik prostoliniowy 103"/>
          <p:cNvCxnSpPr/>
          <p:nvPr/>
        </p:nvCxnSpPr>
        <p:spPr>
          <a:xfrm flipV="1">
            <a:off x="4459754" y="4331316"/>
            <a:ext cx="259308" cy="53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oliniowy 104"/>
          <p:cNvCxnSpPr/>
          <p:nvPr/>
        </p:nvCxnSpPr>
        <p:spPr>
          <a:xfrm>
            <a:off x="4473402" y="4215310"/>
            <a:ext cx="245660" cy="156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oliniowy 105"/>
          <p:cNvCxnSpPr/>
          <p:nvPr/>
        </p:nvCxnSpPr>
        <p:spPr>
          <a:xfrm>
            <a:off x="4466578" y="4426851"/>
            <a:ext cx="252484" cy="116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ole tekstowe 106"/>
          <p:cNvSpPr txBox="1"/>
          <p:nvPr/>
        </p:nvSpPr>
        <p:spPr>
          <a:xfrm rot="16200000">
            <a:off x="-1170771" y="4034359"/>
            <a:ext cx="289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Binding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[</a:t>
            </a:r>
            <a:r>
              <a:rPr lang="pl-PL" sz="2400" dirty="0" err="1" smtClean="0"/>
              <a:t>MeV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291" name="pole tekstowe 290"/>
          <p:cNvSpPr txBox="1"/>
          <p:nvPr/>
        </p:nvSpPr>
        <p:spPr>
          <a:xfrm>
            <a:off x="5925852" y="1812777"/>
            <a:ext cx="2708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 </a:t>
            </a:r>
          </a:p>
          <a:p>
            <a:pPr algn="ctr"/>
            <a:r>
              <a:rPr lang="pl-PL" sz="1600" dirty="0" err="1" smtClean="0"/>
              <a:t>simple</a:t>
            </a:r>
            <a:r>
              <a:rPr lang="pl-PL" sz="1600" dirty="0" smtClean="0"/>
              <a:t> proton p-h and </a:t>
            </a:r>
          </a:p>
          <a:p>
            <a:pPr algn="ctr"/>
            <a:r>
              <a:rPr lang="pl-PL" sz="1600" dirty="0" smtClean="0"/>
              <a:t>neutron p-h </a:t>
            </a:r>
            <a:r>
              <a:rPr lang="pl-PL" sz="1600" dirty="0" err="1" smtClean="0"/>
              <a:t>excitations</a:t>
            </a:r>
            <a:endParaRPr lang="pl-PL" sz="1600" dirty="0" smtClean="0"/>
          </a:p>
          <a:p>
            <a:pPr algn="ctr"/>
            <a:r>
              <a:rPr lang="pl-PL" sz="1600" dirty="0" smtClean="0"/>
              <a:t>(</a:t>
            </a:r>
            <a:r>
              <a:rPr lang="pl-PL" sz="1600" dirty="0" err="1" smtClean="0"/>
              <a:t>only</a:t>
            </a:r>
            <a:r>
              <a:rPr lang="pl-PL" sz="1600" dirty="0" smtClean="0"/>
              <a:t> p1/2 and p3/2)</a:t>
            </a:r>
            <a:endParaRPr lang="pl-PL" sz="1600" dirty="0"/>
          </a:p>
        </p:txBody>
      </p:sp>
      <p:sp>
        <p:nvSpPr>
          <p:cNvPr id="294" name="pole tekstowe 293"/>
          <p:cNvSpPr txBox="1"/>
          <p:nvPr/>
        </p:nvSpPr>
        <p:spPr>
          <a:xfrm>
            <a:off x="1515403" y="1873909"/>
            <a:ext cx="358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" name="pole tekstowe 294"/>
          <p:cNvSpPr txBox="1"/>
          <p:nvPr/>
        </p:nvSpPr>
        <p:spPr>
          <a:xfrm>
            <a:off x="5724128" y="2989953"/>
            <a:ext cx="131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Lithium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-6 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pole tekstowe 295"/>
          <p:cNvSpPr txBox="1"/>
          <p:nvPr/>
        </p:nvSpPr>
        <p:spPr>
          <a:xfrm>
            <a:off x="5474164" y="3400999"/>
            <a:ext cx="3822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/>
              <a:t>The </a:t>
            </a:r>
            <a:r>
              <a:rPr lang="pl-PL" sz="1600" dirty="0" err="1" smtClean="0"/>
              <a:t>theory</a:t>
            </a:r>
            <a:r>
              <a:rPr lang="pl-PL" sz="1600" dirty="0" smtClean="0"/>
              <a:t> </a:t>
            </a:r>
            <a:r>
              <a:rPr lang="pl-PL" sz="1600" dirty="0" err="1" smtClean="0"/>
              <a:t>clearly</a:t>
            </a:r>
            <a:r>
              <a:rPr lang="pl-PL" sz="1600" dirty="0" smtClean="0"/>
              <a:t> </a:t>
            </a:r>
            <a:r>
              <a:rPr lang="pl-PL" sz="1600" dirty="0" err="1" smtClean="0"/>
              <a:t>disagrees</a:t>
            </a:r>
            <a:r>
              <a:rPr lang="pl-PL" sz="1600" dirty="0" smtClean="0"/>
              <a:t> with the </a:t>
            </a:r>
          </a:p>
          <a:p>
            <a:pPr algn="ctr"/>
            <a:r>
              <a:rPr lang="pl-PL" sz="1600" dirty="0" smtClean="0"/>
              <a:t>data with the </a:t>
            </a:r>
            <a:r>
              <a:rPr lang="pl-PL" sz="1600" dirty="0" err="1" smtClean="0"/>
              <a:t>asignement</a:t>
            </a:r>
            <a:r>
              <a:rPr lang="pl-PL" sz="1600" dirty="0" smtClean="0"/>
              <a:t> and </a:t>
            </a:r>
            <a:r>
              <a:rPr lang="pl-PL" sz="1600" dirty="0" err="1" smtClean="0"/>
              <a:t>its</a:t>
            </a:r>
            <a:r>
              <a:rPr lang="pl-PL" sz="1600" dirty="0" smtClean="0"/>
              <a:t> </a:t>
            </a:r>
            <a:r>
              <a:rPr lang="pl-PL" sz="1600" dirty="0" err="1" smtClean="0"/>
              <a:t>energy</a:t>
            </a:r>
            <a:endParaRPr lang="pl-PL" sz="1600" dirty="0"/>
          </a:p>
        </p:txBody>
      </p:sp>
      <p:sp>
        <p:nvSpPr>
          <p:cNvPr id="298" name="Strzałka w dół 297"/>
          <p:cNvSpPr/>
          <p:nvPr/>
        </p:nvSpPr>
        <p:spPr>
          <a:xfrm>
            <a:off x="7235706" y="4079072"/>
            <a:ext cx="302651" cy="565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9" name="pole tekstowe 298"/>
          <p:cNvSpPr txBox="1"/>
          <p:nvPr/>
        </p:nvSpPr>
        <p:spPr>
          <a:xfrm>
            <a:off x="6011572" y="4712681"/>
            <a:ext cx="2766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model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isoscalar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1" name="Obraz 3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68" y="5623661"/>
            <a:ext cx="1635413" cy="279401"/>
          </a:xfrm>
          <a:prstGeom prst="rect">
            <a:avLst/>
          </a:prstGeom>
        </p:spPr>
      </p:pic>
      <p:sp>
        <p:nvSpPr>
          <p:cNvPr id="303" name="pole tekstowe 302"/>
          <p:cNvSpPr txBox="1"/>
          <p:nvPr/>
        </p:nvSpPr>
        <p:spPr>
          <a:xfrm>
            <a:off x="7304875" y="5467493"/>
            <a:ext cx="185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almost</a:t>
            </a:r>
            <a:r>
              <a:rPr lang="pl-PL" dirty="0" smtClean="0"/>
              <a:t> 5 </a:t>
            </a:r>
            <a:r>
              <a:rPr lang="pl-PL" dirty="0" err="1" smtClean="0"/>
              <a:t>MeV</a:t>
            </a:r>
            <a:endParaRPr lang="pl-PL" dirty="0" smtClean="0"/>
          </a:p>
          <a:p>
            <a:pPr algn="ctr"/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exp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115" name="Prostokąt 114"/>
          <p:cNvSpPr/>
          <p:nvPr/>
        </p:nvSpPr>
        <p:spPr>
          <a:xfrm>
            <a:off x="4114603" y="6243727"/>
            <a:ext cx="493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W. </a:t>
            </a:r>
            <a:r>
              <a:rPr lang="pl-PL" sz="1400" dirty="0" err="1" smtClean="0"/>
              <a:t>Satuła</a:t>
            </a:r>
            <a:r>
              <a:rPr lang="pl-PL" sz="1400" dirty="0" smtClean="0"/>
              <a:t>, J. Dobaczewski, M. Konieczka, </a:t>
            </a:r>
            <a:r>
              <a:rPr lang="pl-PL" sz="1400" i="1" dirty="0" smtClean="0"/>
              <a:t>NCCI </a:t>
            </a:r>
            <a:r>
              <a:rPr lang="en-US" sz="1400" i="1" dirty="0" smtClean="0"/>
              <a:t>model </a:t>
            </a:r>
            <a:r>
              <a:rPr lang="en-US" sz="1400" i="1" dirty="0"/>
              <a:t>rooted </a:t>
            </a:r>
            <a:r>
              <a:rPr lang="pl-PL" sz="1400" i="1" dirty="0" smtClean="0"/>
              <a:t>in  </a:t>
            </a:r>
            <a:r>
              <a:rPr lang="pl-PL" sz="1400" i="1" dirty="0" err="1" smtClean="0"/>
              <a:t>double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projected</a:t>
            </a:r>
            <a:r>
              <a:rPr lang="pl-PL" sz="1400" i="1" dirty="0" smtClean="0"/>
              <a:t> MR-DFT </a:t>
            </a:r>
            <a:r>
              <a:rPr lang="en-US" sz="1400" i="1" dirty="0" smtClean="0"/>
              <a:t>theory</a:t>
            </a:r>
            <a:r>
              <a:rPr lang="pl-PL" sz="1400" dirty="0" smtClean="0"/>
              <a:t> – in </a:t>
            </a:r>
            <a:r>
              <a:rPr lang="pl-PL" sz="1400" dirty="0" err="1" smtClean="0"/>
              <a:t>preparation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980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/>
      <p:bldP spid="3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06964" y="404664"/>
            <a:ext cx="3213326" cy="576064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NCCI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SV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pl-PL" sz="18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177133" y="3625850"/>
            <a:ext cx="3048000" cy="2082800"/>
            <a:chOff x="2224" y="2104"/>
            <a:chExt cx="1920" cy="1312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2224" y="2104"/>
              <a:ext cx="640" cy="8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2864" y="2184"/>
              <a:ext cx="640" cy="21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504" y="2400"/>
              <a:ext cx="640" cy="101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177133" y="3892550"/>
            <a:ext cx="3048000" cy="876300"/>
            <a:chOff x="2224" y="2272"/>
            <a:chExt cx="1920" cy="552"/>
          </a:xfrm>
        </p:grpSpPr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V="1">
              <a:off x="2224" y="2288"/>
              <a:ext cx="640" cy="53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V="1">
              <a:off x="2864" y="2272"/>
              <a:ext cx="640" cy="1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3504" y="2272"/>
              <a:ext cx="640" cy="55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1669133" y="3727450"/>
            <a:ext cx="3048000" cy="1651000"/>
            <a:chOff x="1904" y="2168"/>
            <a:chExt cx="1920" cy="1040"/>
          </a:xfrm>
        </p:grpSpPr>
        <p:sp>
          <p:nvSpPr>
            <p:cNvPr id="13" name="Line 34"/>
            <p:cNvSpPr>
              <a:spLocks noChangeShapeType="1"/>
            </p:cNvSpPr>
            <p:nvPr/>
          </p:nvSpPr>
          <p:spPr bwMode="auto">
            <a:xfrm flipV="1">
              <a:off x="1904" y="2584"/>
              <a:ext cx="640" cy="6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 flipV="1">
              <a:off x="2544" y="2224"/>
              <a:ext cx="640" cy="3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V="1">
              <a:off x="3184" y="2168"/>
              <a:ext cx="640" cy="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1669133" y="2241550"/>
            <a:ext cx="3048000" cy="3136900"/>
            <a:chOff x="1904" y="1232"/>
            <a:chExt cx="1920" cy="1976"/>
          </a:xfrm>
        </p:grpSpPr>
        <p:sp>
          <p:nvSpPr>
            <p:cNvPr id="17" name="Line 38"/>
            <p:cNvSpPr>
              <a:spLocks noChangeShapeType="1"/>
            </p:cNvSpPr>
            <p:nvPr/>
          </p:nvSpPr>
          <p:spPr bwMode="auto">
            <a:xfrm flipV="1">
              <a:off x="1904" y="2224"/>
              <a:ext cx="640" cy="9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 flipV="1">
              <a:off x="2544" y="1472"/>
              <a:ext cx="640" cy="7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 flipV="1">
              <a:off x="3184" y="1232"/>
              <a:ext cx="640" cy="2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oup 83"/>
          <p:cNvGrpSpPr>
            <a:grpSpLocks/>
          </p:cNvGrpSpPr>
          <p:nvPr/>
        </p:nvGrpSpPr>
        <p:grpSpPr bwMode="auto">
          <a:xfrm>
            <a:off x="1161133" y="1949450"/>
            <a:ext cx="76200" cy="3911600"/>
            <a:chOff x="1584" y="1048"/>
            <a:chExt cx="48" cy="2464"/>
          </a:xfrm>
        </p:grpSpPr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1584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1584" y="32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>
              <a:off x="1584" y="289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1584" y="25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>
              <a:off x="1584" y="228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47"/>
            <p:cNvSpPr>
              <a:spLocks noChangeShapeType="1"/>
            </p:cNvSpPr>
            <p:nvPr/>
          </p:nvSpPr>
          <p:spPr bwMode="auto">
            <a:xfrm>
              <a:off x="1584" y="197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584" y="16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584" y="13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1584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>
              <a:off x="1584" y="34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1584" y="33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1584" y="33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1584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584" y="3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>
              <a:off x="1584" y="30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1584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1584" y="29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1584" y="28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1584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1584" y="27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>
              <a:off x="1584" y="2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1584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>
              <a:off x="1584" y="24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>
              <a:off x="1584" y="2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>
              <a:off x="1584" y="2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>
              <a:off x="1584" y="2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Line 68"/>
            <p:cNvSpPr>
              <a:spLocks noChangeShapeType="1"/>
            </p:cNvSpPr>
            <p:nvPr/>
          </p:nvSpPr>
          <p:spPr bwMode="auto">
            <a:xfrm>
              <a:off x="1584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>
              <a:off x="1584" y="20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>
              <a:off x="1584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Line 71"/>
            <p:cNvSpPr>
              <a:spLocks noChangeShapeType="1"/>
            </p:cNvSpPr>
            <p:nvPr/>
          </p:nvSpPr>
          <p:spPr bwMode="auto">
            <a:xfrm>
              <a:off x="1584" y="1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>
              <a:off x="1584" y="18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Line 73"/>
            <p:cNvSpPr>
              <a:spLocks noChangeShapeType="1"/>
            </p:cNvSpPr>
            <p:nvPr/>
          </p:nvSpPr>
          <p:spPr bwMode="auto">
            <a:xfrm>
              <a:off x="1584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>
              <a:off x="1584" y="17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>
              <a:off x="1584" y="16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Line 76"/>
            <p:cNvSpPr>
              <a:spLocks noChangeShapeType="1"/>
            </p:cNvSpPr>
            <p:nvPr/>
          </p:nvSpPr>
          <p:spPr bwMode="auto">
            <a:xfrm>
              <a:off x="1584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Line 77"/>
            <p:cNvSpPr>
              <a:spLocks noChangeShapeType="1"/>
            </p:cNvSpPr>
            <p:nvPr/>
          </p:nvSpPr>
          <p:spPr bwMode="auto">
            <a:xfrm>
              <a:off x="1584" y="14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Line 78"/>
            <p:cNvSpPr>
              <a:spLocks noChangeShapeType="1"/>
            </p:cNvSpPr>
            <p:nvPr/>
          </p:nvSpPr>
          <p:spPr bwMode="auto">
            <a:xfrm>
              <a:off x="1584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Line 79"/>
            <p:cNvSpPr>
              <a:spLocks noChangeShapeType="1"/>
            </p:cNvSpPr>
            <p:nvPr/>
          </p:nvSpPr>
          <p:spPr bwMode="auto">
            <a:xfrm>
              <a:off x="1584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Line 80"/>
            <p:cNvSpPr>
              <a:spLocks noChangeShapeType="1"/>
            </p:cNvSpPr>
            <p:nvPr/>
          </p:nvSpPr>
          <p:spPr bwMode="auto">
            <a:xfrm>
              <a:off x="1584" y="12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Line 81"/>
            <p:cNvSpPr>
              <a:spLocks noChangeShapeType="1"/>
            </p:cNvSpPr>
            <p:nvPr/>
          </p:nvSpPr>
          <p:spPr bwMode="auto">
            <a:xfrm>
              <a:off x="1584" y="11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Line 82"/>
            <p:cNvSpPr>
              <a:spLocks noChangeShapeType="1"/>
            </p:cNvSpPr>
            <p:nvPr/>
          </p:nvSpPr>
          <p:spPr bwMode="auto">
            <a:xfrm>
              <a:off x="1584" y="11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" name="Group 125"/>
          <p:cNvGrpSpPr>
            <a:grpSpLocks/>
          </p:cNvGrpSpPr>
          <p:nvPr/>
        </p:nvGrpSpPr>
        <p:grpSpPr bwMode="auto">
          <a:xfrm>
            <a:off x="5656933" y="1949450"/>
            <a:ext cx="76200" cy="3911600"/>
            <a:chOff x="4416" y="1048"/>
            <a:chExt cx="48" cy="2464"/>
          </a:xfrm>
        </p:grpSpPr>
        <p:sp>
          <p:nvSpPr>
            <p:cNvPr id="63" name="Line 84"/>
            <p:cNvSpPr>
              <a:spLocks noChangeShapeType="1"/>
            </p:cNvSpPr>
            <p:nvPr/>
          </p:nvSpPr>
          <p:spPr bwMode="auto">
            <a:xfrm flipH="1">
              <a:off x="4416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Line 85"/>
            <p:cNvSpPr>
              <a:spLocks noChangeShapeType="1"/>
            </p:cNvSpPr>
            <p:nvPr/>
          </p:nvSpPr>
          <p:spPr bwMode="auto">
            <a:xfrm flipH="1">
              <a:off x="4416" y="32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Line 86"/>
            <p:cNvSpPr>
              <a:spLocks noChangeShapeType="1"/>
            </p:cNvSpPr>
            <p:nvPr/>
          </p:nvSpPr>
          <p:spPr bwMode="auto">
            <a:xfrm flipH="1">
              <a:off x="4416" y="289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87"/>
            <p:cNvSpPr>
              <a:spLocks noChangeShapeType="1"/>
            </p:cNvSpPr>
            <p:nvPr/>
          </p:nvSpPr>
          <p:spPr bwMode="auto">
            <a:xfrm flipH="1">
              <a:off x="4416" y="25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Line 88"/>
            <p:cNvSpPr>
              <a:spLocks noChangeShapeType="1"/>
            </p:cNvSpPr>
            <p:nvPr/>
          </p:nvSpPr>
          <p:spPr bwMode="auto">
            <a:xfrm flipH="1">
              <a:off x="4416" y="228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Line 89"/>
            <p:cNvSpPr>
              <a:spLocks noChangeShapeType="1"/>
            </p:cNvSpPr>
            <p:nvPr/>
          </p:nvSpPr>
          <p:spPr bwMode="auto">
            <a:xfrm flipH="1">
              <a:off x="4416" y="197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Line 90"/>
            <p:cNvSpPr>
              <a:spLocks noChangeShapeType="1"/>
            </p:cNvSpPr>
            <p:nvPr/>
          </p:nvSpPr>
          <p:spPr bwMode="auto">
            <a:xfrm flipH="1">
              <a:off x="4416" y="16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Line 91"/>
            <p:cNvSpPr>
              <a:spLocks noChangeShapeType="1"/>
            </p:cNvSpPr>
            <p:nvPr/>
          </p:nvSpPr>
          <p:spPr bwMode="auto">
            <a:xfrm flipH="1">
              <a:off x="4416" y="13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Line 92"/>
            <p:cNvSpPr>
              <a:spLocks noChangeShapeType="1"/>
            </p:cNvSpPr>
            <p:nvPr/>
          </p:nvSpPr>
          <p:spPr bwMode="auto">
            <a:xfrm flipH="1">
              <a:off x="4416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Line 93"/>
            <p:cNvSpPr>
              <a:spLocks noChangeShapeType="1"/>
            </p:cNvSpPr>
            <p:nvPr/>
          </p:nvSpPr>
          <p:spPr bwMode="auto">
            <a:xfrm flipH="1">
              <a:off x="4440" y="34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Line 94"/>
            <p:cNvSpPr>
              <a:spLocks noChangeShapeType="1"/>
            </p:cNvSpPr>
            <p:nvPr/>
          </p:nvSpPr>
          <p:spPr bwMode="auto">
            <a:xfrm flipH="1">
              <a:off x="4440" y="33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Line 95"/>
            <p:cNvSpPr>
              <a:spLocks noChangeShapeType="1"/>
            </p:cNvSpPr>
            <p:nvPr/>
          </p:nvSpPr>
          <p:spPr bwMode="auto">
            <a:xfrm flipH="1">
              <a:off x="4440" y="33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 flipH="1">
              <a:off x="4440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Line 97"/>
            <p:cNvSpPr>
              <a:spLocks noChangeShapeType="1"/>
            </p:cNvSpPr>
            <p:nvPr/>
          </p:nvSpPr>
          <p:spPr bwMode="auto">
            <a:xfrm flipH="1">
              <a:off x="4440" y="31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Line 98"/>
            <p:cNvSpPr>
              <a:spLocks noChangeShapeType="1"/>
            </p:cNvSpPr>
            <p:nvPr/>
          </p:nvSpPr>
          <p:spPr bwMode="auto">
            <a:xfrm flipH="1">
              <a:off x="4440" y="30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 flipH="1">
              <a:off x="4440" y="30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Line 100"/>
            <p:cNvSpPr>
              <a:spLocks noChangeShapeType="1"/>
            </p:cNvSpPr>
            <p:nvPr/>
          </p:nvSpPr>
          <p:spPr bwMode="auto">
            <a:xfrm flipH="1">
              <a:off x="4440" y="29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Line 101"/>
            <p:cNvSpPr>
              <a:spLocks noChangeShapeType="1"/>
            </p:cNvSpPr>
            <p:nvPr/>
          </p:nvSpPr>
          <p:spPr bwMode="auto">
            <a:xfrm flipH="1">
              <a:off x="4440" y="28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Line 102"/>
            <p:cNvSpPr>
              <a:spLocks noChangeShapeType="1"/>
            </p:cNvSpPr>
            <p:nvPr/>
          </p:nvSpPr>
          <p:spPr bwMode="auto">
            <a:xfrm flipH="1">
              <a:off x="4440" y="27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Line 103"/>
            <p:cNvSpPr>
              <a:spLocks noChangeShapeType="1"/>
            </p:cNvSpPr>
            <p:nvPr/>
          </p:nvSpPr>
          <p:spPr bwMode="auto">
            <a:xfrm flipH="1">
              <a:off x="4440" y="27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Line 104"/>
            <p:cNvSpPr>
              <a:spLocks noChangeShapeType="1"/>
            </p:cNvSpPr>
            <p:nvPr/>
          </p:nvSpPr>
          <p:spPr bwMode="auto">
            <a:xfrm flipH="1">
              <a:off x="4440" y="2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Line 105"/>
            <p:cNvSpPr>
              <a:spLocks noChangeShapeType="1"/>
            </p:cNvSpPr>
            <p:nvPr/>
          </p:nvSpPr>
          <p:spPr bwMode="auto">
            <a:xfrm flipH="1">
              <a:off x="4440" y="25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Line 106"/>
            <p:cNvSpPr>
              <a:spLocks noChangeShapeType="1"/>
            </p:cNvSpPr>
            <p:nvPr/>
          </p:nvSpPr>
          <p:spPr bwMode="auto">
            <a:xfrm flipH="1">
              <a:off x="4440" y="24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Line 107"/>
            <p:cNvSpPr>
              <a:spLocks noChangeShapeType="1"/>
            </p:cNvSpPr>
            <p:nvPr/>
          </p:nvSpPr>
          <p:spPr bwMode="auto">
            <a:xfrm flipH="1">
              <a:off x="4440" y="24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Line 108"/>
            <p:cNvSpPr>
              <a:spLocks noChangeShapeType="1"/>
            </p:cNvSpPr>
            <p:nvPr/>
          </p:nvSpPr>
          <p:spPr bwMode="auto">
            <a:xfrm flipH="1">
              <a:off x="4440" y="2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Line 109"/>
            <p:cNvSpPr>
              <a:spLocks noChangeShapeType="1"/>
            </p:cNvSpPr>
            <p:nvPr/>
          </p:nvSpPr>
          <p:spPr bwMode="auto">
            <a:xfrm flipH="1">
              <a:off x="4440" y="2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Line 110"/>
            <p:cNvSpPr>
              <a:spLocks noChangeShapeType="1"/>
            </p:cNvSpPr>
            <p:nvPr/>
          </p:nvSpPr>
          <p:spPr bwMode="auto">
            <a:xfrm flipH="1">
              <a:off x="4440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Line 111"/>
            <p:cNvSpPr>
              <a:spLocks noChangeShapeType="1"/>
            </p:cNvSpPr>
            <p:nvPr/>
          </p:nvSpPr>
          <p:spPr bwMode="auto">
            <a:xfrm flipH="1">
              <a:off x="4440" y="20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Line 112"/>
            <p:cNvSpPr>
              <a:spLocks noChangeShapeType="1"/>
            </p:cNvSpPr>
            <p:nvPr/>
          </p:nvSpPr>
          <p:spPr bwMode="auto">
            <a:xfrm flipH="1">
              <a:off x="4440" y="20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Line 113"/>
            <p:cNvSpPr>
              <a:spLocks noChangeShapeType="1"/>
            </p:cNvSpPr>
            <p:nvPr/>
          </p:nvSpPr>
          <p:spPr bwMode="auto">
            <a:xfrm flipH="1">
              <a:off x="4440" y="1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Line 114"/>
            <p:cNvSpPr>
              <a:spLocks noChangeShapeType="1"/>
            </p:cNvSpPr>
            <p:nvPr/>
          </p:nvSpPr>
          <p:spPr bwMode="auto">
            <a:xfrm flipH="1">
              <a:off x="4440" y="18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Line 115"/>
            <p:cNvSpPr>
              <a:spLocks noChangeShapeType="1"/>
            </p:cNvSpPr>
            <p:nvPr/>
          </p:nvSpPr>
          <p:spPr bwMode="auto">
            <a:xfrm flipH="1">
              <a:off x="4440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Line 116"/>
            <p:cNvSpPr>
              <a:spLocks noChangeShapeType="1"/>
            </p:cNvSpPr>
            <p:nvPr/>
          </p:nvSpPr>
          <p:spPr bwMode="auto">
            <a:xfrm flipH="1">
              <a:off x="4440" y="17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Line 117"/>
            <p:cNvSpPr>
              <a:spLocks noChangeShapeType="1"/>
            </p:cNvSpPr>
            <p:nvPr/>
          </p:nvSpPr>
          <p:spPr bwMode="auto">
            <a:xfrm flipH="1">
              <a:off x="4440" y="16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Line 118"/>
            <p:cNvSpPr>
              <a:spLocks noChangeShapeType="1"/>
            </p:cNvSpPr>
            <p:nvPr/>
          </p:nvSpPr>
          <p:spPr bwMode="auto">
            <a:xfrm flipH="1">
              <a:off x="4440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Line 119"/>
            <p:cNvSpPr>
              <a:spLocks noChangeShapeType="1"/>
            </p:cNvSpPr>
            <p:nvPr/>
          </p:nvSpPr>
          <p:spPr bwMode="auto">
            <a:xfrm flipH="1">
              <a:off x="4440" y="14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Line 120"/>
            <p:cNvSpPr>
              <a:spLocks noChangeShapeType="1"/>
            </p:cNvSpPr>
            <p:nvPr/>
          </p:nvSpPr>
          <p:spPr bwMode="auto">
            <a:xfrm flipH="1">
              <a:off x="4440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Line 121"/>
            <p:cNvSpPr>
              <a:spLocks noChangeShapeType="1"/>
            </p:cNvSpPr>
            <p:nvPr/>
          </p:nvSpPr>
          <p:spPr bwMode="auto">
            <a:xfrm flipH="1">
              <a:off x="4440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Line 122"/>
            <p:cNvSpPr>
              <a:spLocks noChangeShapeType="1"/>
            </p:cNvSpPr>
            <p:nvPr/>
          </p:nvSpPr>
          <p:spPr bwMode="auto">
            <a:xfrm flipH="1">
              <a:off x="4440" y="12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Line 123"/>
            <p:cNvSpPr>
              <a:spLocks noChangeShapeType="1"/>
            </p:cNvSpPr>
            <p:nvPr/>
          </p:nvSpPr>
          <p:spPr bwMode="auto">
            <a:xfrm flipH="1">
              <a:off x="4440" y="11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Line 124"/>
            <p:cNvSpPr>
              <a:spLocks noChangeShapeType="1"/>
            </p:cNvSpPr>
            <p:nvPr/>
          </p:nvSpPr>
          <p:spPr bwMode="auto">
            <a:xfrm flipH="1">
              <a:off x="4440" y="11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4" name="Group 136"/>
          <p:cNvGrpSpPr>
            <a:grpSpLocks/>
          </p:cNvGrpSpPr>
          <p:nvPr/>
        </p:nvGrpSpPr>
        <p:grpSpPr bwMode="auto">
          <a:xfrm>
            <a:off x="1161133" y="5784850"/>
            <a:ext cx="4572000" cy="76200"/>
            <a:chOff x="1584" y="3464"/>
            <a:chExt cx="2880" cy="48"/>
          </a:xfrm>
        </p:grpSpPr>
        <p:sp>
          <p:nvSpPr>
            <p:cNvPr id="105" name="Line 126"/>
            <p:cNvSpPr>
              <a:spLocks noChangeShapeType="1"/>
            </p:cNvSpPr>
            <p:nvPr/>
          </p:nvSpPr>
          <p:spPr bwMode="auto">
            <a:xfrm flipV="1">
              <a:off x="158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127"/>
            <p:cNvSpPr>
              <a:spLocks noChangeShapeType="1"/>
            </p:cNvSpPr>
            <p:nvPr/>
          </p:nvSpPr>
          <p:spPr bwMode="auto">
            <a:xfrm flipV="1">
              <a:off x="190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Line 128"/>
            <p:cNvSpPr>
              <a:spLocks noChangeShapeType="1"/>
            </p:cNvSpPr>
            <p:nvPr/>
          </p:nvSpPr>
          <p:spPr bwMode="auto">
            <a:xfrm flipV="1">
              <a:off x="222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Line 129"/>
            <p:cNvSpPr>
              <a:spLocks noChangeShapeType="1"/>
            </p:cNvSpPr>
            <p:nvPr/>
          </p:nvSpPr>
          <p:spPr bwMode="auto">
            <a:xfrm flipV="1">
              <a:off x="254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Line 130"/>
            <p:cNvSpPr>
              <a:spLocks noChangeShapeType="1"/>
            </p:cNvSpPr>
            <p:nvPr/>
          </p:nvSpPr>
          <p:spPr bwMode="auto">
            <a:xfrm flipV="1">
              <a:off x="286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131"/>
            <p:cNvSpPr>
              <a:spLocks noChangeShapeType="1"/>
            </p:cNvSpPr>
            <p:nvPr/>
          </p:nvSpPr>
          <p:spPr bwMode="auto">
            <a:xfrm flipV="1">
              <a:off x="318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132"/>
            <p:cNvSpPr>
              <a:spLocks noChangeShapeType="1"/>
            </p:cNvSpPr>
            <p:nvPr/>
          </p:nvSpPr>
          <p:spPr bwMode="auto">
            <a:xfrm flipV="1">
              <a:off x="350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133"/>
            <p:cNvSpPr>
              <a:spLocks noChangeShapeType="1"/>
            </p:cNvSpPr>
            <p:nvPr/>
          </p:nvSpPr>
          <p:spPr bwMode="auto">
            <a:xfrm flipV="1">
              <a:off x="382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134"/>
            <p:cNvSpPr>
              <a:spLocks noChangeShapeType="1"/>
            </p:cNvSpPr>
            <p:nvPr/>
          </p:nvSpPr>
          <p:spPr bwMode="auto">
            <a:xfrm flipV="1">
              <a:off x="414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135"/>
            <p:cNvSpPr>
              <a:spLocks noChangeShapeType="1"/>
            </p:cNvSpPr>
            <p:nvPr/>
          </p:nvSpPr>
          <p:spPr bwMode="auto">
            <a:xfrm flipV="1">
              <a:off x="4464" y="3464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5" name="Group 147"/>
          <p:cNvGrpSpPr>
            <a:grpSpLocks/>
          </p:cNvGrpSpPr>
          <p:nvPr/>
        </p:nvGrpSpPr>
        <p:grpSpPr bwMode="auto">
          <a:xfrm>
            <a:off x="1161133" y="1949450"/>
            <a:ext cx="4572000" cy="76200"/>
            <a:chOff x="1584" y="1048"/>
            <a:chExt cx="2880" cy="48"/>
          </a:xfrm>
        </p:grpSpPr>
        <p:sp>
          <p:nvSpPr>
            <p:cNvPr id="116" name="Line 137"/>
            <p:cNvSpPr>
              <a:spLocks noChangeShapeType="1"/>
            </p:cNvSpPr>
            <p:nvPr/>
          </p:nvSpPr>
          <p:spPr bwMode="auto">
            <a:xfrm>
              <a:off x="158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Line 138"/>
            <p:cNvSpPr>
              <a:spLocks noChangeShapeType="1"/>
            </p:cNvSpPr>
            <p:nvPr/>
          </p:nvSpPr>
          <p:spPr bwMode="auto">
            <a:xfrm>
              <a:off x="190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Line 139"/>
            <p:cNvSpPr>
              <a:spLocks noChangeShapeType="1"/>
            </p:cNvSpPr>
            <p:nvPr/>
          </p:nvSpPr>
          <p:spPr bwMode="auto">
            <a:xfrm>
              <a:off x="222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Line 140"/>
            <p:cNvSpPr>
              <a:spLocks noChangeShapeType="1"/>
            </p:cNvSpPr>
            <p:nvPr/>
          </p:nvSpPr>
          <p:spPr bwMode="auto">
            <a:xfrm>
              <a:off x="254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Line 141"/>
            <p:cNvSpPr>
              <a:spLocks noChangeShapeType="1"/>
            </p:cNvSpPr>
            <p:nvPr/>
          </p:nvSpPr>
          <p:spPr bwMode="auto">
            <a:xfrm>
              <a:off x="286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Line 142"/>
            <p:cNvSpPr>
              <a:spLocks noChangeShapeType="1"/>
            </p:cNvSpPr>
            <p:nvPr/>
          </p:nvSpPr>
          <p:spPr bwMode="auto">
            <a:xfrm>
              <a:off x="318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Line 143"/>
            <p:cNvSpPr>
              <a:spLocks noChangeShapeType="1"/>
            </p:cNvSpPr>
            <p:nvPr/>
          </p:nvSpPr>
          <p:spPr bwMode="auto">
            <a:xfrm>
              <a:off x="350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Line 144"/>
            <p:cNvSpPr>
              <a:spLocks noChangeShapeType="1"/>
            </p:cNvSpPr>
            <p:nvPr/>
          </p:nvSpPr>
          <p:spPr bwMode="auto">
            <a:xfrm>
              <a:off x="382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Line 145"/>
            <p:cNvSpPr>
              <a:spLocks noChangeShapeType="1"/>
            </p:cNvSpPr>
            <p:nvPr/>
          </p:nvSpPr>
          <p:spPr bwMode="auto">
            <a:xfrm>
              <a:off x="414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Line 146"/>
            <p:cNvSpPr>
              <a:spLocks noChangeShapeType="1"/>
            </p:cNvSpPr>
            <p:nvPr/>
          </p:nvSpPr>
          <p:spPr bwMode="auto">
            <a:xfrm>
              <a:off x="4464" y="1048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26" name="Line 148"/>
          <p:cNvSpPr>
            <a:spLocks noChangeShapeType="1"/>
          </p:cNvSpPr>
          <p:nvPr/>
        </p:nvSpPr>
        <p:spPr bwMode="auto">
          <a:xfrm flipV="1">
            <a:off x="1161133" y="1949450"/>
            <a:ext cx="0" cy="3911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7" name="Line 149"/>
          <p:cNvSpPr>
            <a:spLocks noChangeShapeType="1"/>
          </p:cNvSpPr>
          <p:nvPr/>
        </p:nvSpPr>
        <p:spPr bwMode="auto">
          <a:xfrm flipV="1">
            <a:off x="5733133" y="2007832"/>
            <a:ext cx="0" cy="3911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8" name="Line 150"/>
          <p:cNvSpPr>
            <a:spLocks noChangeShapeType="1"/>
          </p:cNvSpPr>
          <p:nvPr/>
        </p:nvSpPr>
        <p:spPr bwMode="auto">
          <a:xfrm>
            <a:off x="1161133" y="5861050"/>
            <a:ext cx="457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9" name="Line 151"/>
          <p:cNvSpPr>
            <a:spLocks noChangeShapeType="1"/>
          </p:cNvSpPr>
          <p:nvPr/>
        </p:nvSpPr>
        <p:spPr bwMode="auto">
          <a:xfrm>
            <a:off x="1161133" y="1949450"/>
            <a:ext cx="457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0" name="Freeform 152"/>
          <p:cNvSpPr>
            <a:spLocks/>
          </p:cNvSpPr>
          <p:nvPr/>
        </p:nvSpPr>
        <p:spPr bwMode="auto">
          <a:xfrm>
            <a:off x="2100933" y="35496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1" name="Freeform 153"/>
          <p:cNvSpPr>
            <a:spLocks/>
          </p:cNvSpPr>
          <p:nvPr/>
        </p:nvSpPr>
        <p:spPr bwMode="auto">
          <a:xfrm>
            <a:off x="3116933" y="36766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2" name="Freeform 154"/>
          <p:cNvSpPr>
            <a:spLocks/>
          </p:cNvSpPr>
          <p:nvPr/>
        </p:nvSpPr>
        <p:spPr bwMode="auto">
          <a:xfrm>
            <a:off x="4132933" y="40195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" name="Freeform 155"/>
          <p:cNvSpPr>
            <a:spLocks/>
          </p:cNvSpPr>
          <p:nvPr/>
        </p:nvSpPr>
        <p:spPr bwMode="auto">
          <a:xfrm>
            <a:off x="5148933" y="56324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4" name="Freeform 156"/>
          <p:cNvSpPr>
            <a:spLocks/>
          </p:cNvSpPr>
          <p:nvPr/>
        </p:nvSpPr>
        <p:spPr bwMode="auto">
          <a:xfrm>
            <a:off x="2100933" y="46926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5" name="Freeform 157"/>
          <p:cNvSpPr>
            <a:spLocks/>
          </p:cNvSpPr>
          <p:nvPr/>
        </p:nvSpPr>
        <p:spPr bwMode="auto">
          <a:xfrm>
            <a:off x="3116933" y="38417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6" name="Freeform 158"/>
          <p:cNvSpPr>
            <a:spLocks/>
          </p:cNvSpPr>
          <p:nvPr/>
        </p:nvSpPr>
        <p:spPr bwMode="auto">
          <a:xfrm>
            <a:off x="4132933" y="38163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7" name="Freeform 159"/>
          <p:cNvSpPr>
            <a:spLocks/>
          </p:cNvSpPr>
          <p:nvPr/>
        </p:nvSpPr>
        <p:spPr bwMode="auto">
          <a:xfrm>
            <a:off x="5148933" y="4692650"/>
            <a:ext cx="152400" cy="152400"/>
          </a:xfrm>
          <a:custGeom>
            <a:avLst/>
            <a:gdLst>
              <a:gd name="T0" fmla="*/ 0 w 96"/>
              <a:gd name="T1" fmla="*/ 48 h 96"/>
              <a:gd name="T2" fmla="*/ 48 w 96"/>
              <a:gd name="T3" fmla="*/ 0 h 96"/>
              <a:gd name="T4" fmla="*/ 96 w 96"/>
              <a:gd name="T5" fmla="*/ 48 h 96"/>
              <a:gd name="T6" fmla="*/ 48 w 96"/>
              <a:gd name="T7" fmla="*/ 96 h 96"/>
              <a:gd name="T8" fmla="*/ 0 w 96"/>
              <a:gd name="T9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0" y="48"/>
                </a:moveTo>
                <a:lnTo>
                  <a:pt x="48" y="0"/>
                </a:lnTo>
                <a:lnTo>
                  <a:pt x="96" y="48"/>
                </a:lnTo>
                <a:lnTo>
                  <a:pt x="48" y="96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8" name="Oval 160"/>
          <p:cNvSpPr>
            <a:spLocks noChangeArrowheads="1"/>
          </p:cNvSpPr>
          <p:nvPr/>
        </p:nvSpPr>
        <p:spPr bwMode="auto">
          <a:xfrm>
            <a:off x="1611983" y="532130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9" name="Oval 161"/>
          <p:cNvSpPr>
            <a:spLocks noChangeArrowheads="1"/>
          </p:cNvSpPr>
          <p:nvPr/>
        </p:nvSpPr>
        <p:spPr bwMode="auto">
          <a:xfrm>
            <a:off x="2627983" y="433070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0" name="Oval 162"/>
          <p:cNvSpPr>
            <a:spLocks noChangeArrowheads="1"/>
          </p:cNvSpPr>
          <p:nvPr/>
        </p:nvSpPr>
        <p:spPr bwMode="auto">
          <a:xfrm>
            <a:off x="3643983" y="375920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1" name="Oval 163"/>
          <p:cNvSpPr>
            <a:spLocks noChangeArrowheads="1"/>
          </p:cNvSpPr>
          <p:nvPr/>
        </p:nvSpPr>
        <p:spPr bwMode="auto">
          <a:xfrm>
            <a:off x="4659983" y="367030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2" name="Oval 164"/>
          <p:cNvSpPr>
            <a:spLocks noChangeArrowheads="1"/>
          </p:cNvSpPr>
          <p:nvPr/>
        </p:nvSpPr>
        <p:spPr bwMode="auto">
          <a:xfrm>
            <a:off x="1611983" y="5321300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" name="Oval 165"/>
          <p:cNvSpPr>
            <a:spLocks noChangeArrowheads="1"/>
          </p:cNvSpPr>
          <p:nvPr/>
        </p:nvSpPr>
        <p:spPr bwMode="auto">
          <a:xfrm>
            <a:off x="2627983" y="3759200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4" name="Oval 166"/>
          <p:cNvSpPr>
            <a:spLocks noChangeArrowheads="1"/>
          </p:cNvSpPr>
          <p:nvPr/>
        </p:nvSpPr>
        <p:spPr bwMode="auto">
          <a:xfrm>
            <a:off x="3643983" y="2565400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5" name="Oval 167"/>
          <p:cNvSpPr>
            <a:spLocks noChangeArrowheads="1"/>
          </p:cNvSpPr>
          <p:nvPr/>
        </p:nvSpPr>
        <p:spPr bwMode="auto">
          <a:xfrm>
            <a:off x="4659983" y="2184400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46" name="Grupa 145"/>
          <p:cNvGrpSpPr/>
          <p:nvPr/>
        </p:nvGrpSpPr>
        <p:grpSpPr>
          <a:xfrm>
            <a:off x="740701" y="2260448"/>
            <a:ext cx="385679" cy="3303594"/>
            <a:chOff x="2183442" y="2056838"/>
            <a:chExt cx="385679" cy="3303594"/>
          </a:xfrm>
          <a:noFill/>
        </p:grpSpPr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2311400" y="4991100"/>
              <a:ext cx="153888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33"/>
            <p:cNvSpPr>
              <a:spLocks noChangeArrowheads="1"/>
            </p:cNvSpPr>
            <p:nvPr/>
          </p:nvSpPr>
          <p:spPr bwMode="auto">
            <a:xfrm>
              <a:off x="2184400" y="4495800"/>
              <a:ext cx="38472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34"/>
            <p:cNvSpPr>
              <a:spLocks noChangeArrowheads="1"/>
            </p:cNvSpPr>
            <p:nvPr/>
          </p:nvSpPr>
          <p:spPr bwMode="auto">
            <a:xfrm>
              <a:off x="2183442" y="4012638"/>
              <a:ext cx="38472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Rectangle 135"/>
            <p:cNvSpPr>
              <a:spLocks noChangeArrowheads="1"/>
            </p:cNvSpPr>
            <p:nvPr/>
          </p:nvSpPr>
          <p:spPr bwMode="auto">
            <a:xfrm>
              <a:off x="2184400" y="3517900"/>
              <a:ext cx="38472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Rectangle 136"/>
            <p:cNvSpPr>
              <a:spLocks noChangeArrowheads="1"/>
            </p:cNvSpPr>
            <p:nvPr/>
          </p:nvSpPr>
          <p:spPr bwMode="auto">
            <a:xfrm>
              <a:off x="2183442" y="3034738"/>
              <a:ext cx="38472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2.0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137"/>
            <p:cNvSpPr>
              <a:spLocks noChangeArrowheads="1"/>
            </p:cNvSpPr>
            <p:nvPr/>
          </p:nvSpPr>
          <p:spPr bwMode="auto">
            <a:xfrm>
              <a:off x="2184400" y="2540000"/>
              <a:ext cx="38472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38"/>
            <p:cNvSpPr>
              <a:spLocks noChangeArrowheads="1"/>
            </p:cNvSpPr>
            <p:nvPr/>
          </p:nvSpPr>
          <p:spPr bwMode="auto">
            <a:xfrm>
              <a:off x="2183442" y="2056838"/>
              <a:ext cx="38472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3.0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Grupa 153"/>
          <p:cNvGrpSpPr/>
          <p:nvPr/>
        </p:nvGrpSpPr>
        <p:grpSpPr>
          <a:xfrm>
            <a:off x="1604706" y="5863725"/>
            <a:ext cx="3703473" cy="369332"/>
            <a:chOff x="2984500" y="5689600"/>
            <a:chExt cx="3703473" cy="369332"/>
          </a:xfrm>
        </p:grpSpPr>
        <p:sp>
          <p:nvSpPr>
            <p:cNvPr id="155" name="Rectangle 141"/>
            <p:cNvSpPr>
              <a:spLocks noChangeArrowheads="1"/>
            </p:cNvSpPr>
            <p:nvPr/>
          </p:nvSpPr>
          <p:spPr bwMode="auto">
            <a:xfrm>
              <a:off x="298450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142"/>
            <p:cNvSpPr>
              <a:spLocks noChangeArrowheads="1"/>
            </p:cNvSpPr>
            <p:nvPr/>
          </p:nvSpPr>
          <p:spPr bwMode="auto">
            <a:xfrm>
              <a:off x="400050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pl-PL" altLang="pl-PL" sz="3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143"/>
            <p:cNvSpPr>
              <a:spLocks noChangeArrowheads="1"/>
            </p:cNvSpPr>
            <p:nvPr/>
          </p:nvSpPr>
          <p:spPr bwMode="auto">
            <a:xfrm>
              <a:off x="501650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144"/>
            <p:cNvSpPr>
              <a:spLocks noChangeArrowheads="1"/>
            </p:cNvSpPr>
            <p:nvPr/>
          </p:nvSpPr>
          <p:spPr bwMode="auto">
            <a:xfrm>
              <a:off x="603250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pl-PL" altLang="pl-PL" sz="3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Rectangle 141"/>
            <p:cNvSpPr>
              <a:spLocks noChangeArrowheads="1"/>
            </p:cNvSpPr>
            <p:nvPr/>
          </p:nvSpPr>
          <p:spPr bwMode="auto">
            <a:xfrm>
              <a:off x="348812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141"/>
            <p:cNvSpPr>
              <a:spLocks noChangeArrowheads="1"/>
            </p:cNvSpPr>
            <p:nvPr/>
          </p:nvSpPr>
          <p:spPr bwMode="auto">
            <a:xfrm>
              <a:off x="450412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141"/>
            <p:cNvSpPr>
              <a:spLocks noChangeArrowheads="1"/>
            </p:cNvSpPr>
            <p:nvPr/>
          </p:nvSpPr>
          <p:spPr bwMode="auto">
            <a:xfrm>
              <a:off x="5520120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Rectangle 143"/>
            <p:cNvSpPr>
              <a:spLocks noChangeArrowheads="1"/>
            </p:cNvSpPr>
            <p:nvPr/>
          </p:nvSpPr>
          <p:spPr bwMode="auto">
            <a:xfrm>
              <a:off x="6534085" y="5689600"/>
              <a:ext cx="153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pl-PL" altLang="pl-PL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3" name="pole tekstowe 162"/>
          <p:cNvSpPr txBox="1"/>
          <p:nvPr/>
        </p:nvSpPr>
        <p:spPr>
          <a:xfrm rot="16200000">
            <a:off x="-1134052" y="3653257"/>
            <a:ext cx="32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Excitation</a:t>
            </a:r>
            <a:r>
              <a:rPr lang="pl-PL" sz="2400" dirty="0" smtClean="0"/>
              <a:t> </a:t>
            </a:r>
            <a:r>
              <a:rPr lang="pl-PL" sz="2400" dirty="0" err="1" smtClean="0"/>
              <a:t>energy</a:t>
            </a:r>
            <a:r>
              <a:rPr lang="pl-PL" sz="2400" dirty="0" smtClean="0"/>
              <a:t> [</a:t>
            </a:r>
            <a:r>
              <a:rPr lang="pl-PL" sz="2400" dirty="0" err="1" smtClean="0"/>
              <a:t>MeV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64" name="pole tekstowe 163"/>
          <p:cNvSpPr txBox="1"/>
          <p:nvPr/>
        </p:nvSpPr>
        <p:spPr>
          <a:xfrm>
            <a:off x="2152554" y="6092896"/>
            <a:ext cx="266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angular</a:t>
            </a:r>
            <a:r>
              <a:rPr lang="pl-PL" sz="2400" dirty="0" smtClean="0"/>
              <a:t> </a:t>
            </a:r>
            <a:r>
              <a:rPr lang="pl-PL" sz="2400" dirty="0" err="1" smtClean="0"/>
              <a:t>momentum</a:t>
            </a:r>
            <a:endParaRPr lang="pl-PL" sz="2400" dirty="0"/>
          </a:p>
        </p:txBody>
      </p:sp>
      <p:sp>
        <p:nvSpPr>
          <p:cNvPr id="165" name="Prostokąt 164"/>
          <p:cNvSpPr/>
          <p:nvPr/>
        </p:nvSpPr>
        <p:spPr>
          <a:xfrm>
            <a:off x="1390963" y="2111416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aseline="30000" dirty="0" smtClean="0"/>
              <a:t>42</a:t>
            </a:r>
            <a:r>
              <a:rPr lang="pl-PL" sz="3600" dirty="0" smtClean="0"/>
              <a:t>Sc</a:t>
            </a:r>
            <a:endParaRPr lang="pl-PL" sz="3600" dirty="0"/>
          </a:p>
        </p:txBody>
      </p:sp>
      <p:grpSp>
        <p:nvGrpSpPr>
          <p:cNvPr id="166" name="Grupa 165"/>
          <p:cNvGrpSpPr/>
          <p:nvPr/>
        </p:nvGrpSpPr>
        <p:grpSpPr>
          <a:xfrm>
            <a:off x="4459035" y="2506307"/>
            <a:ext cx="1133689" cy="1051441"/>
            <a:chOff x="5772154" y="2710934"/>
            <a:chExt cx="1133689" cy="1051441"/>
          </a:xfrm>
        </p:grpSpPr>
        <p:grpSp>
          <p:nvGrpSpPr>
            <p:cNvPr id="167" name="Grupa 166"/>
            <p:cNvGrpSpPr/>
            <p:nvPr/>
          </p:nvGrpSpPr>
          <p:grpSpPr>
            <a:xfrm>
              <a:off x="5772154" y="2710934"/>
              <a:ext cx="1133689" cy="1051441"/>
              <a:chOff x="5724525" y="2820449"/>
              <a:chExt cx="924851" cy="523220"/>
            </a:xfrm>
          </p:grpSpPr>
          <p:sp>
            <p:nvSpPr>
              <p:cNvPr id="172" name="Prostokąt zaokrąglony 171"/>
              <p:cNvSpPr/>
              <p:nvPr/>
            </p:nvSpPr>
            <p:spPr>
              <a:xfrm>
                <a:off x="5724525" y="2847975"/>
                <a:ext cx="885825" cy="4667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3" name="Prostokąt 172"/>
              <p:cNvSpPr/>
              <p:nvPr/>
            </p:nvSpPr>
            <p:spPr>
              <a:xfrm>
                <a:off x="5834729" y="2820449"/>
                <a:ext cx="8146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T=1</a:t>
                </a:r>
                <a:endParaRPr lang="pl-PL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8" name="Oval 126"/>
            <p:cNvSpPr>
              <a:spLocks noChangeArrowheads="1"/>
            </p:cNvSpPr>
            <p:nvPr/>
          </p:nvSpPr>
          <p:spPr bwMode="auto">
            <a:xfrm>
              <a:off x="5937250" y="3197225"/>
              <a:ext cx="127000" cy="1270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Oval 129"/>
            <p:cNvSpPr>
              <a:spLocks noChangeArrowheads="1"/>
            </p:cNvSpPr>
            <p:nvPr/>
          </p:nvSpPr>
          <p:spPr bwMode="auto">
            <a:xfrm>
              <a:off x="5930900" y="3441700"/>
              <a:ext cx="127000" cy="1270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pole tekstowe 169"/>
            <p:cNvSpPr txBox="1"/>
            <p:nvPr/>
          </p:nvSpPr>
          <p:spPr>
            <a:xfrm>
              <a:off x="6026549" y="3069827"/>
              <a:ext cx="80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theory</a:t>
              </a:r>
              <a:endParaRPr lang="pl-PL" dirty="0"/>
            </a:p>
          </p:txBody>
        </p:sp>
        <p:sp>
          <p:nvSpPr>
            <p:cNvPr id="171" name="pole tekstowe 170"/>
            <p:cNvSpPr txBox="1"/>
            <p:nvPr/>
          </p:nvSpPr>
          <p:spPr>
            <a:xfrm>
              <a:off x="6038850" y="3295650"/>
              <a:ext cx="517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exp</a:t>
              </a:r>
              <a:endParaRPr lang="pl-PL" dirty="0"/>
            </a:p>
          </p:txBody>
        </p:sp>
      </p:grpSp>
      <p:grpSp>
        <p:nvGrpSpPr>
          <p:cNvPr id="174" name="Grupa 173"/>
          <p:cNvGrpSpPr/>
          <p:nvPr/>
        </p:nvGrpSpPr>
        <p:grpSpPr>
          <a:xfrm>
            <a:off x="3170271" y="4535367"/>
            <a:ext cx="1085851" cy="993226"/>
            <a:chOff x="4485318" y="4295722"/>
            <a:chExt cx="1085851" cy="993226"/>
          </a:xfrm>
        </p:grpSpPr>
        <p:grpSp>
          <p:nvGrpSpPr>
            <p:cNvPr id="175" name="Grupa 174"/>
            <p:cNvGrpSpPr/>
            <p:nvPr/>
          </p:nvGrpSpPr>
          <p:grpSpPr>
            <a:xfrm>
              <a:off x="4485318" y="4295722"/>
              <a:ext cx="1085851" cy="993226"/>
              <a:chOff x="5724525" y="2820449"/>
              <a:chExt cx="885825" cy="494251"/>
            </a:xfrm>
          </p:grpSpPr>
          <p:sp>
            <p:nvSpPr>
              <p:cNvPr id="180" name="Prostokąt zaokrąglony 179"/>
              <p:cNvSpPr/>
              <p:nvPr/>
            </p:nvSpPr>
            <p:spPr>
              <a:xfrm>
                <a:off x="5724525" y="2847975"/>
                <a:ext cx="885825" cy="4667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Prostokąt 180"/>
              <p:cNvSpPr/>
              <p:nvPr/>
            </p:nvSpPr>
            <p:spPr>
              <a:xfrm>
                <a:off x="5834729" y="2820449"/>
                <a:ext cx="664580" cy="26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T=0</a:t>
                </a:r>
                <a:endParaRPr lang="pl-PL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6" name="pole tekstowe 175"/>
            <p:cNvSpPr txBox="1"/>
            <p:nvPr/>
          </p:nvSpPr>
          <p:spPr>
            <a:xfrm>
              <a:off x="4752012" y="4642314"/>
              <a:ext cx="80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FF0000"/>
                  </a:solidFill>
                </a:rPr>
                <a:t>theory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77" name="pole tekstowe 176"/>
            <p:cNvSpPr txBox="1"/>
            <p:nvPr/>
          </p:nvSpPr>
          <p:spPr>
            <a:xfrm>
              <a:off x="4752012" y="4880439"/>
              <a:ext cx="517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FF0000"/>
                  </a:solidFill>
                </a:rPr>
                <a:t>exp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78" name="Freeform 159"/>
            <p:cNvSpPr>
              <a:spLocks/>
            </p:cNvSpPr>
            <p:nvPr/>
          </p:nvSpPr>
          <p:spPr bwMode="auto">
            <a:xfrm>
              <a:off x="4610243" y="5001089"/>
              <a:ext cx="152400" cy="152400"/>
            </a:xfrm>
            <a:custGeom>
              <a:avLst/>
              <a:gdLst>
                <a:gd name="T0" fmla="*/ 0 w 96"/>
                <a:gd name="T1" fmla="*/ 48 h 96"/>
                <a:gd name="T2" fmla="*/ 48 w 96"/>
                <a:gd name="T3" fmla="*/ 0 h 96"/>
                <a:gd name="T4" fmla="*/ 96 w 96"/>
                <a:gd name="T5" fmla="*/ 48 h 96"/>
                <a:gd name="T6" fmla="*/ 48 w 96"/>
                <a:gd name="T7" fmla="*/ 96 h 96"/>
                <a:gd name="T8" fmla="*/ 0 w 96"/>
                <a:gd name="T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Freeform 154"/>
            <p:cNvSpPr>
              <a:spLocks/>
            </p:cNvSpPr>
            <p:nvPr/>
          </p:nvSpPr>
          <p:spPr bwMode="auto">
            <a:xfrm>
              <a:off x="4601110" y="4780051"/>
              <a:ext cx="152400" cy="152400"/>
            </a:xfrm>
            <a:custGeom>
              <a:avLst/>
              <a:gdLst>
                <a:gd name="T0" fmla="*/ 0 w 96"/>
                <a:gd name="T1" fmla="*/ 48 h 96"/>
                <a:gd name="T2" fmla="*/ 48 w 96"/>
                <a:gd name="T3" fmla="*/ 0 h 96"/>
                <a:gd name="T4" fmla="*/ 96 w 96"/>
                <a:gd name="T5" fmla="*/ 48 h 96"/>
                <a:gd name="T6" fmla="*/ 48 w 96"/>
                <a:gd name="T7" fmla="*/ 96 h 96"/>
                <a:gd name="T8" fmla="*/ 0 w 96"/>
                <a:gd name="T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82" name="Prostokąt zaokrąglony 181"/>
          <p:cNvSpPr/>
          <p:nvPr/>
        </p:nvSpPr>
        <p:spPr>
          <a:xfrm>
            <a:off x="1410281" y="2094002"/>
            <a:ext cx="955497" cy="688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3" name="Łącznik prosty ze strzałką 182"/>
          <p:cNvCxnSpPr/>
          <p:nvPr/>
        </p:nvCxnSpPr>
        <p:spPr>
          <a:xfrm flipV="1">
            <a:off x="4215126" y="4364590"/>
            <a:ext cx="143838" cy="267129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ze strzałką 183"/>
          <p:cNvCxnSpPr/>
          <p:nvPr/>
        </p:nvCxnSpPr>
        <p:spPr>
          <a:xfrm flipV="1">
            <a:off x="4225400" y="4570074"/>
            <a:ext cx="719191" cy="82193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Łącznik prosty ze strzałką 184"/>
          <p:cNvCxnSpPr>
            <a:stCxn id="172" idx="2"/>
            <a:endCxn id="141" idx="7"/>
          </p:cNvCxnSpPr>
          <p:nvPr/>
        </p:nvCxnSpPr>
        <p:spPr>
          <a:xfrm flipH="1">
            <a:off x="4768384" y="3499533"/>
            <a:ext cx="233577" cy="189366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Łącznik prosty ze strzałką 185"/>
          <p:cNvCxnSpPr>
            <a:endCxn id="145" idx="5"/>
          </p:cNvCxnSpPr>
          <p:nvPr/>
        </p:nvCxnSpPr>
        <p:spPr>
          <a:xfrm flipH="1" flipV="1">
            <a:off x="4768384" y="2292801"/>
            <a:ext cx="217477" cy="267423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pole tekstowe 186"/>
          <p:cNvSpPr txBox="1"/>
          <p:nvPr/>
        </p:nvSpPr>
        <p:spPr>
          <a:xfrm>
            <a:off x="5868144" y="2696335"/>
            <a:ext cx="314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The model </a:t>
            </a:r>
            <a:r>
              <a:rPr lang="pl-PL" dirty="0" err="1" smtClean="0"/>
              <a:t>lacks</a:t>
            </a:r>
            <a:r>
              <a:rPr lang="pl-PL" dirty="0" smtClean="0"/>
              <a:t> the </a:t>
            </a:r>
            <a:r>
              <a:rPr lang="pl-PL" dirty="0" err="1" smtClean="0"/>
              <a:t>isoscalar</a:t>
            </a:r>
            <a:r>
              <a:rPr lang="pl-PL" dirty="0" smtClean="0"/>
              <a:t> </a:t>
            </a:r>
          </a:p>
          <a:p>
            <a:pPr algn="ctr"/>
            <a:r>
              <a:rPr lang="pl-PL" dirty="0" err="1"/>
              <a:t>p</a:t>
            </a:r>
            <a:r>
              <a:rPr lang="pl-PL" dirty="0" err="1" smtClean="0"/>
              <a:t>airing</a:t>
            </a:r>
            <a:r>
              <a:rPr lang="pl-PL" dirty="0" smtClean="0"/>
              <a:t> </a:t>
            </a:r>
            <a:r>
              <a:rPr lang="pl-PL" dirty="0" err="1" smtClean="0"/>
              <a:t>correlations</a:t>
            </a:r>
            <a:r>
              <a:rPr lang="pl-PL" dirty="0" smtClean="0"/>
              <a:t> !!!</a:t>
            </a:r>
            <a:endParaRPr lang="pl-PL" dirty="0"/>
          </a:p>
        </p:txBody>
      </p:sp>
      <p:sp>
        <p:nvSpPr>
          <p:cNvPr id="188" name="pole tekstowe 187"/>
          <p:cNvSpPr txBox="1"/>
          <p:nvPr/>
        </p:nvSpPr>
        <p:spPr>
          <a:xfrm>
            <a:off x="5869180" y="228881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pole tekstowe 188"/>
          <p:cNvSpPr txBox="1"/>
          <p:nvPr/>
        </p:nvSpPr>
        <p:spPr>
          <a:xfrm>
            <a:off x="580465" y="1196752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isoscalar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isovector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multiplets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Scandium-42 with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0</a:t>
            </a:r>
            <a:r>
              <a:rPr lang="pl-P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pole tekstowe 190"/>
          <p:cNvSpPr txBox="1"/>
          <p:nvPr/>
        </p:nvSpPr>
        <p:spPr>
          <a:xfrm>
            <a:off x="5808001" y="3613150"/>
            <a:ext cx="3325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The model </a:t>
            </a:r>
            <a:r>
              <a:rPr lang="pl-PL" dirty="0" err="1" smtClean="0"/>
              <a:t>prefers</a:t>
            </a:r>
            <a:r>
              <a:rPr lang="pl-PL" dirty="0" smtClean="0"/>
              <a:t> </a:t>
            </a:r>
            <a:r>
              <a:rPr lang="pl-PL" dirty="0" err="1" smtClean="0"/>
              <a:t>fully</a:t>
            </a:r>
            <a:r>
              <a:rPr lang="pl-PL" dirty="0" smtClean="0"/>
              <a:t> </a:t>
            </a:r>
            <a:r>
              <a:rPr lang="pl-PL" dirty="0" err="1" smtClean="0"/>
              <a:t>aligned</a:t>
            </a:r>
            <a:r>
              <a:rPr lang="pl-PL" dirty="0" smtClean="0"/>
              <a:t> </a:t>
            </a:r>
          </a:p>
          <a:p>
            <a:pPr algn="ctr"/>
            <a:r>
              <a:rPr lang="pl-PL" dirty="0" err="1"/>
              <a:t>i</a:t>
            </a:r>
            <a:r>
              <a:rPr lang="pl-PL" dirty="0" err="1" smtClean="0"/>
              <a:t>soscalar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r>
              <a:rPr lang="pl-PL" dirty="0" smtClean="0"/>
              <a:t> !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2403" y="332656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9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987"/>
            <a:ext cx="5004048" cy="36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872342" cy="287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1240404"/>
            <a:ext cx="259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HF </a:t>
            </a:r>
            <a:r>
              <a:rPr lang="pl-PL" dirty="0" err="1" smtClean="0"/>
              <a:t>quadrupole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deformation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8877" y="712239"/>
            <a:ext cx="137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HF </a:t>
            </a:r>
            <a:r>
              <a:rPr lang="pl-PL" dirty="0" err="1" smtClean="0"/>
              <a:t>energies</a:t>
            </a:r>
            <a:endParaRPr lang="pl-PL" dirty="0"/>
          </a:p>
        </p:txBody>
      </p:sp>
      <p:sp>
        <p:nvSpPr>
          <p:cNvPr id="8" name="Schemat blokowy: łącznik 7"/>
          <p:cNvSpPr/>
          <p:nvPr/>
        </p:nvSpPr>
        <p:spPr>
          <a:xfrm>
            <a:off x="324668" y="861186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łącznik 8"/>
          <p:cNvSpPr/>
          <p:nvPr/>
        </p:nvSpPr>
        <p:spPr>
          <a:xfrm>
            <a:off x="324668" y="1503056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/>
          <p:cNvSpPr/>
          <p:nvPr/>
        </p:nvSpPr>
        <p:spPr>
          <a:xfrm>
            <a:off x="324668" y="2192681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204373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neutron/proton </a:t>
            </a:r>
            <a:r>
              <a:rPr lang="pl-PL" dirty="0" err="1" smtClean="0"/>
              <a:t>alignment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8246" y="3933056"/>
            <a:ext cx="411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Spectrum of low-lying </a:t>
            </a:r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r>
              <a:rPr lang="en-US" dirty="0" smtClean="0"/>
              <a:t> states</a:t>
            </a:r>
            <a:r>
              <a:rPr lang="pl-PL" dirty="0" smtClean="0"/>
              <a:t> </a:t>
            </a:r>
            <a:r>
              <a:rPr lang="en-US" dirty="0" smtClean="0"/>
              <a:t>in</a:t>
            </a:r>
            <a:r>
              <a:rPr lang="pl-PL" dirty="0" smtClean="0"/>
              <a:t> </a:t>
            </a:r>
            <a:r>
              <a:rPr lang="en-US" baseline="30000" dirty="0" smtClean="0"/>
              <a:t>62</a:t>
            </a:r>
            <a:r>
              <a:rPr lang="en-US" dirty="0" smtClean="0"/>
              <a:t>Zn </a:t>
            </a:r>
            <a:endParaRPr lang="pl-PL" dirty="0" smtClean="0"/>
          </a:p>
          <a:p>
            <a:pPr algn="ctr"/>
            <a:r>
              <a:rPr lang="en-US" dirty="0" smtClean="0"/>
              <a:t>in </a:t>
            </a:r>
            <a:r>
              <a:rPr lang="pl-PL" dirty="0" smtClean="0"/>
              <a:t>a </a:t>
            </a:r>
            <a:r>
              <a:rPr lang="en-US" dirty="0" smtClean="0"/>
              <a:t>function </a:t>
            </a:r>
            <a:r>
              <a:rPr lang="en-US" dirty="0"/>
              <a:t>of a number of configurations.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5008246" y="5589240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Calculated </a:t>
            </a:r>
            <a:r>
              <a:rPr lang="en-US" dirty="0"/>
              <a:t>ISB correction versus a number of configurations </a:t>
            </a:r>
            <a:r>
              <a:rPr lang="en-US" dirty="0" smtClean="0"/>
              <a:t>in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daughter nucleus.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42403" y="332656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4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2134" y="367409"/>
            <a:ext cx="2540000" cy="504056"/>
          </a:xfrm>
        </p:spPr>
        <p:txBody>
          <a:bodyPr>
            <a:noAutofit/>
          </a:bodyPr>
          <a:lstStyle/>
          <a:p>
            <a:pPr algn="ctr"/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Truncation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NCCI</a:t>
            </a:r>
            <a:b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diffrent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shape-current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endParaRPr lang="pl-PL" sz="1800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3500" y="1456236"/>
            <a:ext cx="4584700" cy="3924300"/>
            <a:chOff x="1584" y="1048"/>
            <a:chExt cx="2888" cy="247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84" y="3512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84" y="3160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84" y="2808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84" y="2456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584" y="2104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84" y="1752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584" y="1400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1048"/>
              <a:ext cx="2888" cy="8"/>
            </a:xfrm>
            <a:prstGeom prst="rect">
              <a:avLst/>
            </a:pr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2095500" y="1849936"/>
            <a:ext cx="1905000" cy="1790700"/>
            <a:chOff x="1824" y="1296"/>
            <a:chExt cx="1200" cy="1128"/>
          </a:xfrm>
        </p:grpSpPr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824" y="242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V="1">
              <a:off x="2064" y="2344"/>
              <a:ext cx="240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2304" y="1296"/>
              <a:ext cx="240" cy="10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2544" y="129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784" y="1296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2286000" y="1774779"/>
            <a:ext cx="3022600" cy="3429000"/>
            <a:chOff x="1824" y="1232"/>
            <a:chExt cx="1904" cy="2160"/>
          </a:xfrm>
        </p:grpSpPr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1824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1856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888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1920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1952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984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2016" y="339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048" y="338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2080" y="338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2112" y="338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2144" y="338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2176" y="338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208" y="338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2240" y="3376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2272" y="3376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2304" y="336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2312" y="332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V="1">
              <a:off x="2320" y="329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2328" y="326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2336" y="323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2344" y="320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V="1">
              <a:off x="2352" y="316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2360" y="313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2360" y="310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2368" y="307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V="1">
              <a:off x="2376" y="304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V="1">
              <a:off x="2384" y="300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V="1">
              <a:off x="2392" y="297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2400" y="294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V="1">
              <a:off x="2408" y="291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 flipV="1">
              <a:off x="2416" y="288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 flipV="1">
              <a:off x="2416" y="284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2424" y="281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V="1">
              <a:off x="2432" y="278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V="1">
              <a:off x="2440" y="275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 flipV="1">
              <a:off x="2448" y="272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 flipV="1">
              <a:off x="2456" y="268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Line 65"/>
            <p:cNvSpPr>
              <a:spLocks noChangeShapeType="1"/>
            </p:cNvSpPr>
            <p:nvPr/>
          </p:nvSpPr>
          <p:spPr bwMode="auto">
            <a:xfrm flipV="1">
              <a:off x="2464" y="265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 flipV="1">
              <a:off x="2472" y="262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 flipV="1">
              <a:off x="2480" y="259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 flipV="1">
              <a:off x="2488" y="256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Line 69"/>
            <p:cNvSpPr>
              <a:spLocks noChangeShapeType="1"/>
            </p:cNvSpPr>
            <p:nvPr/>
          </p:nvSpPr>
          <p:spPr bwMode="auto">
            <a:xfrm flipV="1">
              <a:off x="2496" y="252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 flipV="1">
              <a:off x="2504" y="249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V="1">
              <a:off x="2512" y="246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 flipV="1">
              <a:off x="2520" y="243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Line 73"/>
            <p:cNvSpPr>
              <a:spLocks noChangeShapeType="1"/>
            </p:cNvSpPr>
            <p:nvPr/>
          </p:nvSpPr>
          <p:spPr bwMode="auto">
            <a:xfrm flipV="1">
              <a:off x="2528" y="240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 flipV="1">
              <a:off x="2536" y="236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 flipV="1">
              <a:off x="2544" y="233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2560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Line 77"/>
            <p:cNvSpPr>
              <a:spLocks noChangeShapeType="1"/>
            </p:cNvSpPr>
            <p:nvPr/>
          </p:nvSpPr>
          <p:spPr bwMode="auto">
            <a:xfrm>
              <a:off x="2592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>
              <a:off x="2624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>
              <a:off x="2656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Line 80"/>
            <p:cNvSpPr>
              <a:spLocks noChangeShapeType="1"/>
            </p:cNvSpPr>
            <p:nvPr/>
          </p:nvSpPr>
          <p:spPr bwMode="auto">
            <a:xfrm>
              <a:off x="2688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Line 81"/>
            <p:cNvSpPr>
              <a:spLocks noChangeShapeType="1"/>
            </p:cNvSpPr>
            <p:nvPr/>
          </p:nvSpPr>
          <p:spPr bwMode="auto">
            <a:xfrm>
              <a:off x="2720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Line 82"/>
            <p:cNvSpPr>
              <a:spLocks noChangeShapeType="1"/>
            </p:cNvSpPr>
            <p:nvPr/>
          </p:nvSpPr>
          <p:spPr bwMode="auto">
            <a:xfrm>
              <a:off x="2752" y="2328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2784" y="2320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Line 84"/>
            <p:cNvSpPr>
              <a:spLocks noChangeShapeType="1"/>
            </p:cNvSpPr>
            <p:nvPr/>
          </p:nvSpPr>
          <p:spPr bwMode="auto">
            <a:xfrm>
              <a:off x="2816" y="231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Line 85"/>
            <p:cNvSpPr>
              <a:spLocks noChangeShapeType="1"/>
            </p:cNvSpPr>
            <p:nvPr/>
          </p:nvSpPr>
          <p:spPr bwMode="auto">
            <a:xfrm>
              <a:off x="2848" y="2304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>
              <a:off x="2880" y="2296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Line 87"/>
            <p:cNvSpPr>
              <a:spLocks noChangeShapeType="1"/>
            </p:cNvSpPr>
            <p:nvPr/>
          </p:nvSpPr>
          <p:spPr bwMode="auto">
            <a:xfrm flipV="1">
              <a:off x="2912" y="2280"/>
              <a:ext cx="8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Line 88"/>
            <p:cNvSpPr>
              <a:spLocks noChangeShapeType="1"/>
            </p:cNvSpPr>
            <p:nvPr/>
          </p:nvSpPr>
          <p:spPr bwMode="auto">
            <a:xfrm flipV="1">
              <a:off x="2944" y="2264"/>
              <a:ext cx="8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Line 89"/>
            <p:cNvSpPr>
              <a:spLocks noChangeShapeType="1"/>
            </p:cNvSpPr>
            <p:nvPr/>
          </p:nvSpPr>
          <p:spPr bwMode="auto">
            <a:xfrm flipV="1">
              <a:off x="2976" y="2248"/>
              <a:ext cx="8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Line 90"/>
            <p:cNvSpPr>
              <a:spLocks noChangeShapeType="1"/>
            </p:cNvSpPr>
            <p:nvPr/>
          </p:nvSpPr>
          <p:spPr bwMode="auto">
            <a:xfrm flipV="1">
              <a:off x="3008" y="2232"/>
              <a:ext cx="8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 flipV="1">
              <a:off x="3032" y="217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Line 93"/>
            <p:cNvSpPr>
              <a:spLocks noChangeShapeType="1"/>
            </p:cNvSpPr>
            <p:nvPr/>
          </p:nvSpPr>
          <p:spPr bwMode="auto">
            <a:xfrm flipV="1">
              <a:off x="3040" y="214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Line 94"/>
            <p:cNvSpPr>
              <a:spLocks noChangeShapeType="1"/>
            </p:cNvSpPr>
            <p:nvPr/>
          </p:nvSpPr>
          <p:spPr bwMode="auto">
            <a:xfrm flipV="1">
              <a:off x="3048" y="211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 flipV="1">
              <a:off x="3056" y="208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 flipV="1">
              <a:off x="3064" y="204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 flipV="1">
              <a:off x="3080" y="198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 flipV="1">
              <a:off x="3088" y="195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Line 100"/>
            <p:cNvSpPr>
              <a:spLocks noChangeShapeType="1"/>
            </p:cNvSpPr>
            <p:nvPr/>
          </p:nvSpPr>
          <p:spPr bwMode="auto">
            <a:xfrm flipV="1">
              <a:off x="3096" y="192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Line 101"/>
            <p:cNvSpPr>
              <a:spLocks noChangeShapeType="1"/>
            </p:cNvSpPr>
            <p:nvPr/>
          </p:nvSpPr>
          <p:spPr bwMode="auto">
            <a:xfrm flipV="1">
              <a:off x="3104" y="188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Line 102"/>
            <p:cNvSpPr>
              <a:spLocks noChangeShapeType="1"/>
            </p:cNvSpPr>
            <p:nvPr/>
          </p:nvSpPr>
          <p:spPr bwMode="auto">
            <a:xfrm flipV="1">
              <a:off x="3112" y="185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 flipV="1">
              <a:off x="3120" y="182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 flipV="1">
              <a:off x="3128" y="179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 flipV="1">
              <a:off x="3136" y="176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Line 106"/>
            <p:cNvSpPr>
              <a:spLocks noChangeShapeType="1"/>
            </p:cNvSpPr>
            <p:nvPr/>
          </p:nvSpPr>
          <p:spPr bwMode="auto">
            <a:xfrm flipV="1">
              <a:off x="3144" y="172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Line 107"/>
            <p:cNvSpPr>
              <a:spLocks noChangeShapeType="1"/>
            </p:cNvSpPr>
            <p:nvPr/>
          </p:nvSpPr>
          <p:spPr bwMode="auto">
            <a:xfrm flipV="1">
              <a:off x="3152" y="169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Line 108"/>
            <p:cNvSpPr>
              <a:spLocks noChangeShapeType="1"/>
            </p:cNvSpPr>
            <p:nvPr/>
          </p:nvSpPr>
          <p:spPr bwMode="auto">
            <a:xfrm flipV="1">
              <a:off x="3160" y="166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 flipV="1">
              <a:off x="3168" y="163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 flipV="1">
              <a:off x="3176" y="160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 flipV="1">
              <a:off x="3184" y="156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Line 112"/>
            <p:cNvSpPr>
              <a:spLocks noChangeShapeType="1"/>
            </p:cNvSpPr>
            <p:nvPr/>
          </p:nvSpPr>
          <p:spPr bwMode="auto">
            <a:xfrm flipV="1">
              <a:off x="3192" y="153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Line 113"/>
            <p:cNvSpPr>
              <a:spLocks noChangeShapeType="1"/>
            </p:cNvSpPr>
            <p:nvPr/>
          </p:nvSpPr>
          <p:spPr bwMode="auto">
            <a:xfrm flipV="1">
              <a:off x="3200" y="150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 flipV="1">
              <a:off x="3208" y="147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Line 115"/>
            <p:cNvSpPr>
              <a:spLocks noChangeShapeType="1"/>
            </p:cNvSpPr>
            <p:nvPr/>
          </p:nvSpPr>
          <p:spPr bwMode="auto">
            <a:xfrm flipV="1">
              <a:off x="3216" y="144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Line 116"/>
            <p:cNvSpPr>
              <a:spLocks noChangeShapeType="1"/>
            </p:cNvSpPr>
            <p:nvPr/>
          </p:nvSpPr>
          <p:spPr bwMode="auto">
            <a:xfrm flipV="1">
              <a:off x="3224" y="140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Line 117"/>
            <p:cNvSpPr>
              <a:spLocks noChangeShapeType="1"/>
            </p:cNvSpPr>
            <p:nvPr/>
          </p:nvSpPr>
          <p:spPr bwMode="auto">
            <a:xfrm flipV="1">
              <a:off x="3232" y="1376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 flipV="1">
              <a:off x="3240" y="1344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119"/>
            <p:cNvSpPr>
              <a:spLocks noChangeShapeType="1"/>
            </p:cNvSpPr>
            <p:nvPr/>
          </p:nvSpPr>
          <p:spPr bwMode="auto">
            <a:xfrm flipV="1">
              <a:off x="3248" y="1312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120"/>
            <p:cNvSpPr>
              <a:spLocks noChangeShapeType="1"/>
            </p:cNvSpPr>
            <p:nvPr/>
          </p:nvSpPr>
          <p:spPr bwMode="auto">
            <a:xfrm flipV="1">
              <a:off x="3256" y="1280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121"/>
            <p:cNvSpPr>
              <a:spLocks noChangeShapeType="1"/>
            </p:cNvSpPr>
            <p:nvPr/>
          </p:nvSpPr>
          <p:spPr bwMode="auto">
            <a:xfrm flipV="1">
              <a:off x="3264" y="1248"/>
              <a:ext cx="0" cy="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>
              <a:off x="3272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Line 123"/>
            <p:cNvSpPr>
              <a:spLocks noChangeShapeType="1"/>
            </p:cNvSpPr>
            <p:nvPr/>
          </p:nvSpPr>
          <p:spPr bwMode="auto">
            <a:xfrm>
              <a:off x="3304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Line 124"/>
            <p:cNvSpPr>
              <a:spLocks noChangeShapeType="1"/>
            </p:cNvSpPr>
            <p:nvPr/>
          </p:nvSpPr>
          <p:spPr bwMode="auto">
            <a:xfrm>
              <a:off x="3336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Line 125"/>
            <p:cNvSpPr>
              <a:spLocks noChangeShapeType="1"/>
            </p:cNvSpPr>
            <p:nvPr/>
          </p:nvSpPr>
          <p:spPr bwMode="auto">
            <a:xfrm>
              <a:off x="3368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Line 126"/>
            <p:cNvSpPr>
              <a:spLocks noChangeShapeType="1"/>
            </p:cNvSpPr>
            <p:nvPr/>
          </p:nvSpPr>
          <p:spPr bwMode="auto">
            <a:xfrm>
              <a:off x="3400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Line 127"/>
            <p:cNvSpPr>
              <a:spLocks noChangeShapeType="1"/>
            </p:cNvSpPr>
            <p:nvPr/>
          </p:nvSpPr>
          <p:spPr bwMode="auto">
            <a:xfrm>
              <a:off x="3432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Line 128"/>
            <p:cNvSpPr>
              <a:spLocks noChangeShapeType="1"/>
            </p:cNvSpPr>
            <p:nvPr/>
          </p:nvSpPr>
          <p:spPr bwMode="auto">
            <a:xfrm>
              <a:off x="3464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Line 129"/>
            <p:cNvSpPr>
              <a:spLocks noChangeShapeType="1"/>
            </p:cNvSpPr>
            <p:nvPr/>
          </p:nvSpPr>
          <p:spPr bwMode="auto">
            <a:xfrm>
              <a:off x="3496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Line 130"/>
            <p:cNvSpPr>
              <a:spLocks noChangeShapeType="1"/>
            </p:cNvSpPr>
            <p:nvPr/>
          </p:nvSpPr>
          <p:spPr bwMode="auto">
            <a:xfrm>
              <a:off x="3528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Line 131"/>
            <p:cNvSpPr>
              <a:spLocks noChangeShapeType="1"/>
            </p:cNvSpPr>
            <p:nvPr/>
          </p:nvSpPr>
          <p:spPr bwMode="auto">
            <a:xfrm>
              <a:off x="3560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Line 132"/>
            <p:cNvSpPr>
              <a:spLocks noChangeShapeType="1"/>
            </p:cNvSpPr>
            <p:nvPr/>
          </p:nvSpPr>
          <p:spPr bwMode="auto">
            <a:xfrm>
              <a:off x="3592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Line 133"/>
            <p:cNvSpPr>
              <a:spLocks noChangeShapeType="1"/>
            </p:cNvSpPr>
            <p:nvPr/>
          </p:nvSpPr>
          <p:spPr bwMode="auto">
            <a:xfrm>
              <a:off x="3624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Line 134"/>
            <p:cNvSpPr>
              <a:spLocks noChangeShapeType="1"/>
            </p:cNvSpPr>
            <p:nvPr/>
          </p:nvSpPr>
          <p:spPr bwMode="auto">
            <a:xfrm>
              <a:off x="3656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Line 135"/>
            <p:cNvSpPr>
              <a:spLocks noChangeShapeType="1"/>
            </p:cNvSpPr>
            <p:nvPr/>
          </p:nvSpPr>
          <p:spPr bwMode="auto">
            <a:xfrm>
              <a:off x="3688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Line 136"/>
            <p:cNvSpPr>
              <a:spLocks noChangeShapeType="1"/>
            </p:cNvSpPr>
            <p:nvPr/>
          </p:nvSpPr>
          <p:spPr bwMode="auto">
            <a:xfrm>
              <a:off x="3720" y="1232"/>
              <a:ext cx="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9" name="Group 202"/>
          <p:cNvGrpSpPr>
            <a:grpSpLocks/>
          </p:cNvGrpSpPr>
          <p:nvPr/>
        </p:nvGrpSpPr>
        <p:grpSpPr bwMode="auto">
          <a:xfrm>
            <a:off x="1333500" y="1456236"/>
            <a:ext cx="76200" cy="3911600"/>
            <a:chOff x="1584" y="1048"/>
            <a:chExt cx="48" cy="2464"/>
          </a:xfrm>
        </p:grpSpPr>
        <p:sp>
          <p:nvSpPr>
            <p:cNvPr id="130" name="Line 138"/>
            <p:cNvSpPr>
              <a:spLocks noChangeShapeType="1"/>
            </p:cNvSpPr>
            <p:nvPr/>
          </p:nvSpPr>
          <p:spPr bwMode="auto">
            <a:xfrm>
              <a:off x="1584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Line 139"/>
            <p:cNvSpPr>
              <a:spLocks noChangeShapeType="1"/>
            </p:cNvSpPr>
            <p:nvPr/>
          </p:nvSpPr>
          <p:spPr bwMode="auto">
            <a:xfrm>
              <a:off x="1584" y="31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Line 140"/>
            <p:cNvSpPr>
              <a:spLocks noChangeShapeType="1"/>
            </p:cNvSpPr>
            <p:nvPr/>
          </p:nvSpPr>
          <p:spPr bwMode="auto">
            <a:xfrm>
              <a:off x="1584" y="28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Line 141"/>
            <p:cNvSpPr>
              <a:spLocks noChangeShapeType="1"/>
            </p:cNvSpPr>
            <p:nvPr/>
          </p:nvSpPr>
          <p:spPr bwMode="auto">
            <a:xfrm>
              <a:off x="1584" y="245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Line 142"/>
            <p:cNvSpPr>
              <a:spLocks noChangeShapeType="1"/>
            </p:cNvSpPr>
            <p:nvPr/>
          </p:nvSpPr>
          <p:spPr bwMode="auto">
            <a:xfrm>
              <a:off x="1584" y="210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Line 143"/>
            <p:cNvSpPr>
              <a:spLocks noChangeShapeType="1"/>
            </p:cNvSpPr>
            <p:nvPr/>
          </p:nvSpPr>
          <p:spPr bwMode="auto">
            <a:xfrm>
              <a:off x="1584" y="175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Line 144"/>
            <p:cNvSpPr>
              <a:spLocks noChangeShapeType="1"/>
            </p:cNvSpPr>
            <p:nvPr/>
          </p:nvSpPr>
          <p:spPr bwMode="auto">
            <a:xfrm>
              <a:off x="1584" y="140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Line 145"/>
            <p:cNvSpPr>
              <a:spLocks noChangeShapeType="1"/>
            </p:cNvSpPr>
            <p:nvPr/>
          </p:nvSpPr>
          <p:spPr bwMode="auto">
            <a:xfrm>
              <a:off x="1584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Line 146"/>
            <p:cNvSpPr>
              <a:spLocks noChangeShapeType="1"/>
            </p:cNvSpPr>
            <p:nvPr/>
          </p:nvSpPr>
          <p:spPr bwMode="auto">
            <a:xfrm>
              <a:off x="1584" y="34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Line 147"/>
            <p:cNvSpPr>
              <a:spLocks noChangeShapeType="1"/>
            </p:cNvSpPr>
            <p:nvPr/>
          </p:nvSpPr>
          <p:spPr bwMode="auto">
            <a:xfrm>
              <a:off x="1584" y="3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Line 148"/>
            <p:cNvSpPr>
              <a:spLocks noChangeShapeType="1"/>
            </p:cNvSpPr>
            <p:nvPr/>
          </p:nvSpPr>
          <p:spPr bwMode="auto">
            <a:xfrm>
              <a:off x="1584" y="33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Line 149"/>
            <p:cNvSpPr>
              <a:spLocks noChangeShapeType="1"/>
            </p:cNvSpPr>
            <p:nvPr/>
          </p:nvSpPr>
          <p:spPr bwMode="auto">
            <a:xfrm>
              <a:off x="1584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Line 150"/>
            <p:cNvSpPr>
              <a:spLocks noChangeShapeType="1"/>
            </p:cNvSpPr>
            <p:nvPr/>
          </p:nvSpPr>
          <p:spPr bwMode="auto">
            <a:xfrm>
              <a:off x="1584" y="32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Line 151"/>
            <p:cNvSpPr>
              <a:spLocks noChangeShapeType="1"/>
            </p:cNvSpPr>
            <p:nvPr/>
          </p:nvSpPr>
          <p:spPr bwMode="auto">
            <a:xfrm>
              <a:off x="1584" y="3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Line 152"/>
            <p:cNvSpPr>
              <a:spLocks noChangeShapeType="1"/>
            </p:cNvSpPr>
            <p:nvPr/>
          </p:nvSpPr>
          <p:spPr bwMode="auto">
            <a:xfrm>
              <a:off x="1584" y="31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Line 153"/>
            <p:cNvSpPr>
              <a:spLocks noChangeShapeType="1"/>
            </p:cNvSpPr>
            <p:nvPr/>
          </p:nvSpPr>
          <p:spPr bwMode="auto">
            <a:xfrm>
              <a:off x="1584" y="31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Line 154"/>
            <p:cNvSpPr>
              <a:spLocks noChangeShapeType="1"/>
            </p:cNvSpPr>
            <p:nvPr/>
          </p:nvSpPr>
          <p:spPr bwMode="auto">
            <a:xfrm>
              <a:off x="1584" y="30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Line 155"/>
            <p:cNvSpPr>
              <a:spLocks noChangeShapeType="1"/>
            </p:cNvSpPr>
            <p:nvPr/>
          </p:nvSpPr>
          <p:spPr bwMode="auto">
            <a:xfrm>
              <a:off x="1584" y="29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Line 156"/>
            <p:cNvSpPr>
              <a:spLocks noChangeShapeType="1"/>
            </p:cNvSpPr>
            <p:nvPr/>
          </p:nvSpPr>
          <p:spPr bwMode="auto">
            <a:xfrm>
              <a:off x="1584" y="29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Line 157"/>
            <p:cNvSpPr>
              <a:spLocks noChangeShapeType="1"/>
            </p:cNvSpPr>
            <p:nvPr/>
          </p:nvSpPr>
          <p:spPr bwMode="auto">
            <a:xfrm>
              <a:off x="1584" y="2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Line 158"/>
            <p:cNvSpPr>
              <a:spLocks noChangeShapeType="1"/>
            </p:cNvSpPr>
            <p:nvPr/>
          </p:nvSpPr>
          <p:spPr bwMode="auto">
            <a:xfrm>
              <a:off x="1584" y="28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Line 159"/>
            <p:cNvSpPr>
              <a:spLocks noChangeShapeType="1"/>
            </p:cNvSpPr>
            <p:nvPr/>
          </p:nvSpPr>
          <p:spPr bwMode="auto">
            <a:xfrm>
              <a:off x="1584" y="28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Line 160"/>
            <p:cNvSpPr>
              <a:spLocks noChangeShapeType="1"/>
            </p:cNvSpPr>
            <p:nvPr/>
          </p:nvSpPr>
          <p:spPr bwMode="auto">
            <a:xfrm>
              <a:off x="1584" y="28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Line 161"/>
            <p:cNvSpPr>
              <a:spLocks noChangeShapeType="1"/>
            </p:cNvSpPr>
            <p:nvPr/>
          </p:nvSpPr>
          <p:spPr bwMode="auto">
            <a:xfrm>
              <a:off x="1584" y="28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Line 162"/>
            <p:cNvSpPr>
              <a:spLocks noChangeShapeType="1"/>
            </p:cNvSpPr>
            <p:nvPr/>
          </p:nvSpPr>
          <p:spPr bwMode="auto">
            <a:xfrm>
              <a:off x="1584" y="27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Line 163"/>
            <p:cNvSpPr>
              <a:spLocks noChangeShapeType="1"/>
            </p:cNvSpPr>
            <p:nvPr/>
          </p:nvSpPr>
          <p:spPr bwMode="auto">
            <a:xfrm>
              <a:off x="1584" y="26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Line 164"/>
            <p:cNvSpPr>
              <a:spLocks noChangeShapeType="1"/>
            </p:cNvSpPr>
            <p:nvPr/>
          </p:nvSpPr>
          <p:spPr bwMode="auto">
            <a:xfrm>
              <a:off x="1584" y="26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Line 165"/>
            <p:cNvSpPr>
              <a:spLocks noChangeShapeType="1"/>
            </p:cNvSpPr>
            <p:nvPr/>
          </p:nvSpPr>
          <p:spPr bwMode="auto">
            <a:xfrm>
              <a:off x="1584" y="25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Line 166"/>
            <p:cNvSpPr>
              <a:spLocks noChangeShapeType="1"/>
            </p:cNvSpPr>
            <p:nvPr/>
          </p:nvSpPr>
          <p:spPr bwMode="auto">
            <a:xfrm>
              <a:off x="1584" y="25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Line 167"/>
            <p:cNvSpPr>
              <a:spLocks noChangeShapeType="1"/>
            </p:cNvSpPr>
            <p:nvPr/>
          </p:nvSpPr>
          <p:spPr bwMode="auto">
            <a:xfrm>
              <a:off x="1584" y="25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Line 168"/>
            <p:cNvSpPr>
              <a:spLocks noChangeShapeType="1"/>
            </p:cNvSpPr>
            <p:nvPr/>
          </p:nvSpPr>
          <p:spPr bwMode="auto">
            <a:xfrm>
              <a:off x="1584" y="24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Line 169"/>
            <p:cNvSpPr>
              <a:spLocks noChangeShapeType="1"/>
            </p:cNvSpPr>
            <p:nvPr/>
          </p:nvSpPr>
          <p:spPr bwMode="auto">
            <a:xfrm>
              <a:off x="1584" y="247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Line 170"/>
            <p:cNvSpPr>
              <a:spLocks noChangeShapeType="1"/>
            </p:cNvSpPr>
            <p:nvPr/>
          </p:nvSpPr>
          <p:spPr bwMode="auto">
            <a:xfrm>
              <a:off x="1584" y="23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Line 171"/>
            <p:cNvSpPr>
              <a:spLocks noChangeShapeType="1"/>
            </p:cNvSpPr>
            <p:nvPr/>
          </p:nvSpPr>
          <p:spPr bwMode="auto">
            <a:xfrm>
              <a:off x="1584" y="22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" name="Line 172"/>
            <p:cNvSpPr>
              <a:spLocks noChangeShapeType="1"/>
            </p:cNvSpPr>
            <p:nvPr/>
          </p:nvSpPr>
          <p:spPr bwMode="auto">
            <a:xfrm>
              <a:off x="1584" y="22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Line 173"/>
            <p:cNvSpPr>
              <a:spLocks noChangeShapeType="1"/>
            </p:cNvSpPr>
            <p:nvPr/>
          </p:nvSpPr>
          <p:spPr bwMode="auto">
            <a:xfrm>
              <a:off x="1584" y="22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Line 174"/>
            <p:cNvSpPr>
              <a:spLocks noChangeShapeType="1"/>
            </p:cNvSpPr>
            <p:nvPr/>
          </p:nvSpPr>
          <p:spPr bwMode="auto">
            <a:xfrm>
              <a:off x="1584" y="21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7" name="Line 175"/>
            <p:cNvSpPr>
              <a:spLocks noChangeShapeType="1"/>
            </p:cNvSpPr>
            <p:nvPr/>
          </p:nvSpPr>
          <p:spPr bwMode="auto">
            <a:xfrm>
              <a:off x="1584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Line 176"/>
            <p:cNvSpPr>
              <a:spLocks noChangeShapeType="1"/>
            </p:cNvSpPr>
            <p:nvPr/>
          </p:nvSpPr>
          <p:spPr bwMode="auto">
            <a:xfrm>
              <a:off x="1584" y="21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Line 177"/>
            <p:cNvSpPr>
              <a:spLocks noChangeShapeType="1"/>
            </p:cNvSpPr>
            <p:nvPr/>
          </p:nvSpPr>
          <p:spPr bwMode="auto">
            <a:xfrm>
              <a:off x="1584" y="21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Line 178"/>
            <p:cNvSpPr>
              <a:spLocks noChangeShapeType="1"/>
            </p:cNvSpPr>
            <p:nvPr/>
          </p:nvSpPr>
          <p:spPr bwMode="auto">
            <a:xfrm>
              <a:off x="1584" y="20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Line 179"/>
            <p:cNvSpPr>
              <a:spLocks noChangeShapeType="1"/>
            </p:cNvSpPr>
            <p:nvPr/>
          </p:nvSpPr>
          <p:spPr bwMode="auto">
            <a:xfrm>
              <a:off x="1584" y="19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Line 180"/>
            <p:cNvSpPr>
              <a:spLocks noChangeShapeType="1"/>
            </p:cNvSpPr>
            <p:nvPr/>
          </p:nvSpPr>
          <p:spPr bwMode="auto">
            <a:xfrm>
              <a:off x="1584" y="18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3" name="Line 181"/>
            <p:cNvSpPr>
              <a:spLocks noChangeShapeType="1"/>
            </p:cNvSpPr>
            <p:nvPr/>
          </p:nvSpPr>
          <p:spPr bwMode="auto">
            <a:xfrm>
              <a:off x="1584" y="18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4" name="Line 182"/>
            <p:cNvSpPr>
              <a:spLocks noChangeShapeType="1"/>
            </p:cNvSpPr>
            <p:nvPr/>
          </p:nvSpPr>
          <p:spPr bwMode="auto">
            <a:xfrm>
              <a:off x="1584" y="18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5" name="Line 183"/>
            <p:cNvSpPr>
              <a:spLocks noChangeShapeType="1"/>
            </p:cNvSpPr>
            <p:nvPr/>
          </p:nvSpPr>
          <p:spPr bwMode="auto">
            <a:xfrm>
              <a:off x="1584" y="18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Line 184"/>
            <p:cNvSpPr>
              <a:spLocks noChangeShapeType="1"/>
            </p:cNvSpPr>
            <p:nvPr/>
          </p:nvSpPr>
          <p:spPr bwMode="auto">
            <a:xfrm>
              <a:off x="1584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Line 185"/>
            <p:cNvSpPr>
              <a:spLocks noChangeShapeType="1"/>
            </p:cNvSpPr>
            <p:nvPr/>
          </p:nvSpPr>
          <p:spPr bwMode="auto">
            <a:xfrm>
              <a:off x="1584" y="17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8" name="Line 186"/>
            <p:cNvSpPr>
              <a:spLocks noChangeShapeType="1"/>
            </p:cNvSpPr>
            <p:nvPr/>
          </p:nvSpPr>
          <p:spPr bwMode="auto">
            <a:xfrm>
              <a:off x="1584" y="1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Line 187"/>
            <p:cNvSpPr>
              <a:spLocks noChangeShapeType="1"/>
            </p:cNvSpPr>
            <p:nvPr/>
          </p:nvSpPr>
          <p:spPr bwMode="auto">
            <a:xfrm>
              <a:off x="1584" y="15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0" name="Line 188"/>
            <p:cNvSpPr>
              <a:spLocks noChangeShapeType="1"/>
            </p:cNvSpPr>
            <p:nvPr/>
          </p:nvSpPr>
          <p:spPr bwMode="auto">
            <a:xfrm>
              <a:off x="1584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1" name="Line 189"/>
            <p:cNvSpPr>
              <a:spLocks noChangeShapeType="1"/>
            </p:cNvSpPr>
            <p:nvPr/>
          </p:nvSpPr>
          <p:spPr bwMode="auto">
            <a:xfrm>
              <a:off x="1584" y="15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2" name="Line 190"/>
            <p:cNvSpPr>
              <a:spLocks noChangeShapeType="1"/>
            </p:cNvSpPr>
            <p:nvPr/>
          </p:nvSpPr>
          <p:spPr bwMode="auto">
            <a:xfrm>
              <a:off x="1584" y="14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Line 191"/>
            <p:cNvSpPr>
              <a:spLocks noChangeShapeType="1"/>
            </p:cNvSpPr>
            <p:nvPr/>
          </p:nvSpPr>
          <p:spPr bwMode="auto">
            <a:xfrm>
              <a:off x="1584" y="14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" name="Line 192"/>
            <p:cNvSpPr>
              <a:spLocks noChangeShapeType="1"/>
            </p:cNvSpPr>
            <p:nvPr/>
          </p:nvSpPr>
          <p:spPr bwMode="auto">
            <a:xfrm>
              <a:off x="1584" y="14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5" name="Line 193"/>
            <p:cNvSpPr>
              <a:spLocks noChangeShapeType="1"/>
            </p:cNvSpPr>
            <p:nvPr/>
          </p:nvSpPr>
          <p:spPr bwMode="auto">
            <a:xfrm>
              <a:off x="1584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6" name="Line 194"/>
            <p:cNvSpPr>
              <a:spLocks noChangeShapeType="1"/>
            </p:cNvSpPr>
            <p:nvPr/>
          </p:nvSpPr>
          <p:spPr bwMode="auto">
            <a:xfrm>
              <a:off x="1584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7" name="Line 195"/>
            <p:cNvSpPr>
              <a:spLocks noChangeShapeType="1"/>
            </p:cNvSpPr>
            <p:nvPr/>
          </p:nvSpPr>
          <p:spPr bwMode="auto">
            <a:xfrm>
              <a:off x="1584" y="12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8" name="Line 196"/>
            <p:cNvSpPr>
              <a:spLocks noChangeShapeType="1"/>
            </p:cNvSpPr>
            <p:nvPr/>
          </p:nvSpPr>
          <p:spPr bwMode="auto">
            <a:xfrm>
              <a:off x="1584" y="11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9" name="Line 197"/>
            <p:cNvSpPr>
              <a:spLocks noChangeShapeType="1"/>
            </p:cNvSpPr>
            <p:nvPr/>
          </p:nvSpPr>
          <p:spPr bwMode="auto">
            <a:xfrm>
              <a:off x="1584" y="11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0" name="Line 198"/>
            <p:cNvSpPr>
              <a:spLocks noChangeShapeType="1"/>
            </p:cNvSpPr>
            <p:nvPr/>
          </p:nvSpPr>
          <p:spPr bwMode="auto">
            <a:xfrm>
              <a:off x="1584" y="11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1" name="Line 199"/>
            <p:cNvSpPr>
              <a:spLocks noChangeShapeType="1"/>
            </p:cNvSpPr>
            <p:nvPr/>
          </p:nvSpPr>
          <p:spPr bwMode="auto">
            <a:xfrm>
              <a:off x="1584" y="11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2" name="Line 200"/>
            <p:cNvSpPr>
              <a:spLocks noChangeShapeType="1"/>
            </p:cNvSpPr>
            <p:nvPr/>
          </p:nvSpPr>
          <p:spPr bwMode="auto">
            <a:xfrm>
              <a:off x="1584" y="10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3" name="Line 201"/>
            <p:cNvSpPr>
              <a:spLocks noChangeShapeType="1"/>
            </p:cNvSpPr>
            <p:nvPr/>
          </p:nvSpPr>
          <p:spPr bwMode="auto">
            <a:xfrm>
              <a:off x="1584" y="10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4" name="Group 267"/>
          <p:cNvGrpSpPr>
            <a:grpSpLocks/>
          </p:cNvGrpSpPr>
          <p:nvPr/>
        </p:nvGrpSpPr>
        <p:grpSpPr bwMode="auto">
          <a:xfrm>
            <a:off x="5829300" y="1456236"/>
            <a:ext cx="76200" cy="3911600"/>
            <a:chOff x="4416" y="1048"/>
            <a:chExt cx="48" cy="2464"/>
          </a:xfrm>
        </p:grpSpPr>
        <p:sp>
          <p:nvSpPr>
            <p:cNvPr id="195" name="Line 203"/>
            <p:cNvSpPr>
              <a:spLocks noChangeShapeType="1"/>
            </p:cNvSpPr>
            <p:nvPr/>
          </p:nvSpPr>
          <p:spPr bwMode="auto">
            <a:xfrm flipH="1">
              <a:off x="4416" y="351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6" name="Line 204"/>
            <p:cNvSpPr>
              <a:spLocks noChangeShapeType="1"/>
            </p:cNvSpPr>
            <p:nvPr/>
          </p:nvSpPr>
          <p:spPr bwMode="auto">
            <a:xfrm flipH="1">
              <a:off x="4416" y="31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7" name="Line 205"/>
            <p:cNvSpPr>
              <a:spLocks noChangeShapeType="1"/>
            </p:cNvSpPr>
            <p:nvPr/>
          </p:nvSpPr>
          <p:spPr bwMode="auto">
            <a:xfrm flipH="1">
              <a:off x="4416" y="280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8" name="Line 206"/>
            <p:cNvSpPr>
              <a:spLocks noChangeShapeType="1"/>
            </p:cNvSpPr>
            <p:nvPr/>
          </p:nvSpPr>
          <p:spPr bwMode="auto">
            <a:xfrm flipH="1">
              <a:off x="4416" y="245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9" name="Line 207"/>
            <p:cNvSpPr>
              <a:spLocks noChangeShapeType="1"/>
            </p:cNvSpPr>
            <p:nvPr/>
          </p:nvSpPr>
          <p:spPr bwMode="auto">
            <a:xfrm flipH="1">
              <a:off x="4416" y="210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0" name="Line 208"/>
            <p:cNvSpPr>
              <a:spLocks noChangeShapeType="1"/>
            </p:cNvSpPr>
            <p:nvPr/>
          </p:nvSpPr>
          <p:spPr bwMode="auto">
            <a:xfrm flipH="1">
              <a:off x="4416" y="175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1" name="Line 209"/>
            <p:cNvSpPr>
              <a:spLocks noChangeShapeType="1"/>
            </p:cNvSpPr>
            <p:nvPr/>
          </p:nvSpPr>
          <p:spPr bwMode="auto">
            <a:xfrm flipH="1">
              <a:off x="4416" y="140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2" name="Line 210"/>
            <p:cNvSpPr>
              <a:spLocks noChangeShapeType="1"/>
            </p:cNvSpPr>
            <p:nvPr/>
          </p:nvSpPr>
          <p:spPr bwMode="auto">
            <a:xfrm flipH="1">
              <a:off x="4416" y="104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3" name="Line 211"/>
            <p:cNvSpPr>
              <a:spLocks noChangeShapeType="1"/>
            </p:cNvSpPr>
            <p:nvPr/>
          </p:nvSpPr>
          <p:spPr bwMode="auto">
            <a:xfrm flipH="1">
              <a:off x="4440" y="34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4" name="Line 212"/>
            <p:cNvSpPr>
              <a:spLocks noChangeShapeType="1"/>
            </p:cNvSpPr>
            <p:nvPr/>
          </p:nvSpPr>
          <p:spPr bwMode="auto">
            <a:xfrm flipH="1">
              <a:off x="4440" y="3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" name="Line 213"/>
            <p:cNvSpPr>
              <a:spLocks noChangeShapeType="1"/>
            </p:cNvSpPr>
            <p:nvPr/>
          </p:nvSpPr>
          <p:spPr bwMode="auto">
            <a:xfrm flipH="1">
              <a:off x="4440" y="33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" name="Line 214"/>
            <p:cNvSpPr>
              <a:spLocks noChangeShapeType="1"/>
            </p:cNvSpPr>
            <p:nvPr/>
          </p:nvSpPr>
          <p:spPr bwMode="auto">
            <a:xfrm flipH="1">
              <a:off x="4440" y="32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" name="Line 215"/>
            <p:cNvSpPr>
              <a:spLocks noChangeShapeType="1"/>
            </p:cNvSpPr>
            <p:nvPr/>
          </p:nvSpPr>
          <p:spPr bwMode="auto">
            <a:xfrm flipH="1">
              <a:off x="4440" y="32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" name="Line 216"/>
            <p:cNvSpPr>
              <a:spLocks noChangeShapeType="1"/>
            </p:cNvSpPr>
            <p:nvPr/>
          </p:nvSpPr>
          <p:spPr bwMode="auto">
            <a:xfrm flipH="1">
              <a:off x="4440" y="32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" name="Line 217"/>
            <p:cNvSpPr>
              <a:spLocks noChangeShapeType="1"/>
            </p:cNvSpPr>
            <p:nvPr/>
          </p:nvSpPr>
          <p:spPr bwMode="auto">
            <a:xfrm flipH="1">
              <a:off x="4440" y="31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" name="Line 218"/>
            <p:cNvSpPr>
              <a:spLocks noChangeShapeType="1"/>
            </p:cNvSpPr>
            <p:nvPr/>
          </p:nvSpPr>
          <p:spPr bwMode="auto">
            <a:xfrm flipH="1">
              <a:off x="4440" y="317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" name="Line 219"/>
            <p:cNvSpPr>
              <a:spLocks noChangeShapeType="1"/>
            </p:cNvSpPr>
            <p:nvPr/>
          </p:nvSpPr>
          <p:spPr bwMode="auto">
            <a:xfrm flipH="1">
              <a:off x="4440" y="30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" name="Line 220"/>
            <p:cNvSpPr>
              <a:spLocks noChangeShapeType="1"/>
            </p:cNvSpPr>
            <p:nvPr/>
          </p:nvSpPr>
          <p:spPr bwMode="auto">
            <a:xfrm flipH="1">
              <a:off x="4440" y="29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" name="Line 221"/>
            <p:cNvSpPr>
              <a:spLocks noChangeShapeType="1"/>
            </p:cNvSpPr>
            <p:nvPr/>
          </p:nvSpPr>
          <p:spPr bwMode="auto">
            <a:xfrm flipH="1">
              <a:off x="4440" y="29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" name="Line 222"/>
            <p:cNvSpPr>
              <a:spLocks noChangeShapeType="1"/>
            </p:cNvSpPr>
            <p:nvPr/>
          </p:nvSpPr>
          <p:spPr bwMode="auto">
            <a:xfrm flipH="1">
              <a:off x="4440" y="29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" name="Line 223"/>
            <p:cNvSpPr>
              <a:spLocks noChangeShapeType="1"/>
            </p:cNvSpPr>
            <p:nvPr/>
          </p:nvSpPr>
          <p:spPr bwMode="auto">
            <a:xfrm flipH="1">
              <a:off x="4440" y="28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" name="Line 224"/>
            <p:cNvSpPr>
              <a:spLocks noChangeShapeType="1"/>
            </p:cNvSpPr>
            <p:nvPr/>
          </p:nvSpPr>
          <p:spPr bwMode="auto">
            <a:xfrm flipH="1">
              <a:off x="4440" y="28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7" name="Line 225"/>
            <p:cNvSpPr>
              <a:spLocks noChangeShapeType="1"/>
            </p:cNvSpPr>
            <p:nvPr/>
          </p:nvSpPr>
          <p:spPr bwMode="auto">
            <a:xfrm flipH="1">
              <a:off x="4440" y="28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8" name="Line 226"/>
            <p:cNvSpPr>
              <a:spLocks noChangeShapeType="1"/>
            </p:cNvSpPr>
            <p:nvPr/>
          </p:nvSpPr>
          <p:spPr bwMode="auto">
            <a:xfrm flipH="1">
              <a:off x="4440" y="28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9" name="Line 227"/>
            <p:cNvSpPr>
              <a:spLocks noChangeShapeType="1"/>
            </p:cNvSpPr>
            <p:nvPr/>
          </p:nvSpPr>
          <p:spPr bwMode="auto">
            <a:xfrm flipH="1">
              <a:off x="4440" y="27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0" name="Line 228"/>
            <p:cNvSpPr>
              <a:spLocks noChangeShapeType="1"/>
            </p:cNvSpPr>
            <p:nvPr/>
          </p:nvSpPr>
          <p:spPr bwMode="auto">
            <a:xfrm flipH="1">
              <a:off x="4440" y="264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1" name="Line 229"/>
            <p:cNvSpPr>
              <a:spLocks noChangeShapeType="1"/>
            </p:cNvSpPr>
            <p:nvPr/>
          </p:nvSpPr>
          <p:spPr bwMode="auto">
            <a:xfrm flipH="1">
              <a:off x="4440" y="26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2" name="Line 230"/>
            <p:cNvSpPr>
              <a:spLocks noChangeShapeType="1"/>
            </p:cNvSpPr>
            <p:nvPr/>
          </p:nvSpPr>
          <p:spPr bwMode="auto">
            <a:xfrm flipH="1">
              <a:off x="4440" y="25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3" name="Line 231"/>
            <p:cNvSpPr>
              <a:spLocks noChangeShapeType="1"/>
            </p:cNvSpPr>
            <p:nvPr/>
          </p:nvSpPr>
          <p:spPr bwMode="auto">
            <a:xfrm flipH="1">
              <a:off x="4440" y="25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4" name="Line 232"/>
            <p:cNvSpPr>
              <a:spLocks noChangeShapeType="1"/>
            </p:cNvSpPr>
            <p:nvPr/>
          </p:nvSpPr>
          <p:spPr bwMode="auto">
            <a:xfrm flipH="1">
              <a:off x="4440" y="25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5" name="Line 233"/>
            <p:cNvSpPr>
              <a:spLocks noChangeShapeType="1"/>
            </p:cNvSpPr>
            <p:nvPr/>
          </p:nvSpPr>
          <p:spPr bwMode="auto">
            <a:xfrm flipH="1">
              <a:off x="4440" y="24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6" name="Line 234"/>
            <p:cNvSpPr>
              <a:spLocks noChangeShapeType="1"/>
            </p:cNvSpPr>
            <p:nvPr/>
          </p:nvSpPr>
          <p:spPr bwMode="auto">
            <a:xfrm flipH="1">
              <a:off x="4440" y="247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7" name="Line 235"/>
            <p:cNvSpPr>
              <a:spLocks noChangeShapeType="1"/>
            </p:cNvSpPr>
            <p:nvPr/>
          </p:nvSpPr>
          <p:spPr bwMode="auto">
            <a:xfrm flipH="1">
              <a:off x="4440" y="23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8" name="Line 236"/>
            <p:cNvSpPr>
              <a:spLocks noChangeShapeType="1"/>
            </p:cNvSpPr>
            <p:nvPr/>
          </p:nvSpPr>
          <p:spPr bwMode="auto">
            <a:xfrm flipH="1">
              <a:off x="4440" y="228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9" name="Line 237"/>
            <p:cNvSpPr>
              <a:spLocks noChangeShapeType="1"/>
            </p:cNvSpPr>
            <p:nvPr/>
          </p:nvSpPr>
          <p:spPr bwMode="auto">
            <a:xfrm flipH="1">
              <a:off x="4440" y="22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0" name="Line 238"/>
            <p:cNvSpPr>
              <a:spLocks noChangeShapeType="1"/>
            </p:cNvSpPr>
            <p:nvPr/>
          </p:nvSpPr>
          <p:spPr bwMode="auto">
            <a:xfrm flipH="1">
              <a:off x="4440" y="22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1" name="Line 239"/>
            <p:cNvSpPr>
              <a:spLocks noChangeShapeType="1"/>
            </p:cNvSpPr>
            <p:nvPr/>
          </p:nvSpPr>
          <p:spPr bwMode="auto">
            <a:xfrm flipH="1">
              <a:off x="4440" y="21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2" name="Line 240"/>
            <p:cNvSpPr>
              <a:spLocks noChangeShapeType="1"/>
            </p:cNvSpPr>
            <p:nvPr/>
          </p:nvSpPr>
          <p:spPr bwMode="auto">
            <a:xfrm flipH="1">
              <a:off x="4440" y="216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3" name="Line 241"/>
            <p:cNvSpPr>
              <a:spLocks noChangeShapeType="1"/>
            </p:cNvSpPr>
            <p:nvPr/>
          </p:nvSpPr>
          <p:spPr bwMode="auto">
            <a:xfrm flipH="1">
              <a:off x="4440" y="21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4" name="Line 242"/>
            <p:cNvSpPr>
              <a:spLocks noChangeShapeType="1"/>
            </p:cNvSpPr>
            <p:nvPr/>
          </p:nvSpPr>
          <p:spPr bwMode="auto">
            <a:xfrm flipH="1">
              <a:off x="4440" y="21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" name="Line 243"/>
            <p:cNvSpPr>
              <a:spLocks noChangeShapeType="1"/>
            </p:cNvSpPr>
            <p:nvPr/>
          </p:nvSpPr>
          <p:spPr bwMode="auto">
            <a:xfrm flipH="1">
              <a:off x="4440" y="200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6" name="Line 244"/>
            <p:cNvSpPr>
              <a:spLocks noChangeShapeType="1"/>
            </p:cNvSpPr>
            <p:nvPr/>
          </p:nvSpPr>
          <p:spPr bwMode="auto">
            <a:xfrm flipH="1">
              <a:off x="4440" y="193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7" name="Line 245"/>
            <p:cNvSpPr>
              <a:spLocks noChangeShapeType="1"/>
            </p:cNvSpPr>
            <p:nvPr/>
          </p:nvSpPr>
          <p:spPr bwMode="auto">
            <a:xfrm flipH="1">
              <a:off x="4440" y="18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8" name="Line 246"/>
            <p:cNvSpPr>
              <a:spLocks noChangeShapeType="1"/>
            </p:cNvSpPr>
            <p:nvPr/>
          </p:nvSpPr>
          <p:spPr bwMode="auto">
            <a:xfrm flipH="1">
              <a:off x="4440" y="18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9" name="Line 247"/>
            <p:cNvSpPr>
              <a:spLocks noChangeShapeType="1"/>
            </p:cNvSpPr>
            <p:nvPr/>
          </p:nvSpPr>
          <p:spPr bwMode="auto">
            <a:xfrm flipH="1">
              <a:off x="4440" y="18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0" name="Line 248"/>
            <p:cNvSpPr>
              <a:spLocks noChangeShapeType="1"/>
            </p:cNvSpPr>
            <p:nvPr/>
          </p:nvSpPr>
          <p:spPr bwMode="auto">
            <a:xfrm flipH="1">
              <a:off x="4440" y="180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1" name="Line 249"/>
            <p:cNvSpPr>
              <a:spLocks noChangeShapeType="1"/>
            </p:cNvSpPr>
            <p:nvPr/>
          </p:nvSpPr>
          <p:spPr bwMode="auto">
            <a:xfrm flipH="1">
              <a:off x="4440" y="17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2" name="Line 250"/>
            <p:cNvSpPr>
              <a:spLocks noChangeShapeType="1"/>
            </p:cNvSpPr>
            <p:nvPr/>
          </p:nvSpPr>
          <p:spPr bwMode="auto">
            <a:xfrm flipH="1">
              <a:off x="4440" y="17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3" name="Line 251"/>
            <p:cNvSpPr>
              <a:spLocks noChangeShapeType="1"/>
            </p:cNvSpPr>
            <p:nvPr/>
          </p:nvSpPr>
          <p:spPr bwMode="auto">
            <a:xfrm flipH="1">
              <a:off x="4440" y="164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4" name="Line 252"/>
            <p:cNvSpPr>
              <a:spLocks noChangeShapeType="1"/>
            </p:cNvSpPr>
            <p:nvPr/>
          </p:nvSpPr>
          <p:spPr bwMode="auto">
            <a:xfrm flipH="1">
              <a:off x="4440" y="158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5" name="Line 253"/>
            <p:cNvSpPr>
              <a:spLocks noChangeShapeType="1"/>
            </p:cNvSpPr>
            <p:nvPr/>
          </p:nvSpPr>
          <p:spPr bwMode="auto">
            <a:xfrm flipH="1">
              <a:off x="4440" y="15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6" name="Line 254"/>
            <p:cNvSpPr>
              <a:spLocks noChangeShapeType="1"/>
            </p:cNvSpPr>
            <p:nvPr/>
          </p:nvSpPr>
          <p:spPr bwMode="auto">
            <a:xfrm flipH="1">
              <a:off x="4440" y="15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7" name="Line 255"/>
            <p:cNvSpPr>
              <a:spLocks noChangeShapeType="1"/>
            </p:cNvSpPr>
            <p:nvPr/>
          </p:nvSpPr>
          <p:spPr bwMode="auto">
            <a:xfrm flipH="1">
              <a:off x="4440" y="14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8" name="Line 256"/>
            <p:cNvSpPr>
              <a:spLocks noChangeShapeType="1"/>
            </p:cNvSpPr>
            <p:nvPr/>
          </p:nvSpPr>
          <p:spPr bwMode="auto">
            <a:xfrm flipH="1">
              <a:off x="4440" y="145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9" name="Line 257"/>
            <p:cNvSpPr>
              <a:spLocks noChangeShapeType="1"/>
            </p:cNvSpPr>
            <p:nvPr/>
          </p:nvSpPr>
          <p:spPr bwMode="auto">
            <a:xfrm flipH="1">
              <a:off x="4440" y="14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0" name="Line 258"/>
            <p:cNvSpPr>
              <a:spLocks noChangeShapeType="1"/>
            </p:cNvSpPr>
            <p:nvPr/>
          </p:nvSpPr>
          <p:spPr bwMode="auto">
            <a:xfrm flipH="1">
              <a:off x="4440" y="141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1" name="Line 259"/>
            <p:cNvSpPr>
              <a:spLocks noChangeShapeType="1"/>
            </p:cNvSpPr>
            <p:nvPr/>
          </p:nvSpPr>
          <p:spPr bwMode="auto">
            <a:xfrm flipH="1">
              <a:off x="4440" y="1296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2" name="Line 260"/>
            <p:cNvSpPr>
              <a:spLocks noChangeShapeType="1"/>
            </p:cNvSpPr>
            <p:nvPr/>
          </p:nvSpPr>
          <p:spPr bwMode="auto">
            <a:xfrm flipH="1">
              <a:off x="4440" y="123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3" name="Line 261"/>
            <p:cNvSpPr>
              <a:spLocks noChangeShapeType="1"/>
            </p:cNvSpPr>
            <p:nvPr/>
          </p:nvSpPr>
          <p:spPr bwMode="auto">
            <a:xfrm flipH="1">
              <a:off x="4440" y="119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4" name="Line 262"/>
            <p:cNvSpPr>
              <a:spLocks noChangeShapeType="1"/>
            </p:cNvSpPr>
            <p:nvPr/>
          </p:nvSpPr>
          <p:spPr bwMode="auto">
            <a:xfrm flipH="1">
              <a:off x="4440" y="115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5" name="Line 263"/>
            <p:cNvSpPr>
              <a:spLocks noChangeShapeType="1"/>
            </p:cNvSpPr>
            <p:nvPr/>
          </p:nvSpPr>
          <p:spPr bwMode="auto">
            <a:xfrm flipH="1">
              <a:off x="4440" y="112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6" name="Line 264"/>
            <p:cNvSpPr>
              <a:spLocks noChangeShapeType="1"/>
            </p:cNvSpPr>
            <p:nvPr/>
          </p:nvSpPr>
          <p:spPr bwMode="auto">
            <a:xfrm flipH="1">
              <a:off x="4440" y="110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7" name="Line 265"/>
            <p:cNvSpPr>
              <a:spLocks noChangeShapeType="1"/>
            </p:cNvSpPr>
            <p:nvPr/>
          </p:nvSpPr>
          <p:spPr bwMode="auto">
            <a:xfrm flipH="1">
              <a:off x="4440" y="108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8" name="Line 266"/>
            <p:cNvSpPr>
              <a:spLocks noChangeShapeType="1"/>
            </p:cNvSpPr>
            <p:nvPr/>
          </p:nvSpPr>
          <p:spPr bwMode="auto">
            <a:xfrm flipH="1">
              <a:off x="4440" y="106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59" name="Line 284"/>
          <p:cNvSpPr>
            <a:spLocks noChangeShapeType="1"/>
          </p:cNvSpPr>
          <p:nvPr/>
        </p:nvSpPr>
        <p:spPr bwMode="auto">
          <a:xfrm flipV="1">
            <a:off x="1333500" y="1456236"/>
            <a:ext cx="0" cy="3911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0" name="Line 285"/>
          <p:cNvSpPr>
            <a:spLocks noChangeShapeType="1"/>
          </p:cNvSpPr>
          <p:nvPr/>
        </p:nvSpPr>
        <p:spPr bwMode="auto">
          <a:xfrm flipV="1">
            <a:off x="5905500" y="1456236"/>
            <a:ext cx="0" cy="3911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1" name="Line 286"/>
          <p:cNvSpPr>
            <a:spLocks noChangeShapeType="1"/>
          </p:cNvSpPr>
          <p:nvPr/>
        </p:nvSpPr>
        <p:spPr bwMode="auto">
          <a:xfrm>
            <a:off x="1333500" y="5367836"/>
            <a:ext cx="457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2" name="Line 287"/>
          <p:cNvSpPr>
            <a:spLocks noChangeShapeType="1"/>
          </p:cNvSpPr>
          <p:nvPr/>
        </p:nvSpPr>
        <p:spPr bwMode="auto">
          <a:xfrm>
            <a:off x="1333500" y="1456236"/>
            <a:ext cx="4572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3" name="Oval 288"/>
          <p:cNvSpPr>
            <a:spLocks noChangeArrowheads="1"/>
          </p:cNvSpPr>
          <p:nvPr/>
        </p:nvSpPr>
        <p:spPr bwMode="auto">
          <a:xfrm>
            <a:off x="2042277" y="3567626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4" name="Oval 289"/>
          <p:cNvSpPr>
            <a:spLocks noChangeArrowheads="1"/>
          </p:cNvSpPr>
          <p:nvPr/>
        </p:nvSpPr>
        <p:spPr bwMode="auto">
          <a:xfrm>
            <a:off x="2438400" y="3567626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5" name="Oval 290"/>
          <p:cNvSpPr>
            <a:spLocks noChangeArrowheads="1"/>
          </p:cNvSpPr>
          <p:nvPr/>
        </p:nvSpPr>
        <p:spPr bwMode="auto">
          <a:xfrm>
            <a:off x="2800350" y="3442559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" name="Oval 291"/>
          <p:cNvSpPr>
            <a:spLocks noChangeArrowheads="1"/>
          </p:cNvSpPr>
          <p:nvPr/>
        </p:nvSpPr>
        <p:spPr bwMode="auto">
          <a:xfrm>
            <a:off x="3198136" y="1776982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7" name="Oval 292"/>
          <p:cNvSpPr>
            <a:spLocks noChangeArrowheads="1"/>
          </p:cNvSpPr>
          <p:nvPr/>
        </p:nvSpPr>
        <p:spPr bwMode="auto">
          <a:xfrm>
            <a:off x="3549650" y="1787792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8" name="Oval 293"/>
          <p:cNvSpPr>
            <a:spLocks noChangeArrowheads="1"/>
          </p:cNvSpPr>
          <p:nvPr/>
        </p:nvSpPr>
        <p:spPr bwMode="auto">
          <a:xfrm>
            <a:off x="3911600" y="1769030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9" name="Oval 294"/>
          <p:cNvSpPr>
            <a:spLocks noChangeArrowheads="1"/>
          </p:cNvSpPr>
          <p:nvPr/>
        </p:nvSpPr>
        <p:spPr bwMode="auto">
          <a:xfrm>
            <a:off x="2222500" y="5140279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0" name="Oval 295"/>
          <p:cNvSpPr>
            <a:spLocks noChangeArrowheads="1"/>
          </p:cNvSpPr>
          <p:nvPr/>
        </p:nvSpPr>
        <p:spPr bwMode="auto">
          <a:xfrm>
            <a:off x="2614323" y="5127579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1" name="Oval 296"/>
          <p:cNvSpPr>
            <a:spLocks noChangeArrowheads="1"/>
          </p:cNvSpPr>
          <p:nvPr/>
        </p:nvSpPr>
        <p:spPr bwMode="auto">
          <a:xfrm>
            <a:off x="2949271" y="5101135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2" name="Oval 297"/>
          <p:cNvSpPr>
            <a:spLocks noChangeArrowheads="1"/>
          </p:cNvSpPr>
          <p:nvPr/>
        </p:nvSpPr>
        <p:spPr bwMode="auto">
          <a:xfrm>
            <a:off x="3397250" y="3447307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3" name="Oval 298"/>
          <p:cNvSpPr>
            <a:spLocks noChangeArrowheads="1"/>
          </p:cNvSpPr>
          <p:nvPr/>
        </p:nvSpPr>
        <p:spPr bwMode="auto">
          <a:xfrm>
            <a:off x="3822700" y="3431086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4" name="Oval 299"/>
          <p:cNvSpPr>
            <a:spLocks noChangeArrowheads="1"/>
          </p:cNvSpPr>
          <p:nvPr/>
        </p:nvSpPr>
        <p:spPr bwMode="auto">
          <a:xfrm>
            <a:off x="4121150" y="3286803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5" name="Oval 301"/>
          <p:cNvSpPr>
            <a:spLocks noChangeArrowheads="1"/>
          </p:cNvSpPr>
          <p:nvPr/>
        </p:nvSpPr>
        <p:spPr bwMode="auto">
          <a:xfrm>
            <a:off x="4894580" y="1711058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" name="Oval 302"/>
          <p:cNvSpPr>
            <a:spLocks noChangeArrowheads="1"/>
          </p:cNvSpPr>
          <p:nvPr/>
        </p:nvSpPr>
        <p:spPr bwMode="auto">
          <a:xfrm>
            <a:off x="5257800" y="1711279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77" name="Group 313"/>
          <p:cNvGrpSpPr>
            <a:grpSpLocks/>
          </p:cNvGrpSpPr>
          <p:nvPr/>
        </p:nvGrpSpPr>
        <p:grpSpPr bwMode="auto">
          <a:xfrm>
            <a:off x="527053" y="1913436"/>
            <a:ext cx="784226" cy="3101975"/>
            <a:chOff x="1208" y="1336"/>
            <a:chExt cx="494" cy="1954"/>
          </a:xfrm>
        </p:grpSpPr>
        <p:sp>
          <p:nvSpPr>
            <p:cNvPr id="278" name="Rectangle 305"/>
            <p:cNvSpPr>
              <a:spLocks noChangeArrowheads="1"/>
            </p:cNvSpPr>
            <p:nvPr/>
          </p:nvSpPr>
          <p:spPr bwMode="auto">
            <a:xfrm>
              <a:off x="1344" y="3096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pl-PL" altLang="pl-P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Rectangle 306"/>
            <p:cNvSpPr>
              <a:spLocks noChangeArrowheads="1"/>
            </p:cNvSpPr>
            <p:nvPr/>
          </p:nvSpPr>
          <p:spPr bwMode="auto">
            <a:xfrm>
              <a:off x="1546" y="3072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-5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Rectangle 307"/>
            <p:cNvSpPr>
              <a:spLocks noChangeArrowheads="1"/>
            </p:cNvSpPr>
            <p:nvPr/>
          </p:nvSpPr>
          <p:spPr bwMode="auto">
            <a:xfrm>
              <a:off x="1208" y="2744"/>
              <a:ext cx="4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0.0001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308"/>
            <p:cNvSpPr>
              <a:spLocks noChangeArrowheads="1"/>
            </p:cNvSpPr>
            <p:nvPr/>
          </p:nvSpPr>
          <p:spPr bwMode="auto">
            <a:xfrm>
              <a:off x="1264" y="2392"/>
              <a:ext cx="4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0.001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Rectangle 309"/>
            <p:cNvSpPr>
              <a:spLocks noChangeArrowheads="1"/>
            </p:cNvSpPr>
            <p:nvPr/>
          </p:nvSpPr>
          <p:spPr bwMode="auto">
            <a:xfrm>
              <a:off x="1320" y="2040"/>
              <a:ext cx="3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0.01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Rectangle 310"/>
            <p:cNvSpPr>
              <a:spLocks noChangeArrowheads="1"/>
            </p:cNvSpPr>
            <p:nvPr/>
          </p:nvSpPr>
          <p:spPr bwMode="auto">
            <a:xfrm>
              <a:off x="1376" y="1688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Rectangle 311"/>
            <p:cNvSpPr>
              <a:spLocks noChangeArrowheads="1"/>
            </p:cNvSpPr>
            <p:nvPr/>
          </p:nvSpPr>
          <p:spPr bwMode="auto">
            <a:xfrm>
              <a:off x="1456" y="1336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5" name="Picture 34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285036"/>
            <a:ext cx="2667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Oval 300"/>
          <p:cNvSpPr>
            <a:spLocks noChangeArrowheads="1"/>
          </p:cNvSpPr>
          <p:nvPr/>
        </p:nvSpPr>
        <p:spPr bwMode="auto">
          <a:xfrm>
            <a:off x="4536502" y="1710357"/>
            <a:ext cx="127000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7" name="pole tekstowe 286"/>
          <p:cNvSpPr txBox="1"/>
          <p:nvPr/>
        </p:nvSpPr>
        <p:spPr>
          <a:xfrm>
            <a:off x="1403730" y="1509073"/>
            <a:ext cx="14125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pl-PL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pole tekstowe 287"/>
          <p:cNvSpPr txBox="1"/>
          <p:nvPr/>
        </p:nvSpPr>
        <p:spPr>
          <a:xfrm>
            <a:off x="4103912" y="4863143"/>
            <a:ext cx="16981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pl-PL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pole tekstowe 288"/>
          <p:cNvSpPr txBox="1"/>
          <p:nvPr/>
        </p:nvSpPr>
        <p:spPr>
          <a:xfrm rot="16200000">
            <a:off x="-1291818" y="3165637"/>
            <a:ext cx="318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cs typeface="Arial" panose="020B0604020202020204" pitchFamily="34" charset="0"/>
              </a:rPr>
              <a:t>Eigenvalues</a:t>
            </a:r>
            <a:r>
              <a:rPr lang="pl-PL" b="1" dirty="0" smtClean="0">
                <a:cs typeface="Arial" panose="020B0604020202020204" pitchFamily="34" charset="0"/>
              </a:rPr>
              <a:t> of norm </a:t>
            </a:r>
            <a:r>
              <a:rPr lang="pl-PL" b="1" dirty="0" err="1" smtClean="0">
                <a:cs typeface="Arial" panose="020B0604020202020204" pitchFamily="34" charset="0"/>
              </a:rPr>
              <a:t>matrix</a:t>
            </a:r>
            <a:endParaRPr lang="pl-PL" b="1" dirty="0">
              <a:cs typeface="Arial" panose="020B0604020202020204" pitchFamily="34" charset="0"/>
            </a:endParaRPr>
          </a:p>
        </p:txBody>
      </p:sp>
      <p:sp>
        <p:nvSpPr>
          <p:cNvPr id="294" name="pole tekstowe 293"/>
          <p:cNvSpPr txBox="1"/>
          <p:nvPr/>
        </p:nvSpPr>
        <p:spPr>
          <a:xfrm>
            <a:off x="1620396" y="229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8" name="Łącznik prostoliniowy 297"/>
          <p:cNvCxnSpPr/>
          <p:nvPr/>
        </p:nvCxnSpPr>
        <p:spPr>
          <a:xfrm>
            <a:off x="5986090" y="6130218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Łącznik prostoliniowy 298"/>
          <p:cNvCxnSpPr/>
          <p:nvPr/>
        </p:nvCxnSpPr>
        <p:spPr>
          <a:xfrm>
            <a:off x="5986090" y="6058210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Łącznik prostoliniowy 299"/>
          <p:cNvCxnSpPr/>
          <p:nvPr/>
        </p:nvCxnSpPr>
        <p:spPr>
          <a:xfrm>
            <a:off x="5986090" y="6202226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Łącznik prostoliniowy 1027"/>
          <p:cNvCxnSpPr/>
          <p:nvPr/>
        </p:nvCxnSpPr>
        <p:spPr>
          <a:xfrm>
            <a:off x="6843290" y="6022206"/>
            <a:ext cx="0" cy="216024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tint val="66000"/>
                    <a:satMod val="160000"/>
                    <a:lumMod val="97000"/>
                    <a:lumOff val="3000"/>
                  </a:schemeClr>
                </a:gs>
                <a:gs pos="53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Łącznik prosty ze strzałką 1037"/>
          <p:cNvCxnSpPr/>
          <p:nvPr/>
        </p:nvCxnSpPr>
        <p:spPr>
          <a:xfrm flipV="1">
            <a:off x="6843290" y="4589005"/>
            <a:ext cx="438944" cy="1541215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Łącznik prosty ze strzałką 1042"/>
          <p:cNvCxnSpPr/>
          <p:nvPr/>
        </p:nvCxnSpPr>
        <p:spPr>
          <a:xfrm>
            <a:off x="6843290" y="6130218"/>
            <a:ext cx="363488" cy="328576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Łącznik prostoliniowy 320"/>
          <p:cNvCxnSpPr/>
          <p:nvPr/>
        </p:nvCxnSpPr>
        <p:spPr>
          <a:xfrm>
            <a:off x="7282234" y="6562266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Łącznik prostoliniowy 321"/>
          <p:cNvCxnSpPr/>
          <p:nvPr/>
        </p:nvCxnSpPr>
        <p:spPr>
          <a:xfrm>
            <a:off x="7282234" y="4436605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Łącznik prostoliniowy 322"/>
          <p:cNvCxnSpPr/>
          <p:nvPr/>
        </p:nvCxnSpPr>
        <p:spPr>
          <a:xfrm>
            <a:off x="7282234" y="4182605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Obraz 10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99" y="6310238"/>
            <a:ext cx="1114269" cy="148556"/>
          </a:xfrm>
          <a:prstGeom prst="rect">
            <a:avLst/>
          </a:prstGeom>
        </p:spPr>
      </p:pic>
      <p:pic>
        <p:nvPicPr>
          <p:cNvPr id="1054" name="Obraz 10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8134" y="5345970"/>
            <a:ext cx="1289842" cy="182315"/>
          </a:xfrm>
          <a:prstGeom prst="rect">
            <a:avLst/>
          </a:prstGeom>
        </p:spPr>
      </p:pic>
      <p:cxnSp>
        <p:nvCxnSpPr>
          <p:cNvPr id="1056" name="Łącznik prosty ze strzałką 1055"/>
          <p:cNvCxnSpPr/>
          <p:nvPr/>
        </p:nvCxnSpPr>
        <p:spPr>
          <a:xfrm>
            <a:off x="8065888" y="4589005"/>
            <a:ext cx="8434" cy="1869789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pole tekstowe 1060"/>
          <p:cNvSpPr txBox="1"/>
          <p:nvPr/>
        </p:nvSpPr>
        <p:spPr>
          <a:xfrm>
            <a:off x="6840325" y="3382467"/>
            <a:ext cx="167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X, Y, Z </a:t>
            </a:r>
          </a:p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2" name="pole tekstowe 1061"/>
          <p:cNvSpPr txBox="1"/>
          <p:nvPr/>
        </p:nvSpPr>
        <p:spPr>
          <a:xfrm>
            <a:off x="1106699" y="871465"/>
            <a:ext cx="503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norm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67" name="Obraz 10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1" y="1627713"/>
            <a:ext cx="1167782" cy="230124"/>
          </a:xfrm>
          <a:prstGeom prst="rect">
            <a:avLst/>
          </a:prstGeom>
        </p:spPr>
      </p:pic>
      <p:pic>
        <p:nvPicPr>
          <p:cNvPr id="1068" name="Obraz 10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4972052"/>
            <a:ext cx="1375667" cy="230633"/>
          </a:xfrm>
          <a:prstGeom prst="rect">
            <a:avLst/>
          </a:prstGeom>
        </p:spPr>
      </p:pic>
      <p:pic>
        <p:nvPicPr>
          <p:cNvPr id="1074" name="Obraz 107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40" y="2383272"/>
            <a:ext cx="1421096" cy="158399"/>
          </a:xfrm>
          <a:prstGeom prst="rect">
            <a:avLst/>
          </a:prstGeom>
        </p:spPr>
      </p:pic>
      <p:pic>
        <p:nvPicPr>
          <p:cNvPr id="1075" name="Obraz 107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32" y="2602405"/>
            <a:ext cx="1183772" cy="196861"/>
          </a:xfrm>
          <a:prstGeom prst="rect">
            <a:avLst/>
          </a:prstGeom>
        </p:spPr>
      </p:pic>
      <p:pic>
        <p:nvPicPr>
          <p:cNvPr id="1076" name="Obraz 107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26" y="3757886"/>
            <a:ext cx="1339795" cy="148586"/>
          </a:xfrm>
          <a:prstGeom prst="rect">
            <a:avLst/>
          </a:prstGeom>
        </p:spPr>
      </p:pic>
      <p:pic>
        <p:nvPicPr>
          <p:cNvPr id="1077" name="Obraz 107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29" y="3958580"/>
            <a:ext cx="1110942" cy="184749"/>
          </a:xfrm>
          <a:prstGeom prst="rect">
            <a:avLst/>
          </a:prstGeom>
        </p:spPr>
      </p:pic>
      <p:pic>
        <p:nvPicPr>
          <p:cNvPr id="1078" name="Obraz 10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41" y="4197643"/>
            <a:ext cx="1049899" cy="144648"/>
          </a:xfrm>
          <a:prstGeom prst="rect">
            <a:avLst/>
          </a:prstGeom>
        </p:spPr>
      </p:pic>
      <p:pic>
        <p:nvPicPr>
          <p:cNvPr id="1079" name="Obraz 107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4086179"/>
            <a:ext cx="1300897" cy="144273"/>
          </a:xfrm>
          <a:prstGeom prst="rect">
            <a:avLst/>
          </a:prstGeom>
        </p:spPr>
      </p:pic>
      <p:pic>
        <p:nvPicPr>
          <p:cNvPr id="1080" name="Obraz 107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75" y="4276153"/>
            <a:ext cx="1087148" cy="180792"/>
          </a:xfrm>
          <a:prstGeom prst="rect">
            <a:avLst/>
          </a:prstGeom>
        </p:spPr>
      </p:pic>
      <p:pic>
        <p:nvPicPr>
          <p:cNvPr id="359" name="Obraz 3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88" y="4471376"/>
            <a:ext cx="937431" cy="129153"/>
          </a:xfrm>
          <a:prstGeom prst="rect">
            <a:avLst/>
          </a:prstGeom>
        </p:spPr>
      </p:pic>
      <p:pic>
        <p:nvPicPr>
          <p:cNvPr id="1081" name="Obraz 108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55" y="2103009"/>
            <a:ext cx="1390890" cy="154253"/>
          </a:xfrm>
          <a:prstGeom prst="rect">
            <a:avLst/>
          </a:prstGeom>
        </p:spPr>
      </p:pic>
      <p:pic>
        <p:nvPicPr>
          <p:cNvPr id="1082" name="Obraz 108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3" y="2277939"/>
            <a:ext cx="1219953" cy="202878"/>
          </a:xfrm>
          <a:prstGeom prst="rect">
            <a:avLst/>
          </a:prstGeom>
        </p:spPr>
      </p:pic>
      <p:pic>
        <p:nvPicPr>
          <p:cNvPr id="1083" name="Obraz 108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42" y="3015603"/>
            <a:ext cx="1334116" cy="156176"/>
          </a:xfrm>
          <a:prstGeom prst="rect">
            <a:avLst/>
          </a:prstGeom>
        </p:spPr>
      </p:pic>
      <p:pic>
        <p:nvPicPr>
          <p:cNvPr id="1084" name="Obraz 108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222579"/>
            <a:ext cx="1229734" cy="204504"/>
          </a:xfrm>
          <a:prstGeom prst="rect">
            <a:avLst/>
          </a:prstGeom>
        </p:spPr>
      </p:pic>
      <p:sp>
        <p:nvSpPr>
          <p:cNvPr id="318" name="pole tekstowe 317"/>
          <p:cNvSpPr txBox="1"/>
          <p:nvPr/>
        </p:nvSpPr>
        <p:spPr>
          <a:xfrm>
            <a:off x="5967290" y="1505440"/>
            <a:ext cx="315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/>
              <a:t>Truncation</a:t>
            </a:r>
            <a:r>
              <a:rPr lang="pl-PL" sz="1600" dirty="0" smtClean="0"/>
              <a:t> the high-</a:t>
            </a:r>
            <a:r>
              <a:rPr lang="pl-PL" sz="1600" dirty="0" err="1" smtClean="0"/>
              <a:t>unphysical</a:t>
            </a:r>
            <a:r>
              <a:rPr lang="pl-PL" sz="1600" dirty="0" smtClean="0"/>
              <a:t>-</a:t>
            </a:r>
            <a:r>
              <a:rPr lang="pl-PL" sz="1600" dirty="0" err="1" smtClean="0"/>
              <a:t>energy</a:t>
            </a:r>
            <a:r>
              <a:rPr lang="pl-PL" sz="1600" dirty="0" smtClean="0"/>
              <a:t> </a:t>
            </a:r>
            <a:r>
              <a:rPr lang="pl-PL" sz="1600" dirty="0" err="1" smtClean="0"/>
              <a:t>states</a:t>
            </a:r>
            <a:r>
              <a:rPr lang="pl-PL" sz="1600" dirty="0" smtClean="0"/>
              <a:t> </a:t>
            </a:r>
            <a:r>
              <a:rPr lang="pl-PL" sz="1600" dirty="0" err="1" smtClean="0"/>
              <a:t>or</a:t>
            </a:r>
            <a:r>
              <a:rPr lang="pl-PL" sz="1600" dirty="0" smtClean="0"/>
              <a:t> the natural </a:t>
            </a:r>
            <a:r>
              <a:rPr lang="pl-PL" sz="1600" dirty="0" err="1" smtClean="0"/>
              <a:t>states</a:t>
            </a:r>
            <a:r>
              <a:rPr lang="pl-PL" sz="1600" dirty="0" smtClean="0"/>
              <a:t> </a:t>
            </a:r>
            <a:r>
              <a:rPr lang="pl-PL" sz="1600" dirty="0" err="1" smtClean="0"/>
              <a:t>corresponding</a:t>
            </a:r>
            <a:r>
              <a:rPr lang="pl-PL" sz="1600" dirty="0"/>
              <a:t> </a:t>
            </a:r>
            <a:r>
              <a:rPr lang="pl-PL" sz="1600" dirty="0" smtClean="0"/>
              <a:t>to small </a:t>
            </a:r>
            <a:r>
              <a:rPr lang="pl-PL" sz="1600" dirty="0" err="1" smtClean="0"/>
              <a:t>eigenvalues</a:t>
            </a:r>
            <a:r>
              <a:rPr lang="pl-PL" sz="1600" dirty="0" smtClean="0"/>
              <a:t> of the norm </a:t>
            </a:r>
            <a:r>
              <a:rPr lang="pl-PL" sz="1600" dirty="0" err="1" smtClean="0"/>
              <a:t>matrix</a:t>
            </a:r>
            <a:r>
              <a:rPr lang="pl-PL" sz="1600" dirty="0" smtClean="0"/>
              <a:t> (</a:t>
            </a:r>
            <a:r>
              <a:rPr lang="pl-PL" sz="1600" dirty="0" err="1" smtClean="0"/>
              <a:t>or</a:t>
            </a:r>
            <a:r>
              <a:rPr lang="pl-PL" sz="1600" dirty="0" smtClean="0"/>
              <a:t> </a:t>
            </a:r>
            <a:r>
              <a:rPr lang="pl-PL" sz="1600" dirty="0" err="1" smtClean="0"/>
              <a:t>both</a:t>
            </a:r>
            <a:r>
              <a:rPr lang="pl-PL" sz="1600" dirty="0" smtClean="0"/>
              <a:t> </a:t>
            </a:r>
            <a:r>
              <a:rPr lang="pl-PL" sz="1600" dirty="0" err="1" smtClean="0"/>
              <a:t>simultaneously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319" name="pole tekstowe 318"/>
          <p:cNvSpPr txBox="1"/>
          <p:nvPr/>
        </p:nvSpPr>
        <p:spPr>
          <a:xfrm>
            <a:off x="342403" y="332656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33247" y="5523899"/>
            <a:ext cx="207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Cutoff</a:t>
            </a:r>
            <a:r>
              <a:rPr lang="pl-PL" dirty="0" smtClean="0"/>
              <a:t> </a:t>
            </a:r>
            <a:r>
              <a:rPr lang="pl-PL" dirty="0" err="1" smtClean="0"/>
              <a:t>dependence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5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46" y="1694088"/>
            <a:ext cx="6372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249312" y="948799"/>
            <a:ext cx="640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Rediagonalization</a:t>
            </a:r>
            <a:r>
              <a:rPr lang="pl-PL" dirty="0" smtClean="0"/>
              <a:t> of </a:t>
            </a:r>
            <a:r>
              <a:rPr lang="pl-PL" dirty="0" err="1" smtClean="0"/>
              <a:t>entire</a:t>
            </a:r>
            <a:r>
              <a:rPr lang="pl-PL" dirty="0" smtClean="0"/>
              <a:t> Hamiltonian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collective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endParaRPr lang="pl-PL" dirty="0"/>
          </a:p>
        </p:txBody>
      </p:sp>
      <p:cxnSp>
        <p:nvCxnSpPr>
          <p:cNvPr id="10" name="Łącznik prosty ze strzałką 9"/>
          <p:cNvCxnSpPr>
            <a:stCxn id="11" idx="2"/>
          </p:cNvCxnSpPr>
          <p:nvPr/>
        </p:nvCxnSpPr>
        <p:spPr>
          <a:xfrm flipH="1">
            <a:off x="6621902" y="1772815"/>
            <a:ext cx="1306990" cy="216971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713784" y="1188040"/>
            <a:ext cx="2430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u="sng" dirty="0" smtClean="0"/>
              <a:t>natural </a:t>
            </a:r>
            <a:r>
              <a:rPr lang="pl-PL" sz="1600" u="sng" dirty="0" err="1" smtClean="0"/>
              <a:t>states</a:t>
            </a:r>
            <a:r>
              <a:rPr lang="pl-PL" sz="1600" u="sng" dirty="0" smtClean="0"/>
              <a:t> </a:t>
            </a:r>
            <a:r>
              <a:rPr lang="pl-PL" sz="1600" dirty="0" smtClean="0"/>
              <a:t>– </a:t>
            </a:r>
            <a:r>
              <a:rPr lang="pl-PL" sz="1600" dirty="0" err="1" smtClean="0"/>
              <a:t>free</a:t>
            </a:r>
            <a:r>
              <a:rPr lang="pl-PL" sz="1600" dirty="0" smtClean="0"/>
              <a:t> </a:t>
            </a:r>
            <a:r>
              <a:rPr lang="pl-PL" sz="1600" dirty="0" err="1" smtClean="0"/>
              <a:t>from</a:t>
            </a:r>
            <a:r>
              <a:rPr lang="pl-PL" sz="1600" dirty="0" smtClean="0"/>
              <a:t> </a:t>
            </a:r>
          </a:p>
          <a:p>
            <a:pPr algn="ctr"/>
            <a:r>
              <a:rPr lang="pl-PL" sz="1600" dirty="0" err="1" smtClean="0"/>
              <a:t>spurious</a:t>
            </a:r>
            <a:r>
              <a:rPr lang="pl-PL" sz="1600" dirty="0" smtClean="0"/>
              <a:t> </a:t>
            </a:r>
            <a:r>
              <a:rPr lang="pl-PL" sz="1600" dirty="0" err="1" smtClean="0"/>
              <a:t>isospin</a:t>
            </a:r>
            <a:r>
              <a:rPr lang="pl-PL" sz="1600" dirty="0" smtClean="0"/>
              <a:t> </a:t>
            </a:r>
            <a:r>
              <a:rPr lang="pl-PL" sz="1600" dirty="0" err="1" smtClean="0"/>
              <a:t>mixing</a:t>
            </a:r>
            <a:endParaRPr lang="pl-PL" sz="1600" dirty="0"/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3187149" y="2560863"/>
            <a:ext cx="736779" cy="940146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780" y="3501008"/>
            <a:ext cx="3305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ole tekstowe 17"/>
          <p:cNvSpPr txBox="1"/>
          <p:nvPr/>
        </p:nvSpPr>
        <p:spPr>
          <a:xfrm>
            <a:off x="179512" y="3131676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err="1" smtClean="0"/>
              <a:t>Isospin</a:t>
            </a:r>
            <a:r>
              <a:rPr lang="pl-PL" u="sng" dirty="0" smtClean="0"/>
              <a:t> </a:t>
            </a:r>
            <a:r>
              <a:rPr lang="pl-PL" u="sng" dirty="0" err="1" smtClean="0"/>
              <a:t>mixing</a:t>
            </a:r>
            <a:r>
              <a:rPr lang="pl-PL" u="sng" dirty="0" smtClean="0"/>
              <a:t> </a:t>
            </a:r>
            <a:r>
              <a:rPr lang="pl-PL" u="sng" dirty="0" err="1" smtClean="0"/>
              <a:t>coefficient</a:t>
            </a:r>
            <a:r>
              <a:rPr lang="pl-PL" u="sng" dirty="0" smtClean="0"/>
              <a:t>:</a:t>
            </a:r>
            <a:endParaRPr lang="pl-PL" u="sng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1653" y="4486647"/>
            <a:ext cx="4200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Computing </a:t>
            </a:r>
            <a:r>
              <a:rPr lang="pl-PL" dirty="0" err="1" smtClean="0"/>
              <a:t>isospin</a:t>
            </a:r>
            <a:r>
              <a:rPr lang="pl-PL" dirty="0" smtClean="0"/>
              <a:t> </a:t>
            </a:r>
            <a:r>
              <a:rPr lang="pl-PL" dirty="0" err="1" smtClean="0"/>
              <a:t>mixing</a:t>
            </a:r>
            <a:r>
              <a:rPr lang="pl-PL" dirty="0" smtClean="0"/>
              <a:t> </a:t>
            </a:r>
            <a:r>
              <a:rPr lang="pl-PL" dirty="0"/>
              <a:t> </a:t>
            </a:r>
            <a:r>
              <a:rPr lang="pl-PL" dirty="0" err="1" smtClean="0"/>
              <a:t>coefficients</a:t>
            </a:r>
            <a:r>
              <a:rPr lang="pl-PL" dirty="0" smtClean="0"/>
              <a:t>, </a:t>
            </a:r>
          </a:p>
          <a:p>
            <a:pPr algn="ctr"/>
            <a:r>
              <a:rPr lang="pl-PL" dirty="0" smtClean="0"/>
              <a:t>one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obtain</a:t>
            </a:r>
            <a:r>
              <a:rPr lang="pl-PL" dirty="0" smtClean="0"/>
              <a:t> the </a:t>
            </a:r>
            <a:r>
              <a:rPr lang="pl-PL" dirty="0" err="1" smtClean="0"/>
              <a:t>scale</a:t>
            </a:r>
            <a:r>
              <a:rPr lang="pl-PL" dirty="0" smtClean="0"/>
              <a:t> of </a:t>
            </a:r>
            <a:r>
              <a:rPr lang="pl-PL" dirty="0" err="1" smtClean="0"/>
              <a:t>isospin</a:t>
            </a:r>
            <a:r>
              <a:rPr lang="pl-PL" dirty="0" smtClean="0"/>
              <a:t> </a:t>
            </a:r>
          </a:p>
          <a:p>
            <a:pPr algn="ctr"/>
            <a:r>
              <a:rPr lang="pl-PL" dirty="0" err="1" smtClean="0"/>
              <a:t>spontaneous</a:t>
            </a:r>
            <a:r>
              <a:rPr lang="pl-PL" dirty="0" smtClean="0"/>
              <a:t> </a:t>
            </a:r>
            <a:r>
              <a:rPr lang="pl-PL" dirty="0" err="1" smtClean="0"/>
              <a:t>symmetry</a:t>
            </a:r>
            <a:r>
              <a:rPr lang="pl-PL" dirty="0" smtClean="0"/>
              <a:t> </a:t>
            </a:r>
            <a:r>
              <a:rPr lang="pl-PL" dirty="0" err="1" smtClean="0"/>
              <a:t>breaking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11" y="2335468"/>
            <a:ext cx="4944177" cy="43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42403" y="332656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-Teller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mirror </a:t>
            </a:r>
            <a:r>
              <a:rPr lang="pl-P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2079757" cy="7498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98647"/>
            <a:ext cx="5806440" cy="22861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26" y="3573016"/>
            <a:ext cx="5098457" cy="821611"/>
          </a:xfrm>
          <a:prstGeom prst="rect">
            <a:avLst/>
          </a:prstGeom>
        </p:spPr>
      </p:pic>
      <p:sp>
        <p:nvSpPr>
          <p:cNvPr id="17" name="Dowolny kształt 16"/>
          <p:cNvSpPr/>
          <p:nvPr/>
        </p:nvSpPr>
        <p:spPr>
          <a:xfrm>
            <a:off x="4227616" y="4438319"/>
            <a:ext cx="1509942" cy="347620"/>
          </a:xfrm>
          <a:custGeom>
            <a:avLst/>
            <a:gdLst>
              <a:gd name="connsiteX0" fmla="*/ 0 w 1509942"/>
              <a:gd name="connsiteY0" fmla="*/ 74304 h 347620"/>
              <a:gd name="connsiteX1" fmla="*/ 855023 w 1509942"/>
              <a:gd name="connsiteY1" fmla="*/ 347437 h 347620"/>
              <a:gd name="connsiteX2" fmla="*/ 1448789 w 1509942"/>
              <a:gd name="connsiteY2" fmla="*/ 38678 h 347620"/>
              <a:gd name="connsiteX3" fmla="*/ 1460665 w 1509942"/>
              <a:gd name="connsiteY3" fmla="*/ 14928 h 34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942" h="347620">
                <a:moveTo>
                  <a:pt x="0" y="74304"/>
                </a:moveTo>
                <a:cubicBezTo>
                  <a:pt x="306779" y="213839"/>
                  <a:pt x="613558" y="353375"/>
                  <a:pt x="855023" y="347437"/>
                </a:cubicBezTo>
                <a:cubicBezTo>
                  <a:pt x="1096488" y="341499"/>
                  <a:pt x="1347849" y="94096"/>
                  <a:pt x="1448789" y="38678"/>
                </a:cubicBezTo>
                <a:cubicBezTo>
                  <a:pt x="1549729" y="-16740"/>
                  <a:pt x="1505197" y="-906"/>
                  <a:pt x="1460665" y="14928"/>
                </a:cubicBezTo>
              </a:path>
            </a:pathLst>
          </a:custGeom>
          <a:noFill/>
          <a:ln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342362" y="4604294"/>
            <a:ext cx="3859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We </a:t>
            </a:r>
            <a:r>
              <a:rPr lang="pl-PL" sz="1600" dirty="0" err="1" smtClean="0"/>
              <a:t>need</a:t>
            </a:r>
            <a:r>
              <a:rPr lang="pl-PL" sz="1600" dirty="0" smtClean="0"/>
              <a:t> to </a:t>
            </a:r>
            <a:r>
              <a:rPr lang="pl-PL" sz="1600" dirty="0" err="1" smtClean="0"/>
              <a:t>commute</a:t>
            </a:r>
            <a:r>
              <a:rPr lang="pl-PL" sz="1600" dirty="0" smtClean="0"/>
              <a:t> </a:t>
            </a:r>
            <a:r>
              <a:rPr lang="pl-PL" sz="1600" dirty="0" err="1" smtClean="0"/>
              <a:t>them</a:t>
            </a:r>
            <a:r>
              <a:rPr lang="pl-PL" sz="1600" dirty="0" smtClean="0"/>
              <a:t> </a:t>
            </a:r>
            <a:r>
              <a:rPr lang="pl-PL" sz="1600" dirty="0" err="1" smtClean="0"/>
              <a:t>through</a:t>
            </a:r>
            <a:r>
              <a:rPr lang="pl-PL" sz="1600" dirty="0" smtClean="0"/>
              <a:t> GT,</a:t>
            </a:r>
          </a:p>
          <a:p>
            <a:r>
              <a:rPr lang="pl-PL" sz="1600" dirty="0" err="1" smtClean="0"/>
              <a:t>which</a:t>
            </a:r>
            <a:r>
              <a:rPr lang="pl-PL" sz="1600" dirty="0" smtClean="0"/>
              <a:t> </a:t>
            </a:r>
            <a:r>
              <a:rPr lang="pl-PL" sz="1600" dirty="0" err="1" smtClean="0"/>
              <a:t>will</a:t>
            </a:r>
            <a:r>
              <a:rPr lang="pl-PL" sz="1600" dirty="0" smtClean="0"/>
              <a:t> </a:t>
            </a:r>
            <a:r>
              <a:rPr lang="pl-PL" sz="1600" dirty="0" err="1" smtClean="0"/>
              <a:t>spit</a:t>
            </a:r>
            <a:r>
              <a:rPr lang="pl-PL" sz="1600" dirty="0" smtClean="0"/>
              <a:t> out </a:t>
            </a:r>
            <a:r>
              <a:rPr lang="pl-PL" sz="1600" dirty="0" err="1" smtClean="0"/>
              <a:t>plenty</a:t>
            </a:r>
            <a:r>
              <a:rPr lang="pl-PL" sz="1600" dirty="0" smtClean="0"/>
              <a:t> of CG </a:t>
            </a:r>
            <a:r>
              <a:rPr lang="pl-PL" sz="1600" dirty="0" err="1" smtClean="0"/>
              <a:t>coeff</a:t>
            </a:r>
            <a:r>
              <a:rPr lang="pl-PL" sz="1600" dirty="0" smtClean="0"/>
              <a:t>. and</a:t>
            </a:r>
            <a:endParaRPr lang="pl-PL" sz="1600" dirty="0"/>
          </a:p>
        </p:txBody>
      </p:sp>
      <p:pic>
        <p:nvPicPr>
          <p:cNvPr id="24" name="Obraz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0" y="5301208"/>
            <a:ext cx="6691675" cy="992839"/>
          </a:xfrm>
          <a:prstGeom prst="rect">
            <a:avLst/>
          </a:prstGeom>
        </p:spPr>
      </p:pic>
      <p:sp>
        <p:nvSpPr>
          <p:cNvPr id="27" name="Nawias klamrowy zamykający 26"/>
          <p:cNvSpPr/>
          <p:nvPr/>
        </p:nvSpPr>
        <p:spPr>
          <a:xfrm rot="5400000">
            <a:off x="4255103" y="5438214"/>
            <a:ext cx="180020" cy="1994498"/>
          </a:xfrm>
          <a:prstGeom prst="rightBrace">
            <a:avLst>
              <a:gd name="adj1" fmla="val 2812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3768807" y="6525473"/>
            <a:ext cx="238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double</a:t>
            </a:r>
            <a:r>
              <a:rPr lang="pl-PL" sz="1600" dirty="0" smtClean="0"/>
              <a:t> </a:t>
            </a:r>
            <a:r>
              <a:rPr lang="pl-PL" sz="1600" dirty="0" err="1" smtClean="0"/>
              <a:t>rotated</a:t>
            </a:r>
            <a:r>
              <a:rPr lang="pl-PL" sz="1600" dirty="0" smtClean="0"/>
              <a:t> DFT </a:t>
            </a:r>
            <a:r>
              <a:rPr lang="pl-PL" sz="1600" dirty="0" err="1" smtClean="0"/>
              <a:t>state</a:t>
            </a:r>
            <a:endParaRPr lang="pl-PL" sz="1600" dirty="0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1926697" y="4909049"/>
            <a:ext cx="2418416" cy="1040231"/>
          </a:xfrm>
          <a:prstGeom prst="straightConnector1">
            <a:avLst/>
          </a:prstGeom>
          <a:ln w="1905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107504" y="4324274"/>
            <a:ext cx="260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1-dim </a:t>
            </a:r>
            <a:r>
              <a:rPr lang="pl-PL" sz="1600" dirty="0" err="1" smtClean="0"/>
              <a:t>rotation</a:t>
            </a:r>
            <a:r>
              <a:rPr lang="pl-PL" sz="1600" dirty="0" smtClean="0"/>
              <a:t> in </a:t>
            </a:r>
            <a:r>
              <a:rPr lang="pl-PL" sz="1600" dirty="0" err="1" smtClean="0"/>
              <a:t>isospace</a:t>
            </a:r>
            <a:endParaRPr lang="pl-PL" sz="1600" dirty="0" smtClean="0"/>
          </a:p>
          <a:p>
            <a:r>
              <a:rPr lang="pl-PL" sz="1600" dirty="0" smtClean="0"/>
              <a:t>and 3-dim </a:t>
            </a:r>
            <a:r>
              <a:rPr lang="pl-PL" sz="1600" dirty="0" err="1" smtClean="0"/>
              <a:t>rotation</a:t>
            </a:r>
            <a:r>
              <a:rPr lang="pl-PL" sz="1600" dirty="0" smtClean="0"/>
              <a:t> in </a:t>
            </a:r>
            <a:r>
              <a:rPr lang="pl-PL" sz="1600" dirty="0" err="1" smtClean="0"/>
              <a:t>space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42403" y="332656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5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9784" y="548680"/>
            <a:ext cx="6512511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utline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6698" y="1508052"/>
            <a:ext cx="572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l-PL" dirty="0" smtClean="0"/>
              <a:t> 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No-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(NCCI) model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3050" y="1877384"/>
            <a:ext cx="720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(ISB)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superallowed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Fermi beta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6698" y="2246716"/>
            <a:ext cx="659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-Teller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mirror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562" y="2659198"/>
            <a:ext cx="603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NCCI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SV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95536" y="3892109"/>
            <a:ext cx="466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Excellent</a:t>
            </a:r>
            <a:r>
              <a:rPr lang="pl-PL" dirty="0" smtClean="0"/>
              <a:t> </a:t>
            </a:r>
            <a:r>
              <a:rPr lang="pl-PL" dirty="0" err="1" smtClean="0"/>
              <a:t>playground</a:t>
            </a:r>
            <a:r>
              <a:rPr lang="pl-PL" dirty="0" smtClean="0"/>
              <a:t> to </a:t>
            </a:r>
            <a:r>
              <a:rPr lang="pl-PL" dirty="0" err="1" smtClean="0"/>
              <a:t>explore</a:t>
            </a:r>
            <a:r>
              <a:rPr lang="pl-PL" dirty="0" smtClean="0"/>
              <a:t> </a:t>
            </a:r>
          </a:p>
          <a:p>
            <a:pPr algn="ctr"/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pl-PL" dirty="0" err="1" smtClean="0"/>
              <a:t>electroweak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 of the Standard Model</a:t>
            </a:r>
            <a:endParaRPr lang="pl-PL" dirty="0"/>
          </a:p>
        </p:txBody>
      </p:sp>
      <p:sp>
        <p:nvSpPr>
          <p:cNvPr id="35" name="Schemat blokowy: łącznik 34"/>
          <p:cNvSpPr/>
          <p:nvPr/>
        </p:nvSpPr>
        <p:spPr>
          <a:xfrm>
            <a:off x="1030393" y="4726877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chemat blokowy: łącznik 35"/>
          <p:cNvSpPr/>
          <p:nvPr/>
        </p:nvSpPr>
        <p:spPr>
          <a:xfrm>
            <a:off x="1030393" y="519267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1301182" y="4577930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unitarity</a:t>
            </a:r>
            <a:r>
              <a:rPr lang="pl-PL" dirty="0" smtClean="0"/>
              <a:t> of CKM </a:t>
            </a:r>
            <a:r>
              <a:rPr lang="pl-PL" dirty="0" err="1" smtClean="0"/>
              <a:t>matrix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1301182" y="4958165"/>
            <a:ext cx="2465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Coupling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 smtClean="0"/>
              <a:t> of 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axial</a:t>
            </a:r>
            <a:r>
              <a:rPr lang="pl-PL" dirty="0" smtClean="0"/>
              <a:t> </a:t>
            </a:r>
            <a:r>
              <a:rPr lang="pl-PL" dirty="0" err="1" smtClean="0"/>
              <a:t>vector</a:t>
            </a:r>
            <a:r>
              <a:rPr lang="pl-PL" dirty="0" smtClean="0"/>
              <a:t> </a:t>
            </a:r>
            <a:r>
              <a:rPr lang="pl-PL" dirty="0" err="1" smtClean="0"/>
              <a:t>current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04" y="2914650"/>
            <a:ext cx="46577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Łącznik prostoliniowy 18"/>
          <p:cNvCxnSpPr/>
          <p:nvPr/>
        </p:nvCxnSpPr>
        <p:spPr>
          <a:xfrm flipV="1">
            <a:off x="4466652" y="3504167"/>
            <a:ext cx="3304634" cy="3240426"/>
          </a:xfrm>
          <a:prstGeom prst="line">
            <a:avLst/>
          </a:prstGeom>
          <a:ln w="50800" cap="rnd">
            <a:solidFill>
              <a:srgbClr val="C00000"/>
            </a:solidFill>
          </a:ln>
          <a:effectLst>
            <a:outerShdw blurRad="939800" dist="50800" dir="5400000" algn="ctr" rotWithShape="0">
              <a:srgbClr val="C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 rot="19002700">
            <a:off x="5477206" y="4696555"/>
            <a:ext cx="713657" cy="5232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≈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</a:t>
            </a: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3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7" grpId="0"/>
      <p:bldP spid="35" grpId="0" animBg="1"/>
      <p:bldP spid="36" grpId="0" animBg="1"/>
      <p:bldP spid="28" grpId="0"/>
      <p:bldP spid="2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-33049" y="2913321"/>
            <a:ext cx="1918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/>
              <a:t>SR-DFT </a:t>
            </a:r>
            <a:r>
              <a:rPr lang="pl-PL" sz="1600" dirty="0" err="1" smtClean="0"/>
              <a:t>ph</a:t>
            </a:r>
            <a:endParaRPr lang="pl-PL" sz="1600" dirty="0" smtClean="0"/>
          </a:p>
          <a:p>
            <a:pPr algn="ctr"/>
            <a:r>
              <a:rPr lang="pl-PL" sz="1600" dirty="0" err="1" smtClean="0"/>
              <a:t>Slater</a:t>
            </a:r>
            <a:r>
              <a:rPr lang="pl-PL" sz="1600" dirty="0" smtClean="0"/>
              <a:t> </a:t>
            </a:r>
            <a:r>
              <a:rPr lang="pl-PL" sz="1600" dirty="0" err="1" smtClean="0"/>
              <a:t>determinants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140644" y="1849719"/>
            <a:ext cx="270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Simultanous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projection</a:t>
            </a:r>
            <a:endPara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and T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324153" y="6482634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Hill-Wheeler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Grupa 56"/>
          <p:cNvGrpSpPr/>
          <p:nvPr/>
        </p:nvGrpSpPr>
        <p:grpSpPr>
          <a:xfrm>
            <a:off x="7290479" y="4243656"/>
            <a:ext cx="669032" cy="1948083"/>
            <a:chOff x="4038600" y="2603500"/>
            <a:chExt cx="381000" cy="1498600"/>
          </a:xfrm>
        </p:grpSpPr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4038600" y="41021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auto">
            <a:xfrm>
              <a:off x="4038600" y="37084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4038600" y="35687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>
              <a:off x="4038600" y="32893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Line 33"/>
            <p:cNvSpPr>
              <a:spLocks noChangeShapeType="1"/>
            </p:cNvSpPr>
            <p:nvPr/>
          </p:nvSpPr>
          <p:spPr bwMode="auto">
            <a:xfrm>
              <a:off x="4038600" y="30734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>
              <a:off x="4038600" y="2603500"/>
              <a:ext cx="38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8106719" y="599222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r>
              <a:rPr lang="pl-PL" baseline="-25000" dirty="0" smtClean="0"/>
              <a:t>1</a:t>
            </a:r>
            <a:endParaRPr lang="pl-PL" baseline="-25000" dirty="0"/>
          </a:p>
        </p:txBody>
      </p:sp>
      <p:sp>
        <p:nvSpPr>
          <p:cNvPr id="65" name="pole tekstowe 64"/>
          <p:cNvSpPr txBox="1"/>
          <p:nvPr/>
        </p:nvSpPr>
        <p:spPr>
          <a:xfrm>
            <a:off x="8092824" y="552761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r>
              <a:rPr lang="pl-PL" baseline="-25000" dirty="0" smtClean="0"/>
              <a:t>2</a:t>
            </a:r>
            <a:endParaRPr lang="pl-PL" baseline="-25000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8016841" y="405899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r>
              <a:rPr lang="pl-PL" baseline="-25000" dirty="0" smtClean="0"/>
              <a:t>M</a:t>
            </a:r>
            <a:endParaRPr lang="pl-PL" baseline="-250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6990543" y="6007073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</a:t>
            </a:r>
            <a:endParaRPr lang="pl-PL" dirty="0"/>
          </a:p>
        </p:txBody>
      </p:sp>
      <p:sp>
        <p:nvSpPr>
          <p:cNvPr id="68" name="pole tekstowe 67"/>
          <p:cNvSpPr txBox="1"/>
          <p:nvPr/>
        </p:nvSpPr>
        <p:spPr>
          <a:xfrm>
            <a:off x="6990543" y="5503983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</a:t>
            </a:r>
            <a:endParaRPr lang="pl-PL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6990543" y="401891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1" y="2009701"/>
            <a:ext cx="574548" cy="3291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5" y="2368892"/>
            <a:ext cx="539403" cy="3017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27" y="1955849"/>
            <a:ext cx="392754" cy="2550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35" y="2519768"/>
            <a:ext cx="474066" cy="25552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99" y="2210866"/>
            <a:ext cx="890793" cy="2560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18" y="1678307"/>
            <a:ext cx="3962448" cy="545551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29" y="2624040"/>
            <a:ext cx="4711626" cy="54148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198779" y="732410"/>
            <a:ext cx="493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Multireference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DFT (MR-DFT)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braz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35" y="6053985"/>
            <a:ext cx="1936539" cy="318525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1885681" y="3368054"/>
            <a:ext cx="556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860262" y="2210866"/>
            <a:ext cx="153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and T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51" y="5220304"/>
            <a:ext cx="18573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1" y="4018915"/>
            <a:ext cx="1474474" cy="205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Obraz 7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13" y="4817649"/>
            <a:ext cx="1153616" cy="229968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29" y="5166401"/>
            <a:ext cx="1127615" cy="229509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30" y="5532066"/>
            <a:ext cx="1224776" cy="2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6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2" grpId="0"/>
      <p:bldP spid="23" grpId="0"/>
      <p:bldP spid="65" grpId="0"/>
      <p:bldP spid="66" grpId="0"/>
      <p:bldP spid="24" grpId="0"/>
      <p:bldP spid="68" grpId="0"/>
      <p:bldP spid="69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3070" y="1055929"/>
            <a:ext cx="83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NCCI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natural</a:t>
            </a:r>
            <a:r>
              <a:rPr lang="pl-PL" dirty="0" smtClean="0"/>
              <a:t> </a:t>
            </a:r>
            <a:r>
              <a:rPr lang="pl-PL" dirty="0" err="1" smtClean="0"/>
              <a:t>consequence</a:t>
            </a:r>
            <a:r>
              <a:rPr lang="pl-PL" dirty="0" smtClean="0"/>
              <a:t> of </a:t>
            </a:r>
            <a:r>
              <a:rPr lang="pl-PL" dirty="0" err="1" smtClean="0"/>
              <a:t>inluding</a:t>
            </a:r>
            <a:r>
              <a:rPr lang="pl-PL" dirty="0" smtClean="0"/>
              <a:t> (</a:t>
            </a:r>
            <a:r>
              <a:rPr lang="pl-PL" dirty="0" err="1" smtClean="0"/>
              <a:t>multi</a:t>
            </a:r>
            <a:r>
              <a:rPr lang="pl-PL" dirty="0" smtClean="0"/>
              <a:t>) </a:t>
            </a:r>
            <a:r>
              <a:rPr lang="pl-PL" dirty="0" err="1" smtClean="0"/>
              <a:t>particle</a:t>
            </a:r>
            <a:r>
              <a:rPr lang="pl-PL" dirty="0" smtClean="0"/>
              <a:t>-(</a:t>
            </a:r>
            <a:r>
              <a:rPr lang="pl-PL" dirty="0" err="1" smtClean="0"/>
              <a:t>multi</a:t>
            </a:r>
            <a:r>
              <a:rPr lang="pl-PL" dirty="0" smtClean="0"/>
              <a:t>)hole </a:t>
            </a:r>
            <a:r>
              <a:rPr lang="pl-PL" dirty="0" err="1" smtClean="0"/>
              <a:t>excitations</a:t>
            </a:r>
            <a:r>
              <a:rPr lang="pl-PL" dirty="0" smtClean="0"/>
              <a:t>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17188" y="1585898"/>
            <a:ext cx="75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NCCI was </a:t>
            </a:r>
            <a:r>
              <a:rPr lang="pl-PL" dirty="0" err="1" smtClean="0"/>
              <a:t>introduced</a:t>
            </a:r>
            <a:r>
              <a:rPr lang="pl-PL" dirty="0" smtClean="0"/>
              <a:t> as a </a:t>
            </a:r>
            <a:r>
              <a:rPr lang="pl-PL" dirty="0" err="1" smtClean="0"/>
              <a:t>cure</a:t>
            </a:r>
            <a:r>
              <a:rPr lang="pl-PL" dirty="0" smtClean="0"/>
              <a:t> for the problem of the </a:t>
            </a:r>
            <a:r>
              <a:rPr lang="pl-PL" dirty="0" err="1" smtClean="0"/>
              <a:t>ambiguity</a:t>
            </a:r>
            <a:r>
              <a:rPr lang="pl-PL" dirty="0" smtClean="0"/>
              <a:t>  of  </a:t>
            </a:r>
            <a:r>
              <a:rPr lang="pl-PL" dirty="0" err="1" smtClean="0"/>
              <a:t>anti-aligned</a:t>
            </a:r>
            <a:r>
              <a:rPr lang="pl-PL" dirty="0" smtClean="0"/>
              <a:t>  </a:t>
            </a:r>
            <a:r>
              <a:rPr lang="pl-PL" dirty="0" err="1" smtClean="0"/>
              <a:t>configurations</a:t>
            </a:r>
            <a:r>
              <a:rPr lang="pl-PL" dirty="0" smtClean="0"/>
              <a:t> </a:t>
            </a:r>
            <a:r>
              <a:rPr lang="pl-PL" dirty="0" err="1" smtClean="0"/>
              <a:t>needed</a:t>
            </a:r>
            <a:r>
              <a:rPr lang="pl-PL" dirty="0" smtClean="0"/>
              <a:t> to </a:t>
            </a:r>
            <a:r>
              <a:rPr lang="pl-PL" dirty="0" err="1" smtClean="0"/>
              <a:t>calculate</a:t>
            </a:r>
            <a:r>
              <a:rPr lang="pl-PL" dirty="0" smtClean="0"/>
              <a:t> </a:t>
            </a:r>
            <a:r>
              <a:rPr lang="pl-PL" dirty="0" err="1" smtClean="0"/>
              <a:t>superallowed</a:t>
            </a:r>
            <a:r>
              <a:rPr lang="pl-PL" dirty="0" smtClean="0"/>
              <a:t> Fermi beta </a:t>
            </a:r>
            <a:r>
              <a:rPr lang="pl-PL" dirty="0" err="1" smtClean="0"/>
              <a:t>decay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350599" y="3040402"/>
            <a:ext cx="2434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antialigned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400" dirty="0" smtClean="0"/>
              <a:t>- not </a:t>
            </a:r>
            <a:r>
              <a:rPr lang="pl-PL" sz="1400" dirty="0" err="1" smtClean="0"/>
              <a:t>uniquely</a:t>
            </a:r>
            <a:r>
              <a:rPr lang="pl-PL" sz="1400" dirty="0" smtClean="0"/>
              <a:t> </a:t>
            </a:r>
            <a:r>
              <a:rPr lang="pl-PL" sz="1400" dirty="0" err="1" smtClean="0"/>
              <a:t>defined</a:t>
            </a:r>
            <a:r>
              <a:rPr lang="pl-PL" sz="1400" dirty="0" smtClean="0"/>
              <a:t>!</a:t>
            </a:r>
            <a:endParaRPr lang="pl-PL" sz="1400" dirty="0"/>
          </a:p>
        </p:txBody>
      </p:sp>
      <p:cxnSp>
        <p:nvCxnSpPr>
          <p:cNvPr id="19" name="Łącznik prosty ze strzałką 18"/>
          <p:cNvCxnSpPr>
            <a:stCxn id="18" idx="0"/>
          </p:cNvCxnSpPr>
          <p:nvPr/>
        </p:nvCxnSpPr>
        <p:spPr>
          <a:xfrm flipV="1">
            <a:off x="4567663" y="2740000"/>
            <a:ext cx="1546061" cy="300402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88" y="2442742"/>
            <a:ext cx="6883824" cy="297257"/>
          </a:xfrm>
          <a:prstGeom prst="rect">
            <a:avLst/>
          </a:prstGeom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179512" y="188640"/>
            <a:ext cx="4713007" cy="710952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corrections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superallowed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Fermi beta </a:t>
            </a:r>
            <a:r>
              <a:rPr lang="pl-P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82" y="4879730"/>
            <a:ext cx="1066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2" y="5244338"/>
            <a:ext cx="11811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7" y="4153226"/>
            <a:ext cx="12096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pole tekstowe 45"/>
          <p:cNvSpPr txBox="1"/>
          <p:nvPr/>
        </p:nvSpPr>
        <p:spPr>
          <a:xfrm>
            <a:off x="4285775" y="3965585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or</a:t>
            </a:r>
            <a:endParaRPr lang="pl-PL" sz="16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459785" y="6237312"/>
            <a:ext cx="36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Obraz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64" y="4007863"/>
            <a:ext cx="1388364" cy="254508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47" y="4007354"/>
            <a:ext cx="1388872" cy="255017"/>
          </a:xfrm>
          <a:prstGeom prst="rect">
            <a:avLst/>
          </a:prstGeom>
        </p:spPr>
      </p:pic>
      <p:cxnSp>
        <p:nvCxnSpPr>
          <p:cNvPr id="50" name="Łącznik prostoliniowy 49"/>
          <p:cNvCxnSpPr/>
          <p:nvPr/>
        </p:nvCxnSpPr>
        <p:spPr>
          <a:xfrm>
            <a:off x="6444208" y="4380014"/>
            <a:ext cx="72008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Obraz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31" y="4477873"/>
            <a:ext cx="491692" cy="174993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31" y="4134863"/>
            <a:ext cx="491692" cy="175279"/>
          </a:xfrm>
          <a:prstGeom prst="rect">
            <a:avLst/>
          </a:prstGeom>
        </p:spPr>
      </p:pic>
      <p:cxnSp>
        <p:nvCxnSpPr>
          <p:cNvPr id="53" name="Łącznik prosty ze strzałką 52"/>
          <p:cNvCxnSpPr/>
          <p:nvPr/>
        </p:nvCxnSpPr>
        <p:spPr>
          <a:xfrm flipV="1">
            <a:off x="7164288" y="3861048"/>
            <a:ext cx="410949" cy="518966"/>
          </a:xfrm>
          <a:prstGeom prst="straightConnector1">
            <a:avLst/>
          </a:prstGeom>
          <a:ln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7164288" y="4380014"/>
            <a:ext cx="410949" cy="499716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oliniowy 54"/>
          <p:cNvCxnSpPr/>
          <p:nvPr/>
        </p:nvCxnSpPr>
        <p:spPr>
          <a:xfrm>
            <a:off x="7598058" y="4919220"/>
            <a:ext cx="720080" cy="0"/>
          </a:xfrm>
          <a:prstGeom prst="line">
            <a:avLst/>
          </a:prstGeom>
          <a:ln w="317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oliniowy 55"/>
          <p:cNvCxnSpPr/>
          <p:nvPr/>
        </p:nvCxnSpPr>
        <p:spPr>
          <a:xfrm>
            <a:off x="7598058" y="3841291"/>
            <a:ext cx="720080" cy="0"/>
          </a:xfrm>
          <a:prstGeom prst="line">
            <a:avLst/>
          </a:prstGeom>
          <a:ln w="317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31" y="3674778"/>
            <a:ext cx="385133" cy="105464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32" y="4740921"/>
            <a:ext cx="392685" cy="109231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47" y="5583010"/>
            <a:ext cx="3944717" cy="1125262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75" y="5181488"/>
            <a:ext cx="2448272" cy="247806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6006474" y="3132735"/>
            <a:ext cx="313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8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52593" y="260648"/>
            <a:ext cx="3050231" cy="504056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superallowed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 beta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93790" y="4231822"/>
            <a:ext cx="332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unitarity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CKM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037797" y="5245110"/>
            <a:ext cx="3085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W. </a:t>
            </a:r>
            <a:r>
              <a:rPr lang="fr-FR" sz="1400" dirty="0" smtClean="0"/>
              <a:t>Satu</a:t>
            </a:r>
            <a:r>
              <a:rPr lang="pl-PL" sz="1400" dirty="0" smtClean="0"/>
              <a:t>ł</a:t>
            </a:r>
            <a:r>
              <a:rPr lang="fr-FR" sz="1400" dirty="0" smtClean="0"/>
              <a:t>a </a:t>
            </a:r>
            <a:r>
              <a:rPr lang="fr-FR" sz="1400" dirty="0"/>
              <a:t>et al., </a:t>
            </a:r>
            <a:r>
              <a:rPr lang="fr-FR" sz="1400" dirty="0" smtClean="0"/>
              <a:t>P</a:t>
            </a:r>
            <a:r>
              <a:rPr lang="pl-PL" sz="1400" dirty="0" smtClean="0"/>
              <a:t>R</a:t>
            </a:r>
            <a:r>
              <a:rPr lang="fr-FR" sz="1400" dirty="0" smtClean="0"/>
              <a:t>C </a:t>
            </a:r>
            <a:r>
              <a:rPr lang="fr-FR" sz="1400" dirty="0"/>
              <a:t>86, </a:t>
            </a:r>
            <a:r>
              <a:rPr lang="fr-FR" sz="1400" dirty="0" smtClean="0"/>
              <a:t>054314</a:t>
            </a:r>
            <a:r>
              <a:rPr lang="pl-PL" sz="1400" dirty="0" smtClean="0"/>
              <a:t> (2012)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04711" y="522798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(c)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04711" y="448931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(a)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604061" y="4858649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(b)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069904" y="4520094"/>
            <a:ext cx="3462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I.</a:t>
            </a:r>
            <a:r>
              <a:rPr lang="pl-PL" sz="1400" dirty="0" smtClean="0"/>
              <a:t> </a:t>
            </a:r>
            <a:r>
              <a:rPr lang="en-US" sz="1400" dirty="0" smtClean="0"/>
              <a:t>Towner </a:t>
            </a:r>
            <a:r>
              <a:rPr lang="pl-PL" sz="1400" dirty="0"/>
              <a:t>,</a:t>
            </a:r>
            <a:r>
              <a:rPr lang="en-US" sz="1400" dirty="0" smtClean="0"/>
              <a:t> J.</a:t>
            </a:r>
            <a:r>
              <a:rPr lang="pl-PL" sz="1400" dirty="0" smtClean="0"/>
              <a:t> </a:t>
            </a:r>
            <a:r>
              <a:rPr lang="en-US" sz="1400" dirty="0" smtClean="0"/>
              <a:t>Hardy</a:t>
            </a:r>
            <a:r>
              <a:rPr lang="en-US" sz="1400" dirty="0"/>
              <a:t>, </a:t>
            </a:r>
            <a:r>
              <a:rPr lang="en-US" sz="1400" dirty="0" smtClean="0"/>
              <a:t>P</a:t>
            </a:r>
            <a:r>
              <a:rPr lang="pl-PL" sz="1400" dirty="0" smtClean="0"/>
              <a:t>R</a:t>
            </a:r>
            <a:r>
              <a:rPr lang="en-US" sz="1400" dirty="0" smtClean="0"/>
              <a:t>C </a:t>
            </a:r>
            <a:r>
              <a:rPr lang="en-US" sz="1400" dirty="0"/>
              <a:t>77, </a:t>
            </a:r>
            <a:r>
              <a:rPr lang="en-US" sz="1400" dirty="0" smtClean="0"/>
              <a:t>025501(2008</a:t>
            </a:r>
            <a:r>
              <a:rPr lang="pl-PL" sz="1400" dirty="0"/>
              <a:t>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45941" y="4875778"/>
            <a:ext cx="2986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H.Liang</a:t>
            </a:r>
            <a:r>
              <a:rPr lang="en-US" sz="1400" dirty="0" smtClean="0"/>
              <a:t>,</a:t>
            </a:r>
            <a:r>
              <a:rPr lang="pl-PL" sz="1400" dirty="0" smtClean="0"/>
              <a:t> et al.</a:t>
            </a:r>
            <a:r>
              <a:rPr lang="en-US" sz="1400" dirty="0" smtClean="0"/>
              <a:t> P</a:t>
            </a:r>
            <a:r>
              <a:rPr lang="pl-PL" sz="1400" dirty="0" smtClean="0"/>
              <a:t>R</a:t>
            </a:r>
            <a:r>
              <a:rPr lang="en-US" sz="1400" dirty="0" smtClean="0"/>
              <a:t>C </a:t>
            </a:r>
            <a:r>
              <a:rPr lang="en-US" sz="1400" dirty="0"/>
              <a:t>79,064316 (2009</a:t>
            </a:r>
            <a:r>
              <a:rPr lang="en-US" sz="1400" dirty="0" smtClean="0"/>
              <a:t>)</a:t>
            </a:r>
            <a:endParaRPr lang="pl-PL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27" y="1852187"/>
            <a:ext cx="3905382" cy="2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lipsa 18"/>
          <p:cNvSpPr/>
          <p:nvPr/>
        </p:nvSpPr>
        <p:spPr>
          <a:xfrm flipV="1">
            <a:off x="6041900" y="2787070"/>
            <a:ext cx="45720" cy="457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066259" y="2714858"/>
            <a:ext cx="578" cy="19014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6030183" y="2905001"/>
            <a:ext cx="7694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>
            <a:off x="6026304" y="2713767"/>
            <a:ext cx="7694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5789703" y="2436768"/>
            <a:ext cx="549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C00000"/>
                </a:solidFill>
              </a:rPr>
              <a:t>NCCI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4114603" y="5812479"/>
            <a:ext cx="493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W. </a:t>
            </a:r>
            <a:r>
              <a:rPr lang="pl-PL" sz="1400" dirty="0" err="1" smtClean="0"/>
              <a:t>Satuła</a:t>
            </a:r>
            <a:r>
              <a:rPr lang="pl-PL" sz="1400" dirty="0" smtClean="0"/>
              <a:t>, J. Dobaczewski, M. Konieczka, </a:t>
            </a:r>
            <a:r>
              <a:rPr lang="pl-PL" sz="1400" i="1" dirty="0" smtClean="0"/>
              <a:t>NCCI </a:t>
            </a:r>
            <a:r>
              <a:rPr lang="en-US" sz="1400" i="1" dirty="0" smtClean="0"/>
              <a:t>model </a:t>
            </a:r>
            <a:r>
              <a:rPr lang="en-US" sz="1400" i="1" dirty="0"/>
              <a:t>rooted </a:t>
            </a:r>
            <a:r>
              <a:rPr lang="pl-PL" sz="1400" i="1" dirty="0" smtClean="0"/>
              <a:t>in  </a:t>
            </a:r>
            <a:r>
              <a:rPr lang="pl-PL" sz="1400" i="1" dirty="0" err="1" smtClean="0"/>
              <a:t>double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projected</a:t>
            </a:r>
            <a:r>
              <a:rPr lang="pl-PL" sz="1400" i="1" dirty="0" smtClean="0"/>
              <a:t> MR-DFT </a:t>
            </a:r>
            <a:r>
              <a:rPr lang="en-US" sz="1400" i="1" dirty="0" smtClean="0"/>
              <a:t>theory</a:t>
            </a:r>
            <a:r>
              <a:rPr lang="pl-PL" sz="1400" dirty="0" smtClean="0"/>
              <a:t> – in </a:t>
            </a:r>
            <a:r>
              <a:rPr lang="pl-PL" sz="1400" dirty="0" err="1" smtClean="0"/>
              <a:t>preparation</a:t>
            </a:r>
            <a:endParaRPr lang="pl-PL" sz="1400" dirty="0"/>
          </a:p>
        </p:txBody>
      </p:sp>
      <p:cxnSp>
        <p:nvCxnSpPr>
          <p:cNvPr id="22" name="Łącznik prosty ze strzałką 21"/>
          <p:cNvCxnSpPr/>
          <p:nvPr/>
        </p:nvCxnSpPr>
        <p:spPr>
          <a:xfrm flipV="1">
            <a:off x="1144848" y="3200671"/>
            <a:ext cx="407938" cy="1088301"/>
          </a:xfrm>
          <a:prstGeom prst="straightConnector1">
            <a:avLst/>
          </a:prstGeom>
          <a:ln w="15875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1561053" y="2541806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CKM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Obraz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8" y="5226234"/>
            <a:ext cx="2709866" cy="24183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" y="2925588"/>
            <a:ext cx="4293921" cy="914406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3416038" y="2402368"/>
            <a:ext cx="10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 </a:t>
            </a:r>
          </a:p>
          <a:p>
            <a:pPr algn="ctr"/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eigenstates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30666" y="2387918"/>
            <a:ext cx="10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eigenstates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337797" y="4856902"/>
            <a:ext cx="63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CVC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81225" y="1104062"/>
            <a:ext cx="2724216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ISOSPIN-BREAKING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CORRECTIONS </a:t>
            </a:r>
            <a:endParaRPr lang="pl-PL" dirty="0"/>
          </a:p>
        </p:txBody>
      </p:sp>
      <p:pic>
        <p:nvPicPr>
          <p:cNvPr id="35" name="Obraz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8" y="1867067"/>
            <a:ext cx="1996970" cy="28702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761645" y="1052736"/>
            <a:ext cx="4529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MR-DFT, NCCI </a:t>
            </a:r>
            <a:r>
              <a:rPr lang="pl-PL" dirty="0" smtClean="0"/>
              <a:t>(for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r>
              <a:rPr lang="pl-PL" dirty="0" smtClean="0"/>
              <a:t> </a:t>
            </a:r>
            <a:r>
              <a:rPr lang="pl-PL" dirty="0" err="1" smtClean="0"/>
              <a:t>current</a:t>
            </a:r>
            <a:r>
              <a:rPr lang="pl-PL" dirty="0" smtClean="0"/>
              <a:t>)</a:t>
            </a:r>
          </a:p>
          <a:p>
            <a:pPr algn="ctr"/>
            <a:r>
              <a:rPr lang="pl-PL" dirty="0" err="1" smtClean="0"/>
              <a:t>results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fully</a:t>
            </a:r>
            <a:r>
              <a:rPr lang="pl-PL" dirty="0" smtClean="0"/>
              <a:t> </a:t>
            </a:r>
            <a:r>
              <a:rPr lang="pl-PL" dirty="0" err="1" smtClean="0"/>
              <a:t>consistent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23" y="5776909"/>
            <a:ext cx="163982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54" y="2448514"/>
            <a:ext cx="6444866" cy="39795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olny kształt 4"/>
          <p:cNvSpPr/>
          <p:nvPr/>
        </p:nvSpPr>
        <p:spPr>
          <a:xfrm>
            <a:off x="2848689" y="2448771"/>
            <a:ext cx="920777" cy="1406981"/>
          </a:xfrm>
          <a:custGeom>
            <a:avLst/>
            <a:gdLst>
              <a:gd name="connsiteX0" fmla="*/ 641444 w 806782"/>
              <a:gd name="connsiteY0" fmla="*/ 0 h 1501253"/>
              <a:gd name="connsiteX1" fmla="*/ 764274 w 806782"/>
              <a:gd name="connsiteY1" fmla="*/ 818865 h 1501253"/>
              <a:gd name="connsiteX2" fmla="*/ 0 w 806782"/>
              <a:gd name="connsiteY2" fmla="*/ 1501253 h 1501253"/>
              <a:gd name="connsiteX3" fmla="*/ 0 w 806782"/>
              <a:gd name="connsiteY3" fmla="*/ 1501253 h 1501253"/>
              <a:gd name="connsiteX4" fmla="*/ 0 w 806782"/>
              <a:gd name="connsiteY4" fmla="*/ 1501253 h 150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82" h="1501253">
                <a:moveTo>
                  <a:pt x="641444" y="0"/>
                </a:moveTo>
                <a:cubicBezTo>
                  <a:pt x="756312" y="284328"/>
                  <a:pt x="871181" y="568656"/>
                  <a:pt x="764274" y="818865"/>
                </a:cubicBezTo>
                <a:cubicBezTo>
                  <a:pt x="657367" y="1069074"/>
                  <a:pt x="0" y="1501253"/>
                  <a:pt x="0" y="1501253"/>
                </a:cubicBezTo>
                <a:lnTo>
                  <a:pt x="0" y="1501253"/>
                </a:lnTo>
                <a:lnTo>
                  <a:pt x="0" y="1501253"/>
                </a:lnTo>
              </a:path>
            </a:pathLst>
          </a:custGeom>
          <a:noFill/>
          <a:ln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4558725" y="3239545"/>
            <a:ext cx="0" cy="49613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6531915" y="3436404"/>
            <a:ext cx="0" cy="34734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5111593" y="3606916"/>
            <a:ext cx="0" cy="18002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3987384" y="3855752"/>
            <a:ext cx="0" cy="1217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400583" y="4192978"/>
            <a:ext cx="0" cy="172819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5683591" y="4151740"/>
            <a:ext cx="0" cy="145504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245628" y="3602152"/>
            <a:ext cx="0" cy="217819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7661409" y="3972762"/>
            <a:ext cx="0" cy="95834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951055" y="3234113"/>
            <a:ext cx="0" cy="68729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8232908" y="3184915"/>
            <a:ext cx="0" cy="76510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4825689" y="3947362"/>
            <a:ext cx="0" cy="1217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8517578" y="3247938"/>
            <a:ext cx="0" cy="60826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59" y="6487978"/>
            <a:ext cx="1718749" cy="18288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8" y="1841918"/>
            <a:ext cx="2091731" cy="490652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" y="1166774"/>
            <a:ext cx="957072" cy="25298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09" y="1548761"/>
            <a:ext cx="424820" cy="14540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" y="1522739"/>
            <a:ext cx="312087" cy="164902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1" y="1535113"/>
            <a:ext cx="477070" cy="158063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" y="1535113"/>
            <a:ext cx="156513" cy="163378"/>
          </a:xfrm>
          <a:prstGeom prst="rect">
            <a:avLst/>
          </a:prstGeom>
        </p:spPr>
      </p:pic>
      <p:cxnSp>
        <p:nvCxnSpPr>
          <p:cNvPr id="25" name="Łącznik prostoliniowy 24"/>
          <p:cNvCxnSpPr/>
          <p:nvPr/>
        </p:nvCxnSpPr>
        <p:spPr>
          <a:xfrm>
            <a:off x="67970" y="1768180"/>
            <a:ext cx="23192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378379" y="1495443"/>
            <a:ext cx="0" cy="53352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937337" y="1497297"/>
            <a:ext cx="0" cy="53352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1547664" y="1509091"/>
            <a:ext cx="0" cy="53352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2" y="851276"/>
            <a:ext cx="1084295" cy="185154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94" y="1841918"/>
            <a:ext cx="2506743" cy="609093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1792815" y="49311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quenching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approximation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659318" y="505120"/>
            <a:ext cx="453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Teller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MR-DFT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2848689" y="4224782"/>
            <a:ext cx="0" cy="23481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54" y="1199388"/>
            <a:ext cx="2830448" cy="349373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95" y="1675752"/>
            <a:ext cx="3949907" cy="332331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83" y="2109191"/>
            <a:ext cx="3611118" cy="3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255728" cy="63668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-Teller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mirror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pl-PL" sz="1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312916" y="1417680"/>
            <a:ext cx="641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 A=29</a:t>
            </a:r>
            <a:r>
              <a:rPr lang="pl-PL" dirty="0"/>
              <a:t>, A=31 and </a:t>
            </a:r>
            <a:r>
              <a:rPr lang="pl-PL" dirty="0" smtClean="0"/>
              <a:t>A=35 - 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of 1s</a:t>
            </a:r>
            <a:r>
              <a:rPr lang="pl-PL" baseline="-25000" dirty="0" smtClean="0"/>
              <a:t>1/2</a:t>
            </a:r>
            <a:r>
              <a:rPr lang="pl-PL" dirty="0" smtClean="0"/>
              <a:t> and 0d</a:t>
            </a:r>
            <a:r>
              <a:rPr lang="pl-PL" baseline="-25000" dirty="0" smtClean="0"/>
              <a:t>3/2</a:t>
            </a:r>
            <a:r>
              <a:rPr lang="pl-PL" dirty="0" smtClean="0"/>
              <a:t> </a:t>
            </a:r>
            <a:r>
              <a:rPr lang="pl-PL" dirty="0" err="1" smtClean="0"/>
              <a:t>subshell</a:t>
            </a:r>
            <a:r>
              <a:rPr lang="pl-PL" dirty="0" smtClean="0"/>
              <a:t>, </a:t>
            </a:r>
            <a:r>
              <a:rPr lang="pl-PL" dirty="0" err="1" smtClean="0"/>
              <a:t>due</a:t>
            </a:r>
            <a:r>
              <a:rPr lang="pl-PL" dirty="0" smtClean="0"/>
              <a:t> to single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energies</a:t>
            </a:r>
            <a:r>
              <a:rPr lang="pl-PL" dirty="0" smtClean="0"/>
              <a:t> </a:t>
            </a:r>
            <a:r>
              <a:rPr lang="pl-PL" dirty="0" err="1" smtClean="0"/>
              <a:t>reproduced</a:t>
            </a:r>
            <a:r>
              <a:rPr lang="pl-PL" dirty="0" smtClean="0"/>
              <a:t> by SV</a:t>
            </a:r>
            <a:endParaRPr lang="pl-PL" dirty="0"/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4511768" y="4440148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511768" y="3288020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4511768" y="4751454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5662546" y="4756476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5654112" y="3717032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5654112" y="3429000"/>
            <a:ext cx="792088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6446200" y="3790249"/>
            <a:ext cx="8434" cy="934895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22" y="2996952"/>
            <a:ext cx="481800" cy="1649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20" y="2996952"/>
            <a:ext cx="279380" cy="164902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00" y="5623341"/>
            <a:ext cx="2912371" cy="448902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56" y="5306475"/>
            <a:ext cx="2577963" cy="254651"/>
          </a:xfrm>
          <a:prstGeom prst="rect">
            <a:avLst/>
          </a:prstGeom>
        </p:spPr>
      </p:pic>
      <p:cxnSp>
        <p:nvCxnSpPr>
          <p:cNvPr id="28" name="Łącznik prosty ze strzałką 27"/>
          <p:cNvCxnSpPr/>
          <p:nvPr/>
        </p:nvCxnSpPr>
        <p:spPr>
          <a:xfrm>
            <a:off x="4490809" y="3376753"/>
            <a:ext cx="8434" cy="934895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2501" y="3779200"/>
            <a:ext cx="912451" cy="183351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146" y="4127676"/>
            <a:ext cx="973965" cy="162798"/>
          </a:xfrm>
          <a:prstGeom prst="rect">
            <a:avLst/>
          </a:prstGeom>
        </p:spPr>
      </p:pic>
      <p:sp>
        <p:nvSpPr>
          <p:cNvPr id="33" name="pole tekstowe 32"/>
          <p:cNvSpPr txBox="1"/>
          <p:nvPr/>
        </p:nvSpPr>
        <p:spPr>
          <a:xfrm>
            <a:off x="3491880" y="2298160"/>
            <a:ext cx="405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</a:t>
            </a:r>
            <a:r>
              <a:rPr lang="pl-P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986329" y="341980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s1/2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6922210" y="45667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d5/2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pole tekstowe 67"/>
          <p:cNvSpPr txBox="1"/>
          <p:nvPr/>
        </p:nvSpPr>
        <p:spPr>
          <a:xfrm>
            <a:off x="6923811" y="311309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d3/2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Obraz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5" y="1455544"/>
            <a:ext cx="1750281" cy="4105582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962">
            <a:off x="180364" y="2178039"/>
            <a:ext cx="2303470" cy="290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Obraz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5" y="2762287"/>
            <a:ext cx="1106658" cy="59397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1486" y="5306475"/>
            <a:ext cx="214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Single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</a:p>
          <a:p>
            <a:pPr algn="ctr"/>
            <a:r>
              <a:rPr lang="pl-PL" dirty="0" smtClean="0"/>
              <a:t>GT </a:t>
            </a:r>
            <a:r>
              <a:rPr lang="pl-PL" dirty="0" err="1" smtClean="0"/>
              <a:t>matrix</a:t>
            </a:r>
            <a:r>
              <a:rPr lang="pl-PL" dirty="0" smtClean="0"/>
              <a:t> </a:t>
            </a:r>
            <a:r>
              <a:rPr lang="pl-PL" dirty="0" err="1" smtClean="0"/>
              <a:t>elements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94219" y="2768319"/>
            <a:ext cx="2517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Inappropriate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endParaRPr lang="pl-PL" dirty="0" smtClean="0"/>
          </a:p>
          <a:p>
            <a:pPr algn="ctr"/>
            <a:r>
              <a:rPr lang="pl-PL" dirty="0"/>
              <a:t>o</a:t>
            </a:r>
            <a:r>
              <a:rPr lang="pl-PL" dirty="0" smtClean="0"/>
              <a:t>f </a:t>
            </a:r>
            <a:r>
              <a:rPr lang="pl-PL" dirty="0" err="1" smtClean="0"/>
              <a:t>spe</a:t>
            </a:r>
            <a:r>
              <a:rPr lang="pl-PL" dirty="0" smtClean="0"/>
              <a:t> in </a:t>
            </a:r>
            <a:r>
              <a:rPr lang="pl-PL" dirty="0" err="1" smtClean="0"/>
              <a:t>sd-shell</a:t>
            </a:r>
            <a:endParaRPr lang="pl-PL" dirty="0"/>
          </a:p>
        </p:txBody>
      </p:sp>
      <p:pic>
        <p:nvPicPr>
          <p:cNvPr id="29" name="Obraz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1" y="1207354"/>
            <a:ext cx="477070" cy="15806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9" y="1193706"/>
            <a:ext cx="312087" cy="164902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07" y="1184913"/>
            <a:ext cx="527385" cy="1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255728" cy="63668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-Teller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mirror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496" y="1350060"/>
            <a:ext cx="501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ideas</a:t>
            </a:r>
            <a:r>
              <a:rPr lang="pl-PL" dirty="0" smtClean="0"/>
              <a:t> of </a:t>
            </a:r>
            <a:r>
              <a:rPr lang="pl-PL" dirty="0" err="1" smtClean="0"/>
              <a:t>how</a:t>
            </a:r>
            <a:r>
              <a:rPr lang="pl-PL" dirty="0" smtClean="0"/>
              <a:t> to handle with </a:t>
            </a:r>
            <a:r>
              <a:rPr lang="pl-PL" dirty="0" err="1" smtClean="0"/>
              <a:t>discrepancies</a:t>
            </a:r>
            <a:r>
              <a:rPr lang="pl-PL" dirty="0" smtClean="0"/>
              <a:t> :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67753"/>
            <a:ext cx="4178424" cy="36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4766432" y="5864051"/>
            <a:ext cx="2973919" cy="307777"/>
            <a:chOff x="3686175" y="5594371"/>
            <a:chExt cx="2901536" cy="307777"/>
          </a:xfrm>
        </p:grpSpPr>
        <p:sp>
          <p:nvSpPr>
            <p:cNvPr id="11" name="Rectangle 237"/>
            <p:cNvSpPr>
              <a:spLocks noChangeArrowheads="1"/>
            </p:cNvSpPr>
            <p:nvPr/>
          </p:nvSpPr>
          <p:spPr bwMode="auto">
            <a:xfrm>
              <a:off x="3686175" y="559437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38"/>
            <p:cNvSpPr>
              <a:spLocks noChangeArrowheads="1"/>
            </p:cNvSpPr>
            <p:nvPr/>
          </p:nvSpPr>
          <p:spPr bwMode="auto">
            <a:xfrm>
              <a:off x="4333875" y="559437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39"/>
            <p:cNvSpPr>
              <a:spLocks noChangeArrowheads="1"/>
            </p:cNvSpPr>
            <p:nvPr/>
          </p:nvSpPr>
          <p:spPr bwMode="auto">
            <a:xfrm>
              <a:off x="4994276" y="559437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</a:t>
              </a:r>
              <a:endParaRPr kumimoji="0" lang="pl-PL" altLang="pl-P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40"/>
            <p:cNvSpPr>
              <a:spLocks noChangeArrowheads="1"/>
            </p:cNvSpPr>
            <p:nvPr/>
          </p:nvSpPr>
          <p:spPr bwMode="auto">
            <a:xfrm>
              <a:off x="5641976" y="559437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33</a:t>
              </a:r>
              <a:endParaRPr kumimoji="0" lang="pl-PL" altLang="pl-PL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41"/>
            <p:cNvSpPr>
              <a:spLocks noChangeArrowheads="1"/>
            </p:cNvSpPr>
            <p:nvPr/>
          </p:nvSpPr>
          <p:spPr bwMode="auto">
            <a:xfrm>
              <a:off x="6302376" y="559437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37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01838" y="2420888"/>
            <a:ext cx="301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Spin-Orbit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tunning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SV-SO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0476" y="436510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zero-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tensor part to the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6298" y="2958328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Tunned</a:t>
            </a:r>
            <a:r>
              <a:rPr lang="pl-PL" dirty="0" smtClean="0"/>
              <a:t> </a:t>
            </a:r>
            <a:r>
              <a:rPr lang="pl-PL" dirty="0" err="1"/>
              <a:t>s</a:t>
            </a:r>
            <a:r>
              <a:rPr lang="pl-PL" dirty="0" err="1" smtClean="0"/>
              <a:t>uch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reproduces</a:t>
            </a:r>
            <a:r>
              <a:rPr lang="pl-PL" dirty="0" smtClean="0"/>
              <a:t> </a:t>
            </a:r>
            <a:r>
              <a:rPr lang="pl-PL" dirty="0" err="1" smtClean="0"/>
              <a:t>masses</a:t>
            </a:r>
            <a:r>
              <a:rPr lang="pl-PL" dirty="0" smtClean="0"/>
              <a:t>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grpSp>
        <p:nvGrpSpPr>
          <p:cNvPr id="21" name="Group 234"/>
          <p:cNvGrpSpPr>
            <a:grpSpLocks/>
          </p:cNvGrpSpPr>
          <p:nvPr/>
        </p:nvGrpSpPr>
        <p:grpSpPr bwMode="auto">
          <a:xfrm>
            <a:off x="3710876" y="2167753"/>
            <a:ext cx="371476" cy="3724276"/>
            <a:chOff x="1366" y="1296"/>
            <a:chExt cx="234" cy="2346"/>
          </a:xfrm>
        </p:grpSpPr>
        <p:sp>
          <p:nvSpPr>
            <p:cNvPr id="22" name="Rectangle 225"/>
            <p:cNvSpPr>
              <a:spLocks noChangeArrowheads="1"/>
            </p:cNvSpPr>
            <p:nvPr/>
          </p:nvSpPr>
          <p:spPr bwMode="auto">
            <a:xfrm>
              <a:off x="1456" y="34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6"/>
            <p:cNvSpPr>
              <a:spLocks noChangeArrowheads="1"/>
            </p:cNvSpPr>
            <p:nvPr/>
          </p:nvSpPr>
          <p:spPr bwMode="auto">
            <a:xfrm>
              <a:off x="1376" y="3144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7"/>
            <p:cNvSpPr>
              <a:spLocks noChangeArrowheads="1"/>
            </p:cNvSpPr>
            <p:nvPr/>
          </p:nvSpPr>
          <p:spPr bwMode="auto">
            <a:xfrm>
              <a:off x="1366" y="2832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8"/>
            <p:cNvSpPr>
              <a:spLocks noChangeArrowheads="1"/>
            </p:cNvSpPr>
            <p:nvPr/>
          </p:nvSpPr>
          <p:spPr bwMode="auto">
            <a:xfrm>
              <a:off x="1376" y="2528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29"/>
            <p:cNvSpPr>
              <a:spLocks noChangeArrowheads="1"/>
            </p:cNvSpPr>
            <p:nvPr/>
          </p:nvSpPr>
          <p:spPr bwMode="auto">
            <a:xfrm>
              <a:off x="1366" y="2216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30"/>
            <p:cNvSpPr>
              <a:spLocks noChangeArrowheads="1"/>
            </p:cNvSpPr>
            <p:nvPr/>
          </p:nvSpPr>
          <p:spPr bwMode="auto">
            <a:xfrm>
              <a:off x="1376" y="1912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2.5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31"/>
            <p:cNvSpPr>
              <a:spLocks noChangeArrowheads="1"/>
            </p:cNvSpPr>
            <p:nvPr/>
          </p:nvSpPr>
          <p:spPr bwMode="auto">
            <a:xfrm>
              <a:off x="1372" y="1600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3.0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32"/>
            <p:cNvSpPr>
              <a:spLocks noChangeArrowheads="1"/>
            </p:cNvSpPr>
            <p:nvPr/>
          </p:nvSpPr>
          <p:spPr bwMode="auto">
            <a:xfrm>
              <a:off x="1376" y="1296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3.5</a:t>
              </a:r>
              <a:endParaRPr kumimoji="0" lang="pl-PL" alt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pole tekstowe 29"/>
          <p:cNvSpPr txBox="1"/>
          <p:nvPr/>
        </p:nvSpPr>
        <p:spPr>
          <a:xfrm>
            <a:off x="6042436" y="617651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A</a:t>
            </a:r>
            <a:endParaRPr lang="pl-PL" sz="3200" dirty="0"/>
          </a:p>
        </p:txBody>
      </p:sp>
      <p:sp>
        <p:nvSpPr>
          <p:cNvPr id="31" name="pole tekstowe 30"/>
          <p:cNvSpPr txBox="1"/>
          <p:nvPr/>
        </p:nvSpPr>
        <p:spPr>
          <a:xfrm rot="16200000">
            <a:off x="2700998" y="3612963"/>
            <a:ext cx="137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1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|M</a:t>
            </a:r>
            <a:r>
              <a:rPr lang="pl-PL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062296" y="6145740"/>
            <a:ext cx="185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preliminary</a:t>
            </a:r>
            <a:endParaRPr lang="pl-PL" dirty="0" smtClean="0"/>
          </a:p>
          <a:p>
            <a:pPr algn="ctr"/>
            <a:r>
              <a:rPr lang="pl-PL" dirty="0" err="1" smtClean="0"/>
              <a:t>results</a:t>
            </a:r>
            <a:r>
              <a:rPr lang="pl-PL" dirty="0" smtClean="0"/>
              <a:t> !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594124" y="460615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8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0" y="1988840"/>
            <a:ext cx="1519242" cy="356364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962">
            <a:off x="1090519" y="4237874"/>
            <a:ext cx="2041665" cy="2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37" y="4708849"/>
            <a:ext cx="1016855" cy="624856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335072" y="1226455"/>
            <a:ext cx="649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f</a:t>
            </a:r>
            <a:r>
              <a:rPr lang="pl-PL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 and start to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NCCI model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255728" cy="63668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-Teller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mirror </a:t>
            </a:r>
            <a:r>
              <a:rPr lang="pl-PL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pl-P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/>
              <p:cNvSpPr txBox="1"/>
              <p:nvPr/>
            </p:nvSpPr>
            <p:spPr>
              <a:xfrm>
                <a:off x="4860032" y="1988839"/>
                <a:ext cx="18709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A=45 (</a:t>
                </a:r>
                <a:r>
                  <a:rPr lang="pl-PL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</a:t>
                </a:r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 </a:t>
                </a:r>
                <a14:m>
                  <m:oMath xmlns:m="http://schemas.openxmlformats.org/officeDocument/2006/math">
                    <m:r>
                      <a:rPr lang="pl-PL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pl-PL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45</a:t>
                </a:r>
                <a:r>
                  <a:rPr lang="pl-PL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Ti)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16" name="pole tekstow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88839"/>
                <a:ext cx="1870961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932" t="-4717" r="-32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/>
          <p:cNvSpPr txBox="1"/>
          <p:nvPr/>
        </p:nvSpPr>
        <p:spPr>
          <a:xfrm>
            <a:off x="2493355" y="2480487"/>
            <a:ext cx="25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Nilsson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f</a:t>
            </a:r>
            <a:r>
              <a:rPr lang="pl-PL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Łącznik prostoliniowy 17"/>
          <p:cNvCxnSpPr/>
          <p:nvPr/>
        </p:nvCxnSpPr>
        <p:spPr>
          <a:xfrm>
            <a:off x="2483768" y="4816043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542031" y="4540278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2483768" y="4540278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3542031" y="4256694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2483768" y="4254514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3542031" y="3951245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2483768" y="3951245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3542031" y="3687393"/>
            <a:ext cx="792088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4409486" y="436215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K=1/2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426385" y="40720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K=3/2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426385" y="376657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K=5/2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4434365" y="3502727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K=7/2</a:t>
            </a:r>
            <a:endParaRPr lang="pl-PL" dirty="0"/>
          </a:p>
        </p:txBody>
      </p:sp>
      <p:sp>
        <p:nvSpPr>
          <p:cNvPr id="30" name="Schemat blokowy: łącznik 29"/>
          <p:cNvSpPr/>
          <p:nvPr/>
        </p:nvSpPr>
        <p:spPr>
          <a:xfrm>
            <a:off x="4054653" y="4193325"/>
            <a:ext cx="108012" cy="9595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łącznik 30"/>
          <p:cNvSpPr/>
          <p:nvPr/>
        </p:nvSpPr>
        <p:spPr>
          <a:xfrm>
            <a:off x="2987824" y="4766472"/>
            <a:ext cx="108012" cy="95959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chemat blokowy: łącznik 31"/>
          <p:cNvSpPr/>
          <p:nvPr/>
        </p:nvSpPr>
        <p:spPr>
          <a:xfrm>
            <a:off x="2627784" y="4774296"/>
            <a:ext cx="108012" cy="95959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354617" y="5032067"/>
            <a:ext cx="824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GS</a:t>
            </a:r>
            <a:endParaRPr lang="pl-PL" dirty="0"/>
          </a:p>
        </p:txBody>
      </p:sp>
      <p:sp>
        <p:nvSpPr>
          <p:cNvPr id="38" name="Line 153"/>
          <p:cNvSpPr>
            <a:spLocks noChangeShapeType="1"/>
          </p:cNvSpPr>
          <p:nvPr/>
        </p:nvSpPr>
        <p:spPr bwMode="auto">
          <a:xfrm flipV="1">
            <a:off x="5580112" y="2761495"/>
            <a:ext cx="0" cy="227057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5587300" y="4588257"/>
            <a:ext cx="76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5580112" y="4927493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5587300" y="4867197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5587131" y="4793517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5587131" y="4723667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587131" y="4656992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5583956" y="4520467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>
            <a:off x="5583956" y="4456286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5583956" y="4399136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5587131" y="4341986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5583287" y="4286346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" name="pole tekstowe 50"/>
          <p:cNvSpPr txBox="1"/>
          <p:nvPr/>
        </p:nvSpPr>
        <p:spPr>
          <a:xfrm>
            <a:off x="5098567" y="4723667"/>
            <a:ext cx="542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-374</a:t>
            </a:r>
            <a:endParaRPr lang="pl-PL" sz="1600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5109343" y="4072028"/>
            <a:ext cx="542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-373</a:t>
            </a:r>
            <a:endParaRPr lang="pl-PL" sz="1600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5079623" y="5031545"/>
            <a:ext cx="60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Line 153"/>
          <p:cNvSpPr>
            <a:spLocks noChangeShapeType="1"/>
          </p:cNvSpPr>
          <p:nvPr/>
        </p:nvSpPr>
        <p:spPr bwMode="auto">
          <a:xfrm>
            <a:off x="5494688" y="5028678"/>
            <a:ext cx="3325783" cy="436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" name="Line 153"/>
          <p:cNvSpPr>
            <a:spLocks noChangeShapeType="1"/>
          </p:cNvSpPr>
          <p:nvPr/>
        </p:nvSpPr>
        <p:spPr bwMode="auto">
          <a:xfrm flipV="1">
            <a:off x="5494691" y="4135911"/>
            <a:ext cx="332578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56" name="Łącznik prostoliniowy 55"/>
          <p:cNvCxnSpPr/>
          <p:nvPr/>
        </p:nvCxnSpPr>
        <p:spPr>
          <a:xfrm>
            <a:off x="5795799" y="4391793"/>
            <a:ext cx="43238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oliniowy 58"/>
          <p:cNvCxnSpPr/>
          <p:nvPr/>
        </p:nvCxnSpPr>
        <p:spPr>
          <a:xfrm>
            <a:off x="6409296" y="4456286"/>
            <a:ext cx="43238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oliniowy 59"/>
          <p:cNvCxnSpPr/>
          <p:nvPr/>
        </p:nvCxnSpPr>
        <p:spPr>
          <a:xfrm>
            <a:off x="7052912" y="4468694"/>
            <a:ext cx="43238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oliniowy 60"/>
          <p:cNvCxnSpPr/>
          <p:nvPr/>
        </p:nvCxnSpPr>
        <p:spPr>
          <a:xfrm>
            <a:off x="7672365" y="4473718"/>
            <a:ext cx="43238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oliniowy 61"/>
          <p:cNvCxnSpPr/>
          <p:nvPr/>
        </p:nvCxnSpPr>
        <p:spPr>
          <a:xfrm>
            <a:off x="8307390" y="4496174"/>
            <a:ext cx="43238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5637880" y="4342285"/>
            <a:ext cx="727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-373.20</a:t>
            </a:r>
            <a:endParaRPr lang="pl-PL" sz="1400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6261863" y="4418772"/>
            <a:ext cx="727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-373.29</a:t>
            </a:r>
            <a:endParaRPr lang="pl-PL" sz="1400" dirty="0"/>
          </a:p>
        </p:txBody>
      </p:sp>
      <p:sp>
        <p:nvSpPr>
          <p:cNvPr id="65" name="pole tekstowe 64"/>
          <p:cNvSpPr txBox="1"/>
          <p:nvPr/>
        </p:nvSpPr>
        <p:spPr>
          <a:xfrm>
            <a:off x="6905543" y="4418772"/>
            <a:ext cx="722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-373.30</a:t>
            </a:r>
            <a:endParaRPr lang="pl-PL" sz="1400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7527336" y="4434368"/>
            <a:ext cx="722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-373.30</a:t>
            </a:r>
            <a:endParaRPr lang="pl-PL" sz="1400" dirty="0"/>
          </a:p>
        </p:txBody>
      </p:sp>
      <p:sp>
        <p:nvSpPr>
          <p:cNvPr id="67" name="pole tekstowe 66"/>
          <p:cNvSpPr txBox="1"/>
          <p:nvPr/>
        </p:nvSpPr>
        <p:spPr>
          <a:xfrm>
            <a:off x="8162361" y="4460286"/>
            <a:ext cx="720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-373.34</a:t>
            </a:r>
            <a:endParaRPr lang="pl-PL" sz="1400" dirty="0"/>
          </a:p>
        </p:txBody>
      </p:sp>
      <p:sp>
        <p:nvSpPr>
          <p:cNvPr id="68" name="pole tekstowe 67"/>
          <p:cNvSpPr txBox="1"/>
          <p:nvPr/>
        </p:nvSpPr>
        <p:spPr>
          <a:xfrm>
            <a:off x="6284168" y="5031545"/>
            <a:ext cx="1977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pl-PL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GS</a:t>
            </a:r>
          </a:p>
        </p:txBody>
      </p:sp>
      <p:sp>
        <p:nvSpPr>
          <p:cNvPr id="69" name="Romb 68"/>
          <p:cNvSpPr/>
          <p:nvPr/>
        </p:nvSpPr>
        <p:spPr>
          <a:xfrm>
            <a:off x="5973323" y="3885084"/>
            <a:ext cx="77335" cy="727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5583287" y="3957880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" name="pole tekstowe 70"/>
          <p:cNvSpPr txBox="1"/>
          <p:nvPr/>
        </p:nvSpPr>
        <p:spPr>
          <a:xfrm>
            <a:off x="6797660" y="3546530"/>
            <a:ext cx="938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sz="1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|M</a:t>
            </a:r>
            <a:r>
              <a:rPr lang="pl-PL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5580112" y="3730139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5583287" y="3502727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5588317" y="3281184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5584922" y="3062610"/>
            <a:ext cx="144016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5584428" y="3767832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5584428" y="3913882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5584428" y="3868539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9" name="Line 33"/>
          <p:cNvSpPr>
            <a:spLocks noChangeShapeType="1"/>
          </p:cNvSpPr>
          <p:nvPr/>
        </p:nvSpPr>
        <p:spPr bwMode="auto">
          <a:xfrm>
            <a:off x="5584428" y="382091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0" name="Line 33"/>
          <p:cNvSpPr>
            <a:spLocks noChangeShapeType="1"/>
          </p:cNvSpPr>
          <p:nvPr/>
        </p:nvSpPr>
        <p:spPr bwMode="auto">
          <a:xfrm>
            <a:off x="5587603" y="3550791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1" name="Line 33"/>
          <p:cNvSpPr>
            <a:spLocks noChangeShapeType="1"/>
          </p:cNvSpPr>
          <p:nvPr/>
        </p:nvSpPr>
        <p:spPr bwMode="auto">
          <a:xfrm>
            <a:off x="5587603" y="3693666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2" name="Line 33"/>
          <p:cNvSpPr>
            <a:spLocks noChangeShapeType="1"/>
          </p:cNvSpPr>
          <p:nvPr/>
        </p:nvSpPr>
        <p:spPr bwMode="auto">
          <a:xfrm>
            <a:off x="5587603" y="3648323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>
            <a:off x="5587603" y="3600698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5587603" y="3317999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5" name="Line 33"/>
          <p:cNvSpPr>
            <a:spLocks noChangeShapeType="1"/>
          </p:cNvSpPr>
          <p:nvPr/>
        </p:nvSpPr>
        <p:spPr bwMode="auto">
          <a:xfrm>
            <a:off x="5587603" y="346087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6" name="Line 33"/>
          <p:cNvSpPr>
            <a:spLocks noChangeShapeType="1"/>
          </p:cNvSpPr>
          <p:nvPr/>
        </p:nvSpPr>
        <p:spPr bwMode="auto">
          <a:xfrm>
            <a:off x="5587603" y="3415531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>
            <a:off x="5587603" y="3367906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8" name="Line 33"/>
          <p:cNvSpPr>
            <a:spLocks noChangeShapeType="1"/>
          </p:cNvSpPr>
          <p:nvPr/>
        </p:nvSpPr>
        <p:spPr bwMode="auto">
          <a:xfrm>
            <a:off x="5584428" y="3102559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>
            <a:off x="5584428" y="3245434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0" name="Line 33"/>
          <p:cNvSpPr>
            <a:spLocks noChangeShapeType="1"/>
          </p:cNvSpPr>
          <p:nvPr/>
        </p:nvSpPr>
        <p:spPr bwMode="auto">
          <a:xfrm>
            <a:off x="5584428" y="3200091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>
            <a:off x="5584428" y="3152466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2" name="Romb 91"/>
          <p:cNvSpPr/>
          <p:nvPr/>
        </p:nvSpPr>
        <p:spPr>
          <a:xfrm>
            <a:off x="6575990" y="3200091"/>
            <a:ext cx="77335" cy="727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Romb 92"/>
          <p:cNvSpPr/>
          <p:nvPr/>
        </p:nvSpPr>
        <p:spPr>
          <a:xfrm>
            <a:off x="7228096" y="3102559"/>
            <a:ext cx="77335" cy="727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Romb 93"/>
          <p:cNvSpPr/>
          <p:nvPr/>
        </p:nvSpPr>
        <p:spPr>
          <a:xfrm>
            <a:off x="7845004" y="3152466"/>
            <a:ext cx="77335" cy="727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Romb 94"/>
          <p:cNvSpPr/>
          <p:nvPr/>
        </p:nvSpPr>
        <p:spPr>
          <a:xfrm>
            <a:off x="8484112" y="3052011"/>
            <a:ext cx="77335" cy="727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ole tekstowe 95"/>
          <p:cNvSpPr txBox="1"/>
          <p:nvPr/>
        </p:nvSpPr>
        <p:spPr>
          <a:xfrm>
            <a:off x="5240272" y="378196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1.2</a:t>
            </a:r>
            <a:endParaRPr lang="pl-PL" sz="1600" dirty="0"/>
          </a:p>
        </p:txBody>
      </p:sp>
      <p:sp>
        <p:nvSpPr>
          <p:cNvPr id="97" name="pole tekstowe 96"/>
          <p:cNvSpPr txBox="1"/>
          <p:nvPr/>
        </p:nvSpPr>
        <p:spPr>
          <a:xfrm>
            <a:off x="5243220" y="3544489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1.3</a:t>
            </a:r>
            <a:endParaRPr lang="pl-PL" sz="1600" dirty="0"/>
          </a:p>
        </p:txBody>
      </p:sp>
      <p:sp>
        <p:nvSpPr>
          <p:cNvPr id="98" name="pole tekstowe 97"/>
          <p:cNvSpPr txBox="1"/>
          <p:nvPr/>
        </p:nvSpPr>
        <p:spPr>
          <a:xfrm>
            <a:off x="5246987" y="3319592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1.4</a:t>
            </a:r>
            <a:endParaRPr lang="pl-PL" sz="1600" dirty="0"/>
          </a:p>
        </p:txBody>
      </p:sp>
      <p:sp>
        <p:nvSpPr>
          <p:cNvPr id="99" name="pole tekstowe 98"/>
          <p:cNvSpPr txBox="1"/>
          <p:nvPr/>
        </p:nvSpPr>
        <p:spPr>
          <a:xfrm>
            <a:off x="5247992" y="3095752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1.5</a:t>
            </a:r>
            <a:endParaRPr lang="pl-PL" sz="1600" dirty="0"/>
          </a:p>
        </p:txBody>
      </p:sp>
      <p:sp>
        <p:nvSpPr>
          <p:cNvPr id="100" name="pole tekstowe 99"/>
          <p:cNvSpPr txBox="1"/>
          <p:nvPr/>
        </p:nvSpPr>
        <p:spPr>
          <a:xfrm>
            <a:off x="5255575" y="287894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1.6</a:t>
            </a:r>
            <a:endParaRPr lang="pl-PL" sz="1600" dirty="0"/>
          </a:p>
        </p:txBody>
      </p:sp>
      <p:sp>
        <p:nvSpPr>
          <p:cNvPr id="101" name="pole tekstowe 100"/>
          <p:cNvSpPr txBox="1"/>
          <p:nvPr/>
        </p:nvSpPr>
        <p:spPr>
          <a:xfrm>
            <a:off x="5756459" y="362807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1.216</a:t>
            </a:r>
            <a:endParaRPr lang="pl-PL" sz="1400" dirty="0"/>
          </a:p>
        </p:txBody>
      </p:sp>
      <p:sp>
        <p:nvSpPr>
          <p:cNvPr id="102" name="pole tekstowe 101"/>
          <p:cNvSpPr txBox="1"/>
          <p:nvPr/>
        </p:nvSpPr>
        <p:spPr>
          <a:xfrm>
            <a:off x="6350348" y="289432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1.538</a:t>
            </a:r>
            <a:endParaRPr lang="pl-PL" sz="1400" dirty="0"/>
          </a:p>
        </p:txBody>
      </p:sp>
      <p:sp>
        <p:nvSpPr>
          <p:cNvPr id="103" name="pole tekstowe 102"/>
          <p:cNvSpPr txBox="1"/>
          <p:nvPr/>
        </p:nvSpPr>
        <p:spPr>
          <a:xfrm>
            <a:off x="6997952" y="2818735"/>
            <a:ext cx="546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1.577</a:t>
            </a:r>
            <a:endParaRPr lang="pl-PL" sz="1400" dirty="0"/>
          </a:p>
        </p:txBody>
      </p:sp>
      <p:sp>
        <p:nvSpPr>
          <p:cNvPr id="104" name="pole tekstowe 103"/>
          <p:cNvSpPr txBox="1"/>
          <p:nvPr/>
        </p:nvSpPr>
        <p:spPr>
          <a:xfrm>
            <a:off x="7610551" y="2876146"/>
            <a:ext cx="552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1.550</a:t>
            </a:r>
            <a:endParaRPr lang="pl-PL" sz="1400" dirty="0"/>
          </a:p>
        </p:txBody>
      </p:sp>
      <p:sp>
        <p:nvSpPr>
          <p:cNvPr id="105" name="pole tekstowe 104"/>
          <p:cNvSpPr txBox="1"/>
          <p:nvPr/>
        </p:nvSpPr>
        <p:spPr>
          <a:xfrm>
            <a:off x="8245748" y="2754833"/>
            <a:ext cx="55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1.595</a:t>
            </a:r>
            <a:endParaRPr lang="pl-PL" sz="1400" dirty="0"/>
          </a:p>
        </p:txBody>
      </p:sp>
      <p:sp>
        <p:nvSpPr>
          <p:cNvPr id="164" name="Schemat blokowy: łącznik 163"/>
          <p:cNvSpPr/>
          <p:nvPr/>
        </p:nvSpPr>
        <p:spPr>
          <a:xfrm>
            <a:off x="3732623" y="4492367"/>
            <a:ext cx="108012" cy="9595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5" name="Schemat blokowy: łącznik 164"/>
          <p:cNvSpPr/>
          <p:nvPr/>
        </p:nvSpPr>
        <p:spPr>
          <a:xfrm>
            <a:off x="4060615" y="4489499"/>
            <a:ext cx="108012" cy="9595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7" name="Prostokąt 166"/>
          <p:cNvSpPr/>
          <p:nvPr/>
        </p:nvSpPr>
        <p:spPr>
          <a:xfrm>
            <a:off x="4926973" y="6195781"/>
            <a:ext cx="412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T</a:t>
            </a:r>
            <a:r>
              <a:rPr lang="pl-PL" sz="1600" dirty="0"/>
              <a:t>. </a:t>
            </a:r>
            <a:r>
              <a:rPr lang="pl-PL" sz="1600" dirty="0" err="1"/>
              <a:t>Sekine</a:t>
            </a:r>
            <a:r>
              <a:rPr lang="pl-PL" sz="1600" dirty="0" smtClean="0"/>
              <a:t>, </a:t>
            </a:r>
            <a:r>
              <a:rPr lang="pl-PL" sz="1600" dirty="0"/>
              <a:t>B. A. Brown</a:t>
            </a:r>
            <a:r>
              <a:rPr lang="pl-PL" sz="1600" dirty="0" smtClean="0"/>
              <a:t>, et al. 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 err="1"/>
              <a:t>Nucl</a:t>
            </a:r>
            <a:r>
              <a:rPr lang="pl-PL" sz="1600" dirty="0"/>
              <a:t>. </a:t>
            </a:r>
            <a:r>
              <a:rPr lang="pl-PL" sz="1600" dirty="0" err="1"/>
              <a:t>Phys</a:t>
            </a:r>
            <a:r>
              <a:rPr lang="pl-PL" sz="1600" dirty="0"/>
              <a:t>. A467, 93 (1987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210" name="pole tekstowe 209"/>
          <p:cNvSpPr txBox="1"/>
          <p:nvPr/>
        </p:nvSpPr>
        <p:spPr>
          <a:xfrm>
            <a:off x="2627784" y="5526381"/>
            <a:ext cx="478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Gamow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-Teller ME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exciatations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=1.217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" name="pole tekstowe 210"/>
          <p:cNvSpPr txBox="1"/>
          <p:nvPr/>
        </p:nvSpPr>
        <p:spPr>
          <a:xfrm>
            <a:off x="5769711" y="4677765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GS</a:t>
            </a:r>
            <a:endParaRPr lang="pl-PL" sz="1600" dirty="0"/>
          </a:p>
        </p:txBody>
      </p:sp>
      <p:sp>
        <p:nvSpPr>
          <p:cNvPr id="213" name="pole tekstowe 212"/>
          <p:cNvSpPr txBox="1"/>
          <p:nvPr/>
        </p:nvSpPr>
        <p:spPr>
          <a:xfrm>
            <a:off x="6317486" y="467899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+EX1</a:t>
            </a:r>
            <a:endParaRPr lang="pl-PL" sz="1600" dirty="0"/>
          </a:p>
        </p:txBody>
      </p:sp>
      <p:sp>
        <p:nvSpPr>
          <p:cNvPr id="214" name="pole tekstowe 213"/>
          <p:cNvSpPr txBox="1"/>
          <p:nvPr/>
        </p:nvSpPr>
        <p:spPr>
          <a:xfrm>
            <a:off x="6961167" y="468272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+EX2</a:t>
            </a:r>
            <a:endParaRPr lang="pl-PL" sz="1600" dirty="0"/>
          </a:p>
        </p:txBody>
      </p:sp>
      <p:sp>
        <p:nvSpPr>
          <p:cNvPr id="215" name="pole tekstowe 214"/>
          <p:cNvSpPr txBox="1"/>
          <p:nvPr/>
        </p:nvSpPr>
        <p:spPr>
          <a:xfrm>
            <a:off x="7562987" y="4679776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+EX3</a:t>
            </a:r>
            <a:endParaRPr lang="pl-PL" sz="1600" dirty="0"/>
          </a:p>
        </p:txBody>
      </p:sp>
      <p:sp>
        <p:nvSpPr>
          <p:cNvPr id="216" name="pole tekstowe 215"/>
          <p:cNvSpPr txBox="1"/>
          <p:nvPr/>
        </p:nvSpPr>
        <p:spPr>
          <a:xfrm>
            <a:off x="8164549" y="4694566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+EX4</a:t>
            </a:r>
            <a:endParaRPr lang="pl-PL" sz="1600" dirty="0"/>
          </a:p>
        </p:txBody>
      </p:sp>
      <p:pic>
        <p:nvPicPr>
          <p:cNvPr id="106" name="Obraz 10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34" y="1722764"/>
            <a:ext cx="424820" cy="166633"/>
          </a:xfrm>
          <a:prstGeom prst="rect">
            <a:avLst/>
          </a:prstGeom>
        </p:spPr>
      </p:pic>
      <p:pic>
        <p:nvPicPr>
          <p:cNvPr id="107" name="Obraz 1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6" y="1722764"/>
            <a:ext cx="312087" cy="164902"/>
          </a:xfrm>
          <a:prstGeom prst="rect">
            <a:avLst/>
          </a:prstGeom>
        </p:spPr>
      </p:pic>
      <p:pic>
        <p:nvPicPr>
          <p:cNvPr id="108" name="Obraz 10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6" y="1725613"/>
            <a:ext cx="477070" cy="1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2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"/>
  <p:tag name="ORIGINALWIDTH" val="282,75"/>
  <p:tag name="LATEXADDIN" val="\documentclass{article}&#10;\usepackage{amsmath}&#10;\usepackage{braket}&#10;\pagestyle{empty}&#10;\begin{document}&#10;&#10;\begin{equation}&#10;\hat{P}^T_{T_zT_z} \nonumber&#10;\end{equation}&#10;&#10;&#10;\end{document}"/>
  <p:tag name="IGUANATEXSIZE" val="20"/>
  <p:tag name="IGUANATEXCURSOR" val="1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618"/>
  <p:tag name="LATEXADDIN" val="\documentclass{article}&#10;\usepackage{amsmath}&#10;\usepackage{braket}&#10;\pagestyle{empty}&#10;\begin{document}&#10;&#10;\begin{equation}&#10;\ket{\varphi_i;IM;T_z} \nonumber&#10;\end{equation}&#10;&#10;&#10;\end{document}"/>
  <p:tag name="IGUANATEXSIZE" val="20"/>
  <p:tag name="IGUANATEXCURSOR" val="1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671,25"/>
  <p:tag name="LATEXADDIN" val="\documentclass{article}&#10;\usepackage{amsmath}&#10;\usepackage{braket}&#10;\pagestyle{empty}&#10;\begin{document}&#10;&#10;\begin{equation}&#10;\ket{\varphi_N;IM;T_z} \nonumber&#10;\end{equation}&#10;&#10;&#10;\end{document}"/>
  <p:tag name="IGUANATEXSIZE" val="20"/>
  <p:tag name="IGUANATEXCURSOR" val="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,09244"/>
  <p:tag name="ORIGINALWIDTH" val="720,0347"/>
  <p:tag name="LATEXADDIN" val="\documentclass{article}&#10;\usepackage{amsmath}&#10;\pagestyle{empty}&#10;\usepackage{braket}&#10;\begin{document}&#10;&#10;\begin{equation}&#10;|M_F|=|\bra{I^\pi=0^+,T\approx 1, T_z=\pm1}\hat{T}_{\pm}\ket{I^{\pi}=0^+,T\approx 1, T_z=0}| \nonumber&#10;\end{equation}&#10;&#10;&#10;\end{document}"/>
  <p:tag name="IGUANATEXSIZE" val="20"/>
  <p:tag name="IGUANATEXCURSOR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683,25"/>
  <p:tag name="LATEXADDIN" val="\documentclass{article}&#10;\usepackage{amsmath}&#10;\pagestyle{empty}&#10;\usepackage{braket}&#10;\begin{document}&#10;&#10;\begin{equation}&#10;\ket{\varphi}=\ket{\bar{\nu}\otimes \pi} \nonumber&#10;\end{equation}&#10;&#10;\end{document}"/>
  <p:tag name="IGUANATEXSIZE" val="20"/>
  <p:tag name="IGUANATEXCURSOR" val="1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683,25"/>
  <p:tag name="LATEXADDIN" val="\documentclass{article}&#10;\usepackage{amsmath}&#10;\pagestyle{empty}&#10;\usepackage{braket}&#10;\begin{document}&#10;&#10;\begin{equation}&#10;\ket{\bar{\varphi}}=\ket{\nu \otimes \bar{\pi}} \nonumber&#10;\end{equation}&#10;&#10;\end{document}"/>
  <p:tag name="IGUANATEXSIZE" val="20"/>
  <p:tag name="IGUANATEXCURSOR" val="1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352,5"/>
  <p:tag name="LATEXADDIN" val="\documentclass{article}&#10;\usepackage{amsmath}&#10;\pagestyle{empty}&#10;\usepackage{braket}&#10;\begin{document}&#10;&#10;\begin{equation}&#10;\ket{\bar{\nu}\otimes \pi} \nonumber&#10;\end{equation}&#10;&#10;\end{document}"/>
  <p:tag name="IGUANATEXSIZE" val="20"/>
  <p:tag name="IGUANATEXCURSOR" val="1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352,5"/>
  <p:tag name="LATEXADDIN" val="\documentclass{article}&#10;\usepackage{amsmath}&#10;\pagestyle{empty}&#10;\usepackage{braket}&#10;\begin{document}&#10;&#10;\begin{equation}&#10;\ket{\nu \otimes \bar{\pi}} \nonumber&#10;\end{equation}&#10;&#10;\end{document}"/>
  <p:tag name="IGUANATEXSIZE" val="20"/>
  <p:tag name="IGUANATEXCURSOR" val="1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306,75"/>
  <p:tag name="LATEXADDIN" val="\documentclass{article}&#10;\usepackage{amsmath}&#10;\pagestyle{empty}&#10;\begin{document}&#10;&#10;$T=1$&#10;&#10;&#10;\end{document}"/>
  <p:tag name="IGUANATEXSIZE" val="20"/>
  <p:tag name="IGUANATEXCURSOR" val="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312"/>
  <p:tag name="LATEXADDIN" val="\documentclass{article}&#10;\usepackage{amsmath}&#10;\pagestyle{empty}&#10;\begin{document}&#10;&#10;$T=0$&#10;&#10;&#10;\end{document}"/>
  <p:tag name="IGUANATEXSIZE" val="20"/>
  <p:tag name="IGUANATEXCURSOR" val="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3,5"/>
  <p:tag name="ORIGINALWIDTH" val="2337,75"/>
  <p:tag name="LATEXADDIN" val="\documentclass{article}&#10;\usepackage{amsmath}&#10;\usepackage{amssymb}&#10;\usepackage{amsfonts}&#10;\usepackage{mathrsfs}&#10;\usepackage{braket}&#10;\pagestyle{empty}&#10;&#10;&#10;\renewcommand{\vec}[1]{\bm{#1}}&#10;\newcommand{\disregard}[1]{}&#10;\newcommand{\cO}{\mathcal{O}}&#10;\newcommand{\hata}{\hat{a}}&#10;\renewcommand{\hata}{{a}}&#10;&#10;\newcommand{\ohalf}{\tfrac{1}{2}}&#10;\newcommand{\thalf}{\tfrac{3}{2}}&#10;\newcommand{\fhalf}{\tfrac{5}{2}}&#10;\newcommand{\shalf}{\tfrac{7}{2}}&#10;&#10;&#10;\begin{document}&#10;&#10;\begin{eqnarray}&#10;   \sum_{i={\rm X,Y,Z}}\sum_n  g_{in}  |\varphi_i; I=0^+_n; T\approx 1, T_z = 0 \rangle = \nonumber \\&#10;   \sum_{i={\rm X,Y,Z}}\sum_n  g_{in}  \sum_{T\geq 0} c^{in}_{T} \hat P^{T}_{0, 0}&#10;     \hat P^{I=0}_{0,0} |\varphi_i \rangle \nonumber&#10;\end{eqnarray}&#10;&#10;\end{document}"/>
  <p:tag name="IGUANATEXSIZE" val="20"/>
  <p:tag name="IGUANATEXCURSOR" val="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5"/>
  <p:tag name="ORIGINALWIDTH" val="264,75"/>
  <p:tag name="LATEXADDIN" val="\documentclass{article}&#10;\usepackage{amsmath}&#10;\usepackage{braket}&#10;\pagestyle{empty}&#10;\begin{document}&#10;&#10;\begin{equation}&#10;\hat{P}^I_{MK} \nonumber&#10;\end{equation}&#10;&#10;&#10;\end{document}"/>
  <p:tag name="IGUANATEXSIZE" val="20"/>
  <p:tag name="IGUANATEXCURSOR" val="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5"/>
  <p:tag name="ORIGINALWIDTH" val="1356"/>
  <p:tag name="LATEXADDIN" val="\documentclass{article}&#10;\usepackage{amsmath}&#10;\usepackage{braket}&#10;\pagestyle{empty}&#10;\begin{document}&#10;&#10;\begin{equation}&#10;\ket{I=0^+;T\approx 1, T_z=0}= \nonumber&#10;\end{equation}&#10;&#10;&#10;&#10;\end{document}"/>
  <p:tag name="IGUANATEXSIZE" val="20"/>
  <p:tag name="IGUANATEXCURSOR" val="1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1269"/>
  <p:tag name="LATEXADDIN" val="\documentclass{article}&#10;\usepackage{amsmath}&#10;\pagestyle{empty}&#10;\begin{document}&#10;&#10;$G_V=V_{ud}G_Fg_V=$const&#10;&#10;&#10;\end{document}"/>
  <p:tag name="IGUANATEXSIZE" val="20"/>
  <p:tag name="IGUANATEXCURSOR" val="1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,5"/>
  <p:tag name="ORIGINALWIDTH" val="2111,25"/>
  <p:tag name="LATEXADDIN" val="\documentclass{article}&#10;\usepackage{amsmath}&#10;\pagestyle{empty}&#10;\begin{document}&#10;\begin{equation}&#10;\left(&#10;\begin{array}{c}&#10;d' \\&#10;s' \\&#10;b'&#10;\end{array}&#10;\right )=&#10;\left (&#10;\begin{array}{ccc}&#10;V_{ud} &amp; V_{us} &amp; V_{ub} \\&#10;V_{cd} &amp; V_{cs} &amp; V_{cb} \\&#10;V_{td} &amp; V_{ts} &amp; V_{tb}&#10;\end{array}&#10;\right )&#10;\left (&#10;\begin{array}{c}&#10;d \\&#10;c \\&#10;b &#10;\end{array}&#10;\right ) \nonumber&#10;\end{equation}&#10;\end{document}"/>
  <p:tag name="IGUANATEXSIZE" val="20"/>
  <p:tag name="IGUANATEXCURSOR" val="1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981"/>
  <p:tag name="LATEXADDIN" val="\documentclass{article}&#10;\usepackage{amsmath}&#10;\pagestyle{empty}&#10;\begin{document}&#10;\begin{equation}&#10;|M_F|^2=2(1-\delta_C) \nonumber&#10;\end{equation}&#10;&#10;\end{document}"/>
  <p:tag name="IGUANATEXSIZE" val="20"/>
  <p:tag name="IGUANATEXCURSOR" val="1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2,5"/>
  <p:tag name="ORIGINALWIDTH" val="807"/>
  <p:tag name="LATEXADDIN" val="\documentclass{article}&#10;\usepackage{amsmath}&#10;\pagestyle{empty}&#10;\begin{document}&#10;&#10;\begin{equation}&#10;ft=\frac{K}{G_V^2|M_F|^2} \nonumber&#10;\end{equation}&#10;&#10;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44,5"/>
  <p:tag name="LATEXADDIN" val="\documentclass{article}&#10;\usepackage{amsmath}&#10;\pagestyle{empty}&#10;\begin{document}&#10;&#10;mass number A&#10;&#10;&#10;\end{document}"/>
  <p:tag name="IGUANATEXSIZE" val="20"/>
  <p:tag name="IGUANATEXCURSOR" val="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236,3023"/>
  <p:tag name="LATEXADDIN" val="\documentclass{article}&#10;\usepackage{amsmath}&#10;\pagestyle{empty}&#10;\begin{document}&#10;&#10;\begin{eqnarray}&#10;6\hspace {0.25cm} 2.559 \hspace {0.5cm}  2.775 \hspace {1.0cm}    2.749 \nonumber \\&#10;\hspace{8cm}15\hspace {0.25cm} 1.037 \hspace {0.5cm}  1.038 \hspace {1.0cm}    0.889 \nonumber \\&#10;17\hspace {0.25cm} 3.677 \hspace {0.5cm}  3.684 \hspace {1.0cm}    3.626 \nonumber \\&#10;19\hspace {0.25cm} 2.808 \hspace {0.5cm}  3.022 \hspace {1.0cm}     2.310 \nonumber \\&#10;21\hspace {0.25cm} 1.805 \hspace {0.5cm}  1.846 \hspace {1.0cm}     1.442 \nonumber \\&#10;23 \hspace {0.25cm} 1.830 \hspace {0.5cm}  1.496 \hspace {1.0cm}    1.110 \nonumber \\&#10;25 \hspace {0.25cm} 2.328 \hspace {0.5cm}  2.537 \hspace {1.0cm}    2.003 \nonumber \\&#10;27 \hspace {0.25cm} 2.469 \hspace {0.5cm}  2.310 \hspace {1.0cm}    1.715 \nonumber \\&#10;29 \hspace {0.25cm} 0.070 \hspace {0.5cm}  0.840 \hspace {1.0cm}    0.753 \nonumber \\&#10;31 \hspace {0.25cm} 0.208 \hspace {0.5cm}  0.860 \hspace {1.0cm}    0.755 \nonumber \\&#10;33 \hspace {0.25cm} 0.821 \hspace {0.5cm}  0.833 \hspace {1.0cm}    0.608 \nonumber \\&#10;35 \hspace {0.25cm} 0.097 \hspace {0.5cm}  0.833 \hspace {1.0cm}    0.570 \nonumber \\ &#10;37 \hspace {0.25cm} 1.825 \hspace {0.5cm}  1.585 \hspace {1.0cm}    1.188 \nonumber \\&#10;39 \hspace {0.25cm} 1.964 \hspace {0.5cm}  1.969 \hspace {1.0cm}    1.329 \nonumber \\ &#10;41 \hspace {0.25cm} 4.066 \hspace {0.5cm}  4.083 \hspace {1.0cm}    3.023 \nonumber \\&#10;43 \hspace {0.25cm} 3.168 \hspace {0.5cm}  3.279 \hspace {1.0cm}    2.688 \nonumber \\&#10;45 \hspace {0.25cm} 1.216 \hspace {0.5cm}  2.254 \hspace {1.0cm}    1.816 \nonumber \\   &#10;47 \hspace {0.25cm} 1.569 \hspace {0.5cm}  1.196 \hspace {1.0cm}    0.947 \nonumber \\&#10;49 \hspace {0.25cm} 2.327 \hspace {0.5cm}  1.718 \hspace {1.0cm}    1.375 \nonumber \\&#10;51 \hspace {0.25cm} 2.414 \hspace {0.5cm}  1.907 \hspace {1.0cm}    1.459 \nonumber \\&#10;\nonumber&#10;\end{eqnarray}&#10;&#10;&#10;\end{document}"/>
  <p:tag name="IGUANATEXSIZE" val="20"/>
  <p:tag name="IGUANATEXCURSOR" val="3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"/>
  <p:tag name="ORIGINALWIDTH" val="471"/>
  <p:tag name="LATEXADDIN" val="\documentclass{article}&#10;\usepackage{amsmath}&#10;\pagestyle{empty}&#10;\begin{document}&#10;&#10;$g_A|M_{GT}|$&#10;&#10;&#10;\end{document}"/>
  <p:tag name="IGUANATEXSIZE" val="20"/>
  <p:tag name="IGUANATEXCURSOR" val="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5"/>
  <p:tag name="ORIGINALWIDTH" val="252"/>
  <p:tag name="LATEXADDIN" val="\documentclass{article}&#10;\usepackage{amsmath}&#10;\pagestyle{empty}&#10;\begin{document}&#10;&#10;EXP&#10;&#10;&#10;\end{document}"/>
  <p:tag name="IGUANATEXSIZE" val="20"/>
  <p:tag name="IGUANATEXCURSOR" val="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171,75"/>
  <p:tag name="LATEXADDIN" val="\documentclass{article}&#10;\usepackage{amsmath}&#10;\pagestyle{empty}&#10;\begin{document}&#10;&#10;SM&#10;&#10;&#10;\end{document}"/>
  <p:tag name="IGUANATEXSIZE" val="20"/>
  <p:tag name="IGUANATEXCURSOR" val="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192,75"/>
  <p:tag name="LATEXADDIN" val="\documentclass{article}&#10;\usepackage{amsmath}&#10;\usepackage{braket}&#10;\pagestyle{empty}&#10;\begin{document}&#10;&#10;\begin{equation}&#10;\ket{\varphi_1} \nonumber&#10;\end{equation}&#10;&#10;&#10;\end{document}"/>
  <p:tag name="IGUANATEXSIZE" val="20"/>
  <p:tag name="IGUANATEXCURSOR" val="1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258"/>
  <p:tag name="LATEXADDIN" val="\documentclass{article}&#10;\usepackage{amsmath}&#10;\pagestyle{empty}&#10;\begin{document}&#10;&#10;DFT&#10;&#10;&#10;\end{document}"/>
  <p:tag name="IGUANATEXSIZE" val="20"/>
  <p:tag name="IGUANATEXCURSOR" val="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25"/>
  <p:tag name="ORIGINALWIDTH" val="85,5"/>
  <p:tag name="LATEXADDIN" val="\documentclass{article}&#10;\usepackage{amsmath}&#10;\pagestyle{empty}&#10;\begin{document}&#10;&#10;A&#10;&#10;&#10;\end{document}"/>
  <p:tag name="IGUANATEXSIZE" val="20"/>
  <p:tag name="IGUANATEXCURSOR" val="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,5"/>
  <p:tag name="ORIGINALWIDTH" val="641,25"/>
  <p:tag name="LATEXADDIN" val="\documentclass{article}&#10;\usepackage{amsmath}&#10;\pagestyle{empty}&#10;\begin{document}&#10;&#10;$g_A=1.2701$&#10;&#10;&#10;\end{document}"/>
  <p:tag name="IGUANATEXSIZE" val="20"/>
  <p:tag name="IGUANATEXCURSOR" val="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5"/>
  <p:tag name="ORIGINALWIDTH" val="1254"/>
  <p:tag name="LATEXADDIN" val="\documentclass{article}&#10;\usepackage{amsmath}&#10;\pagestyle{empty}&#10;\begin{document}&#10;&#10;\begin{equation}&#10;\frac{|M_{GT}|_{th}-|M_{GT}|_{exp}}{|M_{GT}|_{exp}} \hspace{0.1cm} \% \nonumber&#10;\end{equation}&#10;&#10;&#10;\end{document}"/>
  <p:tag name="IGUANATEXSIZE" val="20"/>
  <p:tag name="IGUANATEXCURSOR" val="1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8,5"/>
  <p:tag name="ORIGINALWIDTH" val="2186,25"/>
  <p:tag name="LATEXADDIN" val="\documentclass{article}&#10;\usepackage{amsmath}&#10;\pagestyle{empty}&#10;\begin{document}&#10;\noindent&#10; A.~Knecht, R.~Hong, D.~Zumwalt, et al.,\\ Phys. Rev. Lett. \textbf{108}, 122502 (2012).&#10;&#10;&#10;\end{document}"/>
  <p:tag name="IGUANATEXSIZE" val="20"/>
  <p:tag name="IGUANATEXCURSOR" val="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8,5"/>
  <p:tag name="ORIGINALWIDTH" val="3191,25"/>
  <p:tag name="LATEXADDIN" val="\documentclass{article}&#10;\usepackage{amsmath}&#10;\pagestyle{empty}&#10;\begin{document}&#10;\noindent&#10;B.A.~Brown and B.H.~Wildenthal,\\ Atomic Data and Nuclear Data Tables {\bf 33}, 347-404 (1985).&#10;&#10;&#10;\end{document}"/>
  <p:tag name="IGUANATEXSIZE" val="20"/>
  <p:tag name="IGUANATEXCURSOR" val="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8,5"/>
  <p:tag name="ORIGINALWIDTH" val="2855,25"/>
  <p:tag name="LATEXADDIN" val="\documentclass{article}&#10;\usepackage{amsmath}&#10;\pagestyle{empty}&#10;\begin{document}&#10;&#10;\noindent&#10; G.~Martinez-Pinedo, A.~Poves, E.~Caurier, A.~Zuker, \\Phys. Rev. \textbf{C 53}, 2602(R) (1996).&#10;&#10;&#10;\end{document}"/>
  <p:tag name="IGUANATEXSIZE" val="20"/>
  <p:tag name="IGUANATEXCURSOR" val="1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5"/>
  <p:tag name="ORIGINALWIDTH" val="252"/>
  <p:tag name="LATEXADDIN" val="\documentclass{article}&#10;\usepackage{amsmath}&#10;\pagestyle{empty}&#10;\begin{document}&#10;&#10;EXP&#10;&#10;&#10;\end{document}"/>
  <p:tag name="IGUANATEXSIZE" val="20"/>
  <p:tag name="IGUANATEXCURSOR" val="8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153,75"/>
  <p:tag name="LATEXADDIN" val="\documentclass{article}&#10;\usepackage{amsmath}&#10;\pagestyle{empty}&#10;\begin{document}&#10;&#10;&#10;SV&#10;&#10;\end{document}"/>
  <p:tag name="IGUANATEXSIZE" val="20"/>
  <p:tag name="IGUANATEXCURSOR" val="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5"/>
  <p:tag name="ORIGINALWIDTH" val="1842"/>
  <p:tag name="LATEXADDIN" val="\documentclass{article}&#10;\usepackage{amsmath}&#10;\pagestyle{empty}&#10;\begin{document}&#10;&#10;\begin{equation}&#10;\mathcal{M}_{GT}^{sp}(0d_{3/2}0d_{3/2})=-\frac{2}{\sqrt{5}}\approx -0.9 \nonumber&#10;\end{equation}&#10;&#10;&#10;\end{document}"/>
  <p:tag name="IGUANATEXSIZE" val="20"/>
  <p:tag name="IGUANATEXCURSOR" val="1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231,75"/>
  <p:tag name="LATEXADDIN" val="\documentclass{article}&#10;\usepackage{amsmath}&#10;\usepackage{braket}&#10;\pagestyle{empty}&#10;\begin{document}&#10;&#10;\begin{equation}&#10;\ket{\varphi_N} \nonumber&#10;\end{equation}&#10;&#10;&#10;\end{document}"/>
  <p:tag name="IGUANATEXSIZE" val="20"/>
  <p:tag name="IGUANATEXCURSOR" val="1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,25"/>
  <p:tag name="ORIGINALWIDTH" val="1607,25"/>
  <p:tag name="LATEXADDIN" val="\documentclass{article}&#10;\usepackage{amsmath}&#10;\pagestyle{empty}&#10;\begin{document}&#10;&#10;\begin{equation}&#10;\mathcal{M}_{GT}^{sp}(1s_{1/2}1s_{1/2})=\sqrt{2}\approx 1.4 \nonumber&#10;\end{equation}&#10;&#10;&#10;\end{document}"/>
  <p:tag name="IGUANATEXSIZE" val="20"/>
  <p:tag name="IGUANATEXCURSOR" val="15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448,5"/>
  <p:tag name="LATEXADDIN" val="\documentclass{article}&#10;\usepackage{amsmath}&#10;\pagestyle{empty}&#10;\begin{document}&#10;&#10;\begin{equation}&#10;\sim 5 \textrm{MeV} \nonumber&#10;\end{equation}&#10;&#10;&#10;\end{document}"/>
  <p:tag name="IGUANATEXSIZE" val="20"/>
  <p:tag name="IGUANATEXCURSOR" val="1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544,5"/>
  <p:tag name="LATEXADDIN" val="\documentclass{article}&#10;\usepackage{amsmath}&#10;\pagestyle{empty}&#10;\begin{document}&#10;&#10;\begin{equation}&#10;\sim 3.5 \textrm{MeV} \nonumber&#10;\end{equation}&#10;&#10;&#10;\end{document}"/>
  <p:tag name="IGUANATEXSIZE" val="20"/>
  <p:tag name="IGUANATEXCURSOR" val="1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236,3023"/>
  <p:tag name="LATEXADDIN" val="\documentclass{article}&#10;\usepackage{amsmath}&#10;\pagestyle{empty}&#10;\begin{document}&#10;&#10;\begin{eqnarray}&#10;6\hspace {0.25cm} 2.559 \hspace {0.5cm}  2.775 \hspace {1.0cm}    2.749 \nonumber \\&#10;\hspace{8cm}15\hspace {0.25cm} 1.037 \hspace {0.5cm}  1.038 \hspace {1.0cm}    0.889 \nonumber \\&#10;17\hspace {0.25cm} 3.677 \hspace {0.5cm}  3.684 \hspace {1.0cm}    3.626 \nonumber \\&#10;19\hspace {0.25cm} 2.808 \hspace {0.5cm}  3.022 \hspace {1.0cm}     2.310 \nonumber \\&#10;21\hspace {0.25cm} 1.805 \hspace {0.5cm}  1.846 \hspace {1.0cm}     1.442 \nonumber \\&#10;23 \hspace {0.25cm} 1.830 \hspace {0.5cm}  1.496 \hspace {1.0cm}    1.110 \nonumber \\&#10;25 \hspace {0.25cm} 2.328 \hspace {0.5cm}  2.537 \hspace {1.0cm}    2.003 \nonumber \\&#10;27 \hspace {0.25cm} 2.469 \hspace {0.5cm}  2.310 \hspace {1.0cm}    1.715 \nonumber \\&#10;29 \hspace {0.25cm} 0.070 \hspace {0.5cm}  0.840 \hspace {1.0cm}    0.753 \nonumber \\&#10;31 \hspace {0.25cm} 0.208 \hspace {0.5cm}  0.860 \hspace {1.0cm}    0.755 \nonumber \\&#10;33 \hspace {0.25cm} 0.821 \hspace {0.5cm}  0.833 \hspace {1.0cm}    0.608 \nonumber \\&#10;35 \hspace {0.25cm} 0.097 \hspace {0.5cm}  0.833 \hspace {1.0cm}    0.570 \nonumber \\ &#10;37 \hspace {0.25cm} 1.825 \hspace {0.5cm}  1.585 \hspace {1.0cm}    1.188 \nonumber \\&#10;39 \hspace {0.25cm} 1.964 \hspace {0.5cm}  1.969 \hspace {1.0cm}    1.329 \nonumber \\ &#10;41 \hspace {0.25cm} 4.066 \hspace {0.5cm}  4.083 \hspace {1.0cm}    3.023 \nonumber \\&#10;43 \hspace {0.25cm} 3.168 \hspace {0.5cm}  3.279 \hspace {1.0cm}    2.688 \nonumber \\&#10;45 \hspace {0.25cm} 1.216 \hspace {0.5cm}  2.254 \hspace {1.0cm}    1.816 \nonumber \\   &#10;47 \hspace {0.25cm} 1.569 \hspace {0.5cm}  1.196 \hspace {1.0cm}    0.947 \nonumber \\&#10;49 \hspace {0.25cm} 2.327 \hspace {0.5cm}  1.718 \hspace {1.0cm}    1.375 \nonumber \\&#10;51 \hspace {0.25cm} 2.414 \hspace {0.5cm}  1.907 \hspace {1.0cm}    1.459 \nonumber \\&#10;\nonumber&#10;\end{eqnarray}&#10;&#10;&#10;\end{document}"/>
  <p:tag name="IGUANATEXSIZE" val="20"/>
  <p:tag name="IGUANATEXCURSOR" val="3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1,25"/>
  <p:tag name="ORIGINALWIDTH" val="860,25"/>
  <p:tag name="LATEXADDIN" val="\documentclass{article}&#10;\usepackage{amsmath}&#10;\pagestyle{empty}&#10;\begin{document}&#10;&#10;\begin{eqnarray}&#10;27 \hspace {0.25cm} 2.469 \hspace {0.25cm}  2.310 \nonumber \\&#10;29 \hspace {0.25cm} 0.070 \hspace {0.25cm}  0.840 \nonumber \\&#10;31 \hspace {0.25cm} 0.208 \hspace {0.25cm}  0.860 \nonumber &#10;\end{eqnarray}&#10;&#10;&#10;\end{document}"/>
  <p:tag name="IGUANATEXSIZE" val="20"/>
  <p:tag name="IGUANATEXCURSOR" val="28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258"/>
  <p:tag name="LATEXADDIN" val="\documentclass{article}&#10;\usepackage{amsmath}&#10;\pagestyle{empty}&#10;\begin{document}&#10;&#10;DFT&#10;&#10;&#10;\end{document}"/>
  <p:tag name="IGUANATEXSIZE" val="20"/>
  <p:tag name="IGUANATEXCURSOR" val="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171,75"/>
  <p:tag name="LATEXADDIN" val="\documentclass{article}&#10;\usepackage{amsmath}&#10;\pagestyle{empty}&#10;\begin{document}&#10;&#10;SM&#10;&#10;&#10;\end{document}"/>
  <p:tag name="IGUANATEXSIZE" val="20"/>
  <p:tag name="IGUANATEXCURSOR" val="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5"/>
  <p:tag name="ORIGINALWIDTH" val="252"/>
  <p:tag name="LATEXADDIN" val="\documentclass{article}&#10;\usepackage{amsmath}&#10;\pagestyle{empty}&#10;\begin{document}&#10;&#10;EXP&#10;&#10;&#10;\end{document}"/>
  <p:tag name="IGUANATEXSIZE" val="20"/>
  <p:tag name="IGUANATEXCURSOR" val="8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236,3023"/>
  <p:tag name="LATEXADDIN" val="\documentclass{article}&#10;\usepackage{amsmath}&#10;\pagestyle{empty}&#10;\begin{document}&#10;&#10;\begin{eqnarray}&#10;6\hspace {0.25cm} 2.559 \hspace {0.5cm}  2.775 \hspace {1.0cm}    2.749 \nonumber \\&#10;\hspace{8cm}15\hspace {0.25cm} 1.037 \hspace {0.5cm}  1.038 \hspace {1.0cm}    0.889 \nonumber \\&#10;17\hspace {0.25cm} 3.677 \hspace {0.5cm}  3.684 \hspace {1.0cm}    3.626 \nonumber \\&#10;19\hspace {0.25cm} 2.808 \hspace {0.5cm}  3.022 \hspace {1.0cm}     2.310 \nonumber \\&#10;21\hspace {0.25cm} 1.805 \hspace {0.5cm}  1.846 \hspace {1.0cm}     1.442 \nonumber \\&#10;23 \hspace {0.25cm} 1.830 \hspace {0.5cm}  1.496 \hspace {1.0cm}    1.110 \nonumber \\&#10;25 \hspace {0.25cm} 2.328 \hspace {0.5cm}  2.537 \hspace {1.0cm}    2.003 \nonumber \\&#10;27 \hspace {0.25cm} 2.469 \hspace {0.5cm}  2.310 \hspace {1.0cm}    1.715 \nonumber \\&#10;29 \hspace {0.25cm} 0.070 \hspace {0.5cm}  0.840 \hspace {1.0cm}    0.753 \nonumber \\&#10;31 \hspace {0.25cm} 0.208 \hspace {0.5cm}  0.860 \hspace {1.0cm}    0.755 \nonumber \\&#10;33 \hspace {0.25cm} 0.821 \hspace {0.5cm}  0.833 \hspace {1.0cm}    0.608 \nonumber \\&#10;35 \hspace {0.25cm} 0.097 \hspace {0.5cm}  0.833 \hspace {1.0cm}    0.570 \nonumber \\ &#10;37 \hspace {0.25cm} 1.825 \hspace {0.5cm}  1.585 \hspace {1.0cm}    1.188 \nonumber \\&#10;39 \hspace {0.25cm} 1.964 \hspace {0.5cm}  1.969 \hspace {1.0cm}    1.329 \nonumber \\ &#10;41 \hspace {0.25cm} 4.066 \hspace {0.5cm}  4.083 \hspace {1.0cm}    3.023 \nonumber \\&#10;43 \hspace {0.25cm} 3.168 \hspace {0.5cm}  3.279 \hspace {1.0cm}    2.688 \nonumber \\&#10;45 \hspace {0.25cm} 1.216 \hspace {0.5cm}  2.254 \hspace {1.0cm}    1.816 \nonumber \\   &#10;47 \hspace {0.25cm} 1.569 \hspace {0.5cm}  1.196 \hspace {1.0cm}    0.947 \nonumber \\&#10;49 \hspace {0.25cm} 2.327 \hspace {0.5cm}  1.718 \hspace {1.0cm}    1.375 \nonumber \\&#10;51 \hspace {0.25cm} 2.414 \hspace {0.5cm}  1.907 \hspace {1.0cm}    1.459 \nonumber \\&#10;\nonumber&#10;\end{eqnarray}&#10;&#10;&#10;\end{document}"/>
  <p:tag name="IGUANATEXSIZE" val="20"/>
  <p:tag name="IGUANATEXCURSOR" val="35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1,25"/>
  <p:tag name="ORIGINALWIDTH" val="864,75"/>
  <p:tag name="LATEXADDIN" val="\documentclass{article}&#10;\usepackage{amsmath}&#10;\pagestyle{empty}&#10;\begin{document}&#10;&#10;\begin{eqnarray}&#10;43 \hspace {0.25cm} 3.279 \hspace {0.25cm}  2.688  \nonumber \\&#10;45 \hspace {0.25cm} 2.254 \hspace {0.25cm}  1.816 \nonumber \\   &#10;47 \hspace {0.25cm} 1.196 \hspace {0.25cm}  0.947 \nonumber \\&#10;\nonumber&#10;\end{eqnarray}&#10;&#10;&#10;\end{document}"/>
  <p:tag name="IGUANATEXSIZE" val="20"/>
  <p:tag name="IGUANATEXCURSOR" val="27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434,25"/>
  <p:tag name="LATEXADDIN" val="\documentclass{article}&#10;\usepackage{amsmath}&#10;\usepackage{braket}&#10;\pagestyle{empty}&#10;\begin{document}&#10;&#10;\begin{equation}&#10;... \ket{\varphi_i} ... \nonumber&#10;\end{equation}&#10;&#10;&#10;\end{document}"/>
  <p:tag name="IGUANATEXSIZE" val="20"/>
  <p:tag name="IGUANATEXCURSOR" val="1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5"/>
  <p:tag name="ORIGINALWIDTH" val="252"/>
  <p:tag name="LATEXADDIN" val="\documentclass{article}&#10;\usepackage{amsmath}&#10;\pagestyle{empty}&#10;\begin{document}&#10;&#10;EXP&#10;&#10;&#10;\end{document}"/>
  <p:tag name="IGUANATEXSIZE" val="20"/>
  <p:tag name="IGUANATEXCURSOR" val="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5"/>
  <p:tag name="ORIGINALWIDTH" val="171,75"/>
  <p:tag name="LATEXADDIN" val="\documentclass{article}&#10;\usepackage{amsmath}&#10;\pagestyle{empty}&#10;\begin{document}&#10;&#10;SM&#10;&#10;&#10;\end{document}"/>
  <p:tag name="IGUANATEXSIZE" val="20"/>
  <p:tag name="IGUANATEXCURSOR" val="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5"/>
  <p:tag name="ORIGINALWIDTH" val="258"/>
  <p:tag name="LATEXADDIN" val="\documentclass{article}&#10;\usepackage{amsmath}&#10;\pagestyle{empty}&#10;\begin{document}&#10;&#10;DFT&#10;&#10;&#10;\end{document}"/>
  <p:tag name="IGUANATEXSIZE" val="20"/>
  <p:tag name="IGUANATEXCURSOR" val="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5"/>
  <p:tag name="ORIGINALWIDTH" val="804,75"/>
  <p:tag name="LATEXADDIN" val="\documentclass{article}&#10;\usepackage{amsmath}&#10;\usepackage{braket}&#10;\pagestyle{empty}&#10;\begin{document}&#10;&#10;\begin{equation}&#10;\ket{I=1^+,T=0} \nonumber&#10;\end{equation}&#10;&#10;&#10;\end{document}"/>
  <p:tag name="IGUANATEXSIZE" val="20"/>
  <p:tag name="IGUANATEXCURSOR" val="1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"/>
  <p:tag name="ORIGINALWIDTH" val="783"/>
  <p:tag name="LATEXADDIN" val="\documentclass{article}&#10;\usepackage{amsmath}&#10;\pagestyle{empty}&#10;\begin{document}&#10;&#10;\begin{equation}&#10;E_X\hspace{-0.1cm} \sim E_Y\hspace{-0.1cm} \sim E_Z \nonumber&#10;\end{equation}&#10;&#10;&#10;\end{document}"/>
  <p:tag name="IGUANATEXSIZE" val="20"/>
  <p:tag name="IGUANATEXCURSOR" val="1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634,5"/>
  <p:tag name="LATEXADDIN" val="\documentclass{article}&#10;\usepackage{amsmath}&#10;\pagestyle{empty}&#10;\begin{document}&#10;&#10;\begin{equation}&#10;20 \hspace{-0.1cm}\sim \hspace{-0.1cm} 30 \hspace{0.1cm} \textrm{MeV} \nonumber&#10;\end{equation}&#10;&#10;&#10;\end{document}"/>
  <p:tag name="IGUANATEXSIZE" val="20"/>
  <p:tag name="IGUANATEXCURSOR" val="15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580,5"/>
  <p:tag name="LATEXADDIN" val="\documentclass{article}&#10;\usepackage{amsmath}&#10;\pagestyle{empty}&#10;\begin{document}&#10;&#10;\begin{equation}&#10;^{46}\textrm{V} \rightarrow ^{46}\hspace{-0.1cm}\textrm{Ti} \nonumber&#10;\end{equation}&#10;&#10;&#10;\end{document}"/>
  <p:tag name="IGUANATEXSIZE" val="20"/>
  <p:tag name="IGUANATEXCURSOR" val="1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683,25"/>
  <p:tag name="LATEXADDIN" val="\documentclass{article}&#10;\usepackage{amsmath}&#10;\pagestyle{empty}&#10;\begin{document}&#10;&#10;\begin{equation}&#10;^{50}\textrm{Mn} \rightarrow ^{50}\hspace{-0.1cm}\textrm{Cr} \nonumber&#10;\end{equation}&#10;&#10;&#10;\end{document}"/>
  <p:tag name="IGUANATEXSIZE" val="20"/>
  <p:tag name="IGUANATEXCURSOR" val="1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798"/>
  <p:tag name="LATEXADDIN" val="\documentclass{article}&#10;\usepackage{amsmath}&#10;\pagestyle{empty}&#10;\begin{document}&#10;&#10;$-386.387$ MeV &#10;&#10;\end{document}"/>
  <p:tag name="IGUANATEXSIZE" val="20"/>
  <p:tag name="IGUANATEXCURSOR" val="9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681"/>
  <p:tag name="LATEXADDIN" val="\documentclass{article}&#10;\usepackage{amsmath}&#10;\pagestyle{empty}&#10;\begin{document}&#10;&#10;$\delta_C=0.563\%$&#10;&#10;&#10;\end{document}"/>
  <p:tag name="IGUANATEXSIZE" val="20"/>
  <p:tag name="IGUANATEXCURSOR" val="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,25"/>
  <p:tag name="ORIGINALWIDTH" val="2056,5"/>
  <p:tag name="LATEXADDIN" val="\documentclass{article}&#10;\usepackage{amsmath}&#10;\usepackage{braket}&#10;\pagestyle{empty}&#10;\begin{document}&#10;&#10;\begin{equation}&#10;\ket{\varphi_i;IMK;TT_z}=\frac{1}{\sqrt{\mathcal{N}}}\hat{P}^T_{T_zT_z}\hat{P}^I_{MK}\ket{\varphi_i} \nonumber&#10;\end{equation}&#10;&#10;&#10;\end{document}"/>
  <p:tag name="IGUANATEXSIZE" val="20"/>
  <p:tag name="IGUANATEXCURSOR" val="2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798"/>
  <p:tag name="LATEXADDIN" val="\documentclass{article}&#10;\usepackage{amsmath}&#10;\pagestyle{empty}&#10;\begin{document}&#10;&#10;$-386.411$ MeV&#10;&#10;&#10;\end{document}"/>
  <p:tag name="IGUANATEXSIZE" val="20"/>
  <p:tag name="IGUANATEXCURSOR" val="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681"/>
  <p:tag name="LATEXADDIN" val="\documentclass{article}&#10;\usepackage{amsmath}&#10;\pagestyle{empty}&#10;\begin{document}&#10;&#10;$\delta_C=0.486\%$&#10;&#10;&#10;\end{document}"/>
  <p:tag name="IGUANATEXSIZE" val="20"/>
  <p:tag name="IGUANATEXCURSOR" val="9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653,25"/>
  <p:tag name="LATEXADDIN" val="\documentclass{article}&#10;\usepackage{amsmath}&#10;\pagestyle{empty}&#10;\begin{document}&#10;&#10;All included&#10;&#10;&#10;\end{document}"/>
  <p:tag name="IGUANATEXSIZE" val="20"/>
  <p:tag name="IGUANATEXCURSOR" val="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798"/>
  <p:tag name="LATEXADDIN" val="\documentclass{article}&#10;\usepackage{amsmath}&#10;\pagestyle{empty}&#10;\begin{document}&#10;&#10;$-420.250$ MeV&#10;&#10;&#10;\end{document}"/>
  <p:tag name="IGUANATEXSIZE" val="20"/>
  <p:tag name="IGUANATEXCURSOR" val="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681"/>
  <p:tag name="LATEXADDIN" val="\documentclass{article}&#10;\usepackage{amsmath}&#10;\pagestyle{empty}&#10;\begin{document}&#10;&#10;$\delta_C=1.660\%$&#10;&#10;&#10;\end{document}"/>
  <p:tag name="IGUANATEXSIZE" val="20"/>
  <p:tag name="IGUANATEXCURSOR" val="9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653,25"/>
  <p:tag name="LATEXADDIN" val="\documentclass{article}&#10;\usepackage{amsmath}&#10;\pagestyle{empty}&#10;\begin{document}&#10;&#10;All included&#10;&#10;&#10;\end{document}"/>
  <p:tag name="IGUANATEXSIZE" val="20"/>
  <p:tag name="IGUANATEXCURSOR" val="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798"/>
  <p:tag name="LATEXADDIN" val="\documentclass{article}&#10;\usepackage{amsmath}&#10;\pagestyle{empty}&#10;\begin{document}&#10;&#10;$-420.213$ MeV&#10;&#10;&#10;\end{document}"/>
  <p:tag name="IGUANATEXSIZE" val="20"/>
  <p:tag name="IGUANATEXCURSOR" val="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681"/>
  <p:tag name="LATEXADDIN" val="\documentclass{article}&#10;\usepackage{amsmath}&#10;\pagestyle{empty}&#10;\begin{document}&#10;&#10;$\delta_C=1.345\%$&#10;&#10;&#10;\end{document}"/>
  <p:tag name="IGUANATEXSIZE" val="20"/>
  <p:tag name="IGUANATEXCURSOR" val="9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5"/>
  <p:tag name="ORIGINALWIDTH" val="756"/>
  <p:tag name="LATEXADDIN" val="\documentclass{article}&#10;\usepackage{amsmath}&#10;\pagestyle{empty}&#10;\begin{document}&#10;&#10;$-420.075$MeV&#10;&#10;&#10;\end{document}"/>
  <p:tag name="IGUANATEXSIZE" val="20"/>
  <p:tag name="IGUANATEXCURSOR" val="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5"/>
  <p:tag name="ORIGINALWIDTH" val="681"/>
  <p:tag name="LATEXADDIN" val="\documentclass{article}&#10;\usepackage{amsmath}&#10;\pagestyle{empty}&#10;\begin{document}&#10;&#10;$\delta_C=0.477\%$&#10;&#10;&#10;\end{document}"/>
  <p:tag name="IGUANATEXSIZE" val="20"/>
  <p:tag name="IGUANATEXCURSOR" val="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,75"/>
  <p:tag name="ORIGINALWIDTH" val="2582,25"/>
  <p:tag name="LATEXADDIN" val="\documentclass{article}&#10;\usepackage{amsmath}&#10;\usepackage{braket}&#10;\pagestyle{empty}&#10;\begin{document}&#10;&#10;\begin{equation}&#10;\ket{\varphi_i;I_n M;T_z}=\sum_{n,K,T\geq |T_z|}a_{nIT}^{\varphi_i}\ket{\varphi_i;I^\pi MK;TT_z} \nonumber&#10;\end{equation}&#10;&#10;&#10;\end{document}"/>
  <p:tag name="IGUANATEXSIZE" val="20"/>
  <p:tag name="IGUANATEXCURSOR" val="1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"/>
  <p:tag name="ORIGINALWIDTH" val="1023"/>
  <p:tag name="LATEXADDIN" val="\documentclass{article}&#10;\usepackage{amsmath}&#10;\pagestyle{empty}&#10;\begin{document}&#10;&#10;\begin{equation}&#10;\hat{O}_{\mu\nu}^{GT}=\sum^A_{k=1}\hat\tau^{(k)}_{1\mu}\hat\sigma^{(k)}_{1\nu} \nonumber&#10;\end{equation}&#10;&#10;&#10;\end{document}"/>
  <p:tag name="IGUANATEXSIZE" val="20"/>
  <p:tag name="IGUANATEXCURSOR" val="1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5"/>
  <p:tag name="ORIGINALWIDTH" val="2857,5"/>
  <p:tag name="LATEXADDIN" val="\documentclass{article}&#10;\usepackage{amsmath}&#10;\pagestyle{empty}&#10;\begin{document}&#10;&#10;Spherical components of the Gamow--Teller operator&#10;&#10;&#10;\end{document}"/>
  <p:tag name="IGUANATEXSIZE" val="20"/>
  <p:tag name="IGUANATEXCURSOR" val="1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"/>
  <p:tag name="ORIGINALWIDTH" val="2505,75"/>
  <p:tag name="LATEXADDIN" val="\documentclass{article}&#10;\usepackage{amsmath}&#10;\usepackage{braket}&#10;&#10;\pagestyle{empty}&#10;\begin{document}&#10;&#10;\begin{gather}&#10;M^{GT}_{\mu\nu, k} = \bra{I'M'K';T'T'_z}\hat{O}^{GT}_{\mu\nu,k}\ket{IMK;TT_z} \nonumber \\&#10;\hspace{1.6cm} = \bra{\varphi}\hat{P}^{T'}_{T'_zT'_z}\hat{P}^{I'}_{K'M'}\hat{\tau}^{(k)}_{1\mu}\hat{\sigma}^{(k)}_{1\nu}\hat{P}^T_{T_zT_z}\hat{P}^I_{MK}\ket{\psi} \nonumber&#10;\end{gather}&#10;&#10;&#10;\end{document}"/>
  <p:tag name="IGUANATEXSIZE" val="20"/>
  <p:tag name="IGUANATEXCURSOR" val="2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7142"/>
  <p:tag name="ORIGINALWIDTH" val="719,7074"/>
  <p:tag name="LATEXADDIN" val="\documentclass{article}&#10;\usepackage{amsmath}&#10;&#10;\usepackage{braket}&#10;\pagestyle{empty}&#10;\begin{document}&#10;&#10;\begin{gather}&#10;=\mathcal{N}_1(CG)\sum_{\eta\xi}\mathcal{N}_2(CG)\int_0^\pi d\beta_T \sin\beta_T d^T_{T'z-\eta,T_z}(\beta_T)\int d\Omega D^{I}_{K'-\xi,K}(\Omega)* \nonumber\\&#10;*\bra{\varphi}\hat\tau_{1\eta}\hat\sigma_{1\xi}\exp{(-i\beta_T\hat{T}_y)}\hat{R}(\Omega)\ket{\psi} \nonumber&#10;\end{gather}&#10;&#10;&#10;\end{document}"/>
  <p:tag name="IGUANATEXSIZE" val="20"/>
  <p:tag name="IGUANATEXCURSOR" val="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"/>
  <p:tag name="ORIGINALWIDTH" val="629,25"/>
  <p:tag name="LATEXADDIN" val="\documentclass{article}&#10;\usepackage{amsmath}&#10;\pagestyle{empty}&#10;\begin{document}&#10;&#10;\begin{equation}&#10;\mathcal{H}u=E\mathcal{N}u \nonumber&#10;\end{equation}&#10;&#10;&#10;\end{document}"/>
  <p:tag name="IGUANATEXSIZE" val="20"/>
  <p:tag name="IGUANATEXCURSOR" val="1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5"/>
  <p:tag name="ORIGINALWIDTH" val="632,25"/>
  <p:tag name="LATEXADDIN" val="\documentclass{article}&#10;\usepackage{amsmath}&#10;\usepackage{braket}&#10;\pagestyle{empty}&#10;\begin{document}&#10;&#10;\begin{equation}&#10;\ket{\varphi_1;IM;T_z} \nonumber&#10;\end{equation}&#10;&#10;&#10;\end{document}"/>
  <p:tag name="IGUANATEXSIZE" val="20"/>
  <p:tag name="IGUANATEXCURSOR" val="1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24511</TotalTime>
  <Words>1439</Words>
  <Application>Microsoft Office PowerPoint</Application>
  <PresentationFormat>Pokaz na ekranie (4:3)</PresentationFormat>
  <Paragraphs>318</Paragraphs>
  <Slides>18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Przepływ</vt:lpstr>
      <vt:lpstr>                         β-Decay Matrix Elements Calculated Using MR-DFT and NCCI Approaches  </vt:lpstr>
      <vt:lpstr>Outline</vt:lpstr>
      <vt:lpstr>Prezentacja programu PowerPoint</vt:lpstr>
      <vt:lpstr>Prezentacja programu PowerPoint</vt:lpstr>
      <vt:lpstr> Isospin breaking corrections to superallowed Fermi beta decay </vt:lpstr>
      <vt:lpstr>Prezentacja programu PowerPoint</vt:lpstr>
      <vt:lpstr> Gamow-Teller matrix elements of transitions in mirror nuclei</vt:lpstr>
      <vt:lpstr> Gamow-Teller matrix elements of transitions in mirror nuclei</vt:lpstr>
      <vt:lpstr> Gamow-Teller matrix elements of transitions in mirror nuclei</vt:lpstr>
      <vt:lpstr>Summary and outlook</vt:lpstr>
      <vt:lpstr>Thank you  for your attention !!! </vt:lpstr>
      <vt:lpstr> Short overview of NCCI calculations with SV interaction</vt:lpstr>
      <vt:lpstr> Short overview of NCCI calculations with SV interaction  </vt:lpstr>
      <vt:lpstr> Short overview of NCCI calculations with SV interaction</vt:lpstr>
      <vt:lpstr>Prezentacja programu PowerPoint</vt:lpstr>
      <vt:lpstr>Truncation in NCCI mixing of diffrent shape-current orientation states</vt:lpstr>
      <vt:lpstr>Prezentacja programu PowerPoint</vt:lpstr>
      <vt:lpstr>V Gamow-Teller matrix elements of transitions in mirror nuclei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ISB corrections and GT matrix elements within NCCI model   Maciek Konieczka University of Warsaw</dc:title>
  <dc:creator>Maciej</dc:creator>
  <cp:lastModifiedBy>Maciej</cp:lastModifiedBy>
  <cp:revision>262</cp:revision>
  <dcterms:created xsi:type="dcterms:W3CDTF">2015-03-01T09:06:30Z</dcterms:created>
  <dcterms:modified xsi:type="dcterms:W3CDTF">2015-06-26T06:32:26Z</dcterms:modified>
</cp:coreProperties>
</file>