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06" r:id="rId3"/>
    <p:sldId id="404" r:id="rId4"/>
    <p:sldId id="408" r:id="rId5"/>
    <p:sldId id="409" r:id="rId6"/>
    <p:sldId id="401" r:id="rId7"/>
    <p:sldId id="421" r:id="rId8"/>
    <p:sldId id="389" r:id="rId9"/>
    <p:sldId id="400" r:id="rId10"/>
    <p:sldId id="405" r:id="rId11"/>
    <p:sldId id="395" r:id="rId12"/>
    <p:sldId id="419" r:id="rId13"/>
    <p:sldId id="412" r:id="rId14"/>
    <p:sldId id="414" r:id="rId15"/>
    <p:sldId id="416" r:id="rId16"/>
    <p:sldId id="418" r:id="rId17"/>
    <p:sldId id="422" r:id="rId18"/>
    <p:sldId id="410" r:id="rId19"/>
    <p:sldId id="417" r:id="rId20"/>
    <p:sldId id="415" r:id="rId21"/>
    <p:sldId id="411" r:id="rId22"/>
    <p:sldId id="420" r:id="rId23"/>
    <p:sldId id="399" r:id="rId24"/>
    <p:sldId id="423" r:id="rId25"/>
    <p:sldId id="396" r:id="rId26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3269" autoAdjust="0"/>
  </p:normalViewPr>
  <p:slideViewPr>
    <p:cSldViewPr>
      <p:cViewPr varScale="1">
        <p:scale>
          <a:sx n="59" d="100"/>
          <a:sy n="59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A15DF-9611-41FE-A4C7-C50FC2B38D8A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722F-9989-49D8-A6CD-5F0CE7A1C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863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A134C-85DE-4719-B7B4-7AEFCC317A89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3E160-2322-4576-B617-6AB2BA8BF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57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 you very</a:t>
            </a:r>
            <a:r>
              <a:rPr kumimoji="1" lang="en-US" altLang="ja-JP" baseline="0" dirty="0" smtClean="0"/>
              <a:t> much for giving me this opportunity to present our work.</a:t>
            </a:r>
          </a:p>
          <a:p>
            <a:r>
              <a:rPr kumimoji="1" lang="en-US" altLang="ja-JP" dirty="0" smtClean="0"/>
              <a:t>I am</a:t>
            </a:r>
            <a:r>
              <a:rPr kumimoji="1" lang="en-US" altLang="ja-JP" baseline="0" dirty="0" smtClean="0"/>
              <a:t> Tomohiro OISHI from Jyvaskyla, and my collaborators include M.K. and N.H.</a:t>
            </a:r>
          </a:p>
          <a:p>
            <a:r>
              <a:rPr kumimoji="1" lang="en-US" altLang="ja-JP" baseline="0" dirty="0" smtClean="0"/>
              <a:t>The title of my talk is “XXX”.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440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92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Before showing the whole results, I hope to refer to shifting structures of GDR connected to the deformation.</a:t>
            </a:r>
          </a:p>
          <a:p>
            <a:r>
              <a:rPr kumimoji="1" lang="en-US" altLang="ja-JP" baseline="0" dirty="0" smtClean="0"/>
              <a:t>In spherical nuclei like as 144Sm, &gt;&gt;&gt;.</a:t>
            </a:r>
          </a:p>
          <a:p>
            <a:r>
              <a:rPr kumimoji="1" lang="en-US" altLang="ja-JP" baseline="0" dirty="0" smtClean="0"/>
              <a:t>In </a:t>
            </a:r>
            <a:r>
              <a:rPr kumimoji="1" lang="en-US" altLang="ja-JP" baseline="0" dirty="0" err="1" smtClean="0"/>
              <a:t>prolate</a:t>
            </a:r>
            <a:r>
              <a:rPr kumimoji="1" lang="en-US" altLang="ja-JP" baseline="0" dirty="0" smtClean="0"/>
              <a:t> nuclei, &gt;&gt;&gt;.</a:t>
            </a:r>
            <a:endParaRPr kumimoji="1" lang="en-US" altLang="ja-JP" dirty="0" smtClean="0"/>
          </a:p>
          <a:p>
            <a:r>
              <a:rPr kumimoji="1" lang="en-US" altLang="ja-JP" dirty="0" smtClean="0"/>
              <a:t>``beta’’ is the</a:t>
            </a:r>
            <a:r>
              <a:rPr kumimoji="1" lang="en-US" altLang="ja-JP" baseline="0" dirty="0" smtClean="0"/>
              <a:t> calculated deformation parameter in the ground state.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3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646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Attension</a:t>
            </a:r>
            <a:r>
              <a:rPr kumimoji="1" lang="en-US" altLang="ja-JP" baseline="0" dirty="0" smtClean="0"/>
              <a:t> please. The left column shows the results in n-less (p-rich) region. The middle is for stable, and the right one is for n-rich and thus unstable nuclei.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34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``beta’’ is the</a:t>
            </a:r>
            <a:r>
              <a:rPr kumimoji="1" lang="en-US" altLang="ja-JP" baseline="0" dirty="0" smtClean="0"/>
              <a:t> calculated deformation parameter.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3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Even for unstable</a:t>
            </a:r>
            <a:r>
              <a:rPr kumimoji="1" lang="en-US" altLang="ja-JP" baseline="0" dirty="0" smtClean="0"/>
              <a:t> nuclei with large n-excess, our FAM-QRPA shows a nice agreement 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34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34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very n-rich and heavier isotopes, theoretical GDR is not enough to exhaust the experimental </a:t>
            </a:r>
            <a:r>
              <a:rPr kumimoji="1" lang="en-US" altLang="ja-JP" baseline="0" dirty="0" err="1" smtClean="0"/>
              <a:t>ph</a:t>
            </a:r>
            <a:r>
              <a:rPr kumimoji="1" lang="en-US" altLang="ja-JP" baseline="0" dirty="0" smtClean="0"/>
              <a:t>-ab-C.S.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34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63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91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Historically,</a:t>
            </a:r>
            <a:r>
              <a:rPr kumimoji="1" lang="en-US" altLang="ja-JP" baseline="0" dirty="0" smtClean="0"/>
              <a:t> QRPA has been implemented into the framework of nuclear energy-density functional.</a:t>
            </a:r>
          </a:p>
          <a:p>
            <a:r>
              <a:rPr kumimoji="1" lang="en-US" altLang="ja-JP" baseline="0" dirty="0" smtClean="0"/>
              <a:t>This figure shows the covering range of EDF, that can cover a large amount of the nuclear ground states throughout the nuclear chart.</a:t>
            </a:r>
          </a:p>
          <a:p>
            <a:r>
              <a:rPr kumimoji="1" lang="en-US" altLang="ja-JP" baseline="0" dirty="0" smtClean="0"/>
              <a:t>And I has been thought that QRPA employed with EDF is a promising method to investigate the nuclear excitations.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By the way, QRPA has been usually formulated in the matrix form, namely as “Matrix-QRPA”.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199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``beta’’ is the</a:t>
            </a:r>
            <a:r>
              <a:rPr kumimoji="1" lang="en-US" altLang="ja-JP" baseline="0" dirty="0" smtClean="0"/>
              <a:t> calculated deformation parameter.</a:t>
            </a:r>
            <a:endParaRPr kumimoji="1" lang="en-US" altLang="ja-JP" dirty="0" smtClean="0"/>
          </a:p>
          <a:p>
            <a:r>
              <a:rPr kumimoji="1" lang="en-US" altLang="ja-JP" dirty="0" smtClean="0"/>
              <a:t>As the </a:t>
            </a:r>
            <a:r>
              <a:rPr kumimoji="1" lang="en-US" altLang="ja-JP" dirty="0" err="1" smtClean="0"/>
              <a:t>g.s</a:t>
            </a:r>
            <a:r>
              <a:rPr kumimoji="1" lang="en-US" altLang="ja-JP" dirty="0" smtClean="0"/>
              <a:t>. deformation grow up,</a:t>
            </a:r>
            <a:r>
              <a:rPr kumimoji="1" lang="en-US" altLang="ja-JP" baseline="0" dirty="0" smtClean="0"/>
              <a:t> the K=0 IVD strength becomes sharpened.</a:t>
            </a:r>
          </a:p>
          <a:p>
            <a:r>
              <a:rPr kumimoji="1" lang="en-US" altLang="ja-JP" baseline="0" dirty="0" smtClean="0"/>
              <a:t>I the spherical nuclei, the strength has a two-peak structure.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34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646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 I listed several important examples of low-energy dynamics of nuclei.</a:t>
            </a:r>
          </a:p>
          <a:p>
            <a:r>
              <a:rPr kumimoji="1" lang="en-US" altLang="ja-JP" dirty="0" smtClean="0"/>
              <a:t>For</a:t>
            </a:r>
            <a:r>
              <a:rPr kumimoji="1" lang="en-US" altLang="ja-JP" baseline="0" dirty="0" smtClean="0"/>
              <a:t> example, from low-lying excitations one can obtain the information of xxx, </a:t>
            </a:r>
            <a:r>
              <a:rPr kumimoji="1" lang="en-US" altLang="ja-JP" baseline="0" dirty="0" err="1" smtClean="0"/>
              <a:t>yyy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zzz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 giant and </a:t>
            </a:r>
            <a:r>
              <a:rPr kumimoji="1" lang="en-US" altLang="ja-JP" baseline="0" dirty="0" err="1" smtClean="0"/>
              <a:t>posssibly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pygm</a:t>
            </a:r>
            <a:r>
              <a:rPr kumimoji="1" lang="en-US" altLang="ja-JP" baseline="0" dirty="0" smtClean="0"/>
              <a:t> resonances can be connected to AAA and BBB.</a:t>
            </a:r>
          </a:p>
          <a:p>
            <a:r>
              <a:rPr kumimoji="1" lang="en-US" altLang="ja-JP" dirty="0" smtClean="0"/>
              <a:t>And also there are other interesting phenomena like these.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To</a:t>
            </a:r>
            <a:r>
              <a:rPr kumimoji="1" lang="en-US" altLang="ja-JP" baseline="0" dirty="0" smtClean="0"/>
              <a:t> attack these problems,</a:t>
            </a:r>
            <a:r>
              <a:rPr kumimoji="1" lang="en-US" altLang="ja-JP" dirty="0" smtClean="0"/>
              <a:t> including </a:t>
            </a:r>
            <a:r>
              <a:rPr kumimoji="1" lang="en-US" altLang="ja-JP" baseline="0" dirty="0" smtClean="0"/>
              <a:t>collective excitations or deformations of neutron-rich nuclei especially, </a:t>
            </a:r>
            <a:r>
              <a:rPr kumimoji="1" lang="en-US" altLang="ja-JP" dirty="0" smtClean="0"/>
              <a:t>QRPA can</a:t>
            </a:r>
            <a:r>
              <a:rPr kumimoji="1" lang="en-US" altLang="ja-JP" baseline="0" dirty="0" smtClean="0"/>
              <a:t> be</a:t>
            </a:r>
            <a:r>
              <a:rPr kumimoji="1" lang="en-US" altLang="ja-JP" dirty="0" smtClean="0"/>
              <a:t> a useful tool.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985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we know, the QRPA is a powerful tool to investigate</a:t>
            </a:r>
            <a:r>
              <a:rPr kumimoji="1" lang="en-US" altLang="ja-JP" baseline="0" dirty="0" smtClean="0"/>
              <a:t> the  collective excitations in atomic nuclei.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985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646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3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However, in MQRPA, there is one problem</a:t>
            </a:r>
            <a:r>
              <a:rPr kumimoji="1" lang="en-US" altLang="ja-JP" baseline="0" dirty="0" smtClean="0"/>
              <a:t> for the practical usage.</a:t>
            </a:r>
            <a:endParaRPr kumimoji="1" lang="en-US" altLang="ja-JP" dirty="0" smtClean="0"/>
          </a:p>
          <a:p>
            <a:r>
              <a:rPr kumimoji="1" lang="en-US" altLang="ja-JP" dirty="0" smtClean="0"/>
              <a:t>It</a:t>
            </a:r>
            <a:r>
              <a:rPr kumimoji="1" lang="en-US" altLang="ja-JP" baseline="0" dirty="0" smtClean="0"/>
              <a:t> needs a huge size of computer memory and long runtime to finish the calculations.</a:t>
            </a:r>
          </a:p>
          <a:p>
            <a:r>
              <a:rPr kumimoji="1" lang="en-US" altLang="ja-JP" baseline="0" dirty="0" smtClean="0"/>
              <a:t>Especially, QRPA for the deformed nuclei is not practical without an additional cut-off parameter.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35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we know, the QRPA is a powerful tool to investigate</a:t>
            </a:r>
            <a:r>
              <a:rPr kumimoji="1" lang="en-US" altLang="ja-JP" baseline="0" dirty="0" smtClean="0"/>
              <a:t> the collective excitations and many other dynamics in atomic nuclei.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63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※n-halo/skin</a:t>
            </a:r>
            <a:r>
              <a:rPr kumimoji="1" lang="ja-JP" altLang="en-US" dirty="0" err="1" smtClean="0"/>
              <a:t>には</a:t>
            </a:r>
            <a:r>
              <a:rPr kumimoji="1" lang="ja-JP" altLang="en-US" dirty="0" smtClean="0"/>
              <a:t>あまり触れない方が良い。今は</a:t>
            </a:r>
            <a:r>
              <a:rPr kumimoji="1" lang="en-US" altLang="ja-JP" dirty="0" smtClean="0"/>
              <a:t>HO-basis</a:t>
            </a:r>
            <a:r>
              <a:rPr kumimoji="1" lang="ja-JP" altLang="en-US" dirty="0" smtClean="0"/>
              <a:t>を使ってしまっているので。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Main targets</a:t>
            </a:r>
            <a:r>
              <a:rPr kumimoji="1" lang="en-US" altLang="ja-JP" baseline="0" dirty="0" smtClean="0"/>
              <a:t> include</a:t>
            </a:r>
            <a:r>
              <a:rPr kumimoji="1" lang="en-US" altLang="ja-JP" dirty="0" smtClean="0"/>
              <a:t> the</a:t>
            </a:r>
            <a:r>
              <a:rPr kumimoji="1" lang="en-US" altLang="ja-JP" baseline="0" dirty="0" smtClean="0"/>
              <a:t> h</a:t>
            </a:r>
            <a:r>
              <a:rPr kumimoji="1" lang="en-US" altLang="ja-JP" dirty="0" smtClean="0"/>
              <a:t>eavier</a:t>
            </a:r>
            <a:r>
              <a:rPr kumimoji="1" lang="en-US" altLang="ja-JP" baseline="0" dirty="0" smtClean="0"/>
              <a:t> isotope-chains including deformed isotopes (with pygmy dipole resonances).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18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These </a:t>
            </a:r>
            <a:r>
              <a:rPr kumimoji="1" lang="en-US" altLang="ja-JP" dirty="0" smtClean="0"/>
              <a:t>past studies were based on partial QRPA or/and BCS.</a:t>
            </a:r>
          </a:p>
          <a:p>
            <a:r>
              <a:rPr kumimoji="1" lang="en-US" altLang="ja-JP" dirty="0" smtClean="0"/>
              <a:t>The full QRPA is more </a:t>
            </a:r>
            <a:r>
              <a:rPr kumimoji="1" lang="en-US" altLang="ja-JP" dirty="0" err="1" smtClean="0"/>
              <a:t>sequre</a:t>
            </a:r>
            <a:r>
              <a:rPr kumimoji="1" lang="en-US" altLang="ja-JP" dirty="0" smtClean="0"/>
              <a:t> for n-rich nuclei.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91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91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98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“FAM</a:t>
            </a:r>
            <a:r>
              <a:rPr kumimoji="1" lang="en-US" altLang="ja-JP" baseline="0" dirty="0" smtClean="0"/>
              <a:t> replaces …” is the essential trick of FAM enabling us to perform the full QRPA calculations much easily.</a:t>
            </a:r>
          </a:p>
          <a:p>
            <a:r>
              <a:rPr kumimoji="1" lang="en-US" altLang="ja-JP" dirty="0" smtClean="0"/>
              <a:t>Here there are no rooms for (A,B) to appear.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E160-2322-4576-B617-6AB2BA8BF09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98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14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56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41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66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74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08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3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77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02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1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88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EC51-9CC8-4871-BFBF-80FA4C59848F}" type="datetimeFigureOut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F132-63E1-45E1-B5E4-11E67B4A6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23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9.png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22.wmf"/><Relationship Id="rId5" Type="http://schemas.openxmlformats.org/officeDocument/2006/relationships/image" Target="../media/image26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5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827584" y="2276872"/>
            <a:ext cx="8089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Tomohiro Oishi</a:t>
            </a:r>
            <a:r>
              <a:rPr lang="en-US" altLang="ja-JP" sz="3200" baseline="30000" dirty="0" smtClean="0"/>
              <a:t>1,2</a:t>
            </a:r>
            <a:r>
              <a:rPr lang="en-US" altLang="ja-JP" sz="3200" dirty="0" smtClean="0"/>
              <a:t>,</a:t>
            </a:r>
            <a:endParaRPr lang="en-US" altLang="ja-JP" sz="3200" dirty="0"/>
          </a:p>
          <a:p>
            <a:r>
              <a:rPr lang="en-US" altLang="ja-JP" sz="3200" dirty="0" smtClean="0"/>
              <a:t>Markus Kortelainen</a:t>
            </a:r>
            <a:r>
              <a:rPr lang="en-US" altLang="ja-JP" sz="3200" baseline="30000" dirty="0" smtClean="0"/>
              <a:t>2,1</a:t>
            </a:r>
            <a:r>
              <a:rPr lang="en-US" altLang="ja-JP" sz="3200" dirty="0" smtClean="0"/>
              <a:t>,</a:t>
            </a:r>
          </a:p>
          <a:p>
            <a:r>
              <a:rPr lang="en-US" altLang="ja-JP" sz="3200" dirty="0" smtClean="0"/>
              <a:t>Nobuo Hinohara</a:t>
            </a:r>
            <a:r>
              <a:rPr lang="en-US" altLang="ja-JP" sz="3200" baseline="30000" dirty="0" smtClean="0"/>
              <a:t>3,4</a:t>
            </a:r>
          </a:p>
          <a:p>
            <a:endParaRPr lang="en-US" altLang="ja-JP" sz="2000" dirty="0"/>
          </a:p>
          <a:p>
            <a:r>
              <a:rPr lang="en-US" altLang="ja-JP" sz="2000" baseline="30000" dirty="0" smtClean="0"/>
              <a:t>1</a:t>
            </a:r>
            <a:r>
              <a:rPr lang="en-US" altLang="ja-JP" sz="2000" dirty="0" smtClean="0"/>
              <a:t>Helsinki Institute of Phys., Univ. of Helsinki</a:t>
            </a:r>
          </a:p>
          <a:p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Dept. of Phys., Univ. of Jyvaskyla</a:t>
            </a:r>
          </a:p>
          <a:p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Center </a:t>
            </a:r>
            <a:r>
              <a:rPr lang="en-US" altLang="ja-JP" sz="2000" dirty="0"/>
              <a:t>for Computational Sciences, Univ. of </a:t>
            </a:r>
            <a:r>
              <a:rPr lang="en-US" altLang="ja-JP" sz="2000" dirty="0" smtClean="0"/>
              <a:t>Tsukuba</a:t>
            </a:r>
          </a:p>
          <a:p>
            <a:r>
              <a:rPr lang="en-US" altLang="ja-JP" sz="2000" baseline="30000" dirty="0"/>
              <a:t>4</a:t>
            </a:r>
            <a:r>
              <a:rPr lang="en-US" altLang="ja-JP" sz="2000" dirty="0" smtClean="0"/>
              <a:t>National </a:t>
            </a:r>
            <a:r>
              <a:rPr lang="en-US" altLang="ja-JP" sz="2000" dirty="0"/>
              <a:t>Superconducting </a:t>
            </a:r>
            <a:r>
              <a:rPr lang="en-US" altLang="ja-JP" sz="2000" dirty="0" smtClean="0"/>
              <a:t>Cyclotron Laboratory</a:t>
            </a:r>
            <a:r>
              <a:rPr lang="en-US" altLang="ja-JP" sz="2000" dirty="0"/>
              <a:t>, Michigan State </a:t>
            </a:r>
            <a:r>
              <a:rPr lang="en-US" altLang="ja-JP" sz="2000" dirty="0" smtClean="0"/>
              <a:t>Univ.</a:t>
            </a:r>
          </a:p>
          <a:p>
            <a:endParaRPr lang="en-US" altLang="ja-JP" sz="2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1" y="620688"/>
            <a:ext cx="8665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“Nuclear Dipole Excitation with Finite Amplitude Method QRPA”</a:t>
            </a:r>
            <a:endParaRPr lang="en-US" altLang="ja-JP" sz="4400" b="1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9684" y="5919663"/>
            <a:ext cx="8449802" cy="830997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en-US" altLang="ja-JP" sz="2400" dirty="0" smtClean="0"/>
              <a:t>Collaboration Workshop “The future of </a:t>
            </a:r>
            <a:r>
              <a:rPr lang="en-US" altLang="ja-JP" sz="2400" dirty="0" err="1" smtClean="0"/>
              <a:t>multireference</a:t>
            </a:r>
            <a:r>
              <a:rPr lang="en-US" altLang="ja-JP" sz="2400" dirty="0" smtClean="0"/>
              <a:t> DFT”</a:t>
            </a:r>
            <a:endParaRPr lang="en-US" altLang="ja-JP" sz="2400" dirty="0"/>
          </a:p>
          <a:p>
            <a:pPr algn="r"/>
            <a:r>
              <a:rPr lang="en-US" altLang="ja-JP" sz="2400" dirty="0" smtClean="0"/>
              <a:t>25</a:t>
            </a:r>
            <a:r>
              <a:rPr lang="en-US" altLang="ja-JP" sz="2400" dirty="0"/>
              <a:t>.</a:t>
            </a:r>
            <a:r>
              <a:rPr lang="en-US" altLang="ja-JP" sz="2400" dirty="0" smtClean="0"/>
              <a:t>June.2015, Warsaw, Poland</a:t>
            </a:r>
          </a:p>
        </p:txBody>
      </p:sp>
    </p:spTree>
    <p:extLst>
      <p:ext uri="{BB962C8B-B14F-4D97-AF65-F5344CB8AC3E}">
        <p14:creationId xmlns:p14="http://schemas.microsoft.com/office/powerpoint/2010/main" val="30477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51520" y="1556792"/>
            <a:ext cx="8640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 smtClean="0"/>
              <a:t>Results:</a:t>
            </a:r>
          </a:p>
          <a:p>
            <a:pPr algn="ctr"/>
            <a:r>
              <a:rPr lang="en-US" altLang="ja-JP" sz="6600" dirty="0" smtClean="0"/>
              <a:t>Giant Dipole Resonance (GDR) in Rare Isotopes</a:t>
            </a:r>
            <a:endParaRPr lang="en-US" altLang="ja-JP" sz="6600" dirty="0"/>
          </a:p>
          <a:p>
            <a:pPr algn="ctr"/>
            <a:endParaRPr kumimoji="1" lang="ja-JP" altLang="en-US" sz="6600" baseline="-25000" dirty="0"/>
          </a:p>
        </p:txBody>
      </p:sp>
    </p:spTree>
    <p:extLst>
      <p:ext uri="{BB962C8B-B14F-4D97-AF65-F5344CB8AC3E}">
        <p14:creationId xmlns:p14="http://schemas.microsoft.com/office/powerpoint/2010/main" val="26465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5" y="1844824"/>
            <a:ext cx="6556573" cy="48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251520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GDR with HFB + FAM-QRPA</a:t>
            </a:r>
            <a:endParaRPr kumimoji="1" lang="ja-JP" altLang="en-US" sz="3600" i="1" u="sng" baseline="-2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836712"/>
            <a:ext cx="6874767" cy="1015663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2000" dirty="0" smtClean="0"/>
              <a:t>HFB solver =  </a:t>
            </a:r>
            <a:r>
              <a:rPr kumimoji="1" lang="en-US" altLang="ja-JP" sz="2000" i="1" dirty="0" smtClean="0"/>
              <a:t>HFBTHO,</a:t>
            </a:r>
            <a:r>
              <a:rPr kumimoji="1" lang="en-US" altLang="ja-JP" sz="2000" dirty="0" smtClean="0"/>
              <a:t>  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functional =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SkM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* + mixed delta pairing</a:t>
            </a:r>
            <a:r>
              <a:rPr kumimoji="1" lang="en-US" altLang="ja-JP" sz="2000" dirty="0" smtClean="0"/>
              <a:t>,</a:t>
            </a:r>
          </a:p>
          <a:p>
            <a:r>
              <a:rPr kumimoji="1" lang="en-US" altLang="ja-JP" sz="2000" dirty="0" smtClean="0"/>
              <a:t>pairing strength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 Δ(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n,p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) = 1.17 MeV, 0.97 MeV in </a:t>
            </a:r>
            <a:r>
              <a:rPr lang="en-US" altLang="ja-JP" sz="2000" baseline="30000" dirty="0">
                <a:sym typeface="Wingdings" panose="05000000000000000000" pitchFamily="2" charset="2"/>
              </a:rPr>
              <a:t>156</a:t>
            </a:r>
            <a:r>
              <a:rPr lang="en-US" altLang="ja-JP" sz="2000" dirty="0">
                <a:sym typeface="Wingdings" panose="05000000000000000000" pitchFamily="2" charset="2"/>
              </a:rPr>
              <a:t>Dy,</a:t>
            </a:r>
            <a:endParaRPr kumimoji="1" lang="en-US" altLang="ja-JP" sz="2000" dirty="0" smtClean="0">
              <a:sym typeface="Wingdings" panose="05000000000000000000" pitchFamily="2" charset="2"/>
            </a:endParaRPr>
          </a:p>
          <a:p>
            <a:r>
              <a:rPr lang="en-US" altLang="ja-JP" sz="2000" dirty="0">
                <a:sym typeface="Wingdings" panose="05000000000000000000" pitchFamily="2" charset="2"/>
              </a:rPr>
              <a:t>t</a:t>
            </a:r>
            <a:r>
              <a:rPr lang="en-US" altLang="ja-JP" sz="2000" dirty="0" smtClean="0">
                <a:sym typeface="Wingdings" panose="05000000000000000000" pitchFamily="2" charset="2"/>
              </a:rPr>
              <a:t>he smearing width: ω = E +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i</a:t>
            </a:r>
            <a:r>
              <a:rPr lang="el-GR" altLang="ja-JP" sz="2000" dirty="0" smtClean="0">
                <a:sym typeface="Wingdings" panose="05000000000000000000" pitchFamily="2" charset="2"/>
              </a:rPr>
              <a:t>Γ</a:t>
            </a:r>
            <a:r>
              <a:rPr lang="en-US" altLang="ja-JP" sz="2000" dirty="0" smtClean="0">
                <a:sym typeface="Wingdings" panose="05000000000000000000" pitchFamily="2" charset="2"/>
              </a:rPr>
              <a:t>, </a:t>
            </a:r>
            <a:r>
              <a:rPr lang="el-GR" altLang="ja-JP" sz="2000" dirty="0">
                <a:sym typeface="Wingdings" panose="05000000000000000000" pitchFamily="2" charset="2"/>
              </a:rPr>
              <a:t>Γ</a:t>
            </a:r>
            <a:r>
              <a:rPr lang="en-US" altLang="ja-JP" sz="2000" dirty="0" smtClean="0">
                <a:sym typeface="Wingdings" panose="05000000000000000000" pitchFamily="2" charset="2"/>
              </a:rPr>
              <a:t> = 1.0 MeV.</a:t>
            </a:r>
            <a:endParaRPr kumimoji="1" lang="ja-JP" altLang="en-US" sz="2000" dirty="0" smtClean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18" y="2708920"/>
            <a:ext cx="2626578" cy="864096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7723207" y="4005064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7308304" y="4581128"/>
            <a:ext cx="792088" cy="1368152"/>
          </a:xfrm>
          <a:prstGeom prst="ellipse">
            <a:avLst/>
          </a:prstGeom>
          <a:solidFill>
            <a:srgbClr val="7030A0"/>
          </a:solidFill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56376" y="3933056"/>
            <a:ext cx="864096" cy="584775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3200" dirty="0" smtClean="0"/>
              <a:t>Z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874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4054599" cy="282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935463" cy="307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251520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Transition Density of </a:t>
            </a:r>
            <a:r>
              <a:rPr lang="en-US" altLang="ja-JP" sz="3600" i="1" u="sng" baseline="30000" dirty="0" smtClean="0"/>
              <a:t>156</a:t>
            </a:r>
            <a:r>
              <a:rPr lang="en-US" altLang="ja-JP" sz="3600" i="1" u="sng" dirty="0" smtClean="0"/>
              <a:t>Dy</a:t>
            </a:r>
            <a:endParaRPr kumimoji="1" lang="ja-JP" altLang="en-US" sz="3600" i="1" u="sng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935463" cy="307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V="1">
            <a:off x="2267744" y="1094820"/>
            <a:ext cx="4607568" cy="5794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084168" y="5028395"/>
            <a:ext cx="2736304" cy="207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6084168" y="3429000"/>
            <a:ext cx="0" cy="31987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4716016" y="1674224"/>
            <a:ext cx="2592288" cy="985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5436096" y="4221088"/>
            <a:ext cx="994642" cy="1649797"/>
            <a:chOff x="5449566" y="4227475"/>
            <a:chExt cx="994642" cy="1649797"/>
          </a:xfrm>
        </p:grpSpPr>
        <p:sp>
          <p:nvSpPr>
            <p:cNvPr id="30" name="円/楕円 29"/>
            <p:cNvSpPr/>
            <p:nvPr/>
          </p:nvSpPr>
          <p:spPr>
            <a:xfrm>
              <a:off x="5724128" y="4405796"/>
              <a:ext cx="720080" cy="865795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832140" y="4875547"/>
              <a:ext cx="504056" cy="648072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V="1">
              <a:off x="6084168" y="4437112"/>
              <a:ext cx="0" cy="360040"/>
            </a:xfrm>
            <a:prstGeom prst="straightConnector1">
              <a:avLst/>
            </a:prstGeom>
            <a:ln w="76200" cmpd="sng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6084168" y="5028394"/>
              <a:ext cx="0" cy="41683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5449566" y="4227475"/>
              <a:ext cx="346570" cy="461665"/>
            </a:xfrm>
            <a:prstGeom prst="rect">
              <a:avLst/>
            </a:prstGeom>
            <a:ln w="25400"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70C0"/>
                  </a:solidFill>
                </a:rPr>
                <a:t>n</a:t>
              </a:r>
              <a:endParaRPr kumimoji="1" lang="ja-JP" altLang="en-US" sz="2400" dirty="0" smtClean="0">
                <a:solidFill>
                  <a:srgbClr val="0070C0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580112" y="5415607"/>
              <a:ext cx="346570" cy="461665"/>
            </a:xfrm>
            <a:prstGeom prst="rect">
              <a:avLst/>
            </a:prstGeom>
            <a:ln w="25400"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p</a:t>
              </a:r>
              <a:endParaRPr kumimoji="1" lang="ja-JP" altLang="en-US" sz="24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直線矢印コネクタ 36"/>
          <p:cNvCxnSpPr/>
          <p:nvPr/>
        </p:nvCxnSpPr>
        <p:spPr>
          <a:xfrm flipV="1">
            <a:off x="7524328" y="3429000"/>
            <a:ext cx="0" cy="31987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7020272" y="4581128"/>
            <a:ext cx="720080" cy="865795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452320" y="4725144"/>
            <a:ext cx="504056" cy="64807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7020272" y="5013176"/>
            <a:ext cx="360040" cy="0"/>
          </a:xfrm>
          <a:prstGeom prst="straightConnector1">
            <a:avLst/>
          </a:prstGeom>
          <a:ln w="76200" cmpd="sng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7532712" y="5013176"/>
            <a:ext cx="423664" cy="0"/>
          </a:xfrm>
          <a:prstGeom prst="straightConnector1">
            <a:avLst/>
          </a:prstGeom>
          <a:ln w="76200" cmpd="sng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096307" y="4941168"/>
            <a:ext cx="880369" cy="1015663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3600" dirty="0" smtClean="0"/>
              <a:t>r</a:t>
            </a:r>
            <a:r>
              <a:rPr kumimoji="1" lang="ja-JP" altLang="en-US" sz="3600" baseline="-25000" dirty="0" smtClean="0"/>
              <a:t>⊥</a:t>
            </a:r>
            <a:endParaRPr kumimoji="1" lang="en-US" altLang="ja-JP" sz="3600" baseline="-25000" dirty="0" smtClean="0"/>
          </a:p>
          <a:p>
            <a:r>
              <a:rPr kumimoji="1" lang="en-US" altLang="ja-JP" sz="3600" baseline="-25000" dirty="0" smtClean="0"/>
              <a:t>(</a:t>
            </a:r>
            <a:r>
              <a:rPr kumimoji="1" lang="el-GR" altLang="ja-JP" sz="3600" baseline="-25000" dirty="0" smtClean="0"/>
              <a:t>φ</a:t>
            </a:r>
            <a:r>
              <a:rPr kumimoji="1" lang="en-US" altLang="ja-JP" sz="3600" baseline="-25000" dirty="0" smtClean="0"/>
              <a:t>=0)</a:t>
            </a:r>
            <a:endParaRPr kumimoji="1" lang="ja-JP" altLang="en-US" sz="3600" baseline="-250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96336" y="3284984"/>
            <a:ext cx="367408" cy="646331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3600" dirty="0" smtClean="0"/>
              <a:t>z</a:t>
            </a:r>
            <a:endParaRPr kumimoji="1" lang="ja-JP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8721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692696"/>
            <a:ext cx="7524328" cy="605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251520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GDR with HFB + FAM-QRPA: Sm</a:t>
            </a:r>
            <a:endParaRPr kumimoji="1" lang="ja-JP" altLang="en-US" sz="3600" i="1" u="sng" baseline="-25000" dirty="0"/>
          </a:p>
        </p:txBody>
      </p:sp>
    </p:spTree>
    <p:extLst>
      <p:ext uri="{BB962C8B-B14F-4D97-AF65-F5344CB8AC3E}">
        <p14:creationId xmlns:p14="http://schemas.microsoft.com/office/powerpoint/2010/main" val="35878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51520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GDR with HFB + FAM-QRPA: </a:t>
            </a:r>
            <a:r>
              <a:rPr lang="en-US" altLang="ja-JP" sz="3600" i="1" u="sng" dirty="0" err="1" smtClean="0"/>
              <a:t>Gd</a:t>
            </a:r>
            <a:endParaRPr kumimoji="1" lang="ja-JP" altLang="en-US" sz="3600" i="1" u="sng" baseline="-250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836712"/>
            <a:ext cx="8316416" cy="583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4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51520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GDR with HFB + FAM-QRPA: </a:t>
            </a:r>
            <a:r>
              <a:rPr lang="en-US" altLang="ja-JP" sz="3600" i="1" u="sng" dirty="0" err="1" smtClean="0"/>
              <a:t>Er</a:t>
            </a:r>
            <a:endParaRPr kumimoji="1" lang="ja-JP" altLang="en-US" sz="3600" i="1" u="sng" baseline="-25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2" y="834970"/>
            <a:ext cx="8401104" cy="59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5331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251520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GDR in Oblate/</a:t>
            </a:r>
            <a:r>
              <a:rPr lang="en-US" altLang="ja-JP" sz="3600" i="1" u="sng" dirty="0" err="1" smtClean="0"/>
              <a:t>Prolate</a:t>
            </a:r>
            <a:r>
              <a:rPr lang="en-US" altLang="ja-JP" sz="3600" i="1" u="sng" dirty="0" smtClean="0"/>
              <a:t> System</a:t>
            </a:r>
            <a:endParaRPr kumimoji="1" lang="ja-JP" altLang="en-US" sz="3600" i="1" u="sng" baseline="-25000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12" y="6198443"/>
            <a:ext cx="3314700" cy="542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47975" cy="21907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9773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7" name="数式" r:id="rId7" imgW="114120" imgH="215640" progId="Equation.3">
                  <p:embed/>
                </p:oleObj>
              </mc:Choice>
              <mc:Fallback>
                <p:oleObj name="数式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336196" y="1052736"/>
            <a:ext cx="2772308" cy="1938992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2000" dirty="0" smtClean="0"/>
              <a:t>For </a:t>
            </a:r>
            <a:r>
              <a:rPr kumimoji="1" lang="en-US" altLang="ja-JP" sz="2000" dirty="0" err="1" smtClean="0"/>
              <a:t>prolate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kumimoji="1" lang="en-US" altLang="ja-JP" sz="2000" dirty="0" smtClean="0"/>
              <a:t>oscillators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(</a:t>
            </a:r>
            <a:r>
              <a:rPr kumimoji="1" lang="el-GR" altLang="ja-JP" sz="2000" dirty="0" smtClean="0"/>
              <a:t>β</a:t>
            </a:r>
            <a:r>
              <a:rPr kumimoji="1" lang="en-US" altLang="ja-JP" sz="2000" dirty="0" smtClean="0"/>
              <a:t> &gt; 0), </a:t>
            </a:r>
            <a:br>
              <a:rPr kumimoji="1" lang="en-US" altLang="ja-JP" sz="2000" dirty="0" smtClean="0"/>
            </a:br>
            <a:r>
              <a:rPr kumimoji="1" lang="en-US" altLang="ja-JP" sz="2000" dirty="0" err="1" smtClean="0">
                <a:solidFill>
                  <a:srgbClr val="FF0000"/>
                </a:solidFill>
              </a:rPr>
              <a:t>ω</a:t>
            </a:r>
            <a:r>
              <a:rPr kumimoji="1" lang="en-US" altLang="ja-JP" sz="2000" baseline="-25000" dirty="0" err="1" smtClean="0">
                <a:solidFill>
                  <a:srgbClr val="FF0000"/>
                </a:solidFill>
              </a:rPr>
              <a:t>z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(K=0) </a:t>
            </a:r>
            <a:r>
              <a:rPr lang="en-US" altLang="ja-JP" sz="2000" dirty="0" smtClean="0">
                <a:solidFill>
                  <a:srgbClr val="FF0000"/>
                </a:solidFill>
              </a:rPr>
              <a:t>&lt;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ω</a:t>
            </a:r>
            <a:r>
              <a:rPr kumimoji="1" lang="en-US" altLang="ja-JP" sz="2000" baseline="-25000" dirty="0" err="1" smtClean="0">
                <a:solidFill>
                  <a:srgbClr val="FF0000"/>
                </a:solidFill>
              </a:rPr>
              <a:t>x,y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(K=1)</a:t>
            </a:r>
            <a:r>
              <a:rPr kumimoji="1" lang="en-US" altLang="ja-JP" sz="2000" dirty="0" smtClean="0"/>
              <a:t>.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 smtClean="0"/>
              <a:t>↓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K=0 modes are lowered.</a:t>
            </a:r>
            <a:endParaRPr kumimoji="1" lang="en-US" altLang="ja-JP" sz="2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5996" y="5775647"/>
            <a:ext cx="4442835" cy="461665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1200" dirty="0" smtClean="0"/>
              <a:t>c.f. Enhancement of matrix elements of K=0 modes in </a:t>
            </a:r>
            <a:r>
              <a:rPr lang="en-US" altLang="ja-JP" sz="1200" dirty="0" err="1" smtClean="0"/>
              <a:t>prolate</a:t>
            </a:r>
            <a:r>
              <a:rPr lang="en-US" altLang="ja-JP" sz="1200" dirty="0" smtClean="0"/>
              <a:t> nuclei</a:t>
            </a:r>
            <a:r>
              <a:rPr lang="en-US" altLang="ja-JP" sz="1200" dirty="0"/>
              <a:t>:</a:t>
            </a:r>
            <a:endParaRPr lang="en-US" altLang="ja-JP" sz="1200" dirty="0" smtClean="0"/>
          </a:p>
          <a:p>
            <a:r>
              <a:rPr kumimoji="1" lang="en-US" altLang="ja-JP" sz="1200" dirty="0" smtClean="0"/>
              <a:t>S. Ebata, T. </a:t>
            </a:r>
            <a:r>
              <a:rPr kumimoji="1" lang="en-US" altLang="ja-JP" sz="1200" dirty="0" err="1" smtClean="0"/>
              <a:t>Nakatsukasa</a:t>
            </a:r>
            <a:r>
              <a:rPr kumimoji="1" lang="en-US" altLang="ja-JP" sz="1200" dirty="0" smtClean="0"/>
              <a:t> and . </a:t>
            </a:r>
            <a:r>
              <a:rPr kumimoji="1" lang="en-US" altLang="ja-JP" sz="1200" dirty="0" err="1" smtClean="0"/>
              <a:t>Inakura</a:t>
            </a:r>
            <a:r>
              <a:rPr kumimoji="1" lang="en-US" altLang="ja-JP" sz="1200" dirty="0" smtClean="0"/>
              <a:t>, PRC </a:t>
            </a:r>
            <a:r>
              <a:rPr lang="en-US" altLang="ja-JP" sz="1200" dirty="0" smtClean="0"/>
              <a:t>90</a:t>
            </a:r>
            <a:r>
              <a:rPr kumimoji="1" lang="en-US" altLang="ja-JP" sz="1200" dirty="0" smtClean="0"/>
              <a:t>, 024303 (2014)</a:t>
            </a:r>
            <a:endParaRPr kumimoji="1" lang="ja-JP" altLang="en-US" sz="12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626578" cy="864096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442327" y="5733256"/>
            <a:ext cx="4594169" cy="108012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932040" y="4005064"/>
            <a:ext cx="1224136" cy="4976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763688" y="3471391"/>
            <a:ext cx="648072" cy="9657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5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51520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GDR with HFB + FAM-QRPA: </a:t>
            </a:r>
            <a:r>
              <a:rPr lang="en-US" altLang="ja-JP" sz="3600" i="1" u="sng" dirty="0" err="1" smtClean="0"/>
              <a:t>Yb</a:t>
            </a:r>
            <a:r>
              <a:rPr lang="en-US" altLang="ja-JP" sz="3600" i="1" u="sng" dirty="0" smtClean="0"/>
              <a:t>, </a:t>
            </a:r>
            <a:r>
              <a:rPr lang="en-US" altLang="ja-JP" sz="3600" i="1" u="sng" dirty="0" err="1" smtClean="0"/>
              <a:t>Hf</a:t>
            </a:r>
            <a:r>
              <a:rPr lang="en-US" altLang="ja-JP" sz="3600" i="1" u="sng" dirty="0" smtClean="0"/>
              <a:t>, W</a:t>
            </a:r>
            <a:endParaRPr kumimoji="1" lang="ja-JP" altLang="en-US" sz="3600" i="1" u="sng" baseline="-250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2" y="764704"/>
            <a:ext cx="7858150" cy="59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5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51520" y="1886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Summary</a:t>
            </a:r>
            <a:endParaRPr kumimoji="1" lang="ja-JP" altLang="en-US" sz="3600" i="1" u="sng" baseline="-25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832644"/>
            <a:ext cx="7848872" cy="2308324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FAM-QRPA is employed to survey the GDR in rare isotopes including deformed nuclei.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Results are in good agreement with experimental data </a:t>
            </a:r>
            <a:r>
              <a:rPr lang="en-US" altLang="ja-JP" sz="2400" u="sng" dirty="0" smtClean="0">
                <a:uFill>
                  <a:solidFill>
                    <a:srgbClr val="FF0000"/>
                  </a:solidFill>
                </a:uFill>
              </a:rPr>
              <a:t>of stable and unstable isotopes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A qualitative difference of </a:t>
            </a:r>
            <a:r>
              <a:rPr lang="en-US" altLang="ja-JP" sz="2400" u="sng" dirty="0" smtClean="0">
                <a:uFill>
                  <a:solidFill>
                    <a:srgbClr val="FF0000"/>
                  </a:solidFill>
                </a:uFill>
              </a:rPr>
              <a:t>GDR in </a:t>
            </a:r>
            <a:r>
              <a:rPr lang="en-US" altLang="ja-JP" sz="2400" u="sng" dirty="0" err="1" smtClean="0">
                <a:uFill>
                  <a:solidFill>
                    <a:srgbClr val="FF0000"/>
                  </a:solidFill>
                </a:uFill>
              </a:rPr>
              <a:t>prolate</a:t>
            </a:r>
            <a:r>
              <a:rPr lang="en-US" altLang="ja-JP" sz="2400" u="sng" dirty="0" smtClean="0">
                <a:uFill>
                  <a:solidFill>
                    <a:srgbClr val="FF0000"/>
                  </a:solidFill>
                </a:uFill>
              </a:rPr>
              <a:t> and oblate systems</a:t>
            </a:r>
            <a:r>
              <a:rPr lang="en-US" altLang="ja-JP" sz="2400" dirty="0" smtClean="0"/>
              <a:t> is confirmed.</a:t>
            </a: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34290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Future Works</a:t>
            </a:r>
            <a:endParaRPr kumimoji="1" lang="ja-JP" altLang="en-US" sz="3600" i="1" u="sng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4091588"/>
            <a:ext cx="8280920" cy="2308324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In several heavier nuclei (typically Z &gt;= 70, N &gt;=100), photo-absorption C.S. is still underestimated.</a:t>
            </a:r>
            <a:br>
              <a:rPr lang="en-US" altLang="ja-JP" sz="2400" dirty="0" smtClean="0"/>
            </a:br>
            <a:r>
              <a:rPr lang="en-US" altLang="ja-JP" sz="2400" dirty="0" smtClean="0">
                <a:sym typeface="Wingdings" panose="05000000000000000000" pitchFamily="2" charset="2"/>
              </a:rPr>
              <a:t> </a:t>
            </a:r>
            <a:r>
              <a:rPr lang="en-US" altLang="ja-JP" sz="2400" u="sng" dirty="0" smtClean="0">
                <a:uFill>
                  <a:solidFill>
                    <a:srgbClr val="FF0000"/>
                  </a:solidFill>
                </a:uFill>
                <a:sym typeface="Wingdings" panose="05000000000000000000" pitchFamily="2" charset="2"/>
              </a:rPr>
              <a:t>functional dependence ?</a:t>
            </a:r>
            <a:r>
              <a:rPr lang="en-US" altLang="ja-JP" sz="2400" dirty="0" smtClean="0">
                <a:sym typeface="Wingdings" panose="05000000000000000000" pitchFamily="2" charset="2"/>
              </a:rPr>
              <a:t> other multi-pole modes ? 2p-2h excitations 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ym typeface="Wingdings" panose="05000000000000000000" pitchFamily="2" charset="2"/>
              </a:rPr>
              <a:t>Further investigations of GDR and shape-evolutions.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ym typeface="Wingdings" panose="05000000000000000000" pitchFamily="2" charset="2"/>
              </a:rPr>
              <a:t>Low-lying excitations</a:t>
            </a:r>
          </a:p>
        </p:txBody>
      </p:sp>
    </p:spTree>
    <p:extLst>
      <p:ext uri="{BB962C8B-B14F-4D97-AF65-F5344CB8AC3E}">
        <p14:creationId xmlns:p14="http://schemas.microsoft.com/office/powerpoint/2010/main" val="20962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051720" y="2363396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 smtClean="0"/>
              <a:t>App.</a:t>
            </a:r>
          </a:p>
        </p:txBody>
      </p:sp>
    </p:spTree>
    <p:extLst>
      <p:ext uri="{BB962C8B-B14F-4D97-AF65-F5344CB8AC3E}">
        <p14:creationId xmlns:p14="http://schemas.microsoft.com/office/powerpoint/2010/main" val="24940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107504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u="sng" dirty="0" smtClean="0"/>
              <a:t>QRPA with Nuclear EDF</a:t>
            </a:r>
            <a:endParaRPr kumimoji="1" lang="ja-JP" altLang="en-US" sz="3200" i="1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1" y="814060"/>
            <a:ext cx="4752527" cy="3416320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Quasi-</a:t>
            </a:r>
            <a:r>
              <a:rPr lang="en-US" altLang="ja-JP" sz="2400" dirty="0" smtClean="0"/>
              <a:t>particle random phase approximation (Q</a:t>
            </a:r>
            <a:r>
              <a:rPr kumimoji="1" lang="en-US" altLang="ja-JP" sz="2400" dirty="0" smtClean="0"/>
              <a:t>RPA), implemented into the framework of energy density functional (EDF), can be a powerful tool to investigate the nuclear dynamics.</a:t>
            </a:r>
          </a:p>
          <a:p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Usually QRPA is formulated in the matrix form (Matrix QRPA):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6056" y="415697"/>
            <a:ext cx="2951001" cy="276999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altLang="ja-JP" sz="1200" dirty="0" smtClean="0"/>
              <a:t>G. </a:t>
            </a:r>
            <a:r>
              <a:rPr lang="en-US" altLang="ja-JP" sz="1200" dirty="0" err="1" smtClean="0"/>
              <a:t>Bertsch</a:t>
            </a:r>
            <a:r>
              <a:rPr lang="en-US" altLang="ja-JP" sz="1200" dirty="0" smtClean="0"/>
              <a:t> et al., </a:t>
            </a:r>
            <a:r>
              <a:rPr lang="en-US" altLang="ja-JP" sz="1200" dirty="0" err="1" smtClean="0"/>
              <a:t>SciDAC</a:t>
            </a:r>
            <a:r>
              <a:rPr lang="en-US" altLang="ja-JP" sz="1200" dirty="0" smtClean="0"/>
              <a:t> Review 6, 42 (2007)</a:t>
            </a:r>
            <a:endParaRPr kumimoji="1" lang="ja-JP" altLang="en-US" sz="12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223434" y="4769191"/>
            <a:ext cx="8669046" cy="175615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70" y="5070381"/>
            <a:ext cx="2093662" cy="387410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10346"/>
            <a:ext cx="2920908" cy="523619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52" y="5005427"/>
            <a:ext cx="3594443" cy="629208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033855"/>
            <a:ext cx="2463701" cy="43204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42387" y="4492070"/>
            <a:ext cx="470303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QRPA equation (matrix formulation)</a:t>
            </a:r>
            <a:endParaRPr kumimoji="1" lang="ja-JP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6" name="左右矢印 15"/>
          <p:cNvSpPr/>
          <p:nvPr/>
        </p:nvSpPr>
        <p:spPr>
          <a:xfrm>
            <a:off x="3347928" y="5092515"/>
            <a:ext cx="1387917" cy="26828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64867" y="5601807"/>
            <a:ext cx="172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Normalization:</a:t>
            </a:r>
            <a:endParaRPr kumimoji="1" lang="ja-JP" altLang="en-US" sz="20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0948" y="5457791"/>
            <a:ext cx="2030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phonon operator:</a:t>
            </a:r>
            <a:endParaRPr kumimoji="1" lang="ja-JP" altLang="en-US" sz="20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8787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51520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GDR with HFB + FAM-QRPA: </a:t>
            </a:r>
            <a:r>
              <a:rPr lang="en-US" altLang="ja-JP" sz="3600" i="1" u="sng" dirty="0" err="1" smtClean="0"/>
              <a:t>Dy</a:t>
            </a:r>
            <a:endParaRPr kumimoji="1" lang="ja-JP" altLang="en-US" sz="3600" i="1" u="sng" baseline="-250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7" y="834971"/>
            <a:ext cx="8445199" cy="595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1553" y="1916832"/>
            <a:ext cx="8770927" cy="2677656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endParaRPr lang="en-US" altLang="ja-JP" sz="2400" dirty="0" smtClean="0">
              <a:sym typeface="Wingdings" panose="05000000000000000000" pitchFamily="2" charset="2"/>
            </a:endParaRPr>
          </a:p>
          <a:p>
            <a:r>
              <a:rPr kumimoji="1" lang="en-US" altLang="ja-JP" sz="2400" dirty="0" smtClean="0">
                <a:sym typeface="Wingdings" panose="05000000000000000000" pitchFamily="2" charset="2"/>
              </a:rPr>
              <a:t>GDR with shape transition in heavy nuclei (typically Z&gt;=60),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with its model-dependence, should be investigated furthermore.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400" dirty="0" err="1" smtClean="0"/>
              <a:t>photoabsorption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cs</a:t>
            </a:r>
            <a:r>
              <a:rPr kumimoji="1" lang="en-US" altLang="ja-JP" sz="2400" dirty="0" smtClean="0"/>
              <a:t>, as well as sum rule, is somehow </a:t>
            </a:r>
            <a:r>
              <a:rPr kumimoji="1" lang="en-US" altLang="ja-JP" sz="2400" dirty="0" err="1" smtClean="0"/>
              <a:t>inderestimated</a:t>
            </a:r>
            <a:r>
              <a:rPr kumimoji="1" lang="en-US" altLang="ja-JP" sz="2400" dirty="0" smtClean="0"/>
              <a:t>.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 functional dependence ?</a:t>
            </a:r>
            <a:endParaRPr kumimoji="1" lang="ja-JP" altLang="en-US" sz="24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476672"/>
            <a:ext cx="4104456" cy="1446550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kumimoji="1" lang="en-US" altLang="ja-JP" sz="8800" dirty="0" smtClean="0"/>
              <a:t>NOTES</a:t>
            </a:r>
            <a:endParaRPr kumimoji="1" lang="ja-JP" alt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4992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107504" y="1886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u="sng" dirty="0" smtClean="0"/>
              <a:t>Low-energy Dynamics of Atomic Nuclei</a:t>
            </a:r>
            <a:endParaRPr kumimoji="1" lang="ja-JP" altLang="en-US" sz="3200" i="1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9507" y="5293657"/>
            <a:ext cx="8440965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3000" dirty="0" smtClean="0">
                <a:solidFill>
                  <a:schemeClr val="bg1"/>
                </a:solidFill>
              </a:rPr>
              <a:t>QRPA (Quasi-particle Random Phase </a:t>
            </a:r>
            <a:r>
              <a:rPr lang="en-US" altLang="ja-JP" sz="3000" dirty="0">
                <a:solidFill>
                  <a:schemeClr val="bg1"/>
                </a:solidFill>
              </a:rPr>
              <a:t>A</a:t>
            </a:r>
            <a:r>
              <a:rPr lang="en-US" altLang="ja-JP" sz="3000" dirty="0" smtClean="0">
                <a:solidFill>
                  <a:schemeClr val="bg1"/>
                </a:solidFill>
              </a:rPr>
              <a:t>pproximation) </a:t>
            </a:r>
          </a:p>
          <a:p>
            <a:r>
              <a:rPr lang="en-US" altLang="ja-JP" sz="3000" dirty="0" smtClean="0">
                <a:solidFill>
                  <a:schemeClr val="bg1"/>
                </a:solidFill>
              </a:rPr>
              <a:t>= RPA with the nuclear super-fluidity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876776"/>
            <a:ext cx="8568952" cy="3416320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Low-lying, discrete excited states</a:t>
            </a:r>
            <a:br>
              <a:rPr kumimoji="1" lang="en-US" altLang="ja-JP" sz="2400" dirty="0" smtClean="0"/>
            </a:br>
            <a:r>
              <a:rPr lang="en-US" altLang="ja-JP" sz="2400" dirty="0">
                <a:sym typeface="Wingdings" panose="05000000000000000000" pitchFamily="2" charset="2"/>
              </a:rPr>
              <a:t> </a:t>
            </a:r>
            <a:r>
              <a:rPr lang="en-US" altLang="ja-JP" sz="2400" dirty="0"/>
              <a:t>shell structure, </a:t>
            </a:r>
            <a:r>
              <a:rPr lang="en-US" altLang="ja-JP" sz="2400" dirty="0" smtClean="0"/>
              <a:t>pairing correlation, deformations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Giant (and pygmy) resonances</a:t>
            </a:r>
            <a:br>
              <a:rPr lang="en-US" altLang="ja-JP" sz="2400" dirty="0" smtClean="0"/>
            </a:br>
            <a:r>
              <a:rPr lang="en-US" altLang="ja-JP" sz="2400" dirty="0" smtClean="0">
                <a:sym typeface="Wingdings" panose="05000000000000000000" pitchFamily="2" charset="2"/>
              </a:rPr>
              <a:t> bulk properties including incompressibility, symmetry energy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 information of neutron stars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 neutron-halo or skin, di-neutron correlation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ym typeface="Wingdings" panose="05000000000000000000" pitchFamily="2" charset="2"/>
              </a:rPr>
              <a:t>Beta-decay, double beta-decay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 neutrino physics, isospin symmetry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ym typeface="Wingdings" panose="05000000000000000000" pitchFamily="2" charset="2"/>
              </a:rPr>
              <a:t>1N-, 2N-radioactiviity (evaporation), pair-transfer reactions</a:t>
            </a:r>
          </a:p>
        </p:txBody>
      </p:sp>
      <p:sp>
        <p:nvSpPr>
          <p:cNvPr id="6" name="下矢印 5"/>
          <p:cNvSpPr/>
          <p:nvPr/>
        </p:nvSpPr>
        <p:spPr>
          <a:xfrm rot="10800000">
            <a:off x="1259632" y="4437111"/>
            <a:ext cx="648072" cy="648072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7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コネクタ 29"/>
          <p:cNvCxnSpPr/>
          <p:nvPr/>
        </p:nvCxnSpPr>
        <p:spPr>
          <a:xfrm flipV="1">
            <a:off x="4240047" y="2469282"/>
            <a:ext cx="895391" cy="64020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283968" y="3780329"/>
            <a:ext cx="883717" cy="44075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163680" y="1231339"/>
            <a:ext cx="883717" cy="44075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4834830" y="3644643"/>
            <a:ext cx="4201666" cy="3096725"/>
          </a:xfrm>
          <a:prstGeom prst="roundRect">
            <a:avLst>
              <a:gd name="adj" fmla="val 700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107504" y="2365921"/>
            <a:ext cx="4464496" cy="3799383"/>
          </a:xfrm>
          <a:prstGeom prst="roundRect">
            <a:avLst>
              <a:gd name="adj" fmla="val 6111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834830" y="1215533"/>
            <a:ext cx="4201666" cy="1790129"/>
          </a:xfrm>
          <a:prstGeom prst="roundRect">
            <a:avLst>
              <a:gd name="adj" fmla="val 1218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107504" y="773415"/>
            <a:ext cx="4464496" cy="1061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7504" y="18864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u="sng" dirty="0" smtClean="0"/>
              <a:t>HFB + FAM-QRPA</a:t>
            </a:r>
            <a:endParaRPr kumimoji="1" lang="ja-JP" altLang="en-US" sz="3200" i="1" u="sng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004048" y="1556792"/>
            <a:ext cx="3901058" cy="912490"/>
            <a:chOff x="4932040" y="1412776"/>
            <a:chExt cx="3901058" cy="912490"/>
          </a:xfrm>
        </p:grpSpPr>
        <p:pic>
          <p:nvPicPr>
            <p:cNvPr id="849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412776"/>
              <a:ext cx="23145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772816"/>
              <a:ext cx="38290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5660120" y="2420888"/>
            <a:ext cx="3232360" cy="584775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altLang="ja-JP" sz="1600" dirty="0" smtClean="0"/>
              <a:t>H</a:t>
            </a:r>
            <a:r>
              <a:rPr kumimoji="1" lang="en-US" altLang="ja-JP" sz="1600" dirty="0" smtClean="0"/>
              <a:t>ere (X,Y) </a:t>
            </a:r>
            <a:r>
              <a:rPr lang="en-US" altLang="ja-JP" sz="1600" dirty="0" smtClean="0"/>
              <a:t>are oscillation amplitudes.</a:t>
            </a:r>
          </a:p>
          <a:p>
            <a:r>
              <a:rPr kumimoji="1" lang="en-US" altLang="ja-JP" sz="1600" dirty="0" smtClean="0"/>
              <a:t>η is a small, real parameter.</a:t>
            </a:r>
            <a:endParaRPr kumimoji="1" lang="ja-JP" altLang="en-US" sz="1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2430181"/>
            <a:ext cx="4060535" cy="584775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1600" dirty="0" smtClean="0"/>
              <a:t>(3) Assume the time-dependent external fields</a:t>
            </a:r>
          </a:p>
          <a:p>
            <a:r>
              <a:rPr lang="en-US" altLang="ja-JP" sz="1600" dirty="0" smtClean="0"/>
              <a:t>and induced oscillations of Hamiltonian as</a:t>
            </a:r>
            <a:endParaRPr kumimoji="1" lang="en-US" altLang="ja-JP" sz="1600" dirty="0" smtClean="0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3" y="3109482"/>
            <a:ext cx="34385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467544" y="4177026"/>
            <a:ext cx="3933825" cy="1133475"/>
            <a:chOff x="467544" y="4095725"/>
            <a:chExt cx="3933825" cy="1133475"/>
          </a:xfrm>
        </p:grpSpPr>
        <p:pic>
          <p:nvPicPr>
            <p:cNvPr id="8499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95725"/>
              <a:ext cx="393382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000600"/>
              <a:ext cx="17240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713" y="4952975"/>
              <a:ext cx="10191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758966" y="5445225"/>
            <a:ext cx="3277757" cy="584775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1600" dirty="0" smtClean="0"/>
              <a:t>where η is the common parameter in</a:t>
            </a:r>
          </a:p>
          <a:p>
            <a:r>
              <a:rPr kumimoji="1" lang="en-US" altLang="ja-JP" sz="1600" dirty="0" smtClean="0"/>
              <a:t>time-dependent </a:t>
            </a:r>
            <a:r>
              <a:rPr kumimoji="1" lang="en-US" altLang="ja-JP" sz="1600" dirty="0" err="1" smtClean="0"/>
              <a:t>q.p.</a:t>
            </a:r>
            <a:r>
              <a:rPr kumimoji="1" lang="en-US" altLang="ja-JP" sz="1600" dirty="0" smtClean="0"/>
              <a:t> operators.</a:t>
            </a:r>
            <a:endParaRPr kumimoji="1" lang="ja-JP" altLang="en-US" sz="1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032" y="3728066"/>
            <a:ext cx="2672078" cy="338554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altLang="ja-JP" sz="1600" dirty="0" smtClean="0"/>
              <a:t>(4) From the TDHFB equation,</a:t>
            </a:r>
            <a:endParaRPr kumimoji="1" lang="ja-JP" altLang="en-US" sz="16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0369"/>
            <a:ext cx="2924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148064" y="4716433"/>
            <a:ext cx="3837076" cy="584775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1600" dirty="0" smtClean="0"/>
              <a:t>then FAM-QRPA (linear response) equations</a:t>
            </a:r>
          </a:p>
          <a:p>
            <a:r>
              <a:rPr lang="en-US" altLang="ja-JP" sz="1600" dirty="0" smtClean="0"/>
              <a:t>can be obtained as</a:t>
            </a:r>
            <a:endParaRPr kumimoji="1" lang="ja-JP" altLang="en-US" sz="1600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62764"/>
            <a:ext cx="3892478" cy="64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012160" y="6093296"/>
            <a:ext cx="2814553" cy="584775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1600" dirty="0" smtClean="0"/>
              <a:t>By </a:t>
            </a:r>
            <a:r>
              <a:rPr lang="en-US" altLang="ja-JP" sz="1600" dirty="0" smtClean="0"/>
              <a:t>setting </a:t>
            </a:r>
            <a:r>
              <a:rPr lang="en-US" altLang="ja-JP" sz="1600" dirty="0"/>
              <a:t>ω </a:t>
            </a:r>
            <a:r>
              <a:rPr lang="ja-JP" altLang="en-US" sz="1600" dirty="0"/>
              <a:t>→ </a:t>
            </a:r>
            <a:r>
              <a:rPr lang="en-US" altLang="ja-JP" sz="1600" dirty="0"/>
              <a:t>ω + </a:t>
            </a:r>
            <a:r>
              <a:rPr lang="en-US" altLang="ja-JP" sz="1600" dirty="0" err="1" smtClean="0"/>
              <a:t>iγ</a:t>
            </a:r>
            <a:r>
              <a:rPr lang="en-US" altLang="ja-JP" sz="1600" dirty="0" smtClean="0"/>
              <a:t>,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we introduce a smearing width.</a:t>
            </a:r>
            <a:endParaRPr kumimoji="1" lang="ja-JP" altLang="en-US" sz="1600" dirty="0" smtClean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49849" cy="5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836712"/>
            <a:ext cx="3723968" cy="338554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altLang="ja-JP" sz="1600" dirty="0" smtClean="0"/>
              <a:t>(1) Perform</a:t>
            </a:r>
            <a:r>
              <a:rPr kumimoji="1" lang="en-US" altLang="ja-JP" sz="1600" dirty="0" smtClean="0"/>
              <a:t> the stationary HFB calculation: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60032" y="1268760"/>
            <a:ext cx="3939284" cy="338554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1600" dirty="0" smtClean="0"/>
              <a:t>(2) Introduce time-dependent </a:t>
            </a:r>
            <a:r>
              <a:rPr kumimoji="1" lang="en-US" altLang="ja-JP" sz="1600" dirty="0" err="1" smtClean="0"/>
              <a:t>q.p.</a:t>
            </a:r>
            <a:r>
              <a:rPr kumimoji="1" lang="en-US" altLang="ja-JP" sz="1600" dirty="0" smtClean="0"/>
              <a:t> operators.</a:t>
            </a:r>
            <a:endParaRPr kumimoji="1" lang="ja-JP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859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51520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Transition Density of </a:t>
            </a:r>
            <a:r>
              <a:rPr lang="en-US" altLang="ja-JP" sz="3600" i="1" u="sng" baseline="30000" dirty="0" smtClean="0"/>
              <a:t>156</a:t>
            </a:r>
            <a:r>
              <a:rPr lang="en-US" altLang="ja-JP" sz="3600" i="1" u="sng" dirty="0" smtClean="0"/>
              <a:t>Dy (old)</a:t>
            </a:r>
            <a:endParaRPr kumimoji="1" lang="ja-JP" altLang="en-US" sz="3600" i="1" u="sng" dirty="0"/>
          </a:p>
        </p:txBody>
      </p:sp>
      <p:sp>
        <p:nvSpPr>
          <p:cNvPr id="5" name="円/楕円 4"/>
          <p:cNvSpPr/>
          <p:nvPr/>
        </p:nvSpPr>
        <p:spPr>
          <a:xfrm>
            <a:off x="1547664" y="5335513"/>
            <a:ext cx="720080" cy="865795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655676" y="5805264"/>
            <a:ext cx="504056" cy="64807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907704" y="522920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907704" y="623731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273102" y="5157192"/>
            <a:ext cx="346570" cy="461665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n</a:t>
            </a:r>
            <a:endParaRPr kumimoji="1" lang="ja-JP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03648" y="6201308"/>
            <a:ext cx="346570" cy="461665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76418" y="5235587"/>
            <a:ext cx="1059878" cy="1200329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kumimoji="1" lang="en-US" altLang="ja-JP" sz="7200" dirty="0" smtClean="0"/>
              <a:t>?</a:t>
            </a:r>
            <a:endParaRPr kumimoji="1" lang="ja-JP" altLang="en-US" sz="72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53742" y="5301208"/>
            <a:ext cx="2354362" cy="830997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ctr"/>
            <a:r>
              <a:rPr kumimoji="1" lang="en-US" altLang="ja-JP" sz="2400" dirty="0" smtClean="0"/>
              <a:t>Beta=0.287 (</a:t>
            </a:r>
            <a:r>
              <a:rPr kumimoji="1" lang="en-US" altLang="ja-JP" sz="2400" dirty="0" err="1" smtClean="0"/>
              <a:t>g.s</a:t>
            </a:r>
            <a:r>
              <a:rPr kumimoji="1" lang="en-US" altLang="ja-JP" sz="2400" dirty="0" smtClean="0"/>
              <a:t>.),</a:t>
            </a:r>
          </a:p>
          <a:p>
            <a:pPr algn="ctr"/>
            <a:r>
              <a:rPr kumimoji="1" lang="en-US" altLang="ja-JP" sz="2400" dirty="0" smtClean="0"/>
              <a:t>E=12.5 MeV</a:t>
            </a:r>
            <a:endParaRPr kumimoji="1" lang="ja-JP" altLang="en-US" sz="2400" dirty="0" smtClean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361538" cy="424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361538" cy="424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3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51520" y="1886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Removal of Spurious Modes</a:t>
            </a:r>
            <a:endParaRPr kumimoji="1" lang="ja-JP" altLang="en-US" sz="3600" i="1" u="sng" baseline="-25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764704"/>
            <a:ext cx="7458580" cy="707886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Isoscalar</a:t>
            </a:r>
            <a:r>
              <a:rPr kumimoji="1" lang="en-US" altLang="ja-JP" sz="2000" dirty="0" smtClean="0"/>
              <a:t> dipole mode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</a:t>
            </a:r>
            <a:r>
              <a:rPr kumimoji="1" lang="en-US" altLang="ja-JP" sz="2000" dirty="0" smtClean="0"/>
              <a:t> spurious center-of-mass (SCM) mode</a:t>
            </a:r>
          </a:p>
          <a:p>
            <a:r>
              <a:rPr lang="en-US" altLang="ja-JP" sz="2000" dirty="0">
                <a:sym typeface="Wingdings" panose="05000000000000000000" pitchFamily="2" charset="2"/>
              </a:rPr>
              <a:t>=</a:t>
            </a:r>
            <a:r>
              <a:rPr lang="en-US" altLang="ja-JP" sz="2000" dirty="0" smtClean="0">
                <a:sym typeface="Wingdings" panose="05000000000000000000" pitchFamily="2" charset="2"/>
              </a:rPr>
              <a:t>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Nambu</a:t>
            </a:r>
            <a:r>
              <a:rPr lang="en-US" altLang="ja-JP" sz="2000" dirty="0" smtClean="0">
                <a:sym typeface="Wingdings" panose="05000000000000000000" pitchFamily="2" charset="2"/>
              </a:rPr>
              <a:t>-Goldstone mode from the broken symmetry of translation.</a:t>
            </a:r>
            <a:endParaRPr kumimoji="1" lang="ja-JP" altLang="en-US" sz="2000" dirty="0" smtClean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1" y="1581610"/>
            <a:ext cx="7386182" cy="256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6" y="4260965"/>
            <a:ext cx="7446416" cy="25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740307" cy="503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107504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u="sng" dirty="0" smtClean="0"/>
              <a:t>Solving QRPA</a:t>
            </a:r>
            <a:endParaRPr kumimoji="1" lang="ja-JP" altLang="en-US" sz="3200" i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1" y="770925"/>
            <a:ext cx="4536503" cy="2585323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kumimoji="1" lang="en-US" altLang="ja-JP" dirty="0" smtClean="0"/>
              <a:t>Matrix QRPA: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Problems:</a:t>
            </a:r>
            <a:endParaRPr lang="en-US" altLang="ja-JP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smtClean="0"/>
              <a:t>Dimensions of (A,B) increases rapidly when the size of basis is increased.</a:t>
            </a:r>
            <a:br>
              <a:rPr lang="en-US" altLang="ja-JP" dirty="0" smtClean="0"/>
            </a:br>
            <a:r>
              <a:rPr lang="en-US" altLang="ja-JP" dirty="0" smtClean="0">
                <a:sym typeface="Wingdings" panose="05000000000000000000" pitchFamily="2" charset="2"/>
              </a:rPr>
              <a:t> calculation/diagonalization costs highly.</a:t>
            </a:r>
            <a:endParaRPr lang="en-US" altLang="ja-JP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 smtClean="0"/>
              <a:t>For practical calculations, </a:t>
            </a:r>
            <a:r>
              <a:rPr lang="en-US" altLang="ja-JP" dirty="0" smtClean="0"/>
              <a:t>one</a:t>
            </a:r>
            <a:r>
              <a:rPr kumimoji="1" lang="en-US" altLang="ja-JP" dirty="0" smtClean="0"/>
              <a:t> usually needs to employ an additional cut-off to reduce the matrix size.</a:t>
            </a:r>
            <a:endParaRPr kumimoji="1" lang="ja-JP" altLang="en-US" dirty="0" smtClean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37" y="836712"/>
            <a:ext cx="3594443" cy="62920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012160" y="404664"/>
            <a:ext cx="2652201" cy="276999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altLang="ja-JP" sz="1200" dirty="0" smtClean="0"/>
              <a:t>J. </a:t>
            </a:r>
            <a:r>
              <a:rPr lang="en-US" altLang="ja-JP" sz="1200" dirty="0" err="1" smtClean="0"/>
              <a:t>Terasaki</a:t>
            </a:r>
            <a:r>
              <a:rPr lang="en-US" altLang="ja-JP" sz="1200" dirty="0" smtClean="0"/>
              <a:t> et al., PRC 71, 034310 (2005)</a:t>
            </a:r>
            <a:endParaRPr kumimoji="1" lang="ja-JP" altLang="en-US" sz="1200" dirty="0" smtClean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5" y="3356248"/>
            <a:ext cx="4970419" cy="346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2483768" y="5653697"/>
            <a:ext cx="648072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“</a:t>
            </a:r>
            <a:r>
              <a:rPr lang="en-US" altLang="ja-JP" sz="3000" dirty="0" smtClean="0">
                <a:solidFill>
                  <a:schemeClr val="bg1"/>
                </a:solidFill>
              </a:rPr>
              <a:t>Finite Amplitude Method” can be an alternative, low-cost method for QRPA.</a:t>
            </a:r>
          </a:p>
        </p:txBody>
      </p:sp>
    </p:spTree>
    <p:extLst>
      <p:ext uri="{BB962C8B-B14F-4D97-AF65-F5344CB8AC3E}">
        <p14:creationId xmlns:p14="http://schemas.microsoft.com/office/powerpoint/2010/main" val="3022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3" y="4536034"/>
            <a:ext cx="3006314" cy="2133326"/>
          </a:xfrm>
          <a:prstGeom prst="rect">
            <a:avLst/>
          </a:prstGeom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78" y="1239391"/>
            <a:ext cx="2725774" cy="314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107504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u="sng" dirty="0" smtClean="0"/>
              <a:t>Developmen</a:t>
            </a:r>
            <a:r>
              <a:rPr lang="en-US" altLang="ja-JP" sz="3200" i="1" u="sng" dirty="0"/>
              <a:t>t</a:t>
            </a:r>
            <a:r>
              <a:rPr lang="en-US" altLang="ja-JP" sz="3200" i="1" u="sng" dirty="0" smtClean="0"/>
              <a:t> of FAM-QRPA</a:t>
            </a:r>
            <a:endParaRPr kumimoji="1" lang="ja-JP" altLang="en-US" sz="3200" i="1" u="sng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96581" y="807095"/>
            <a:ext cx="2943370" cy="461665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altLang="ja-JP" sz="1200" dirty="0" smtClean="0"/>
              <a:t>First introduction of FAM in nuclear RPA:</a:t>
            </a:r>
          </a:p>
          <a:p>
            <a:r>
              <a:rPr kumimoji="1" lang="en-US" altLang="ja-JP" sz="1200" dirty="0" smtClean="0"/>
              <a:t>T. </a:t>
            </a:r>
            <a:r>
              <a:rPr kumimoji="1" lang="en-US" altLang="ja-JP" sz="1200" dirty="0" err="1" smtClean="0"/>
              <a:t>Nakatsukasa</a:t>
            </a:r>
            <a:r>
              <a:rPr kumimoji="1" lang="en-US" altLang="ja-JP" sz="1200" dirty="0" smtClean="0"/>
              <a:t> et al., PRC 76, 024318 (2007)</a:t>
            </a:r>
            <a:endParaRPr kumimoji="1" lang="ja-JP" altLang="en-US" sz="12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115616" y="807096"/>
            <a:ext cx="3168352" cy="3702024"/>
          </a:xfrm>
          <a:prstGeom prst="rec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97" y="620687"/>
            <a:ext cx="3161727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4932040" y="146249"/>
            <a:ext cx="3628237" cy="461665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1200" dirty="0" smtClean="0"/>
              <a:t>QRPA matrix elements with FAM:</a:t>
            </a:r>
          </a:p>
          <a:p>
            <a:r>
              <a:rPr kumimoji="1" lang="en-US" altLang="ja-JP" sz="1200" dirty="0" smtClean="0"/>
              <a:t>P. Avogadro and T. </a:t>
            </a:r>
            <a:r>
              <a:rPr kumimoji="1" lang="en-US" altLang="ja-JP" sz="1200" dirty="0" err="1" smtClean="0"/>
              <a:t>Nakatsukasa</a:t>
            </a:r>
            <a:r>
              <a:rPr kumimoji="1" lang="en-US" altLang="ja-JP" sz="1200" dirty="0" smtClean="0"/>
              <a:t>, PRC 84, 014314 (2011)</a:t>
            </a:r>
            <a:endParaRPr kumimoji="1" lang="ja-JP" altLang="en-US" sz="1200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4932041" y="116632"/>
            <a:ext cx="3772252" cy="2981945"/>
          </a:xfrm>
          <a:prstGeom prst="rec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2040" y="3182232"/>
            <a:ext cx="3772253" cy="646331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Implementation to 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HFBTHO:</a:t>
            </a:r>
          </a:p>
          <a:p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M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. </a:t>
            </a:r>
            <a:r>
              <a:rPr lang="en-US" altLang="ja-JP" sz="1200" u="sng" dirty="0" err="1" smtClean="0">
                <a:uFill>
                  <a:solidFill>
                    <a:srgbClr val="FF0000"/>
                  </a:solidFill>
                </a:uFill>
              </a:rPr>
              <a:t>Stoitsov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,</a:t>
            </a:r>
            <a:r>
              <a:rPr lang="ja-JP" altLang="en-US" sz="1200" u="sng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fi-FI" altLang="ja-JP" sz="1200" u="sng" dirty="0" smtClean="0">
                <a:uFill>
                  <a:solidFill>
                    <a:srgbClr val="FF0000"/>
                  </a:solidFill>
                </a:uFill>
              </a:rPr>
              <a:t>M</a:t>
            </a:r>
            <a:r>
              <a:rPr lang="fi-FI" altLang="ja-JP" sz="1200" u="sng" dirty="0">
                <a:uFill>
                  <a:solidFill>
                    <a:srgbClr val="FF0000"/>
                  </a:solidFill>
                </a:uFill>
              </a:rPr>
              <a:t>. Kortelainen, T. Nakatsukasa, C. Losa, and</a:t>
            </a:r>
          </a:p>
          <a:p>
            <a:r>
              <a:rPr lang="pl-PL" altLang="ja-JP" sz="1200" u="sng" dirty="0">
                <a:uFill>
                  <a:solidFill>
                    <a:srgbClr val="FF0000"/>
                  </a:solidFill>
                </a:uFill>
              </a:rPr>
              <a:t>W. Nazarewicz, PRC 84, 041305(R) (2011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)</a:t>
            </a:r>
            <a:endParaRPr lang="pl-PL" altLang="ja-JP" sz="1200" u="sng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040" y="3934797"/>
            <a:ext cx="3762903" cy="646331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Low-lying discrete states in deformed </a:t>
            </a:r>
            <a:r>
              <a:rPr lang="en-US" altLang="ja-JP" sz="1200" u="sng" dirty="0" err="1" smtClean="0">
                <a:uFill>
                  <a:solidFill>
                    <a:srgbClr val="FF0000"/>
                  </a:solidFill>
                </a:uFill>
              </a:rPr>
              <a:t>nuckei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 with</a:t>
            </a:r>
            <a:r>
              <a:rPr kumimoji="1" lang="en-US" altLang="ja-JP" sz="1200" u="sng" dirty="0" smtClean="0">
                <a:uFill>
                  <a:solidFill>
                    <a:srgbClr val="FF0000"/>
                  </a:solidFill>
                </a:uFill>
              </a:rPr>
              <a:t> FAM:</a:t>
            </a:r>
          </a:p>
          <a:p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N. </a:t>
            </a:r>
            <a:r>
              <a:rPr lang="en-US" altLang="ja-JP" sz="1200" u="sng" dirty="0" err="1">
                <a:uFill>
                  <a:solidFill>
                    <a:srgbClr val="FF0000"/>
                  </a:solidFill>
                </a:uFill>
              </a:rPr>
              <a:t>Hinohara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, M. </a:t>
            </a:r>
            <a:r>
              <a:rPr lang="en-US" altLang="ja-JP" sz="1200" u="sng" dirty="0" err="1" smtClean="0">
                <a:uFill>
                  <a:solidFill>
                    <a:srgbClr val="FF0000"/>
                  </a:solidFill>
                </a:uFill>
              </a:rPr>
              <a:t>Kortelainen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, 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W</a:t>
            </a:r>
            <a:r>
              <a:rPr lang="pl-PL" altLang="ja-JP" sz="1200" u="sng" dirty="0">
                <a:uFill>
                  <a:solidFill>
                    <a:srgbClr val="FF0000"/>
                  </a:solidFill>
                </a:uFill>
              </a:rPr>
              <a:t>. Nazarewicz, PRC C 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87,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 064309 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(2013)</a:t>
            </a:r>
            <a:endParaRPr kumimoji="1" lang="ja-JP" altLang="en-US" sz="1200" u="sng" dirty="0" smtClean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32041" y="3933056"/>
            <a:ext cx="3772252" cy="2797279"/>
          </a:xfrm>
          <a:prstGeom prst="rec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107504" y="4653136"/>
            <a:ext cx="468052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4788024" y="4688171"/>
            <a:ext cx="0" cy="204216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7552"/>
            <a:ext cx="2664296" cy="20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251520" y="4767535"/>
            <a:ext cx="1728192" cy="1754326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1200" dirty="0" err="1" smtClean="0"/>
              <a:t>Arnoldi</a:t>
            </a:r>
            <a:r>
              <a:rPr lang="en-US" altLang="ja-JP" sz="1200" dirty="0" smtClean="0"/>
              <a:t> method for QRPA:</a:t>
            </a:r>
          </a:p>
          <a:p>
            <a:r>
              <a:rPr lang="en-US" altLang="ja-JP" sz="1200" dirty="0" smtClean="0"/>
              <a:t>J. </a:t>
            </a:r>
            <a:r>
              <a:rPr lang="en-US" altLang="ja-JP" sz="1200" dirty="0" err="1" smtClean="0"/>
              <a:t>Toivanen</a:t>
            </a:r>
            <a:r>
              <a:rPr lang="en-US" altLang="ja-JP" sz="1200" dirty="0" smtClean="0"/>
              <a:t> et al.,</a:t>
            </a:r>
          </a:p>
          <a:p>
            <a:r>
              <a:rPr lang="en-US" altLang="ja-JP" sz="1200" dirty="0" smtClean="0"/>
              <a:t>PRC 81, 034312 (2010)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= Another method to solve QRPA without</a:t>
            </a:r>
          </a:p>
          <a:p>
            <a:r>
              <a:rPr lang="en-US" altLang="ja-JP" sz="1200" dirty="0" smtClean="0"/>
              <a:t>calculating and storing the QRPA matrices.</a:t>
            </a:r>
          </a:p>
        </p:txBody>
      </p:sp>
    </p:spTree>
    <p:extLst>
      <p:ext uri="{BB962C8B-B14F-4D97-AF65-F5344CB8AC3E}">
        <p14:creationId xmlns:p14="http://schemas.microsoft.com/office/powerpoint/2010/main" val="23619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107504" y="18864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u="sng" dirty="0" smtClean="0"/>
              <a:t>FAM-QRPA or Matrix QRPA ?</a:t>
            </a:r>
            <a:endParaRPr kumimoji="1" lang="ja-JP" altLang="en-US" sz="3200" i="1" u="sng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1011500"/>
            <a:ext cx="4320480" cy="341632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u="sng" dirty="0" smtClean="0">
                <a:uFill>
                  <a:solidFill>
                    <a:srgbClr val="FF0000"/>
                  </a:solidFill>
                </a:uFill>
              </a:rPr>
              <a:t>Merit: it is not necessary to calculate the QRPA matrices, (A,B), directly.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QRPA is solved as a linear response problem with a </a:t>
            </a:r>
            <a:r>
              <a:rPr lang="en-US" altLang="ja-JP" sz="2400" dirty="0"/>
              <a:t>small time-dependent external filed.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The QRPA amplitudes, (X,Y), are </a:t>
            </a:r>
            <a:r>
              <a:rPr lang="en-US" altLang="ja-JP" sz="2400" dirty="0" smtClean="0"/>
              <a:t>solved iteratively.</a:t>
            </a:r>
            <a:endParaRPr kumimoji="1" lang="ja-JP" altLang="en-US" sz="24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836712"/>
            <a:ext cx="1800200" cy="523220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FAM-QRPA</a:t>
            </a:r>
            <a:endParaRPr kumimoji="1" lang="ja-JP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6016" y="1011500"/>
            <a:ext cx="4320480" cy="3046988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The size of QRPA matrices increases rapidly as the larger basis is employed.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u="sng" dirty="0" smtClean="0">
                <a:uFill>
                  <a:solidFill>
                    <a:srgbClr val="0070C0"/>
                  </a:solidFill>
                </a:uFill>
              </a:rPr>
              <a:t>Full QRPA is impracticable without the additional cut-off or/and approximations in several cases.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20072" y="836712"/>
            <a:ext cx="2232248" cy="523220"/>
          </a:xfrm>
          <a:prstGeom prst="rect">
            <a:avLst/>
          </a:prstGeom>
          <a:solidFill>
            <a:srgbClr val="0070C0"/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Matrix 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QRPA</a:t>
            </a:r>
            <a:endParaRPr kumimoji="1" lang="ja-JP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4658360"/>
            <a:ext cx="8784976" cy="193899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kumimoji="1" lang="en-US" altLang="ja-JP" sz="2400" dirty="0" smtClean="0"/>
              <a:t>Aim of this work with FAM-QRPA: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To perform the systematic calculations of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dipole modes</a:t>
            </a:r>
            <a:r>
              <a:rPr lang="en-US" altLang="ja-JP" sz="2400" dirty="0" smtClean="0"/>
              <a:t> for deformed nuclei, where the full MQRPA is not practical.</a:t>
            </a:r>
            <a:endParaRPr lang="en-US" altLang="ja-JP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Giant dipole resonance (GDR), with its shape-dependence, has not been fully investigated.</a:t>
            </a:r>
          </a:p>
        </p:txBody>
      </p:sp>
    </p:spTree>
    <p:extLst>
      <p:ext uri="{BB962C8B-B14F-4D97-AF65-F5344CB8AC3E}">
        <p14:creationId xmlns:p14="http://schemas.microsoft.com/office/powerpoint/2010/main" val="18964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8864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u="sng" dirty="0" smtClean="0"/>
              <a:t>QRPA Approaches to Giant (and pygmy) modes</a:t>
            </a:r>
            <a:endParaRPr kumimoji="1" lang="ja-JP" altLang="en-US" sz="3200" i="1" u="sng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76" y="1483043"/>
            <a:ext cx="269643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21239" y="836712"/>
            <a:ext cx="2987265" cy="646331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Shape evolution of giant resonances in </a:t>
            </a:r>
            <a:r>
              <a:rPr lang="en-US" altLang="ja-JP" sz="1200" u="sng" dirty="0" err="1">
                <a:uFill>
                  <a:solidFill>
                    <a:srgbClr val="FF0000"/>
                  </a:solidFill>
                </a:uFill>
              </a:rPr>
              <a:t>Nd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 and Sm 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isotopes: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K. Yoshida and T. </a:t>
            </a:r>
            <a:r>
              <a:rPr lang="en-US" altLang="ja-JP" sz="1200" u="sng" dirty="0" err="1" smtClean="0">
                <a:uFill>
                  <a:solidFill>
                    <a:srgbClr val="FF0000"/>
                  </a:solidFill>
                </a:uFill>
              </a:rPr>
              <a:t>Nakatsukasa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, PRC 8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8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,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 034309 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(2013)</a:t>
            </a:r>
            <a:endParaRPr kumimoji="1" lang="ja-JP" altLang="en-US" sz="1200" u="sng" dirty="0" smtClean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568" y="4437112"/>
            <a:ext cx="6048672" cy="646331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Testing </a:t>
            </a:r>
            <a:r>
              <a:rPr lang="en-US" altLang="ja-JP" sz="1200" u="sng" dirty="0" err="1">
                <a:uFill>
                  <a:solidFill>
                    <a:srgbClr val="FF0000"/>
                  </a:solidFill>
                </a:uFill>
              </a:rPr>
              <a:t>Skyrme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 energy-density </a:t>
            </a:r>
            <a:r>
              <a:rPr lang="en-US" altLang="ja-JP" sz="1200" u="sng" dirty="0" err="1">
                <a:uFill>
                  <a:solidFill>
                    <a:srgbClr val="FF0000"/>
                  </a:solidFill>
                </a:uFill>
              </a:rPr>
              <a:t>functionals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 with the quasiparticle random-phase approximation 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in low-lying 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vibrational states of rare-earth nuclei: 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J. </a:t>
            </a:r>
            <a:r>
              <a:rPr lang="en-US" altLang="ja-JP" sz="1200" u="sng" dirty="0" err="1" smtClean="0">
                <a:uFill>
                  <a:solidFill>
                    <a:srgbClr val="FF0000"/>
                  </a:solidFill>
                </a:uFill>
              </a:rPr>
              <a:t>Terasaki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 and J. Engel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, PRC 8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4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,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 014332 (2011)</a:t>
            </a:r>
            <a:endParaRPr kumimoji="1" lang="ja-JP" altLang="en-US" sz="1200" u="sng" dirty="0" smtClean="0"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8" y="1492497"/>
            <a:ext cx="312083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2567" y="846166"/>
            <a:ext cx="2987265" cy="646331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Systematic investigation of low-lying dipole modes using the </a:t>
            </a:r>
            <a:r>
              <a:rPr lang="en-US" altLang="ja-JP" sz="1200" u="sng" dirty="0" err="1" smtClean="0">
                <a:uFill>
                  <a:solidFill>
                    <a:srgbClr val="FF0000"/>
                  </a:solidFill>
                </a:uFill>
              </a:rPr>
              <a:t>CbTDHFB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theory: 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S. Ebata et al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, PRC 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90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,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 024303 (2014)</a:t>
            </a:r>
            <a:endParaRPr kumimoji="1" lang="ja-JP" altLang="en-US" sz="1200" u="sng" dirty="0" smtClean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2567" y="846166"/>
            <a:ext cx="3312368" cy="359094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84" y="1450070"/>
            <a:ext cx="2508038" cy="272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384935" y="836712"/>
            <a:ext cx="2736304" cy="646331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Dipole responses in </a:t>
            </a:r>
            <a:r>
              <a:rPr lang="en-US" altLang="ja-JP" sz="1200" u="sng" dirty="0" err="1">
                <a:uFill>
                  <a:solidFill>
                    <a:srgbClr val="FF0000"/>
                  </a:solidFill>
                </a:uFill>
              </a:rPr>
              <a:t>Nd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 and Sm isotopes with shape transitions: 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K. Yoshida and T. </a:t>
            </a:r>
            <a:r>
              <a:rPr lang="en-US" altLang="ja-JP" sz="1200" u="sng" dirty="0" err="1" smtClean="0">
                <a:uFill>
                  <a:solidFill>
                    <a:srgbClr val="FF0000"/>
                  </a:solidFill>
                </a:uFill>
              </a:rPr>
              <a:t>Nakatsukasa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, PRC 8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3</a:t>
            </a:r>
            <a:r>
              <a:rPr lang="pl-PL" altLang="ja-JP" sz="1200" u="sng" dirty="0" smtClean="0">
                <a:uFill>
                  <a:solidFill>
                    <a:srgbClr val="FF0000"/>
                  </a:solidFill>
                </a:uFill>
              </a:rPr>
              <a:t>,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 021304 </a:t>
            </a:r>
            <a:r>
              <a:rPr lang="en-US" altLang="ja-JP" sz="1200" u="sng" dirty="0">
                <a:uFill>
                  <a:solidFill>
                    <a:srgbClr val="FF0000"/>
                  </a:solidFill>
                </a:uFill>
              </a:rPr>
              <a:t>(</a:t>
            </a:r>
            <a:r>
              <a:rPr lang="en-US" altLang="ja-JP" sz="1200" u="sng" dirty="0" smtClean="0">
                <a:uFill>
                  <a:solidFill>
                    <a:srgbClr val="FF0000"/>
                  </a:solidFill>
                </a:uFill>
              </a:rPr>
              <a:t>2011)</a:t>
            </a:r>
            <a:endParaRPr kumimoji="1" lang="ja-JP" altLang="en-US" sz="1200" u="sng" dirty="0" smtClean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84935" y="846166"/>
            <a:ext cx="2736304" cy="359094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121239" y="846166"/>
            <a:ext cx="2987265" cy="585422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5325015"/>
            <a:ext cx="5540395" cy="1200329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Note that, in all these works, additional truncations or cutoffs have been needed </a:t>
            </a:r>
            <a:r>
              <a:rPr lang="en-US" altLang="ja-JP" sz="2400" dirty="0" smtClean="0"/>
              <a:t>for</a:t>
            </a:r>
            <a:r>
              <a:rPr kumimoji="1" lang="en-US" altLang="ja-JP" sz="2400" dirty="0" smtClean="0"/>
              <a:t> QRPA calculations.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536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051720" y="2363396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dirty="0" smtClean="0"/>
              <a:t>Methods</a:t>
            </a:r>
            <a:endParaRPr kumimoji="1" lang="ja-JP" altLang="en-US" sz="9600" baseline="-25000" dirty="0"/>
          </a:p>
        </p:txBody>
      </p:sp>
    </p:spTree>
    <p:extLst>
      <p:ext uri="{BB962C8B-B14F-4D97-AF65-F5344CB8AC3E}">
        <p14:creationId xmlns:p14="http://schemas.microsoft.com/office/powerpoint/2010/main" val="15487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107504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u="sng" dirty="0" smtClean="0"/>
              <a:t>HFB with </a:t>
            </a:r>
            <a:r>
              <a:rPr lang="en-US" altLang="ja-JP" sz="3200" i="1" u="sng" dirty="0" err="1" smtClean="0"/>
              <a:t>Skyrme</a:t>
            </a:r>
            <a:r>
              <a:rPr lang="en-US" altLang="ja-JP" sz="3200" i="1" u="sng" dirty="0" smtClean="0"/>
              <a:t> Energy Density Functional (EDF)</a:t>
            </a:r>
            <a:endParaRPr kumimoji="1" lang="ja-JP" altLang="en-US" sz="3200" i="1" u="sng" dirty="0"/>
          </a:p>
        </p:txBody>
      </p:sp>
      <p:pic>
        <p:nvPicPr>
          <p:cNvPr id="839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2691"/>
            <a:ext cx="7488832" cy="18162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98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8299"/>
            <a:ext cx="3950893" cy="21290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95536" y="3102059"/>
            <a:ext cx="8280920" cy="830997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The ground state (</a:t>
            </a:r>
            <a:r>
              <a:rPr lang="en-US" altLang="ja-JP" sz="2400" dirty="0" err="1" smtClean="0"/>
              <a:t>g.s</a:t>
            </a:r>
            <a:r>
              <a:rPr lang="en-US" altLang="ja-JP" sz="2400" dirty="0" smtClean="0"/>
              <a:t>.) is obtained by HFB with </a:t>
            </a:r>
            <a:r>
              <a:rPr lang="en-US" altLang="ja-JP" sz="2400" dirty="0" err="1" smtClean="0"/>
              <a:t>Skyrme</a:t>
            </a:r>
            <a:r>
              <a:rPr lang="en-US" altLang="ja-JP" sz="2400" dirty="0" smtClean="0"/>
              <a:t> EDF </a:t>
            </a:r>
            <a:r>
              <a:rPr lang="en-US" altLang="ja-JP" sz="2400" dirty="0"/>
              <a:t>+ delta </a:t>
            </a:r>
            <a:r>
              <a:rPr lang="en-US" altLang="ja-JP" sz="2400" dirty="0" smtClean="0"/>
              <a:t>pairing, employing H.O. basis with axial symmetry.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5220072" y="4581128"/>
            <a:ext cx="2952328" cy="1648832"/>
            <a:chOff x="4860032" y="4581128"/>
            <a:chExt cx="2952328" cy="1648832"/>
          </a:xfrm>
        </p:grpSpPr>
        <p:graphicFrame>
          <p:nvGraphicFramePr>
            <p:cNvPr id="2" name="オブジェクト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0171127"/>
                </p:ext>
              </p:extLst>
            </p:nvPr>
          </p:nvGraphicFramePr>
          <p:xfrm>
            <a:off x="4860032" y="4581128"/>
            <a:ext cx="990039" cy="443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74" name="数式" r:id="rId6" imgW="533160" imgH="228600" progId="Equation.3">
                    <p:embed/>
                  </p:oleObj>
                </mc:Choice>
                <mc:Fallback>
                  <p:oleObj name="数式" r:id="rId6" imgW="5331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60032" y="4581128"/>
                          <a:ext cx="990039" cy="443777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2440075"/>
                </p:ext>
              </p:extLst>
            </p:nvPr>
          </p:nvGraphicFramePr>
          <p:xfrm>
            <a:off x="6869154" y="4581128"/>
            <a:ext cx="943206" cy="444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75" name="数式" r:id="rId8" imgW="507960" imgH="228600" progId="Equation.3">
                    <p:embed/>
                  </p:oleObj>
                </mc:Choice>
                <mc:Fallback>
                  <p:oleObj name="数式" r:id="rId8" imgW="507960" imgH="228600" progId="Equation.3">
                    <p:embed/>
                    <p:pic>
                      <p:nvPicPr>
                        <p:cNvPr id="0" name="オブジェクト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9154" y="4581128"/>
                          <a:ext cx="943206" cy="444918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3615980"/>
                </p:ext>
              </p:extLst>
            </p:nvPr>
          </p:nvGraphicFramePr>
          <p:xfrm>
            <a:off x="4980618" y="5770109"/>
            <a:ext cx="895283" cy="444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76" name="数式" r:id="rId10" imgW="482400" imgH="228600" progId="Equation.3">
                    <p:embed/>
                  </p:oleObj>
                </mc:Choice>
                <mc:Fallback>
                  <p:oleObj name="数式" r:id="rId10" imgW="482400" imgH="228600" progId="Equation.3">
                    <p:embed/>
                    <p:pic>
                      <p:nvPicPr>
                        <p:cNvPr id="0" name="オブジェクト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0618" y="5770109"/>
                          <a:ext cx="895283" cy="444918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5547991"/>
                </p:ext>
              </p:extLst>
            </p:nvPr>
          </p:nvGraphicFramePr>
          <p:xfrm>
            <a:off x="7069039" y="5770109"/>
            <a:ext cx="543436" cy="459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77" name="数式" r:id="rId12" imgW="253800" imgH="190440" progId="Equation.3">
                    <p:embed/>
                  </p:oleObj>
                </mc:Choice>
                <mc:Fallback>
                  <p:oleObj name="数式" r:id="rId12" imgW="253800" imgH="190440" progId="Equation.3">
                    <p:embed/>
                    <p:pic>
                      <p:nvPicPr>
                        <p:cNvPr id="0" name="オブジェクト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9039" y="5770109"/>
                          <a:ext cx="543436" cy="459851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直線矢印コネクタ 11"/>
            <p:cNvCxnSpPr/>
            <p:nvPr/>
          </p:nvCxnSpPr>
          <p:spPr>
            <a:xfrm flipH="1" flipV="1">
              <a:off x="5953422" y="6000034"/>
              <a:ext cx="915732" cy="1390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5953421" y="4788687"/>
              <a:ext cx="778819" cy="846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V="1">
              <a:off x="5364088" y="5085184"/>
              <a:ext cx="0" cy="5687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7308304" y="5085184"/>
              <a:ext cx="0" cy="5687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49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107504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u="sng" dirty="0" smtClean="0"/>
              <a:t>QRPA within Finite Amplitude Method</a:t>
            </a:r>
            <a:endParaRPr kumimoji="1" lang="ja-JP" altLang="en-US" sz="3200" i="1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836712"/>
            <a:ext cx="5424562" cy="400110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2000" dirty="0" smtClean="0"/>
              <a:t>FAM-QRPA equations can be written to solve (X,Y):</a:t>
            </a:r>
            <a:endParaRPr kumimoji="1" lang="ja-JP" altLang="en-US" sz="2000" dirty="0" smtClean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886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0" y="2564904"/>
            <a:ext cx="5010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4" y="3328417"/>
            <a:ext cx="4229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63" y="3636218"/>
            <a:ext cx="40100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4932040" y="3368025"/>
            <a:ext cx="3628237" cy="276999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kumimoji="1" lang="en-US" altLang="ja-JP" sz="1200" dirty="0" smtClean="0"/>
              <a:t>P. Avogadro and T. </a:t>
            </a:r>
            <a:r>
              <a:rPr kumimoji="1" lang="en-US" altLang="ja-JP" sz="1200" dirty="0" err="1" smtClean="0"/>
              <a:t>Nakatsukasa</a:t>
            </a:r>
            <a:r>
              <a:rPr kumimoji="1" lang="en-US" altLang="ja-JP" sz="1200" dirty="0" smtClean="0"/>
              <a:t>, PRC 84, 014314 (2011)</a:t>
            </a:r>
            <a:endParaRPr kumimoji="1" lang="ja-JP" altLang="en-US" sz="1200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4860032" y="3284984"/>
            <a:ext cx="4189537" cy="3457203"/>
          </a:xfrm>
          <a:prstGeom prst="rect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520" y="2164794"/>
            <a:ext cx="2075312" cy="400110"/>
          </a:xfrm>
          <a:prstGeom prst="rect">
            <a:avLst/>
          </a:prstGeom>
          <a:ln w="25400"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altLang="ja-JP" sz="2000" dirty="0" smtClean="0"/>
              <a:t>Strength function</a:t>
            </a:r>
            <a:r>
              <a:rPr kumimoji="1" lang="en-US" altLang="ja-JP" sz="2000" dirty="0" smtClean="0"/>
              <a:t>:</a:t>
            </a:r>
            <a:endParaRPr kumimoji="1" lang="ja-JP" altLang="en-US" sz="2000" dirty="0" smtClean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5406107" y="836712"/>
            <a:ext cx="3558381" cy="1817480"/>
            <a:chOff x="4253979" y="4490640"/>
            <a:chExt cx="3558381" cy="1817480"/>
          </a:xfrm>
        </p:grpSpPr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3939083"/>
                </p:ext>
              </p:extLst>
            </p:nvPr>
          </p:nvGraphicFramePr>
          <p:xfrm>
            <a:off x="4658160" y="4490640"/>
            <a:ext cx="1191912" cy="534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538" name="数式" r:id="rId8" imgW="533160" imgH="228600" progId="Equation.3">
                    <p:embed/>
                  </p:oleObj>
                </mc:Choice>
                <mc:Fallback>
                  <p:oleObj name="数式" r:id="rId8" imgW="5331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58160" y="4490640"/>
                          <a:ext cx="1191912" cy="534265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オブジェクト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3398"/>
                </p:ext>
              </p:extLst>
            </p:nvPr>
          </p:nvGraphicFramePr>
          <p:xfrm>
            <a:off x="6516217" y="4492742"/>
            <a:ext cx="1224135" cy="513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539" name="数式" r:id="rId10" imgW="634680" imgH="253800" progId="Equation.3">
                    <p:embed/>
                  </p:oleObj>
                </mc:Choice>
                <mc:Fallback>
                  <p:oleObj name="数式" r:id="rId10" imgW="6346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217" y="4492742"/>
                          <a:ext cx="1224135" cy="513082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900577"/>
                </p:ext>
              </p:extLst>
            </p:nvPr>
          </p:nvGraphicFramePr>
          <p:xfrm>
            <a:off x="4253979" y="5769957"/>
            <a:ext cx="1565176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540" name="数式" r:id="rId12" imgW="685800" imgH="228600" progId="Equation.3">
                    <p:embed/>
                  </p:oleObj>
                </mc:Choice>
                <mc:Fallback>
                  <p:oleObj name="数式" r:id="rId12" imgW="685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3979" y="5769957"/>
                          <a:ext cx="1565176" cy="531813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991482"/>
                </p:ext>
              </p:extLst>
            </p:nvPr>
          </p:nvGraphicFramePr>
          <p:xfrm>
            <a:off x="6558235" y="5728947"/>
            <a:ext cx="1254125" cy="579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541" name="数式" r:id="rId14" imgW="622080" imgH="253800" progId="Equation.3">
                    <p:embed/>
                  </p:oleObj>
                </mc:Choice>
                <mc:Fallback>
                  <p:oleObj name="数式" r:id="rId14" imgW="6220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8235" y="5728947"/>
                          <a:ext cx="1254125" cy="579173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直線矢印コネクタ 18"/>
            <p:cNvCxnSpPr/>
            <p:nvPr/>
          </p:nvCxnSpPr>
          <p:spPr>
            <a:xfrm flipH="1">
              <a:off x="5850072" y="6013936"/>
              <a:ext cx="59413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5940152" y="4788687"/>
              <a:ext cx="504056" cy="111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5220072" y="5085184"/>
              <a:ext cx="0" cy="5687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7092280" y="5085184"/>
              <a:ext cx="0" cy="5687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251520" y="4134559"/>
            <a:ext cx="4475534" cy="1938992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2000" dirty="0" smtClean="0">
                <a:solidFill>
                  <a:srgbClr val="FF0000"/>
                </a:solidFill>
              </a:rPr>
              <a:t>FAM replaces the direct calculation of QRPA matrices </a:t>
            </a:r>
            <a:r>
              <a:rPr lang="en-US" altLang="ja-JP" sz="2000" dirty="0" smtClean="0">
                <a:solidFill>
                  <a:srgbClr val="FF0000"/>
                </a:solidFill>
              </a:rPr>
              <a:t>with a simpler, iterative calculation of (X,Y).</a:t>
            </a:r>
            <a:endParaRPr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Energy &amp;</a:t>
            </a:r>
            <a:r>
              <a:rPr kumimoji="1" lang="en-US" altLang="ja-JP" sz="2000" dirty="0" smtClean="0"/>
              <a:t> smearing width: ω </a:t>
            </a:r>
            <a:r>
              <a:rPr lang="en-US" altLang="ja-JP" sz="2000" dirty="0"/>
              <a:t>=</a:t>
            </a:r>
            <a:r>
              <a:rPr kumimoji="1" lang="ja-JP" altLang="en-US" sz="2000" dirty="0" smtClean="0"/>
              <a:t> </a:t>
            </a:r>
            <a:r>
              <a:rPr lang="en-US" altLang="ja-JP" sz="2000" dirty="0"/>
              <a:t>E</a:t>
            </a:r>
            <a:r>
              <a:rPr kumimoji="1" lang="en-US" altLang="ja-JP" sz="2000" dirty="0" smtClean="0"/>
              <a:t> + </a:t>
            </a:r>
            <a:r>
              <a:rPr kumimoji="1" lang="en-US" altLang="ja-JP" sz="2000" dirty="0" err="1" smtClean="0"/>
              <a:t>i</a:t>
            </a:r>
            <a:r>
              <a:rPr kumimoji="1" lang="el-GR" altLang="ja-JP" sz="2000" dirty="0" smtClean="0"/>
              <a:t>Γ</a:t>
            </a:r>
            <a:r>
              <a:rPr kumimoji="1" lang="en-US" altLang="ja-JP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dirty="0" err="1" smtClean="0"/>
              <a:t>Broyden</a:t>
            </a:r>
            <a:r>
              <a:rPr lang="en-US" altLang="ja-JP" sz="2000" dirty="0" smtClean="0"/>
              <a:t> method essential to get the convergence.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460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0070C0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rgbClr val="0070C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5400">
          <a:noFill/>
        </a:ln>
      </a:spPr>
      <a:bodyPr vert="horz" wrap="none" lIns="91440" tIns="45720" rIns="91440" bIns="45720" rtlCol="0">
        <a:spAutoFit/>
      </a:bodyPr>
      <a:lstStyle>
        <a:defPPr>
          <a:defRPr kumimoji="1"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6471</TotalTime>
  <Words>1664</Words>
  <Application>Microsoft Office PowerPoint</Application>
  <PresentationFormat>画面に合わせる (4:3)</PresentationFormat>
  <Paragraphs>202</Paragraphs>
  <Slides>25</Slides>
  <Notes>25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Office ​​テーマ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oishi</dc:creator>
  <cp:lastModifiedBy>oishi</cp:lastModifiedBy>
  <cp:revision>634</cp:revision>
  <cp:lastPrinted>2013-11-12T05:22:29Z</cp:lastPrinted>
  <dcterms:created xsi:type="dcterms:W3CDTF">2013-03-24T02:09:00Z</dcterms:created>
  <dcterms:modified xsi:type="dcterms:W3CDTF">2015-06-25T10:18:02Z</dcterms:modified>
</cp:coreProperties>
</file>